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nat rahman" initials="jr" lastIdx="1" clrIdx="0">
    <p:extLst>
      <p:ext uri="{19B8F6BF-5375-455C-9EA6-DF929625EA0E}">
        <p15:presenceInfo xmlns:p15="http://schemas.microsoft.com/office/powerpoint/2012/main" userId="7166d46a36bc8a1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3EAF22-71A8-4BDB-AE62-BCF5ED120EF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22EB3DC-AF21-4A2C-92CA-D8DAFF9FF988}">
      <dgm:prSet custT="1"/>
      <dgm:spPr/>
      <dgm:t>
        <a:bodyPr/>
        <a:lstStyle/>
        <a:p>
          <a:r>
            <a:rPr lang="en-GB" sz="3200" dirty="0"/>
            <a:t>Why choose my service?</a:t>
          </a:r>
          <a:endParaRPr lang="en-US" sz="3200" dirty="0"/>
        </a:p>
      </dgm:t>
    </dgm:pt>
    <dgm:pt modelId="{4A391434-9418-4235-9BD3-324C2921AEF6}" type="parTrans" cxnId="{DA313826-910E-4208-9E37-8E29DCD94E18}">
      <dgm:prSet/>
      <dgm:spPr/>
      <dgm:t>
        <a:bodyPr/>
        <a:lstStyle/>
        <a:p>
          <a:endParaRPr lang="en-US"/>
        </a:p>
      </dgm:t>
    </dgm:pt>
    <dgm:pt modelId="{1B589203-1330-4A36-906A-8EC573052787}" type="sibTrans" cxnId="{DA313826-910E-4208-9E37-8E29DCD94E18}">
      <dgm:prSet/>
      <dgm:spPr/>
      <dgm:t>
        <a:bodyPr/>
        <a:lstStyle/>
        <a:p>
          <a:endParaRPr lang="en-US"/>
        </a:p>
      </dgm:t>
    </dgm:pt>
    <dgm:pt modelId="{AC4BDE0D-DA29-48EA-9005-71A7278B4FAF}">
      <dgm:prSet/>
      <dgm:spPr/>
      <dgm:t>
        <a:bodyPr/>
        <a:lstStyle/>
        <a:p>
          <a:r>
            <a:rPr lang="en-GB"/>
            <a:t>Quality is priority</a:t>
          </a:r>
          <a:endParaRPr lang="en-US"/>
        </a:p>
      </dgm:t>
    </dgm:pt>
    <dgm:pt modelId="{33AC93DC-06DD-4608-9BAE-3A142257C98D}" type="parTrans" cxnId="{09D17DC4-0E86-4200-937C-EFE41E4EADCF}">
      <dgm:prSet/>
      <dgm:spPr/>
      <dgm:t>
        <a:bodyPr/>
        <a:lstStyle/>
        <a:p>
          <a:endParaRPr lang="en-US"/>
        </a:p>
      </dgm:t>
    </dgm:pt>
    <dgm:pt modelId="{9A90B09D-3DB1-45FE-9B76-59D4EB53892B}" type="sibTrans" cxnId="{09D17DC4-0E86-4200-937C-EFE41E4EADCF}">
      <dgm:prSet/>
      <dgm:spPr/>
      <dgm:t>
        <a:bodyPr/>
        <a:lstStyle/>
        <a:p>
          <a:endParaRPr lang="en-US"/>
        </a:p>
      </dgm:t>
    </dgm:pt>
    <dgm:pt modelId="{08494934-781F-451A-AFC5-61A6161E9ED7}">
      <dgm:prSet/>
      <dgm:spPr/>
      <dgm:t>
        <a:bodyPr/>
        <a:lstStyle/>
        <a:p>
          <a:r>
            <a:rPr lang="en-GB"/>
            <a:t>All costs within budget</a:t>
          </a:r>
          <a:endParaRPr lang="en-US"/>
        </a:p>
      </dgm:t>
    </dgm:pt>
    <dgm:pt modelId="{52FA7628-5CC4-4FB8-A325-923FCB372E55}" type="parTrans" cxnId="{95DAF360-411B-4893-B614-B8C8FDB2D508}">
      <dgm:prSet/>
      <dgm:spPr/>
      <dgm:t>
        <a:bodyPr/>
        <a:lstStyle/>
        <a:p>
          <a:endParaRPr lang="en-US"/>
        </a:p>
      </dgm:t>
    </dgm:pt>
    <dgm:pt modelId="{08A06344-566A-421B-AA07-2B2928CE84D1}" type="sibTrans" cxnId="{95DAF360-411B-4893-B614-B8C8FDB2D508}">
      <dgm:prSet/>
      <dgm:spPr/>
      <dgm:t>
        <a:bodyPr/>
        <a:lstStyle/>
        <a:p>
          <a:endParaRPr lang="en-US"/>
        </a:p>
      </dgm:t>
    </dgm:pt>
    <dgm:pt modelId="{5EF88762-551D-49B8-8507-AE94800ED91C}">
      <dgm:prSet/>
      <dgm:spPr/>
      <dgm:t>
        <a:bodyPr/>
        <a:lstStyle/>
        <a:p>
          <a:r>
            <a:rPr lang="en-GB"/>
            <a:t>Every activity scheduled for its time</a:t>
          </a:r>
          <a:endParaRPr lang="en-US"/>
        </a:p>
      </dgm:t>
    </dgm:pt>
    <dgm:pt modelId="{5DD97D66-9FEF-430A-850E-047BD9C3C64D}" type="parTrans" cxnId="{294FA478-4ABC-4DC2-9240-FB63BAE7A221}">
      <dgm:prSet/>
      <dgm:spPr/>
      <dgm:t>
        <a:bodyPr/>
        <a:lstStyle/>
        <a:p>
          <a:endParaRPr lang="en-US"/>
        </a:p>
      </dgm:t>
    </dgm:pt>
    <dgm:pt modelId="{4AAE4632-D940-4113-BA4A-EDA3ED5626D6}" type="sibTrans" cxnId="{294FA478-4ABC-4DC2-9240-FB63BAE7A221}">
      <dgm:prSet/>
      <dgm:spPr/>
      <dgm:t>
        <a:bodyPr/>
        <a:lstStyle/>
        <a:p>
          <a:endParaRPr lang="en-US"/>
        </a:p>
      </dgm:t>
    </dgm:pt>
    <dgm:pt modelId="{7ED0F3FD-D714-4959-80A8-26CCFC7F99FA}">
      <dgm:prSet/>
      <dgm:spPr/>
      <dgm:t>
        <a:bodyPr/>
        <a:lstStyle/>
        <a:p>
          <a:r>
            <a:rPr lang="en-GB"/>
            <a:t>Constant quality control</a:t>
          </a:r>
          <a:endParaRPr lang="en-US"/>
        </a:p>
      </dgm:t>
    </dgm:pt>
    <dgm:pt modelId="{544F8AF2-130B-498A-9277-CF8E336C2473}" type="parTrans" cxnId="{275E05D0-6C6A-4BC9-9F6F-C9C7F2B982DA}">
      <dgm:prSet/>
      <dgm:spPr/>
      <dgm:t>
        <a:bodyPr/>
        <a:lstStyle/>
        <a:p>
          <a:endParaRPr lang="en-US"/>
        </a:p>
      </dgm:t>
    </dgm:pt>
    <dgm:pt modelId="{4530B29D-2EF3-42EE-AC7D-C52F08DBF9CC}" type="sibTrans" cxnId="{275E05D0-6C6A-4BC9-9F6F-C9C7F2B982DA}">
      <dgm:prSet/>
      <dgm:spPr/>
      <dgm:t>
        <a:bodyPr/>
        <a:lstStyle/>
        <a:p>
          <a:endParaRPr lang="en-US"/>
        </a:p>
      </dgm:t>
    </dgm:pt>
    <dgm:pt modelId="{DFB676DD-CB26-46F7-AEDB-1D6F784EF35F}">
      <dgm:prSet/>
      <dgm:spPr/>
      <dgm:t>
        <a:bodyPr/>
        <a:lstStyle/>
        <a:p>
          <a:r>
            <a:rPr lang="en-GB"/>
            <a:t>All risks assessed and backed with contingency and mitigation</a:t>
          </a:r>
          <a:endParaRPr lang="en-US"/>
        </a:p>
      </dgm:t>
    </dgm:pt>
    <dgm:pt modelId="{7D06E8D1-54D6-4051-B931-FAE310682CFA}" type="parTrans" cxnId="{023DA5E9-083E-4A3D-92EB-CCE2554C60B9}">
      <dgm:prSet/>
      <dgm:spPr/>
      <dgm:t>
        <a:bodyPr/>
        <a:lstStyle/>
        <a:p>
          <a:endParaRPr lang="en-US"/>
        </a:p>
      </dgm:t>
    </dgm:pt>
    <dgm:pt modelId="{B6E8AC3E-BE2E-499B-BA37-80E1643A6FF0}" type="sibTrans" cxnId="{023DA5E9-083E-4A3D-92EB-CCE2554C60B9}">
      <dgm:prSet/>
      <dgm:spPr/>
      <dgm:t>
        <a:bodyPr/>
        <a:lstStyle/>
        <a:p>
          <a:endParaRPr lang="en-US"/>
        </a:p>
      </dgm:t>
    </dgm:pt>
    <dgm:pt modelId="{9A9FC11C-A3C2-40D6-8C15-9820CF23B277}">
      <dgm:prSet/>
      <dgm:spPr/>
      <dgm:t>
        <a:bodyPr/>
        <a:lstStyle/>
        <a:p>
          <a:r>
            <a:rPr lang="en-GB" dirty="0"/>
            <a:t>Aim is to provide a stress-free event for the couple</a:t>
          </a:r>
          <a:endParaRPr lang="en-US" dirty="0"/>
        </a:p>
      </dgm:t>
    </dgm:pt>
    <dgm:pt modelId="{CD53B623-80EC-4BAD-BA3E-A13B646820D3}" type="parTrans" cxnId="{C9518E4A-1007-468C-9A12-607E1523A016}">
      <dgm:prSet/>
      <dgm:spPr/>
      <dgm:t>
        <a:bodyPr/>
        <a:lstStyle/>
        <a:p>
          <a:endParaRPr lang="en-US"/>
        </a:p>
      </dgm:t>
    </dgm:pt>
    <dgm:pt modelId="{26E41B00-3ADE-417E-9A46-5EE97F42296C}" type="sibTrans" cxnId="{C9518E4A-1007-468C-9A12-607E1523A016}">
      <dgm:prSet/>
      <dgm:spPr/>
      <dgm:t>
        <a:bodyPr/>
        <a:lstStyle/>
        <a:p>
          <a:endParaRPr lang="en-US"/>
        </a:p>
      </dgm:t>
    </dgm:pt>
    <dgm:pt modelId="{6B4E2111-2DF9-458E-A861-CEBCE80F3165}" type="pres">
      <dgm:prSet presAssocID="{943EAF22-71A8-4BDB-AE62-BCF5ED120EF4}" presName="vert0" presStyleCnt="0">
        <dgm:presLayoutVars>
          <dgm:dir/>
          <dgm:animOne val="branch"/>
          <dgm:animLvl val="lvl"/>
        </dgm:presLayoutVars>
      </dgm:prSet>
      <dgm:spPr/>
    </dgm:pt>
    <dgm:pt modelId="{95503D11-720F-437A-B5E0-3E0261AF83C3}" type="pres">
      <dgm:prSet presAssocID="{822EB3DC-AF21-4A2C-92CA-D8DAFF9FF988}" presName="thickLine" presStyleLbl="alignNode1" presStyleIdx="0" presStyleCnt="7"/>
      <dgm:spPr/>
    </dgm:pt>
    <dgm:pt modelId="{73835329-98DC-49B0-8226-39C0D54EB6E3}" type="pres">
      <dgm:prSet presAssocID="{822EB3DC-AF21-4A2C-92CA-D8DAFF9FF988}" presName="horz1" presStyleCnt="0"/>
      <dgm:spPr/>
    </dgm:pt>
    <dgm:pt modelId="{937F6C39-B90C-434C-B6FD-A1BE96397B01}" type="pres">
      <dgm:prSet presAssocID="{822EB3DC-AF21-4A2C-92CA-D8DAFF9FF988}" presName="tx1" presStyleLbl="revTx" presStyleIdx="0" presStyleCnt="7"/>
      <dgm:spPr/>
    </dgm:pt>
    <dgm:pt modelId="{947AFF18-FB9B-4BC0-AC0A-2FDF416153F6}" type="pres">
      <dgm:prSet presAssocID="{822EB3DC-AF21-4A2C-92CA-D8DAFF9FF988}" presName="vert1" presStyleCnt="0"/>
      <dgm:spPr/>
    </dgm:pt>
    <dgm:pt modelId="{940F3BC7-B13A-466E-9945-635876B1C002}" type="pres">
      <dgm:prSet presAssocID="{AC4BDE0D-DA29-48EA-9005-71A7278B4FAF}" presName="thickLine" presStyleLbl="alignNode1" presStyleIdx="1" presStyleCnt="7"/>
      <dgm:spPr/>
    </dgm:pt>
    <dgm:pt modelId="{924493A5-EDB6-4A85-A7DA-5C162CFAAC9F}" type="pres">
      <dgm:prSet presAssocID="{AC4BDE0D-DA29-48EA-9005-71A7278B4FAF}" presName="horz1" presStyleCnt="0"/>
      <dgm:spPr/>
    </dgm:pt>
    <dgm:pt modelId="{21633559-FBD0-4A78-A94C-AF6078CF5E3C}" type="pres">
      <dgm:prSet presAssocID="{AC4BDE0D-DA29-48EA-9005-71A7278B4FAF}" presName="tx1" presStyleLbl="revTx" presStyleIdx="1" presStyleCnt="7"/>
      <dgm:spPr/>
    </dgm:pt>
    <dgm:pt modelId="{40A63B10-AADD-4F18-A28B-19F50F1F7B73}" type="pres">
      <dgm:prSet presAssocID="{AC4BDE0D-DA29-48EA-9005-71A7278B4FAF}" presName="vert1" presStyleCnt="0"/>
      <dgm:spPr/>
    </dgm:pt>
    <dgm:pt modelId="{745AD7A8-E733-4D61-A0B0-FA8AA4E81977}" type="pres">
      <dgm:prSet presAssocID="{08494934-781F-451A-AFC5-61A6161E9ED7}" presName="thickLine" presStyleLbl="alignNode1" presStyleIdx="2" presStyleCnt="7"/>
      <dgm:spPr/>
    </dgm:pt>
    <dgm:pt modelId="{1ADAE223-7BA6-43DB-86CD-D0C5103F3352}" type="pres">
      <dgm:prSet presAssocID="{08494934-781F-451A-AFC5-61A6161E9ED7}" presName="horz1" presStyleCnt="0"/>
      <dgm:spPr/>
    </dgm:pt>
    <dgm:pt modelId="{23B0F0B0-3E5C-42CC-B5B0-DECA539C2634}" type="pres">
      <dgm:prSet presAssocID="{08494934-781F-451A-AFC5-61A6161E9ED7}" presName="tx1" presStyleLbl="revTx" presStyleIdx="2" presStyleCnt="7"/>
      <dgm:spPr/>
    </dgm:pt>
    <dgm:pt modelId="{E36510E4-800F-4684-A309-5338BD47EED1}" type="pres">
      <dgm:prSet presAssocID="{08494934-781F-451A-AFC5-61A6161E9ED7}" presName="vert1" presStyleCnt="0"/>
      <dgm:spPr/>
    </dgm:pt>
    <dgm:pt modelId="{300C056C-8FE2-4085-BCB9-0894B988A88E}" type="pres">
      <dgm:prSet presAssocID="{5EF88762-551D-49B8-8507-AE94800ED91C}" presName="thickLine" presStyleLbl="alignNode1" presStyleIdx="3" presStyleCnt="7"/>
      <dgm:spPr/>
    </dgm:pt>
    <dgm:pt modelId="{24D8E671-1937-443D-AA33-974D434CF1E6}" type="pres">
      <dgm:prSet presAssocID="{5EF88762-551D-49B8-8507-AE94800ED91C}" presName="horz1" presStyleCnt="0"/>
      <dgm:spPr/>
    </dgm:pt>
    <dgm:pt modelId="{18E552EB-CC15-426F-9D57-EE7DD1F9F1DF}" type="pres">
      <dgm:prSet presAssocID="{5EF88762-551D-49B8-8507-AE94800ED91C}" presName="tx1" presStyleLbl="revTx" presStyleIdx="3" presStyleCnt="7"/>
      <dgm:spPr/>
    </dgm:pt>
    <dgm:pt modelId="{1617D84E-43FA-47A7-BE03-D9A762639C41}" type="pres">
      <dgm:prSet presAssocID="{5EF88762-551D-49B8-8507-AE94800ED91C}" presName="vert1" presStyleCnt="0"/>
      <dgm:spPr/>
    </dgm:pt>
    <dgm:pt modelId="{F641FDB0-1DD5-4C29-A215-2A63D48DA454}" type="pres">
      <dgm:prSet presAssocID="{7ED0F3FD-D714-4959-80A8-26CCFC7F99FA}" presName="thickLine" presStyleLbl="alignNode1" presStyleIdx="4" presStyleCnt="7"/>
      <dgm:spPr/>
    </dgm:pt>
    <dgm:pt modelId="{D0F676C9-3BF4-458A-BA79-99BFBED843F6}" type="pres">
      <dgm:prSet presAssocID="{7ED0F3FD-D714-4959-80A8-26CCFC7F99FA}" presName="horz1" presStyleCnt="0"/>
      <dgm:spPr/>
    </dgm:pt>
    <dgm:pt modelId="{8C68EF85-8A0E-4301-A7E5-A3C31FBA39DA}" type="pres">
      <dgm:prSet presAssocID="{7ED0F3FD-D714-4959-80A8-26CCFC7F99FA}" presName="tx1" presStyleLbl="revTx" presStyleIdx="4" presStyleCnt="7"/>
      <dgm:spPr/>
    </dgm:pt>
    <dgm:pt modelId="{EDF425F1-5E7C-410E-96F7-8B714B7F9253}" type="pres">
      <dgm:prSet presAssocID="{7ED0F3FD-D714-4959-80A8-26CCFC7F99FA}" presName="vert1" presStyleCnt="0"/>
      <dgm:spPr/>
    </dgm:pt>
    <dgm:pt modelId="{657CAD95-98C9-43DA-9794-0421FDE79647}" type="pres">
      <dgm:prSet presAssocID="{DFB676DD-CB26-46F7-AEDB-1D6F784EF35F}" presName="thickLine" presStyleLbl="alignNode1" presStyleIdx="5" presStyleCnt="7"/>
      <dgm:spPr/>
    </dgm:pt>
    <dgm:pt modelId="{3113F856-716C-4887-9198-77DA4022FF8C}" type="pres">
      <dgm:prSet presAssocID="{DFB676DD-CB26-46F7-AEDB-1D6F784EF35F}" presName="horz1" presStyleCnt="0"/>
      <dgm:spPr/>
    </dgm:pt>
    <dgm:pt modelId="{E963629D-D539-4126-A88F-F74B090BA33B}" type="pres">
      <dgm:prSet presAssocID="{DFB676DD-CB26-46F7-AEDB-1D6F784EF35F}" presName="tx1" presStyleLbl="revTx" presStyleIdx="5" presStyleCnt="7"/>
      <dgm:spPr/>
    </dgm:pt>
    <dgm:pt modelId="{6CBE2FE7-BBFA-4229-828E-E907ED480C31}" type="pres">
      <dgm:prSet presAssocID="{DFB676DD-CB26-46F7-AEDB-1D6F784EF35F}" presName="vert1" presStyleCnt="0"/>
      <dgm:spPr/>
    </dgm:pt>
    <dgm:pt modelId="{B7A9C9BB-0D20-4B2F-9629-CCD8E5FF70FC}" type="pres">
      <dgm:prSet presAssocID="{9A9FC11C-A3C2-40D6-8C15-9820CF23B277}" presName="thickLine" presStyleLbl="alignNode1" presStyleIdx="6" presStyleCnt="7"/>
      <dgm:spPr/>
    </dgm:pt>
    <dgm:pt modelId="{39522724-0522-4E43-93AE-CDFDECA4DB7A}" type="pres">
      <dgm:prSet presAssocID="{9A9FC11C-A3C2-40D6-8C15-9820CF23B277}" presName="horz1" presStyleCnt="0"/>
      <dgm:spPr/>
    </dgm:pt>
    <dgm:pt modelId="{9CE5CDA6-35DC-467D-A851-B9932443ABF2}" type="pres">
      <dgm:prSet presAssocID="{9A9FC11C-A3C2-40D6-8C15-9820CF23B277}" presName="tx1" presStyleLbl="revTx" presStyleIdx="6" presStyleCnt="7"/>
      <dgm:spPr/>
    </dgm:pt>
    <dgm:pt modelId="{0B5D6D78-532F-4B4D-A763-07D5E0916D36}" type="pres">
      <dgm:prSet presAssocID="{9A9FC11C-A3C2-40D6-8C15-9820CF23B277}" presName="vert1" presStyleCnt="0"/>
      <dgm:spPr/>
    </dgm:pt>
  </dgm:ptLst>
  <dgm:cxnLst>
    <dgm:cxn modelId="{9BF4411A-8A97-4727-99D1-4047141F7580}" type="presOf" srcId="{DFB676DD-CB26-46F7-AEDB-1D6F784EF35F}" destId="{E963629D-D539-4126-A88F-F74B090BA33B}" srcOrd="0" destOrd="0" presId="urn:microsoft.com/office/officeart/2008/layout/LinedList"/>
    <dgm:cxn modelId="{DA313826-910E-4208-9E37-8E29DCD94E18}" srcId="{943EAF22-71A8-4BDB-AE62-BCF5ED120EF4}" destId="{822EB3DC-AF21-4A2C-92CA-D8DAFF9FF988}" srcOrd="0" destOrd="0" parTransId="{4A391434-9418-4235-9BD3-324C2921AEF6}" sibTransId="{1B589203-1330-4A36-906A-8EC573052787}"/>
    <dgm:cxn modelId="{0FCE5839-18E1-4848-A603-915E99194352}" type="presOf" srcId="{AC4BDE0D-DA29-48EA-9005-71A7278B4FAF}" destId="{21633559-FBD0-4A78-A94C-AF6078CF5E3C}" srcOrd="0" destOrd="0" presId="urn:microsoft.com/office/officeart/2008/layout/LinedList"/>
    <dgm:cxn modelId="{95DAF360-411B-4893-B614-B8C8FDB2D508}" srcId="{943EAF22-71A8-4BDB-AE62-BCF5ED120EF4}" destId="{08494934-781F-451A-AFC5-61A6161E9ED7}" srcOrd="2" destOrd="0" parTransId="{52FA7628-5CC4-4FB8-A325-923FCB372E55}" sibTransId="{08A06344-566A-421B-AA07-2B2928CE84D1}"/>
    <dgm:cxn modelId="{7FC1D342-F6D6-49C5-96BC-A4D11EA713BC}" type="presOf" srcId="{5EF88762-551D-49B8-8507-AE94800ED91C}" destId="{18E552EB-CC15-426F-9D57-EE7DD1F9F1DF}" srcOrd="0" destOrd="0" presId="urn:microsoft.com/office/officeart/2008/layout/LinedList"/>
    <dgm:cxn modelId="{BF9D7C43-E8E7-4611-9326-FF742FF7E484}" type="presOf" srcId="{9A9FC11C-A3C2-40D6-8C15-9820CF23B277}" destId="{9CE5CDA6-35DC-467D-A851-B9932443ABF2}" srcOrd="0" destOrd="0" presId="urn:microsoft.com/office/officeart/2008/layout/LinedList"/>
    <dgm:cxn modelId="{C9518E4A-1007-468C-9A12-607E1523A016}" srcId="{943EAF22-71A8-4BDB-AE62-BCF5ED120EF4}" destId="{9A9FC11C-A3C2-40D6-8C15-9820CF23B277}" srcOrd="6" destOrd="0" parTransId="{CD53B623-80EC-4BAD-BA3E-A13B646820D3}" sibTransId="{26E41B00-3ADE-417E-9A46-5EE97F42296C}"/>
    <dgm:cxn modelId="{7AA1BF72-6E55-48F2-97C3-C44E5766D163}" type="presOf" srcId="{822EB3DC-AF21-4A2C-92CA-D8DAFF9FF988}" destId="{937F6C39-B90C-434C-B6FD-A1BE96397B01}" srcOrd="0" destOrd="0" presId="urn:microsoft.com/office/officeart/2008/layout/LinedList"/>
    <dgm:cxn modelId="{294FA478-4ABC-4DC2-9240-FB63BAE7A221}" srcId="{943EAF22-71A8-4BDB-AE62-BCF5ED120EF4}" destId="{5EF88762-551D-49B8-8507-AE94800ED91C}" srcOrd="3" destOrd="0" parTransId="{5DD97D66-9FEF-430A-850E-047BD9C3C64D}" sibTransId="{4AAE4632-D940-4113-BA4A-EDA3ED5626D6}"/>
    <dgm:cxn modelId="{09D17DC4-0E86-4200-937C-EFE41E4EADCF}" srcId="{943EAF22-71A8-4BDB-AE62-BCF5ED120EF4}" destId="{AC4BDE0D-DA29-48EA-9005-71A7278B4FAF}" srcOrd="1" destOrd="0" parTransId="{33AC93DC-06DD-4608-9BAE-3A142257C98D}" sibTransId="{9A90B09D-3DB1-45FE-9B76-59D4EB53892B}"/>
    <dgm:cxn modelId="{3DFBA2C9-B793-4F86-99CC-79CA3E58372F}" type="presOf" srcId="{7ED0F3FD-D714-4959-80A8-26CCFC7F99FA}" destId="{8C68EF85-8A0E-4301-A7E5-A3C31FBA39DA}" srcOrd="0" destOrd="0" presId="urn:microsoft.com/office/officeart/2008/layout/LinedList"/>
    <dgm:cxn modelId="{275E05D0-6C6A-4BC9-9F6F-C9C7F2B982DA}" srcId="{943EAF22-71A8-4BDB-AE62-BCF5ED120EF4}" destId="{7ED0F3FD-D714-4959-80A8-26CCFC7F99FA}" srcOrd="4" destOrd="0" parTransId="{544F8AF2-130B-498A-9277-CF8E336C2473}" sibTransId="{4530B29D-2EF3-42EE-AC7D-C52F08DBF9CC}"/>
    <dgm:cxn modelId="{8C7712E2-275D-4DD5-B510-4DEBD53977C7}" type="presOf" srcId="{08494934-781F-451A-AFC5-61A6161E9ED7}" destId="{23B0F0B0-3E5C-42CC-B5B0-DECA539C2634}" srcOrd="0" destOrd="0" presId="urn:microsoft.com/office/officeart/2008/layout/LinedList"/>
    <dgm:cxn modelId="{023DA5E9-083E-4A3D-92EB-CCE2554C60B9}" srcId="{943EAF22-71A8-4BDB-AE62-BCF5ED120EF4}" destId="{DFB676DD-CB26-46F7-AEDB-1D6F784EF35F}" srcOrd="5" destOrd="0" parTransId="{7D06E8D1-54D6-4051-B931-FAE310682CFA}" sibTransId="{B6E8AC3E-BE2E-499B-BA37-80E1643A6FF0}"/>
    <dgm:cxn modelId="{9B663AFF-F7D8-46D6-A6F1-40130C202F67}" type="presOf" srcId="{943EAF22-71A8-4BDB-AE62-BCF5ED120EF4}" destId="{6B4E2111-2DF9-458E-A861-CEBCE80F3165}" srcOrd="0" destOrd="0" presId="urn:microsoft.com/office/officeart/2008/layout/LinedList"/>
    <dgm:cxn modelId="{88E3A761-2A04-4DCD-A89E-5531064545A7}" type="presParOf" srcId="{6B4E2111-2DF9-458E-A861-CEBCE80F3165}" destId="{95503D11-720F-437A-B5E0-3E0261AF83C3}" srcOrd="0" destOrd="0" presId="urn:microsoft.com/office/officeart/2008/layout/LinedList"/>
    <dgm:cxn modelId="{74CAF6AB-D789-4F0C-9BF2-F6159429806E}" type="presParOf" srcId="{6B4E2111-2DF9-458E-A861-CEBCE80F3165}" destId="{73835329-98DC-49B0-8226-39C0D54EB6E3}" srcOrd="1" destOrd="0" presId="urn:microsoft.com/office/officeart/2008/layout/LinedList"/>
    <dgm:cxn modelId="{DF420D32-C2E8-48E1-B10D-E932DDFE4684}" type="presParOf" srcId="{73835329-98DC-49B0-8226-39C0D54EB6E3}" destId="{937F6C39-B90C-434C-B6FD-A1BE96397B01}" srcOrd="0" destOrd="0" presId="urn:microsoft.com/office/officeart/2008/layout/LinedList"/>
    <dgm:cxn modelId="{48CD84B7-A690-457F-9930-8CFA548BBD37}" type="presParOf" srcId="{73835329-98DC-49B0-8226-39C0D54EB6E3}" destId="{947AFF18-FB9B-4BC0-AC0A-2FDF416153F6}" srcOrd="1" destOrd="0" presId="urn:microsoft.com/office/officeart/2008/layout/LinedList"/>
    <dgm:cxn modelId="{3F5FE045-CA06-4B33-A423-2ADCE1C1A5C2}" type="presParOf" srcId="{6B4E2111-2DF9-458E-A861-CEBCE80F3165}" destId="{940F3BC7-B13A-466E-9945-635876B1C002}" srcOrd="2" destOrd="0" presId="urn:microsoft.com/office/officeart/2008/layout/LinedList"/>
    <dgm:cxn modelId="{6D82B38A-3324-4DAF-8DD1-1EE3A2049A12}" type="presParOf" srcId="{6B4E2111-2DF9-458E-A861-CEBCE80F3165}" destId="{924493A5-EDB6-4A85-A7DA-5C162CFAAC9F}" srcOrd="3" destOrd="0" presId="urn:microsoft.com/office/officeart/2008/layout/LinedList"/>
    <dgm:cxn modelId="{80DEB74B-FAC2-498B-ABE9-40585A8AE530}" type="presParOf" srcId="{924493A5-EDB6-4A85-A7DA-5C162CFAAC9F}" destId="{21633559-FBD0-4A78-A94C-AF6078CF5E3C}" srcOrd="0" destOrd="0" presId="urn:microsoft.com/office/officeart/2008/layout/LinedList"/>
    <dgm:cxn modelId="{06ACEF43-E7C1-4DD1-80A3-75A3840256D5}" type="presParOf" srcId="{924493A5-EDB6-4A85-A7DA-5C162CFAAC9F}" destId="{40A63B10-AADD-4F18-A28B-19F50F1F7B73}" srcOrd="1" destOrd="0" presId="urn:microsoft.com/office/officeart/2008/layout/LinedList"/>
    <dgm:cxn modelId="{A3BCECB9-63C3-426C-98D5-524A281EF6C8}" type="presParOf" srcId="{6B4E2111-2DF9-458E-A861-CEBCE80F3165}" destId="{745AD7A8-E733-4D61-A0B0-FA8AA4E81977}" srcOrd="4" destOrd="0" presId="urn:microsoft.com/office/officeart/2008/layout/LinedList"/>
    <dgm:cxn modelId="{8A05DF92-AAC3-407F-BB86-DF0850B0485C}" type="presParOf" srcId="{6B4E2111-2DF9-458E-A861-CEBCE80F3165}" destId="{1ADAE223-7BA6-43DB-86CD-D0C5103F3352}" srcOrd="5" destOrd="0" presId="urn:microsoft.com/office/officeart/2008/layout/LinedList"/>
    <dgm:cxn modelId="{B4E03E0B-5215-42F4-AD76-22AC30D43052}" type="presParOf" srcId="{1ADAE223-7BA6-43DB-86CD-D0C5103F3352}" destId="{23B0F0B0-3E5C-42CC-B5B0-DECA539C2634}" srcOrd="0" destOrd="0" presId="urn:microsoft.com/office/officeart/2008/layout/LinedList"/>
    <dgm:cxn modelId="{AEA75021-F8CC-4158-8076-5B3FCCAC65E3}" type="presParOf" srcId="{1ADAE223-7BA6-43DB-86CD-D0C5103F3352}" destId="{E36510E4-800F-4684-A309-5338BD47EED1}" srcOrd="1" destOrd="0" presId="urn:microsoft.com/office/officeart/2008/layout/LinedList"/>
    <dgm:cxn modelId="{74E688D9-0DF7-4C35-94BC-773DFB5689FD}" type="presParOf" srcId="{6B4E2111-2DF9-458E-A861-CEBCE80F3165}" destId="{300C056C-8FE2-4085-BCB9-0894B988A88E}" srcOrd="6" destOrd="0" presId="urn:microsoft.com/office/officeart/2008/layout/LinedList"/>
    <dgm:cxn modelId="{6ADA1680-BBB2-4FEB-A915-9B5595FEC20A}" type="presParOf" srcId="{6B4E2111-2DF9-458E-A861-CEBCE80F3165}" destId="{24D8E671-1937-443D-AA33-974D434CF1E6}" srcOrd="7" destOrd="0" presId="urn:microsoft.com/office/officeart/2008/layout/LinedList"/>
    <dgm:cxn modelId="{CD22E10B-57EF-4019-9842-24C89E41C1FF}" type="presParOf" srcId="{24D8E671-1937-443D-AA33-974D434CF1E6}" destId="{18E552EB-CC15-426F-9D57-EE7DD1F9F1DF}" srcOrd="0" destOrd="0" presId="urn:microsoft.com/office/officeart/2008/layout/LinedList"/>
    <dgm:cxn modelId="{D7A1510D-4E95-49D6-BBE9-9780AB2760B1}" type="presParOf" srcId="{24D8E671-1937-443D-AA33-974D434CF1E6}" destId="{1617D84E-43FA-47A7-BE03-D9A762639C41}" srcOrd="1" destOrd="0" presId="urn:microsoft.com/office/officeart/2008/layout/LinedList"/>
    <dgm:cxn modelId="{9C62419B-247E-42A4-B3B3-EE7882151730}" type="presParOf" srcId="{6B4E2111-2DF9-458E-A861-CEBCE80F3165}" destId="{F641FDB0-1DD5-4C29-A215-2A63D48DA454}" srcOrd="8" destOrd="0" presId="urn:microsoft.com/office/officeart/2008/layout/LinedList"/>
    <dgm:cxn modelId="{A5C900EA-7E3C-4018-8BC3-7F8F4F40728B}" type="presParOf" srcId="{6B4E2111-2DF9-458E-A861-CEBCE80F3165}" destId="{D0F676C9-3BF4-458A-BA79-99BFBED843F6}" srcOrd="9" destOrd="0" presId="urn:microsoft.com/office/officeart/2008/layout/LinedList"/>
    <dgm:cxn modelId="{286B5148-CBF5-487D-8CFF-079D0B9B1F7C}" type="presParOf" srcId="{D0F676C9-3BF4-458A-BA79-99BFBED843F6}" destId="{8C68EF85-8A0E-4301-A7E5-A3C31FBA39DA}" srcOrd="0" destOrd="0" presId="urn:microsoft.com/office/officeart/2008/layout/LinedList"/>
    <dgm:cxn modelId="{D2A0BC20-7561-4503-B22C-80A9FCB6B4B4}" type="presParOf" srcId="{D0F676C9-3BF4-458A-BA79-99BFBED843F6}" destId="{EDF425F1-5E7C-410E-96F7-8B714B7F9253}" srcOrd="1" destOrd="0" presId="urn:microsoft.com/office/officeart/2008/layout/LinedList"/>
    <dgm:cxn modelId="{41BF8464-1FC8-4C63-A974-7ADF1FDC7A56}" type="presParOf" srcId="{6B4E2111-2DF9-458E-A861-CEBCE80F3165}" destId="{657CAD95-98C9-43DA-9794-0421FDE79647}" srcOrd="10" destOrd="0" presId="urn:microsoft.com/office/officeart/2008/layout/LinedList"/>
    <dgm:cxn modelId="{C307486A-35CB-4556-9C5A-934CF8148545}" type="presParOf" srcId="{6B4E2111-2DF9-458E-A861-CEBCE80F3165}" destId="{3113F856-716C-4887-9198-77DA4022FF8C}" srcOrd="11" destOrd="0" presId="urn:microsoft.com/office/officeart/2008/layout/LinedList"/>
    <dgm:cxn modelId="{295E232C-2573-4D55-827A-713D04755302}" type="presParOf" srcId="{3113F856-716C-4887-9198-77DA4022FF8C}" destId="{E963629D-D539-4126-A88F-F74B090BA33B}" srcOrd="0" destOrd="0" presId="urn:microsoft.com/office/officeart/2008/layout/LinedList"/>
    <dgm:cxn modelId="{71230612-8591-40E0-AE22-5A3F98570A11}" type="presParOf" srcId="{3113F856-716C-4887-9198-77DA4022FF8C}" destId="{6CBE2FE7-BBFA-4229-828E-E907ED480C31}" srcOrd="1" destOrd="0" presId="urn:microsoft.com/office/officeart/2008/layout/LinedList"/>
    <dgm:cxn modelId="{A7D986E2-0702-4CE1-A1A5-66F12944489A}" type="presParOf" srcId="{6B4E2111-2DF9-458E-A861-CEBCE80F3165}" destId="{B7A9C9BB-0D20-4B2F-9629-CCD8E5FF70FC}" srcOrd="12" destOrd="0" presId="urn:microsoft.com/office/officeart/2008/layout/LinedList"/>
    <dgm:cxn modelId="{87BABA32-917D-485C-B4A0-A4462A1774FE}" type="presParOf" srcId="{6B4E2111-2DF9-458E-A861-CEBCE80F3165}" destId="{39522724-0522-4E43-93AE-CDFDECA4DB7A}" srcOrd="13" destOrd="0" presId="urn:microsoft.com/office/officeart/2008/layout/LinedList"/>
    <dgm:cxn modelId="{F4CC977E-0A99-4E21-85C6-B3323FB71E25}" type="presParOf" srcId="{39522724-0522-4E43-93AE-CDFDECA4DB7A}" destId="{9CE5CDA6-35DC-467D-A851-B9932443ABF2}" srcOrd="0" destOrd="0" presId="urn:microsoft.com/office/officeart/2008/layout/LinedList"/>
    <dgm:cxn modelId="{63E1F728-DE48-4F9F-848E-E1CDC125B0A8}" type="presParOf" srcId="{39522724-0522-4E43-93AE-CDFDECA4DB7A}" destId="{0B5D6D78-532F-4B4D-A763-07D5E0916D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03D11-720F-437A-B5E0-3E0261AF83C3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F6C39-B90C-434C-B6FD-A1BE96397B01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Why choose my service?</a:t>
          </a:r>
          <a:endParaRPr lang="en-US" sz="3200" kern="1200" dirty="0"/>
        </a:p>
      </dsp:txBody>
      <dsp:txXfrm>
        <a:off x="0" y="675"/>
        <a:ext cx="6900512" cy="790684"/>
      </dsp:txXfrm>
    </dsp:sp>
    <dsp:sp modelId="{940F3BC7-B13A-466E-9945-635876B1C002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33559-FBD0-4A78-A94C-AF6078CF5E3C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 is priority</a:t>
          </a:r>
          <a:endParaRPr lang="en-US" sz="2200" kern="1200"/>
        </a:p>
      </dsp:txBody>
      <dsp:txXfrm>
        <a:off x="0" y="791359"/>
        <a:ext cx="6900512" cy="790684"/>
      </dsp:txXfrm>
    </dsp:sp>
    <dsp:sp modelId="{745AD7A8-E733-4D61-A0B0-FA8AA4E81977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0F0B0-3E5C-42CC-B5B0-DECA539C2634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costs within budget</a:t>
          </a:r>
          <a:endParaRPr lang="en-US" sz="2200" kern="1200"/>
        </a:p>
      </dsp:txBody>
      <dsp:txXfrm>
        <a:off x="0" y="1582044"/>
        <a:ext cx="6900512" cy="790684"/>
      </dsp:txXfrm>
    </dsp:sp>
    <dsp:sp modelId="{300C056C-8FE2-4085-BCB9-0894B988A88E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552EB-CC15-426F-9D57-EE7DD1F9F1DF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Every activity scheduled for its time</a:t>
          </a:r>
          <a:endParaRPr lang="en-US" sz="2200" kern="1200"/>
        </a:p>
      </dsp:txBody>
      <dsp:txXfrm>
        <a:off x="0" y="2372728"/>
        <a:ext cx="6900512" cy="790684"/>
      </dsp:txXfrm>
    </dsp:sp>
    <dsp:sp modelId="{F641FDB0-1DD5-4C29-A215-2A63D48DA454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8EF85-8A0E-4301-A7E5-A3C31FBA39DA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Constant quality control</a:t>
          </a:r>
          <a:endParaRPr lang="en-US" sz="2200" kern="1200"/>
        </a:p>
      </dsp:txBody>
      <dsp:txXfrm>
        <a:off x="0" y="3163412"/>
        <a:ext cx="6900512" cy="790684"/>
      </dsp:txXfrm>
    </dsp:sp>
    <dsp:sp modelId="{657CAD95-98C9-43DA-9794-0421FDE79647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3629D-D539-4126-A88F-F74B090BA33B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risks assessed and backed with contingency and mitigation</a:t>
          </a:r>
          <a:endParaRPr lang="en-US" sz="2200" kern="1200"/>
        </a:p>
      </dsp:txBody>
      <dsp:txXfrm>
        <a:off x="0" y="3954096"/>
        <a:ext cx="6900512" cy="790684"/>
      </dsp:txXfrm>
    </dsp:sp>
    <dsp:sp modelId="{B7A9C9BB-0D20-4B2F-9629-CCD8E5FF70FC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E5CDA6-35DC-467D-A851-B9932443ABF2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 is to provide a stress-free event for the couple</a:t>
          </a:r>
          <a:endParaRPr lang="en-US" sz="2200" kern="1200" dirty="0"/>
        </a:p>
      </dsp:txBody>
      <dsp:txXfrm>
        <a:off x="0" y="4744781"/>
        <a:ext cx="6900512" cy="790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713F4-3AFC-48F8-AF7E-6353772CA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9C7B4-3B3A-4E68-ABA3-CE0CF745C7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D4BFDE-9753-42DF-AE9E-BB5772BB6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2F8FC-4114-42E8-9B58-B891FE262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DFACD-616B-403E-A223-C81F885B9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97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7FFEA-6664-451E-9F29-AD8FA7E1A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D8917-103A-46BC-BFCD-362039148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745EA-B429-459B-9E3C-3FCD63A6D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7BC5C-FB20-47A3-91B4-0B9178A9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0980F-585E-4608-BCF2-CEAC79BC0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123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594E7-8B6B-4D4B-88D7-1B947F828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A53A0-2B5B-4D2C-8A15-B28D4F233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6C0D8-AE0C-4AD2-A9A2-7641FCC05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E8960-3492-4168-95BD-508EEB5E2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7BAC6-4ED5-4470-8815-69EAE3F55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8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82BFF-7E67-4A53-8F5D-43D13DD78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2DBFB-8A1C-406F-9FBF-C9EA60E64F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ABFF4-3144-4509-9513-FF7CDC702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296AF-68CA-4614-8D5E-7F32BABDA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B7174-E36E-428C-BE46-1F7343172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92AA6D-F097-4241-8B5B-550E10055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887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EB26F-DE74-4342-8957-4AD2033B3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AED5E-9D29-4624-B22B-12E556B76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AE8DD-513E-40DF-8087-D060346AE8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1BD08E-1B94-4FF6-A928-8FE5EEB554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90D252-8E91-4DD6-A24C-D57A389484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8F7CCC-2303-4EA3-9E2D-270ABAB24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1A0AE9-78AE-46A3-BEA8-BBD66C7ED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F841D2-5A30-4FF9-8503-1AAB07394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720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BCA1B-ADF6-4827-91BC-8A6FA7445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396D3D-B4B1-4D19-996C-9115EA23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9FCFDA-6C72-49A1-B851-16DF7E976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C0F9CF-774C-4EC5-984A-3AA4EBB93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572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474D1-78F4-4176-B6D9-3F42A8EC1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BEE848-3AF3-4272-A4C0-7CAECDB3B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851F0F-60A0-43E8-A9F6-68FEC88F9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53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7111-26B5-4725-873F-07CB59516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A064D-250A-428C-A614-6260B084B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A7810F-32B0-4BD9-97E5-A93236415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48A1D8-C2E5-430C-AE02-C28C45081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682FD-B3DC-4C67-9A34-066500892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E852F-B583-41AC-8A39-84A30F79E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260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7357C-A845-47B2-A132-BF246A106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E3674B-4B68-45BA-965B-C8457CE5FF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36AA0C-EE3F-48A7-B426-B2818C784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358EBF-5683-47CA-A604-753ACA767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E5B20D-81FA-4154-81FA-942C77388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7CE2F-818C-48F3-BAB2-992D273D6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60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C1B5E-F2F3-4759-9807-BCC883EA9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6971B8-9433-4EF6-8143-8533C06C38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BC486-24C0-4066-A571-5D15845E4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69ABA-D79B-490E-BFA4-7B9298E56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6C5BB-2595-4AAA-A1A9-E9D598701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51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BDED5B-36C7-4FF2-A4BC-E7205795FF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338780-E1E9-4C93-BC58-7C4A526DC8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50929-EB6C-49EE-92DC-E0815577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86357-D8F4-4D36-905D-7CE87B227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A31F3-1D8C-403D-8EA4-1D3956647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86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6A2B4E-4B0F-47D1-B344-6924DFE35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F106C-5367-421B-8632-110CAEBEEB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BF3D2-1543-4F86-B27F-7C4DB0154E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45D8F-B59A-4BE6-9082-36F4839B7275}" type="datetimeFigureOut">
              <a:rPr lang="en-GB" smtClean="0"/>
              <a:t>22/07/2021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3EC84-9546-4390-B243-CAB0CAF30F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16FD0-5835-4C0D-AA43-FDBFFB270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BECE8-7319-4BC1-B6F9-95FF23A93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337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weddings/weddings-and-holiday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30399&amp;jazyk=FR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ingsouth.org/2016/10/institute-index-outside-spending-onslaught-southern-states-supreme-court-races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masterofproject.com/project-closure-phas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18C5D7-919A-4ED1-A48E-085A48A5F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Managing projects in the workplace</a:t>
            </a:r>
            <a:br>
              <a:rPr lang="en-GB" sz="3600"/>
            </a:br>
            <a:r>
              <a:rPr lang="en-GB" sz="3600"/>
              <a:t>BMSW5104</a:t>
            </a:r>
            <a:br>
              <a:rPr lang="en-GB" sz="3600"/>
            </a:br>
            <a:r>
              <a:rPr lang="en-GB" sz="3600"/>
              <a:t>Project management plan</a:t>
            </a:r>
            <a:br>
              <a:rPr lang="en-GB" sz="3600"/>
            </a:br>
            <a:r>
              <a:rPr lang="en-GB" sz="3600"/>
              <a:t>Project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DDED39-5DCA-4ACC-81AD-5519A688A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algn="l"/>
            <a:r>
              <a:rPr lang="en-GB"/>
              <a:t>Jannat Firdausi Rahman</a:t>
            </a:r>
          </a:p>
          <a:p>
            <a:pPr algn="l"/>
            <a:r>
              <a:rPr lang="en-GB"/>
              <a:t>1817067</a:t>
            </a:r>
          </a:p>
        </p:txBody>
      </p:sp>
      <p:sp>
        <p:nvSpPr>
          <p:cNvPr id="5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icture containing table, dining room, dining table&#10;&#10;Description automatically generated">
            <a:extLst>
              <a:ext uri="{FF2B5EF4-FFF2-40B4-BE49-F238E27FC236}">
                <a16:creationId xmlns:a16="http://schemas.microsoft.com/office/drawing/2014/main" id="{7EDFDCD7-DD26-4956-8813-1BCC31D69F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557" t="9091" r="15741"/>
          <a:stretch/>
        </p:blipFill>
        <p:spPr>
          <a:xfrm>
            <a:off x="4753735" y="640080"/>
            <a:ext cx="701573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05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F01B6-FE46-4003-84E5-6B47C357A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        Project Outline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1252F-7FB5-4FCF-BCF0-19E237CC2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1700" dirty="0"/>
              <a:t>Wedding project plan</a:t>
            </a:r>
          </a:p>
          <a:p>
            <a:r>
              <a:rPr lang="en-GB" sz="1700" dirty="0"/>
              <a:t>Marrying couple- Amin Hussain and Shaila Rahman</a:t>
            </a:r>
          </a:p>
          <a:p>
            <a:r>
              <a:rPr lang="en-GB" sz="1700" dirty="0"/>
              <a:t>Traditional concept</a:t>
            </a:r>
          </a:p>
          <a:p>
            <a:r>
              <a:rPr lang="en-GB" sz="1700" dirty="0"/>
              <a:t>Three events-Henna night 150 guests/Nikah (</a:t>
            </a:r>
            <a:r>
              <a:rPr lang="en-GB" sz="1700"/>
              <a:t>vow) ceremony </a:t>
            </a:r>
            <a:r>
              <a:rPr lang="en-GB" sz="1700" dirty="0"/>
              <a:t>privately held /Wedding day with 250 guests</a:t>
            </a:r>
          </a:p>
          <a:p>
            <a:r>
              <a:rPr lang="en-GB" sz="1700" dirty="0"/>
              <a:t>£30,000 budget</a:t>
            </a:r>
          </a:p>
          <a:p>
            <a:r>
              <a:rPr lang="en-GB" sz="1700" dirty="0"/>
              <a:t>Eight-month time period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1A25C886-A160-4D2C-A209-3F33E0728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228439"/>
            <a:ext cx="6903720" cy="4401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461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F24AD-FFEE-4371-8776-3245C7BC5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                              Quad chart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E5625E1-9799-40A2-9B38-034F5952B6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180" y="100596"/>
            <a:ext cx="13474180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54F61A3-E0E3-4C18-9A96-2DB11D2CF6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31432"/>
              </p:ext>
            </p:extLst>
          </p:nvPr>
        </p:nvGraphicFramePr>
        <p:xfrm>
          <a:off x="4648018" y="727723"/>
          <a:ext cx="6900512" cy="53623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99508">
                  <a:extLst>
                    <a:ext uri="{9D8B030D-6E8A-4147-A177-3AD203B41FA5}">
                      <a16:colId xmlns:a16="http://schemas.microsoft.com/office/drawing/2014/main" val="17958528"/>
                    </a:ext>
                  </a:extLst>
                </a:gridCol>
                <a:gridCol w="3501004">
                  <a:extLst>
                    <a:ext uri="{9D8B030D-6E8A-4147-A177-3AD203B41FA5}">
                      <a16:colId xmlns:a16="http://schemas.microsoft.com/office/drawing/2014/main" val="2183169375"/>
                    </a:ext>
                  </a:extLst>
                </a:gridCol>
              </a:tblGrid>
              <a:tr h="231655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                            </a:t>
                      </a:r>
                      <a:r>
                        <a:rPr lang="en-GB" sz="1300" u="sng" dirty="0">
                          <a:effectLst/>
                        </a:rPr>
                        <a:t>Purpose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Plan all events relevant to the wedding.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Identify costs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Identify major deliverables</a:t>
                      </a:r>
                      <a:endParaRPr lang="en-GB" sz="1300" dirty="0">
                        <a:effectLst/>
                        <a:latin typeface="Symbol" panose="05050102010706020507" pitchFamily="18" charset="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335" marR="8233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                        </a:t>
                      </a:r>
                      <a:r>
                        <a:rPr lang="en-GB" sz="1300" u="sng" dirty="0">
                          <a:effectLst/>
                        </a:rPr>
                        <a:t>Stakeholders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Bride and Groom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Couple’s parents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Wedding vendors</a:t>
                      </a:r>
                      <a:endParaRPr lang="en-GB" sz="1300" dirty="0">
                        <a:effectLst/>
                        <a:latin typeface="Symbol" panose="05050102010706020507" pitchFamily="18" charset="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335" marR="8233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920528"/>
                  </a:ext>
                </a:extLst>
              </a:tr>
              <a:tr h="304578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                  </a:t>
                      </a:r>
                      <a:r>
                        <a:rPr lang="en-GB" sz="1300" u="sng" dirty="0">
                          <a:effectLst/>
                        </a:rPr>
                        <a:t>Desired end results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Successful deliverables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Execution of project with high quality service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Completed in an eight-month time scale.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Within a £30,000 budget</a:t>
                      </a:r>
                      <a:endParaRPr lang="en-GB" sz="1300" dirty="0">
                        <a:effectLst/>
                        <a:latin typeface="Symbol" panose="05050102010706020507" pitchFamily="18" charset="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335" marR="8233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                 </a:t>
                      </a:r>
                      <a:r>
                        <a:rPr lang="en-GB" sz="1300" u="sng" dirty="0">
                          <a:effectLst/>
                        </a:rPr>
                        <a:t>Measures of success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Feedback from clients and guests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Monitor social media activities and responses (comments, likes and followers)</a:t>
                      </a:r>
                      <a:endParaRPr lang="en-GB" sz="1300" dirty="0">
                        <a:effectLst/>
                        <a:latin typeface="Symbol" panose="05050102010706020507" pitchFamily="18" charset="2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2335" marR="8233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069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603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37770-4CD4-405C-86A8-8979FB428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 fontScale="90000"/>
          </a:bodyPr>
          <a:lstStyle/>
          <a:p>
            <a:r>
              <a:rPr lang="en-GB" sz="5000" dirty="0"/>
              <a:t>   </a:t>
            </a:r>
            <a:br>
              <a:rPr lang="en-GB" sz="5000" dirty="0"/>
            </a:br>
            <a:r>
              <a:rPr lang="en-GB" sz="5000" dirty="0"/>
              <a:t>    Major                </a:t>
            </a:r>
            <a:br>
              <a:rPr lang="en-GB" sz="5000" dirty="0"/>
            </a:br>
            <a:r>
              <a:rPr lang="en-GB" sz="5000" dirty="0"/>
              <a:t>Deliverables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Bride throwing bouquet in mid air">
            <a:extLst>
              <a:ext uri="{FF2B5EF4-FFF2-40B4-BE49-F238E27FC236}">
                <a16:creationId xmlns:a16="http://schemas.microsoft.com/office/drawing/2014/main" id="{D22B99B3-F358-494B-9075-4734EC64ED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9128" y="2812444"/>
            <a:ext cx="4819650" cy="3308802"/>
          </a:xfr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D323A4F-549C-4ACE-AA0A-046EF585C8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319395"/>
              </p:ext>
            </p:extLst>
          </p:nvPr>
        </p:nvGraphicFramePr>
        <p:xfrm>
          <a:off x="502312" y="974456"/>
          <a:ext cx="4006078" cy="45261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38453">
                  <a:extLst>
                    <a:ext uri="{9D8B030D-6E8A-4147-A177-3AD203B41FA5}">
                      <a16:colId xmlns:a16="http://schemas.microsoft.com/office/drawing/2014/main" val="3737552192"/>
                    </a:ext>
                  </a:extLst>
                </a:gridCol>
                <a:gridCol w="1367625">
                  <a:extLst>
                    <a:ext uri="{9D8B030D-6E8A-4147-A177-3AD203B41FA5}">
                      <a16:colId xmlns:a16="http://schemas.microsoft.com/office/drawing/2014/main" val="1246494273"/>
                    </a:ext>
                  </a:extLst>
                </a:gridCol>
              </a:tblGrid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Deliverables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Time (weeks)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333211598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Invitations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3048693210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Henna/ Wedding venue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3316058932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Imam for Vow ceremony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1972579364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Couples wardrobe for all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924835367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Makeup/hair stylist for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1229578827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Henna artist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1294324469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Caterers for all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960969163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Florist/ decorator/ bouquet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952972238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Horse and carriage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1201322319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Transport for Henna night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2310766783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Pianist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1595974825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2142954923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Cakes for all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2274785449"/>
                  </a:ext>
                </a:extLst>
              </a:tr>
              <a:tr h="301745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Photo/videographer for all 3 events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/>
                </a:tc>
                <a:extLst>
                  <a:ext uri="{0D108BD9-81ED-4DB2-BD59-A6C34878D82A}">
                    <a16:rowId xmlns:a16="http://schemas.microsoft.com/office/drawing/2014/main" val="23330273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410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5A303-906D-4528-9E3C-8B2CFA62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</a:t>
            </a:r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Stakeholder Analysis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ical user interface, application, table, Word&#10;&#10;Description automatically generated">
            <a:extLst>
              <a:ext uri="{FF2B5EF4-FFF2-40B4-BE49-F238E27FC236}">
                <a16:creationId xmlns:a16="http://schemas.microsoft.com/office/drawing/2014/main" id="{1635CD01-A16E-4F4F-BC8C-05333C98392B}"/>
              </a:ext>
            </a:extLst>
          </p:cNvPr>
          <p:cNvPicPr>
            <a:picLocks/>
          </p:cNvPicPr>
          <p:nvPr/>
        </p:nvPicPr>
        <p:blipFill rotWithShape="1">
          <a:blip r:embed="rId2"/>
          <a:srcRect l="38073" t="16230" r="24271" b="19221"/>
          <a:stretch/>
        </p:blipFill>
        <p:spPr bwMode="auto">
          <a:xfrm>
            <a:off x="4697730" y="639193"/>
            <a:ext cx="6442048" cy="555129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8670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86321-93DB-42D8-B1ED-8C4A73148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dirty="0"/>
              <a:t>            Work breakdown structure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2CC3A4C-9627-4C6E-A6BD-0C64B1B4B8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8632214"/>
              </p:ext>
            </p:extLst>
          </p:nvPr>
        </p:nvGraphicFramePr>
        <p:xfrm>
          <a:off x="1107440" y="2080134"/>
          <a:ext cx="9906000" cy="4552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27446">
                  <a:extLst>
                    <a:ext uri="{9D8B030D-6E8A-4147-A177-3AD203B41FA5}">
                      <a16:colId xmlns:a16="http://schemas.microsoft.com/office/drawing/2014/main" val="1316977552"/>
                    </a:ext>
                  </a:extLst>
                </a:gridCol>
                <a:gridCol w="1878554">
                  <a:extLst>
                    <a:ext uri="{9D8B030D-6E8A-4147-A177-3AD203B41FA5}">
                      <a16:colId xmlns:a16="http://schemas.microsoft.com/office/drawing/2014/main" val="3993945790"/>
                    </a:ext>
                  </a:extLst>
                </a:gridCol>
              </a:tblGrid>
              <a:tr h="233011">
                <a:tc>
                  <a:txBody>
                    <a:bodyPr/>
                    <a:lstStyle/>
                    <a:p>
                      <a:r>
                        <a:rPr lang="en-GB" sz="800"/>
                        <a:t>Activity</a:t>
                      </a:r>
                    </a:p>
                  </a:txBody>
                  <a:tcPr marL="44631" marR="44631" marT="22316" marB="22316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Time (weeks)</a:t>
                      </a:r>
                    </a:p>
                  </a:txBody>
                  <a:tcPr marL="44631" marR="44631" marT="22316" marB="22316"/>
                </a:tc>
                <a:extLst>
                  <a:ext uri="{0D108BD9-81ED-4DB2-BD59-A6C34878D82A}">
                    <a16:rowId xmlns:a16="http://schemas.microsoft.com/office/drawing/2014/main" val="3381235667"/>
                  </a:ext>
                </a:extLst>
              </a:tr>
              <a:tr h="1222091">
                <a:tc>
                  <a:txBody>
                    <a:bodyPr/>
                    <a:lstStyle/>
                    <a:p>
                      <a:r>
                        <a:rPr lang="en-GB" sz="1100" u="sng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1- Venue 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1.1 Research the venues for Henna night and wedding reception</a:t>
                      </a:r>
                    </a:p>
                    <a:p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1.2 Shortlist and book visits</a:t>
                      </a:r>
                    </a:p>
                    <a:p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1.2 visit/check availabilities/negotiate price.</a:t>
                      </a:r>
                    </a:p>
                    <a:p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1.3 approve and book.</a:t>
                      </a:r>
                    </a:p>
                    <a:p>
                      <a:endParaRPr lang="en-GB" sz="1100" dirty="0"/>
                    </a:p>
                  </a:txBody>
                  <a:tcPr marL="44631" marR="44631" marT="22316" marB="22316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4</a:t>
                      </a:r>
                    </a:p>
                  </a:txBody>
                  <a:tcPr marL="44631" marR="44631" marT="22316" marB="22316"/>
                </a:tc>
                <a:extLst>
                  <a:ext uri="{0D108BD9-81ED-4DB2-BD59-A6C34878D82A}">
                    <a16:rowId xmlns:a16="http://schemas.microsoft.com/office/drawing/2014/main" val="380766637"/>
                  </a:ext>
                </a:extLst>
              </a:tr>
              <a:tr h="1032404">
                <a:tc>
                  <a:txBody>
                    <a:bodyPr/>
                    <a:lstStyle/>
                    <a:p>
                      <a:r>
                        <a:rPr lang="en-GB" sz="1100" u="sng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Guests </a:t>
                      </a:r>
                      <a:endParaRPr lang="en-GB" sz="11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2.1 Finalise guest list for Henna night and wedding reception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2.2 Select designs/ approve/ order cards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2.3 Send invitations</a:t>
                      </a:r>
                    </a:p>
                    <a:p>
                      <a:endParaRPr lang="en-GB" sz="1100"/>
                    </a:p>
                  </a:txBody>
                  <a:tcPr marL="44631" marR="44631" marT="22316" marB="22316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3</a:t>
                      </a:r>
                    </a:p>
                  </a:txBody>
                  <a:tcPr marL="44631" marR="44631" marT="22316" marB="22316"/>
                </a:tc>
                <a:extLst>
                  <a:ext uri="{0D108BD9-81ED-4DB2-BD59-A6C34878D82A}">
                    <a16:rowId xmlns:a16="http://schemas.microsoft.com/office/drawing/2014/main" val="511634760"/>
                  </a:ext>
                </a:extLst>
              </a:tr>
              <a:tr h="1222091">
                <a:tc>
                  <a:txBody>
                    <a:bodyPr/>
                    <a:lstStyle/>
                    <a:p>
                      <a:r>
                        <a:rPr lang="en-GB" sz="1100" u="sng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3- Video/Photographer</a:t>
                      </a:r>
                      <a:endParaRPr lang="en-GB" sz="11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 Research and shortlist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3.2 Arrange appointments.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3.3 Visit/check availabilities for all 3 events/Negotiate packages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3.4 Approve and book</a:t>
                      </a:r>
                    </a:p>
                    <a:p>
                      <a:endParaRPr lang="en-GB" sz="1100"/>
                    </a:p>
                  </a:txBody>
                  <a:tcPr marL="44631" marR="44631" marT="22316" marB="22316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3</a:t>
                      </a:r>
                    </a:p>
                  </a:txBody>
                  <a:tcPr marL="44631" marR="44631" marT="22316" marB="22316"/>
                </a:tc>
                <a:extLst>
                  <a:ext uri="{0D108BD9-81ED-4DB2-BD59-A6C34878D82A}">
                    <a16:rowId xmlns:a16="http://schemas.microsoft.com/office/drawing/2014/main" val="4205451456"/>
                  </a:ext>
                </a:extLst>
              </a:tr>
              <a:tr h="842717">
                <a:tc>
                  <a:txBody>
                    <a:bodyPr/>
                    <a:lstStyle/>
                    <a:p>
                      <a:r>
                        <a:rPr lang="en-GB" sz="1100" u="sng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4- Transport for Henna night</a:t>
                      </a:r>
                      <a:endParaRPr lang="en-GB" sz="11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4.1 Select vehicle</a:t>
                      </a:r>
                    </a:p>
                    <a:p>
                      <a:r>
                        <a:rPr lang="en-GB" sz="11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4.2 Confirm availability for henna night/book</a:t>
                      </a:r>
                    </a:p>
                    <a:p>
                      <a:endParaRPr lang="en-GB" sz="1100"/>
                    </a:p>
                  </a:txBody>
                  <a:tcPr marL="44631" marR="44631" marT="22316" marB="22316"/>
                </a:tc>
                <a:tc>
                  <a:txBody>
                    <a:bodyPr/>
                    <a:lstStyle/>
                    <a:p>
                      <a:r>
                        <a:rPr lang="en-GB" sz="800" dirty="0"/>
                        <a:t>1</a:t>
                      </a:r>
                    </a:p>
                  </a:txBody>
                  <a:tcPr marL="44631" marR="44631" marT="22316" marB="22316"/>
                </a:tc>
                <a:extLst>
                  <a:ext uri="{0D108BD9-81ED-4DB2-BD59-A6C34878D82A}">
                    <a16:rowId xmlns:a16="http://schemas.microsoft.com/office/drawing/2014/main" val="14228443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889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9512C-D0FD-48A3-A116-9D5E4DD5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20" y="627045"/>
            <a:ext cx="3571810" cy="31551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Gantt chart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MART transformation goals are time-bound | Digital Business">
            <a:extLst>
              <a:ext uri="{FF2B5EF4-FFF2-40B4-BE49-F238E27FC236}">
                <a16:creationId xmlns:a16="http://schemas.microsoft.com/office/drawing/2014/main" id="{0B342770-73E5-44D0-B1CD-AFA418A96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79" y="4568186"/>
            <a:ext cx="2751432" cy="218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529534-3F7F-4990-A8A0-4BD199C0E820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3898373" y="627045"/>
            <a:ext cx="7785628" cy="5800171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3658733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3195E-8C6B-41C8-9194-B1502E1FC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budget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4E3DC9-BFF3-41F6-B44C-F589FAC2B7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0840" y="4624113"/>
            <a:ext cx="4179969" cy="2138526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FF15E00-C5A7-40F0-8643-3B537A872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074123"/>
              </p:ext>
            </p:extLst>
          </p:nvPr>
        </p:nvGraphicFramePr>
        <p:xfrm>
          <a:off x="5006921" y="885870"/>
          <a:ext cx="4995820" cy="52564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97625">
                  <a:extLst>
                    <a:ext uri="{9D8B030D-6E8A-4147-A177-3AD203B41FA5}">
                      <a16:colId xmlns:a16="http://schemas.microsoft.com/office/drawing/2014/main" val="2850392589"/>
                    </a:ext>
                  </a:extLst>
                </a:gridCol>
                <a:gridCol w="1598195">
                  <a:extLst>
                    <a:ext uri="{9D8B030D-6E8A-4147-A177-3AD203B41FA5}">
                      <a16:colId xmlns:a16="http://schemas.microsoft.com/office/drawing/2014/main" val="1274794637"/>
                    </a:ext>
                  </a:extLst>
                </a:gridCol>
              </a:tblGrid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Deliverables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Estimated cost £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1623162573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Invitations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667665975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Henna night venue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2000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083400031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Wedding reception 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86942655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Imam for Vow ceremony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498435361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Wardrobe/accessories for all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563809048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Makeup/hair stylist for 3 events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032416811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Henna artist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791179237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Caterers for all 3 events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5250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4218744601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Florist/ decorator/ bouquet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108323127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Horse and carriage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850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882295112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Transport for Henna night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831159377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Pianist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904008007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DJ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192511237"/>
                  </a:ext>
                </a:extLst>
              </a:tr>
              <a:tr h="408519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Cakes for Henna night, Nikah and wedding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650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3871725175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Photo/videographer for all 3 events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068333244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Project planner fees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2750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2060315544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Wedding public liability cover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4015243576"/>
                  </a:ext>
                </a:extLst>
              </a:tr>
              <a:tr h="269328"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Total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tc>
                  <a:txBody>
                    <a:bodyPr/>
                    <a:lstStyle/>
                    <a:p>
                      <a:pPr algn="just" fontAlgn="auto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29,550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091" marR="66091" marT="0" marB="0"/>
                </a:tc>
                <a:extLst>
                  <a:ext uri="{0D108BD9-81ED-4DB2-BD59-A6C34878D82A}">
                    <a16:rowId xmlns:a16="http://schemas.microsoft.com/office/drawing/2014/main" val="40718435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873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C80B3-CADE-4EB4-B610-1667F937E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analysis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92B46F-1BE9-493B-B248-2A600626ED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13" t="27379" r="17678" b="23394"/>
          <a:stretch/>
        </p:blipFill>
        <p:spPr>
          <a:xfrm>
            <a:off x="3607996" y="409968"/>
            <a:ext cx="8445642" cy="594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386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9A62A-5F2C-4A05-BDD2-2A66C55F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network diagram</a:t>
            </a:r>
            <a:endParaRPr lang="en-US" sz="4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Chart&#10;&#10;Description automatically generated">
            <a:extLst>
              <a:ext uri="{FF2B5EF4-FFF2-40B4-BE49-F238E27FC236}">
                <a16:creationId xmlns:a16="http://schemas.microsoft.com/office/drawing/2014/main" id="{3CA61DE2-86FA-4667-9DC8-9321B186178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l="13827" t="13709" r="16508" b="13728"/>
          <a:stretch>
            <a:fillRect/>
          </a:stretch>
        </p:blipFill>
        <p:spPr>
          <a:xfrm>
            <a:off x="3406569" y="990379"/>
            <a:ext cx="8312665" cy="5284087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1723060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D90F5-D3EE-40F1-9162-DD9A54EEF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500" dirty="0"/>
              <a:t>Closure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C1FFFFD-7BD0-454D-88FC-DB3B0FDAE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dirty="0"/>
              <a:t>Reports</a:t>
            </a:r>
          </a:p>
          <a:p>
            <a:r>
              <a:rPr lang="en-US" dirty="0"/>
              <a:t>Meetings</a:t>
            </a:r>
          </a:p>
          <a:p>
            <a:r>
              <a:rPr lang="en-US" dirty="0"/>
              <a:t>Feedback</a:t>
            </a:r>
          </a:p>
          <a:p>
            <a:r>
              <a:rPr lang="en-US" dirty="0"/>
              <a:t>Payments</a:t>
            </a:r>
          </a:p>
          <a:p>
            <a:r>
              <a:rPr lang="en-US" dirty="0"/>
              <a:t>Project closure</a:t>
            </a:r>
          </a:p>
        </p:txBody>
      </p:sp>
      <p:pic>
        <p:nvPicPr>
          <p:cNvPr id="5" name="Content Placeholder 4" descr="A group of people shaking hands&#10;&#10;Description automatically generated with low confidence">
            <a:extLst>
              <a:ext uri="{FF2B5EF4-FFF2-40B4-BE49-F238E27FC236}">
                <a16:creationId xmlns:a16="http://schemas.microsoft.com/office/drawing/2014/main" id="{267D4AFC-BDCD-458B-8D7A-B4A4CE275D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133513"/>
            <a:ext cx="6903720" cy="4590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665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42980-B7A7-4AB9-A62D-8DAAB007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                               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327737-E8EC-47BC-9206-AD0EB44324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46500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439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0344A-B813-421C-BEE9-A67A53097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                     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28116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485</Words>
  <Application>Microsoft Office PowerPoint</Application>
  <PresentationFormat>Widescreen</PresentationFormat>
  <Paragraphs>145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Symbol</vt:lpstr>
      <vt:lpstr>Wingdings</vt:lpstr>
      <vt:lpstr>Office Theme</vt:lpstr>
      <vt:lpstr>Managing projects in the workplace BMSW5104 Project management plan Project A</vt:lpstr>
      <vt:lpstr>        Project Outline</vt:lpstr>
      <vt:lpstr>                              Quad chart</vt:lpstr>
      <vt:lpstr>        Major                 Deliverables</vt:lpstr>
      <vt:lpstr>                   Stakeholder Analysis</vt:lpstr>
      <vt:lpstr>            Work breakdown structure</vt:lpstr>
      <vt:lpstr>Gantt chart</vt:lpstr>
      <vt:lpstr>Project budget</vt:lpstr>
      <vt:lpstr>Risk analysis</vt:lpstr>
      <vt:lpstr>Project network diagram</vt:lpstr>
      <vt:lpstr>Closure</vt:lpstr>
      <vt:lpstr>                               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workplace BMSW5104 Project management plan Project A</dc:title>
  <dc:creator>jannat rahman</dc:creator>
  <cp:lastModifiedBy>jannat rahman</cp:lastModifiedBy>
  <cp:revision>54</cp:revision>
  <dcterms:created xsi:type="dcterms:W3CDTF">2021-07-07T16:04:13Z</dcterms:created>
  <dcterms:modified xsi:type="dcterms:W3CDTF">2021-07-22T07:43:05Z</dcterms:modified>
</cp:coreProperties>
</file>