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A00CC"/>
    <a:srgbClr val="1BC663"/>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5" d="100"/>
          <a:sy n="115" d="100"/>
        </p:scale>
        <p:origin x="-1352" y="-11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printerSettings" Target="printerSettings/printerSettings1.bin"/><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455DAA-0739-DE4B-9AE6-BD3D20B7E704}" type="doc">
      <dgm:prSet loTypeId="urn:microsoft.com/office/officeart/2008/layout/HorizontalMultiLevelHierarchy" loCatId="" qsTypeId="urn:microsoft.com/office/officeart/2005/8/quickstyle/simple4" qsCatId="simple" csTypeId="urn:microsoft.com/office/officeart/2005/8/colors/accent1_2" csCatId="accent1" phldr="1"/>
      <dgm:spPr/>
      <dgm:t>
        <a:bodyPr/>
        <a:lstStyle/>
        <a:p>
          <a:endParaRPr lang="en-US"/>
        </a:p>
      </dgm:t>
    </dgm:pt>
    <dgm:pt modelId="{9B7076F0-7F93-C34C-BA0D-2490F10BB087}">
      <dgm:prSet phldrT="[Text]"/>
      <dgm:spPr>
        <a:scene3d>
          <a:camera prst="orthographicFront"/>
          <a:lightRig rig="threePt" dir="t"/>
        </a:scene3d>
        <a:sp3d>
          <a:bevelT/>
        </a:sp3d>
      </dgm:spPr>
      <dgm:t>
        <a:bodyPr/>
        <a:lstStyle/>
        <a:p>
          <a:r>
            <a:rPr lang="en-US" dirty="0" smtClean="0">
              <a:solidFill>
                <a:srgbClr val="000000"/>
              </a:solidFill>
            </a:rPr>
            <a:t>Locality of Reference</a:t>
          </a:r>
          <a:endParaRPr lang="en-US" dirty="0">
            <a:solidFill>
              <a:srgbClr val="000000"/>
            </a:solidFill>
          </a:endParaRPr>
        </a:p>
      </dgm:t>
    </dgm:pt>
    <dgm:pt modelId="{0C7BF764-0C84-2445-9E3E-DCC226F1CB0E}" type="parTrans" cxnId="{7EC4DB8F-A37B-1847-B7C2-378352B93929}">
      <dgm:prSet/>
      <dgm:spPr/>
      <dgm:t>
        <a:bodyPr/>
        <a:lstStyle/>
        <a:p>
          <a:endParaRPr lang="en-US"/>
        </a:p>
      </dgm:t>
    </dgm:pt>
    <dgm:pt modelId="{53361500-57E1-874B-8A84-309A406ED552}" type="sibTrans" cxnId="{7EC4DB8F-A37B-1847-B7C2-378352B93929}">
      <dgm:prSet/>
      <dgm:spPr/>
      <dgm:t>
        <a:bodyPr/>
        <a:lstStyle/>
        <a:p>
          <a:endParaRPr lang="en-US"/>
        </a:p>
      </dgm:t>
    </dgm:pt>
    <dgm:pt modelId="{7703263D-870C-F94D-8844-412972CAEE43}">
      <dgm:prSet phldrT="[Text]" custT="1"/>
      <dgm:spPr>
        <a:scene3d>
          <a:camera prst="orthographicFront"/>
          <a:lightRig rig="threePt" dir="t"/>
        </a:scene3d>
        <a:sp3d>
          <a:bevelT/>
        </a:sp3d>
      </dgm:spPr>
      <dgm:t>
        <a:bodyPr/>
        <a:lstStyle/>
        <a:p>
          <a:r>
            <a:rPr lang="en-US" sz="2800" dirty="0" smtClean="0">
              <a:solidFill>
                <a:schemeClr val="tx1"/>
              </a:solidFill>
            </a:rPr>
            <a:t>Spatial</a:t>
          </a:r>
        </a:p>
        <a:p>
          <a:r>
            <a:rPr lang="en-US" sz="1800" dirty="0" smtClean="0">
              <a:solidFill>
                <a:srgbClr val="CA00CC"/>
              </a:solidFill>
            </a:rPr>
            <a:t>the next instruction to be executed will be the instruction that is next in location to the current instruction in execution  </a:t>
          </a:r>
          <a:endParaRPr lang="en-US" sz="1800" dirty="0">
            <a:solidFill>
              <a:srgbClr val="CA00CC"/>
            </a:solidFill>
          </a:endParaRPr>
        </a:p>
      </dgm:t>
    </dgm:pt>
    <dgm:pt modelId="{8C071265-2806-A146-9634-159E285238F2}" type="parTrans" cxnId="{607355BF-FB4A-924A-94DF-A0A345E70576}">
      <dgm:prSet/>
      <dgm:spPr/>
      <dgm:t>
        <a:bodyPr/>
        <a:lstStyle/>
        <a:p>
          <a:endParaRPr lang="en-US"/>
        </a:p>
      </dgm:t>
    </dgm:pt>
    <dgm:pt modelId="{D4591177-E132-8645-8943-A6AB69A8F4B4}" type="sibTrans" cxnId="{607355BF-FB4A-924A-94DF-A0A345E70576}">
      <dgm:prSet/>
      <dgm:spPr/>
      <dgm:t>
        <a:bodyPr/>
        <a:lstStyle/>
        <a:p>
          <a:endParaRPr lang="en-US"/>
        </a:p>
      </dgm:t>
    </dgm:pt>
    <dgm:pt modelId="{CF0E812A-586B-2D43-82F9-C27A2C3A4475}">
      <dgm:prSet phldrT="[Text]" custT="1"/>
      <dgm:spPr>
        <a:scene3d>
          <a:camera prst="orthographicFront"/>
          <a:lightRig rig="threePt" dir="t"/>
        </a:scene3d>
        <a:sp3d>
          <a:bevelT/>
        </a:sp3d>
      </dgm:spPr>
      <dgm:t>
        <a:bodyPr/>
        <a:lstStyle/>
        <a:p>
          <a:r>
            <a:rPr lang="en-US" sz="2800" dirty="0" smtClean="0">
              <a:solidFill>
                <a:srgbClr val="000000"/>
              </a:solidFill>
            </a:rPr>
            <a:t>Temporal</a:t>
          </a:r>
        </a:p>
        <a:p>
          <a:r>
            <a:rPr lang="en-US" sz="1800" dirty="0" smtClean="0">
              <a:solidFill>
                <a:srgbClr val="CA00CC"/>
              </a:solidFill>
            </a:rPr>
            <a:t>recently executed instruction is likely to be executed again(e.g., loop)</a:t>
          </a:r>
          <a:endParaRPr lang="en-US" sz="1800" dirty="0">
            <a:solidFill>
              <a:srgbClr val="CA00CC"/>
            </a:solidFill>
          </a:endParaRPr>
        </a:p>
      </dgm:t>
    </dgm:pt>
    <dgm:pt modelId="{54883F90-CDB9-6B4E-80CF-FBAE42252E42}" type="parTrans" cxnId="{2B6D7FF2-AD87-BD4F-83DA-D1A020FA6E78}">
      <dgm:prSet/>
      <dgm:spPr/>
      <dgm:t>
        <a:bodyPr/>
        <a:lstStyle/>
        <a:p>
          <a:endParaRPr lang="en-US"/>
        </a:p>
      </dgm:t>
    </dgm:pt>
    <dgm:pt modelId="{F8A91BA7-B43C-634A-811C-FBA9A59818A4}" type="sibTrans" cxnId="{2B6D7FF2-AD87-BD4F-83DA-D1A020FA6E78}">
      <dgm:prSet/>
      <dgm:spPr/>
      <dgm:t>
        <a:bodyPr/>
        <a:lstStyle/>
        <a:p>
          <a:endParaRPr lang="en-US"/>
        </a:p>
      </dgm:t>
    </dgm:pt>
    <dgm:pt modelId="{B7AAA462-0278-2146-8293-EE570A2BBF7C}" type="pres">
      <dgm:prSet presAssocID="{F0455DAA-0739-DE4B-9AE6-BD3D20B7E704}" presName="Name0" presStyleCnt="0">
        <dgm:presLayoutVars>
          <dgm:chPref val="1"/>
          <dgm:dir/>
          <dgm:animOne val="branch"/>
          <dgm:animLvl val="lvl"/>
          <dgm:resizeHandles val="exact"/>
        </dgm:presLayoutVars>
      </dgm:prSet>
      <dgm:spPr/>
      <dgm:t>
        <a:bodyPr/>
        <a:lstStyle/>
        <a:p>
          <a:endParaRPr lang="en-US"/>
        </a:p>
      </dgm:t>
    </dgm:pt>
    <dgm:pt modelId="{05DB44CF-2513-DD40-B66E-EACB970A46E9}" type="pres">
      <dgm:prSet presAssocID="{9B7076F0-7F93-C34C-BA0D-2490F10BB087}" presName="root1" presStyleCnt="0"/>
      <dgm:spPr/>
    </dgm:pt>
    <dgm:pt modelId="{208C4B5C-7F5F-4141-BA21-B59B329BAFCA}" type="pres">
      <dgm:prSet presAssocID="{9B7076F0-7F93-C34C-BA0D-2490F10BB087}" presName="LevelOneTextNode" presStyleLbl="node0" presStyleIdx="0" presStyleCnt="1" custScaleY="113848">
        <dgm:presLayoutVars>
          <dgm:chPref val="3"/>
        </dgm:presLayoutVars>
      </dgm:prSet>
      <dgm:spPr/>
      <dgm:t>
        <a:bodyPr/>
        <a:lstStyle/>
        <a:p>
          <a:endParaRPr lang="en-US"/>
        </a:p>
      </dgm:t>
    </dgm:pt>
    <dgm:pt modelId="{B3AA0027-3D3B-4645-8592-B7B4ACABF474}" type="pres">
      <dgm:prSet presAssocID="{9B7076F0-7F93-C34C-BA0D-2490F10BB087}" presName="level2hierChild" presStyleCnt="0"/>
      <dgm:spPr/>
    </dgm:pt>
    <dgm:pt modelId="{FA9A385C-BE05-5E43-A22A-26AD7461403A}" type="pres">
      <dgm:prSet presAssocID="{8C071265-2806-A146-9634-159E285238F2}" presName="conn2-1" presStyleLbl="parChTrans1D2" presStyleIdx="0" presStyleCnt="2"/>
      <dgm:spPr/>
      <dgm:t>
        <a:bodyPr/>
        <a:lstStyle/>
        <a:p>
          <a:endParaRPr lang="en-US"/>
        </a:p>
      </dgm:t>
    </dgm:pt>
    <dgm:pt modelId="{6075DFEA-352A-EF49-8124-F6019B171155}" type="pres">
      <dgm:prSet presAssocID="{8C071265-2806-A146-9634-159E285238F2}" presName="connTx" presStyleLbl="parChTrans1D2" presStyleIdx="0" presStyleCnt="2"/>
      <dgm:spPr/>
      <dgm:t>
        <a:bodyPr/>
        <a:lstStyle/>
        <a:p>
          <a:endParaRPr lang="en-US"/>
        </a:p>
      </dgm:t>
    </dgm:pt>
    <dgm:pt modelId="{06231925-A54B-DF4F-97A4-B3CC3427E8A6}" type="pres">
      <dgm:prSet presAssocID="{7703263D-870C-F94D-8844-412972CAEE43}" presName="root2" presStyleCnt="0"/>
      <dgm:spPr/>
    </dgm:pt>
    <dgm:pt modelId="{76418BA7-8686-5441-B639-A2CB3AA86E01}" type="pres">
      <dgm:prSet presAssocID="{7703263D-870C-F94D-8844-412972CAEE43}" presName="LevelTwoTextNode" presStyleLbl="node2" presStyleIdx="0" presStyleCnt="2" custScaleX="316571" custScaleY="276063">
        <dgm:presLayoutVars>
          <dgm:chPref val="3"/>
        </dgm:presLayoutVars>
      </dgm:prSet>
      <dgm:spPr/>
      <dgm:t>
        <a:bodyPr/>
        <a:lstStyle/>
        <a:p>
          <a:endParaRPr lang="en-US"/>
        </a:p>
      </dgm:t>
    </dgm:pt>
    <dgm:pt modelId="{BE508B12-C569-6C4B-A2C7-0CC32AE9CB01}" type="pres">
      <dgm:prSet presAssocID="{7703263D-870C-F94D-8844-412972CAEE43}" presName="level3hierChild" presStyleCnt="0"/>
      <dgm:spPr/>
    </dgm:pt>
    <dgm:pt modelId="{A88AC691-06E5-7B44-A19A-A20199C4F21D}" type="pres">
      <dgm:prSet presAssocID="{54883F90-CDB9-6B4E-80CF-FBAE42252E42}" presName="conn2-1" presStyleLbl="parChTrans1D2" presStyleIdx="1" presStyleCnt="2"/>
      <dgm:spPr/>
      <dgm:t>
        <a:bodyPr/>
        <a:lstStyle/>
        <a:p>
          <a:endParaRPr lang="en-US"/>
        </a:p>
      </dgm:t>
    </dgm:pt>
    <dgm:pt modelId="{160250EA-BEF1-DC45-A4A6-310159AEE53E}" type="pres">
      <dgm:prSet presAssocID="{54883F90-CDB9-6B4E-80CF-FBAE42252E42}" presName="connTx" presStyleLbl="parChTrans1D2" presStyleIdx="1" presStyleCnt="2"/>
      <dgm:spPr/>
      <dgm:t>
        <a:bodyPr/>
        <a:lstStyle/>
        <a:p>
          <a:endParaRPr lang="en-US"/>
        </a:p>
      </dgm:t>
    </dgm:pt>
    <dgm:pt modelId="{84B0C2B9-6528-AC43-8E0E-55DE27CB075D}" type="pres">
      <dgm:prSet presAssocID="{CF0E812A-586B-2D43-82F9-C27A2C3A4475}" presName="root2" presStyleCnt="0"/>
      <dgm:spPr/>
    </dgm:pt>
    <dgm:pt modelId="{632B7499-5A31-F94C-88EA-21460782DB16}" type="pres">
      <dgm:prSet presAssocID="{CF0E812A-586B-2D43-82F9-C27A2C3A4475}" presName="LevelTwoTextNode" presStyleLbl="node2" presStyleIdx="1" presStyleCnt="2" custScaleX="317012" custScaleY="263904">
        <dgm:presLayoutVars>
          <dgm:chPref val="3"/>
        </dgm:presLayoutVars>
      </dgm:prSet>
      <dgm:spPr/>
      <dgm:t>
        <a:bodyPr/>
        <a:lstStyle/>
        <a:p>
          <a:endParaRPr lang="en-US"/>
        </a:p>
      </dgm:t>
    </dgm:pt>
    <dgm:pt modelId="{C086F546-86C9-4849-A367-7335016CF79E}" type="pres">
      <dgm:prSet presAssocID="{CF0E812A-586B-2D43-82F9-C27A2C3A4475}" presName="level3hierChild" presStyleCnt="0"/>
      <dgm:spPr/>
    </dgm:pt>
  </dgm:ptLst>
  <dgm:cxnLst>
    <dgm:cxn modelId="{91A972A0-3126-4E45-B8FE-76898555AD44}" type="presOf" srcId="{9B7076F0-7F93-C34C-BA0D-2490F10BB087}" destId="{208C4B5C-7F5F-4141-BA21-B59B329BAFCA}" srcOrd="0" destOrd="0" presId="urn:microsoft.com/office/officeart/2008/layout/HorizontalMultiLevelHierarchy"/>
    <dgm:cxn modelId="{99FD9B90-FAD8-9745-8C4D-E68FF74D20CB}" type="presOf" srcId="{8C071265-2806-A146-9634-159E285238F2}" destId="{FA9A385C-BE05-5E43-A22A-26AD7461403A}" srcOrd="0" destOrd="0" presId="urn:microsoft.com/office/officeart/2008/layout/HorizontalMultiLevelHierarchy"/>
    <dgm:cxn modelId="{00F5D50E-CAE0-D349-B25F-62C2B10C4254}" type="presOf" srcId="{F0455DAA-0739-DE4B-9AE6-BD3D20B7E704}" destId="{B7AAA462-0278-2146-8293-EE570A2BBF7C}" srcOrd="0" destOrd="0" presId="urn:microsoft.com/office/officeart/2008/layout/HorizontalMultiLevelHierarchy"/>
    <dgm:cxn modelId="{64838A59-87A3-2C4C-AC79-D1BA35CABCF8}" type="presOf" srcId="{54883F90-CDB9-6B4E-80CF-FBAE42252E42}" destId="{160250EA-BEF1-DC45-A4A6-310159AEE53E}" srcOrd="1" destOrd="0" presId="urn:microsoft.com/office/officeart/2008/layout/HorizontalMultiLevelHierarchy"/>
    <dgm:cxn modelId="{607355BF-FB4A-924A-94DF-A0A345E70576}" srcId="{9B7076F0-7F93-C34C-BA0D-2490F10BB087}" destId="{7703263D-870C-F94D-8844-412972CAEE43}" srcOrd="0" destOrd="0" parTransId="{8C071265-2806-A146-9634-159E285238F2}" sibTransId="{D4591177-E132-8645-8943-A6AB69A8F4B4}"/>
    <dgm:cxn modelId="{1589E83C-1C2F-1A46-8E69-8B96995ACEC6}" type="presOf" srcId="{CF0E812A-586B-2D43-82F9-C27A2C3A4475}" destId="{632B7499-5A31-F94C-88EA-21460782DB16}" srcOrd="0" destOrd="0" presId="urn:microsoft.com/office/officeart/2008/layout/HorizontalMultiLevelHierarchy"/>
    <dgm:cxn modelId="{473CD832-2E1A-624A-A70C-D876FC7B0CF8}" type="presOf" srcId="{8C071265-2806-A146-9634-159E285238F2}" destId="{6075DFEA-352A-EF49-8124-F6019B171155}" srcOrd="1" destOrd="0" presId="urn:microsoft.com/office/officeart/2008/layout/HorizontalMultiLevelHierarchy"/>
    <dgm:cxn modelId="{312E7885-446B-5647-A0EC-3EA8C14401FE}" type="presOf" srcId="{7703263D-870C-F94D-8844-412972CAEE43}" destId="{76418BA7-8686-5441-B639-A2CB3AA86E01}" srcOrd="0" destOrd="0" presId="urn:microsoft.com/office/officeart/2008/layout/HorizontalMultiLevelHierarchy"/>
    <dgm:cxn modelId="{8E0CEB03-1A63-6F4D-8FA8-78AA9F5FC45D}" type="presOf" srcId="{54883F90-CDB9-6B4E-80CF-FBAE42252E42}" destId="{A88AC691-06E5-7B44-A19A-A20199C4F21D}" srcOrd="0" destOrd="0" presId="urn:microsoft.com/office/officeart/2008/layout/HorizontalMultiLevelHierarchy"/>
    <dgm:cxn modelId="{2B6D7FF2-AD87-BD4F-83DA-D1A020FA6E78}" srcId="{9B7076F0-7F93-C34C-BA0D-2490F10BB087}" destId="{CF0E812A-586B-2D43-82F9-C27A2C3A4475}" srcOrd="1" destOrd="0" parTransId="{54883F90-CDB9-6B4E-80CF-FBAE42252E42}" sibTransId="{F8A91BA7-B43C-634A-811C-FBA9A59818A4}"/>
    <dgm:cxn modelId="{7EC4DB8F-A37B-1847-B7C2-378352B93929}" srcId="{F0455DAA-0739-DE4B-9AE6-BD3D20B7E704}" destId="{9B7076F0-7F93-C34C-BA0D-2490F10BB087}" srcOrd="0" destOrd="0" parTransId="{0C7BF764-0C84-2445-9E3E-DCC226F1CB0E}" sibTransId="{53361500-57E1-874B-8A84-309A406ED552}"/>
    <dgm:cxn modelId="{0B51877C-799B-C24C-8D88-2055DC24C22E}" type="presParOf" srcId="{B7AAA462-0278-2146-8293-EE570A2BBF7C}" destId="{05DB44CF-2513-DD40-B66E-EACB970A46E9}" srcOrd="0" destOrd="0" presId="urn:microsoft.com/office/officeart/2008/layout/HorizontalMultiLevelHierarchy"/>
    <dgm:cxn modelId="{69AFEA2B-651C-8842-B22D-94E3BD781F55}" type="presParOf" srcId="{05DB44CF-2513-DD40-B66E-EACB970A46E9}" destId="{208C4B5C-7F5F-4141-BA21-B59B329BAFCA}" srcOrd="0" destOrd="0" presId="urn:microsoft.com/office/officeart/2008/layout/HorizontalMultiLevelHierarchy"/>
    <dgm:cxn modelId="{5F640B09-FEB0-3046-AF55-3743B9F13875}" type="presParOf" srcId="{05DB44CF-2513-DD40-B66E-EACB970A46E9}" destId="{B3AA0027-3D3B-4645-8592-B7B4ACABF474}" srcOrd="1" destOrd="0" presId="urn:microsoft.com/office/officeart/2008/layout/HorizontalMultiLevelHierarchy"/>
    <dgm:cxn modelId="{F3943FC9-5BF7-6F46-A38D-7BB6CC699659}" type="presParOf" srcId="{B3AA0027-3D3B-4645-8592-B7B4ACABF474}" destId="{FA9A385C-BE05-5E43-A22A-26AD7461403A}" srcOrd="0" destOrd="0" presId="urn:microsoft.com/office/officeart/2008/layout/HorizontalMultiLevelHierarchy"/>
    <dgm:cxn modelId="{4893436A-DB87-4C44-A0D9-167752E0738E}" type="presParOf" srcId="{FA9A385C-BE05-5E43-A22A-26AD7461403A}" destId="{6075DFEA-352A-EF49-8124-F6019B171155}" srcOrd="0" destOrd="0" presId="urn:microsoft.com/office/officeart/2008/layout/HorizontalMultiLevelHierarchy"/>
    <dgm:cxn modelId="{A8624C9D-B3A1-DD4A-896A-C1EE8355F8F1}" type="presParOf" srcId="{B3AA0027-3D3B-4645-8592-B7B4ACABF474}" destId="{06231925-A54B-DF4F-97A4-B3CC3427E8A6}" srcOrd="1" destOrd="0" presId="urn:microsoft.com/office/officeart/2008/layout/HorizontalMultiLevelHierarchy"/>
    <dgm:cxn modelId="{C8261A5E-9459-994B-994F-E5601E6400A7}" type="presParOf" srcId="{06231925-A54B-DF4F-97A4-B3CC3427E8A6}" destId="{76418BA7-8686-5441-B639-A2CB3AA86E01}" srcOrd="0" destOrd="0" presId="urn:microsoft.com/office/officeart/2008/layout/HorizontalMultiLevelHierarchy"/>
    <dgm:cxn modelId="{B0060328-C4BC-A84E-A0B2-0A97E9968056}" type="presParOf" srcId="{06231925-A54B-DF4F-97A4-B3CC3427E8A6}" destId="{BE508B12-C569-6C4B-A2C7-0CC32AE9CB01}" srcOrd="1" destOrd="0" presId="urn:microsoft.com/office/officeart/2008/layout/HorizontalMultiLevelHierarchy"/>
    <dgm:cxn modelId="{8B281D71-580C-E446-906D-016108FBC26B}" type="presParOf" srcId="{B3AA0027-3D3B-4645-8592-B7B4ACABF474}" destId="{A88AC691-06E5-7B44-A19A-A20199C4F21D}" srcOrd="2" destOrd="0" presId="urn:microsoft.com/office/officeart/2008/layout/HorizontalMultiLevelHierarchy"/>
    <dgm:cxn modelId="{26F9E598-B5EB-B247-A07B-32651D9C4BD8}" type="presParOf" srcId="{A88AC691-06E5-7B44-A19A-A20199C4F21D}" destId="{160250EA-BEF1-DC45-A4A6-310159AEE53E}" srcOrd="0" destOrd="0" presId="urn:microsoft.com/office/officeart/2008/layout/HorizontalMultiLevelHierarchy"/>
    <dgm:cxn modelId="{33B811DA-9778-6040-9974-2109B4AD9B2E}" type="presParOf" srcId="{B3AA0027-3D3B-4645-8592-B7B4ACABF474}" destId="{84B0C2B9-6528-AC43-8E0E-55DE27CB075D}" srcOrd="3" destOrd="0" presId="urn:microsoft.com/office/officeart/2008/layout/HorizontalMultiLevelHierarchy"/>
    <dgm:cxn modelId="{C67BF04F-AC7B-F74D-ACBA-005571C6704C}" type="presParOf" srcId="{84B0C2B9-6528-AC43-8E0E-55DE27CB075D}" destId="{632B7499-5A31-F94C-88EA-21460782DB16}" srcOrd="0" destOrd="0" presId="urn:microsoft.com/office/officeart/2008/layout/HorizontalMultiLevelHierarchy"/>
    <dgm:cxn modelId="{C5599D74-75D2-B640-8DEE-EA47F9A5A7A5}" type="presParOf" srcId="{84B0C2B9-6528-AC43-8E0E-55DE27CB075D}" destId="{C086F546-86C9-4849-A367-7335016CF79E}"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8AC691-06E5-7B44-A19A-A20199C4F21D}">
      <dsp:nvSpPr>
        <dsp:cNvPr id="0" name=""/>
        <dsp:cNvSpPr/>
      </dsp:nvSpPr>
      <dsp:spPr>
        <a:xfrm>
          <a:off x="695427" y="1404156"/>
          <a:ext cx="306999" cy="704468"/>
        </a:xfrm>
        <a:custGeom>
          <a:avLst/>
          <a:gdLst/>
          <a:ahLst/>
          <a:cxnLst/>
          <a:rect l="0" t="0" r="0" b="0"/>
          <a:pathLst>
            <a:path>
              <a:moveTo>
                <a:pt x="0" y="0"/>
              </a:moveTo>
              <a:lnTo>
                <a:pt x="153499" y="0"/>
              </a:lnTo>
              <a:lnTo>
                <a:pt x="153499" y="704468"/>
              </a:lnTo>
              <a:lnTo>
                <a:pt x="306999" y="704468"/>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829716" y="1737178"/>
        <a:ext cx="38422" cy="38422"/>
      </dsp:txXfrm>
    </dsp:sp>
    <dsp:sp modelId="{FA9A385C-BE05-5E43-A22A-26AD7461403A}">
      <dsp:nvSpPr>
        <dsp:cNvPr id="0" name=""/>
        <dsp:cNvSpPr/>
      </dsp:nvSpPr>
      <dsp:spPr>
        <a:xfrm>
          <a:off x="695427" y="728138"/>
          <a:ext cx="306999" cy="676017"/>
        </a:xfrm>
        <a:custGeom>
          <a:avLst/>
          <a:gdLst/>
          <a:ahLst/>
          <a:cxnLst/>
          <a:rect l="0" t="0" r="0" b="0"/>
          <a:pathLst>
            <a:path>
              <a:moveTo>
                <a:pt x="0" y="676017"/>
              </a:moveTo>
              <a:lnTo>
                <a:pt x="153499" y="676017"/>
              </a:lnTo>
              <a:lnTo>
                <a:pt x="153499" y="0"/>
              </a:lnTo>
              <a:lnTo>
                <a:pt x="306999"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830366" y="1047585"/>
        <a:ext cx="37123" cy="37123"/>
      </dsp:txXfrm>
    </dsp:sp>
    <dsp:sp modelId="{208C4B5C-7F5F-4141-BA21-B59B329BAFCA}">
      <dsp:nvSpPr>
        <dsp:cNvPr id="0" name=""/>
        <dsp:cNvSpPr/>
      </dsp:nvSpPr>
      <dsp:spPr>
        <a:xfrm rot="16200000">
          <a:off x="-940657" y="1170162"/>
          <a:ext cx="2804181" cy="467987"/>
        </a:xfrm>
        <a:prstGeom prst="rect">
          <a:avLst/>
        </a:prstGeom>
        <a:gradFill rotWithShape="0">
          <a:gsLst>
            <a:gs pos="0">
              <a:schemeClr val="accent1">
                <a:hueOff val="0"/>
                <a:satOff val="0"/>
                <a:lumOff val="0"/>
                <a:alphaOff val="0"/>
                <a:tint val="92000"/>
                <a:satMod val="170000"/>
              </a:schemeClr>
            </a:gs>
            <a:gs pos="15000">
              <a:schemeClr val="accent1">
                <a:hueOff val="0"/>
                <a:satOff val="0"/>
                <a:lumOff val="0"/>
                <a:alphaOff val="0"/>
                <a:tint val="92000"/>
                <a:shade val="99000"/>
                <a:satMod val="170000"/>
              </a:schemeClr>
            </a:gs>
            <a:gs pos="62000">
              <a:schemeClr val="accent1">
                <a:hueOff val="0"/>
                <a:satOff val="0"/>
                <a:lumOff val="0"/>
                <a:alphaOff val="0"/>
                <a:tint val="96000"/>
                <a:shade val="80000"/>
                <a:satMod val="170000"/>
              </a:schemeClr>
            </a:gs>
            <a:gs pos="97000">
              <a:schemeClr val="accent1">
                <a:hueOff val="0"/>
                <a:satOff val="0"/>
                <a:lumOff val="0"/>
                <a:alphaOff val="0"/>
                <a:tint val="98000"/>
                <a:shade val="63000"/>
                <a:satMod val="170000"/>
              </a:schemeClr>
            </a:gs>
            <a:gs pos="100000">
              <a:schemeClr val="accen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scene3d>
        <a:sp3d>
          <a:bevel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sz="2400" kern="1200" dirty="0" smtClean="0">
              <a:solidFill>
                <a:srgbClr val="000000"/>
              </a:solidFill>
            </a:rPr>
            <a:t>Locality of Reference</a:t>
          </a:r>
          <a:endParaRPr lang="en-US" sz="2400" kern="1200" dirty="0">
            <a:solidFill>
              <a:srgbClr val="000000"/>
            </a:solidFill>
          </a:endParaRPr>
        </a:p>
      </dsp:txBody>
      <dsp:txXfrm>
        <a:off x="-940657" y="1170162"/>
        <a:ext cx="2804181" cy="467987"/>
      </dsp:txXfrm>
    </dsp:sp>
    <dsp:sp modelId="{76418BA7-8686-5441-B639-A2CB3AA86E01}">
      <dsp:nvSpPr>
        <dsp:cNvPr id="0" name=""/>
        <dsp:cNvSpPr/>
      </dsp:nvSpPr>
      <dsp:spPr>
        <a:xfrm>
          <a:off x="1002427" y="82168"/>
          <a:ext cx="4859362" cy="1291940"/>
        </a:xfrm>
        <a:prstGeom prst="rect">
          <a:avLst/>
        </a:prstGeom>
        <a:gradFill rotWithShape="0">
          <a:gsLst>
            <a:gs pos="0">
              <a:schemeClr val="accent1">
                <a:hueOff val="0"/>
                <a:satOff val="0"/>
                <a:lumOff val="0"/>
                <a:alphaOff val="0"/>
                <a:tint val="92000"/>
                <a:satMod val="170000"/>
              </a:schemeClr>
            </a:gs>
            <a:gs pos="15000">
              <a:schemeClr val="accent1">
                <a:hueOff val="0"/>
                <a:satOff val="0"/>
                <a:lumOff val="0"/>
                <a:alphaOff val="0"/>
                <a:tint val="92000"/>
                <a:shade val="99000"/>
                <a:satMod val="170000"/>
              </a:schemeClr>
            </a:gs>
            <a:gs pos="62000">
              <a:schemeClr val="accent1">
                <a:hueOff val="0"/>
                <a:satOff val="0"/>
                <a:lumOff val="0"/>
                <a:alphaOff val="0"/>
                <a:tint val="96000"/>
                <a:shade val="80000"/>
                <a:satMod val="170000"/>
              </a:schemeClr>
            </a:gs>
            <a:gs pos="97000">
              <a:schemeClr val="accent1">
                <a:hueOff val="0"/>
                <a:satOff val="0"/>
                <a:lumOff val="0"/>
                <a:alphaOff val="0"/>
                <a:tint val="98000"/>
                <a:shade val="63000"/>
                <a:satMod val="170000"/>
              </a:schemeClr>
            </a:gs>
            <a:gs pos="100000">
              <a:schemeClr val="accen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scene3d>
        <a:sp3d>
          <a:bevelT/>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smtClean="0">
              <a:solidFill>
                <a:schemeClr val="tx1"/>
              </a:solidFill>
            </a:rPr>
            <a:t>Spatial</a:t>
          </a:r>
        </a:p>
        <a:p>
          <a:pPr lvl="0" algn="ctr" defTabSz="1244600">
            <a:lnSpc>
              <a:spcPct val="90000"/>
            </a:lnSpc>
            <a:spcBef>
              <a:spcPct val="0"/>
            </a:spcBef>
            <a:spcAft>
              <a:spcPct val="35000"/>
            </a:spcAft>
          </a:pPr>
          <a:r>
            <a:rPr lang="en-US" sz="1800" kern="1200" dirty="0" smtClean="0">
              <a:solidFill>
                <a:srgbClr val="CA00CC"/>
              </a:solidFill>
            </a:rPr>
            <a:t>the next instruction to be executed will be the instruction that is next in location to the current instruction in execution  </a:t>
          </a:r>
          <a:endParaRPr lang="en-US" sz="1800" kern="1200" dirty="0">
            <a:solidFill>
              <a:srgbClr val="CA00CC"/>
            </a:solidFill>
          </a:endParaRPr>
        </a:p>
      </dsp:txBody>
      <dsp:txXfrm>
        <a:off x="1002427" y="82168"/>
        <a:ext cx="4859362" cy="1291940"/>
      </dsp:txXfrm>
    </dsp:sp>
    <dsp:sp modelId="{632B7499-5A31-F94C-88EA-21460782DB16}">
      <dsp:nvSpPr>
        <dsp:cNvPr id="0" name=""/>
        <dsp:cNvSpPr/>
      </dsp:nvSpPr>
      <dsp:spPr>
        <a:xfrm>
          <a:off x="1002427" y="1491105"/>
          <a:ext cx="4866132" cy="1235038"/>
        </a:xfrm>
        <a:prstGeom prst="rect">
          <a:avLst/>
        </a:prstGeom>
        <a:gradFill rotWithShape="0">
          <a:gsLst>
            <a:gs pos="0">
              <a:schemeClr val="accent1">
                <a:hueOff val="0"/>
                <a:satOff val="0"/>
                <a:lumOff val="0"/>
                <a:alphaOff val="0"/>
                <a:tint val="92000"/>
                <a:satMod val="170000"/>
              </a:schemeClr>
            </a:gs>
            <a:gs pos="15000">
              <a:schemeClr val="accent1">
                <a:hueOff val="0"/>
                <a:satOff val="0"/>
                <a:lumOff val="0"/>
                <a:alphaOff val="0"/>
                <a:tint val="92000"/>
                <a:shade val="99000"/>
                <a:satMod val="170000"/>
              </a:schemeClr>
            </a:gs>
            <a:gs pos="62000">
              <a:schemeClr val="accent1">
                <a:hueOff val="0"/>
                <a:satOff val="0"/>
                <a:lumOff val="0"/>
                <a:alphaOff val="0"/>
                <a:tint val="96000"/>
                <a:shade val="80000"/>
                <a:satMod val="170000"/>
              </a:schemeClr>
            </a:gs>
            <a:gs pos="97000">
              <a:schemeClr val="accent1">
                <a:hueOff val="0"/>
                <a:satOff val="0"/>
                <a:lumOff val="0"/>
                <a:alphaOff val="0"/>
                <a:tint val="98000"/>
                <a:shade val="63000"/>
                <a:satMod val="170000"/>
              </a:schemeClr>
            </a:gs>
            <a:gs pos="100000">
              <a:schemeClr val="accen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scene3d>
        <a:sp3d>
          <a:bevelT/>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smtClean="0">
              <a:solidFill>
                <a:srgbClr val="000000"/>
              </a:solidFill>
            </a:rPr>
            <a:t>Temporal</a:t>
          </a:r>
        </a:p>
        <a:p>
          <a:pPr lvl="0" algn="ctr" defTabSz="1244600">
            <a:lnSpc>
              <a:spcPct val="90000"/>
            </a:lnSpc>
            <a:spcBef>
              <a:spcPct val="0"/>
            </a:spcBef>
            <a:spcAft>
              <a:spcPct val="35000"/>
            </a:spcAft>
          </a:pPr>
          <a:r>
            <a:rPr lang="en-US" sz="1800" kern="1200" dirty="0" smtClean="0">
              <a:solidFill>
                <a:srgbClr val="CA00CC"/>
              </a:solidFill>
            </a:rPr>
            <a:t>recently executed instruction is likely to be executed again(e.g., loop)</a:t>
          </a:r>
          <a:endParaRPr lang="en-US" sz="1800" kern="1200" dirty="0">
            <a:solidFill>
              <a:srgbClr val="CA00CC"/>
            </a:solidFill>
          </a:endParaRPr>
        </a:p>
      </dsp:txBody>
      <dsp:txXfrm>
        <a:off x="1002427" y="1491105"/>
        <a:ext cx="4866132" cy="1235038"/>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GB"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GB"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DE6C1ABE-1B92-43EC-9FCE-68A1217AE1D1}" type="datetimeFigureOut">
              <a:rPr lang="en-GB" smtClean="0"/>
              <a:t>22/08/2015</a:t>
            </a:fld>
            <a:endParaRPr lang="en-GB"/>
          </a:p>
        </p:txBody>
      </p:sp>
      <p:sp>
        <p:nvSpPr>
          <p:cNvPr id="20" name="Footer Placeholder 19"/>
          <p:cNvSpPr>
            <a:spLocks noGrp="1"/>
          </p:cNvSpPr>
          <p:nvPr>
            <p:ph type="ftr" sz="quarter" idx="11"/>
          </p:nvPr>
        </p:nvSpPr>
        <p:spPr/>
        <p:txBody>
          <a:bodyPr/>
          <a:lstStyle>
            <a:extLst/>
          </a:lstStyle>
          <a:p>
            <a:endParaRPr lang="en-GB"/>
          </a:p>
        </p:txBody>
      </p:sp>
      <p:sp>
        <p:nvSpPr>
          <p:cNvPr id="10" name="Slide Number Placeholder 9"/>
          <p:cNvSpPr>
            <a:spLocks noGrp="1"/>
          </p:cNvSpPr>
          <p:nvPr>
            <p:ph type="sldNum" sz="quarter" idx="12"/>
          </p:nvPr>
        </p:nvSpPr>
        <p:spPr/>
        <p:txBody>
          <a:bodyPr/>
          <a:lstStyle>
            <a:extLst/>
          </a:lstStyle>
          <a:p>
            <a:fld id="{DECCE404-1698-4EDF-8983-77D7F7BF61FA}" type="slidenum">
              <a:rPr lang="en-GB" smtClean="0"/>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GB"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extLst/>
          </a:lstStyle>
          <a:p>
            <a:fld id="{DE6C1ABE-1B92-43EC-9FCE-68A1217AE1D1}" type="datetimeFigureOut">
              <a:rPr lang="en-GB" smtClean="0"/>
              <a:t>22/08/2015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DECCE404-1698-4EDF-8983-77D7F7BF61FA}"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GB"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extLst/>
          </a:lstStyle>
          <a:p>
            <a:fld id="{DE6C1ABE-1B92-43EC-9FCE-68A1217AE1D1}" type="datetimeFigureOut">
              <a:rPr lang="en-GB" smtClean="0"/>
              <a:t>22/08/2015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DECCE404-1698-4EDF-8983-77D7F7BF61FA}" type="slidenum">
              <a:rPr lang="en-GB" smtClean="0"/>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GB"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extLst/>
          </a:lstStyle>
          <a:p>
            <a:fld id="{DE6C1ABE-1B92-43EC-9FCE-68A1217AE1D1}" type="datetimeFigureOut">
              <a:rPr lang="en-GB" smtClean="0"/>
              <a:t>22/08/2015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DECCE404-1698-4EDF-8983-77D7F7BF61FA}"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extLst/>
          </a:lstStyle>
          <a:p>
            <a:fld id="{DE6C1ABE-1B92-43EC-9FCE-68A1217AE1D1}" type="datetimeFigureOut">
              <a:rPr lang="en-GB" smtClean="0"/>
              <a:t>22/08/2015</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DECCE404-1698-4EDF-8983-77D7F7BF61F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GB"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DE6C1ABE-1B92-43EC-9FCE-68A1217AE1D1}" type="datetimeFigureOut">
              <a:rPr lang="en-GB" smtClean="0"/>
              <a:t>22/08/2015</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DECCE404-1698-4EDF-8983-77D7F7BF61F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DE6C1ABE-1B92-43EC-9FCE-68A1217AE1D1}" type="datetimeFigureOut">
              <a:rPr lang="en-GB" smtClean="0"/>
              <a:t>22/08/2015</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DECCE404-1698-4EDF-8983-77D7F7BF61FA}" type="slidenum">
              <a:rPr lang="en-GB" smtClean="0"/>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GB"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extLst/>
          </a:lstStyle>
          <a:p>
            <a:fld id="{DE6C1ABE-1B92-43EC-9FCE-68A1217AE1D1}" type="datetimeFigureOut">
              <a:rPr lang="en-GB" smtClean="0"/>
              <a:t>22/08/2015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DECCE404-1698-4EDF-8983-77D7F7BF61FA}"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GB"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DE6C1ABE-1B92-43EC-9FCE-68A1217AE1D1}" type="datetimeFigureOut">
              <a:rPr lang="en-GB" smtClean="0"/>
              <a:t>22/08/2015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DECCE404-1698-4EDF-8983-77D7F7BF61FA}" type="slidenum">
              <a:rPr lang="en-GB" smtClean="0"/>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GB" smtClean="0"/>
              <a:t>Drag picture to placeholder or click icon to add</a:t>
            </a:r>
            <a:endParaRPr kumimoji="0" lang="en-US" dirty="0"/>
          </a:p>
        </p:txBody>
      </p:sp>
      <p:sp>
        <p:nvSpPr>
          <p:cNvPr id="9" name="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GB"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extLst/>
          </a:lstStyle>
          <a:p>
            <a:fld id="{DE6C1ABE-1B92-43EC-9FCE-68A1217AE1D1}" type="datetimeFigureOut">
              <a:rPr lang="en-GB" smtClean="0"/>
              <a:t>22/08/2015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DECCE404-1698-4EDF-8983-77D7F7BF61F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extLst/>
          </a:lstStyle>
          <a:p>
            <a:fld id="{DE6C1ABE-1B92-43EC-9FCE-68A1217AE1D1}" type="datetimeFigureOut">
              <a:rPr lang="en-GB" smtClean="0"/>
              <a:t>22/08/2015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DECCE404-1698-4EDF-8983-77D7F7BF61F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GB"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DE6C1ABE-1B92-43EC-9FCE-68A1217AE1D1}" type="datetimeFigureOut">
              <a:rPr lang="en-GB" smtClean="0"/>
              <a:t>22/08/2015</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DECCE404-1698-4EDF-8983-77D7F7BF61FA}" type="slidenum">
              <a:rPr lang="en-GB" smtClean="0"/>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9632" y="1844824"/>
            <a:ext cx="7406640" cy="1472184"/>
          </a:xfrm>
        </p:spPr>
        <p:txBody>
          <a:bodyPr/>
          <a:lstStyle/>
          <a:p>
            <a:pPr algn="ctr"/>
            <a:r>
              <a:rPr lang="en-GB" dirty="0" smtClean="0"/>
              <a:t>Computer Architecture</a:t>
            </a:r>
            <a:endParaRPr lang="en-GB" dirty="0"/>
          </a:p>
        </p:txBody>
      </p:sp>
      <p:sp>
        <p:nvSpPr>
          <p:cNvPr id="3" name="Subtitle 2"/>
          <p:cNvSpPr>
            <a:spLocks noGrp="1"/>
          </p:cNvSpPr>
          <p:nvPr>
            <p:ph type="subTitle" idx="1"/>
          </p:nvPr>
        </p:nvSpPr>
        <p:spPr>
          <a:xfrm>
            <a:off x="1403648" y="6165304"/>
            <a:ext cx="7406640" cy="528464"/>
          </a:xfrm>
        </p:spPr>
        <p:txBody>
          <a:bodyPr/>
          <a:lstStyle/>
          <a:p>
            <a:pPr algn="ctr"/>
            <a:r>
              <a:rPr lang="en-GB" dirty="0" smtClean="0"/>
              <a:t>Term 2</a:t>
            </a:r>
            <a:endParaRPr lang="en-GB" dirty="0"/>
          </a:p>
        </p:txBody>
      </p:sp>
    </p:spTree>
    <p:extLst>
      <p:ext uri="{BB962C8B-B14F-4D97-AF65-F5344CB8AC3E}">
        <p14:creationId xmlns:p14="http://schemas.microsoft.com/office/powerpoint/2010/main" val="51627233"/>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Cache memory</a:t>
            </a:r>
            <a:endParaRPr lang="en-US" dirty="0"/>
          </a:p>
        </p:txBody>
      </p:sp>
      <p:sp>
        <p:nvSpPr>
          <p:cNvPr id="3" name="Content Placeholder 2"/>
          <p:cNvSpPr>
            <a:spLocks noGrp="1"/>
          </p:cNvSpPr>
          <p:nvPr>
            <p:ph idx="1"/>
          </p:nvPr>
        </p:nvSpPr>
        <p:spPr/>
        <p:txBody>
          <a:bodyPr/>
          <a:lstStyle/>
          <a:p>
            <a:pPr algn="just">
              <a:buFont typeface="Wingdings" charset="2"/>
              <a:buChar char="§"/>
            </a:pPr>
            <a:r>
              <a:rPr lang="en-US" sz="2000" dirty="0" smtClean="0"/>
              <a:t>Accessing main memory is very slow when compared to the speed of the processor</a:t>
            </a:r>
          </a:p>
          <a:p>
            <a:pPr algn="just">
              <a:buFont typeface="Wingdings" charset="2"/>
              <a:buChar char="§"/>
            </a:pPr>
            <a:r>
              <a:rPr lang="en-US" sz="2000" dirty="0" smtClean="0"/>
              <a:t>To balance this speed gap Cache memory is used</a:t>
            </a:r>
          </a:p>
          <a:p>
            <a:pPr algn="just">
              <a:buFont typeface="Wingdings" charset="2"/>
              <a:buChar char="§"/>
            </a:pPr>
            <a:r>
              <a:rPr lang="en-US" sz="2000" dirty="0" smtClean="0"/>
              <a:t>Cache memory : low capacity, high speed memory closer/nearer to the processor</a:t>
            </a:r>
          </a:p>
          <a:p>
            <a:pPr algn="just">
              <a:buFont typeface="Wingdings" charset="2"/>
              <a:buChar char="§"/>
            </a:pPr>
            <a:r>
              <a:rPr lang="en-US" sz="2000" dirty="0" smtClean="0"/>
              <a:t>Cache mechanism:</a:t>
            </a:r>
          </a:p>
          <a:p>
            <a:pPr marL="457200" lvl="1" indent="0">
              <a:buNone/>
            </a:pPr>
            <a:endParaRPr lang="en-US" dirty="0"/>
          </a:p>
        </p:txBody>
      </p:sp>
      <p:graphicFrame>
        <p:nvGraphicFramePr>
          <p:cNvPr id="5" name="Diagram 4"/>
          <p:cNvGraphicFramePr/>
          <p:nvPr>
            <p:extLst>
              <p:ext uri="{D42A27DB-BD31-4B8C-83A1-F6EECF244321}">
                <p14:modId xmlns:p14="http://schemas.microsoft.com/office/powerpoint/2010/main" val="345545807"/>
              </p:ext>
            </p:extLst>
          </p:nvPr>
        </p:nvGraphicFramePr>
        <p:xfrm>
          <a:off x="2267744" y="3933056"/>
          <a:ext cx="6096000" cy="2808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6168908"/>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Cache memory</a:t>
            </a:r>
            <a:endParaRPr lang="en-US" dirty="0"/>
          </a:p>
        </p:txBody>
      </p:sp>
      <p:sp>
        <p:nvSpPr>
          <p:cNvPr id="3" name="Content Placeholder 2"/>
          <p:cNvSpPr>
            <a:spLocks noGrp="1"/>
          </p:cNvSpPr>
          <p:nvPr>
            <p:ph idx="1"/>
          </p:nvPr>
        </p:nvSpPr>
        <p:spPr/>
        <p:txBody>
          <a:bodyPr/>
          <a:lstStyle/>
          <a:p>
            <a:pPr algn="just">
              <a:buFont typeface="Wingdings" charset="2"/>
              <a:buChar char="§"/>
            </a:pPr>
            <a:r>
              <a:rPr lang="en-US" sz="2400" dirty="0" smtClean="0"/>
              <a:t>When a program is loaded for execution</a:t>
            </a:r>
          </a:p>
          <a:p>
            <a:pPr lvl="1" algn="just">
              <a:buFont typeface="Wingdings" charset="2"/>
              <a:buChar char="§"/>
            </a:pPr>
            <a:r>
              <a:rPr lang="en-US" sz="2200" dirty="0" smtClean="0"/>
              <a:t>based on locality of reference some instructions &amp; data  are fetched from main memory</a:t>
            </a:r>
          </a:p>
          <a:p>
            <a:pPr lvl="1" algn="just">
              <a:buFont typeface="Wingdings" charset="2"/>
              <a:buChar char="§"/>
            </a:pPr>
            <a:r>
              <a:rPr lang="en-US" sz="2200" dirty="0" smtClean="0"/>
              <a:t>when processor needs an instruction/data for execution,</a:t>
            </a:r>
          </a:p>
          <a:p>
            <a:pPr lvl="2" algn="just">
              <a:buFont typeface="Wingdings" charset="2"/>
              <a:buChar char="§"/>
            </a:pPr>
            <a:r>
              <a:rPr lang="en-US" sz="1800" dirty="0" smtClean="0"/>
              <a:t>checks the cache memory, only if not in cache(</a:t>
            </a:r>
            <a:r>
              <a:rPr lang="en-US" sz="1800" dirty="0" smtClean="0">
                <a:solidFill>
                  <a:srgbClr val="FF0000"/>
                </a:solidFill>
              </a:rPr>
              <a:t>cache miss</a:t>
            </a:r>
            <a:r>
              <a:rPr lang="en-US" sz="1800" dirty="0" smtClean="0"/>
              <a:t>) main memory is accessed and requested data is stored in cache.</a:t>
            </a:r>
          </a:p>
          <a:p>
            <a:pPr lvl="2" algn="just">
              <a:buFont typeface="Wingdings" charset="2"/>
              <a:buChar char="§"/>
            </a:pPr>
            <a:r>
              <a:rPr lang="en-US" sz="1800" dirty="0" smtClean="0"/>
              <a:t>If cache is full, then a replacement algorithm is used to decide what can be replaced in cache.</a:t>
            </a:r>
          </a:p>
          <a:p>
            <a:pPr marL="457200" lvl="1" indent="0" algn="just">
              <a:buNone/>
            </a:pPr>
            <a:endParaRPr lang="en-US" dirty="0"/>
          </a:p>
        </p:txBody>
      </p:sp>
      <p:sp>
        <p:nvSpPr>
          <p:cNvPr id="4" name="Rectangle 3"/>
          <p:cNvSpPr/>
          <p:nvPr/>
        </p:nvSpPr>
        <p:spPr>
          <a:xfrm>
            <a:off x="1475656" y="4653136"/>
            <a:ext cx="1944216" cy="1080120"/>
          </a:xfrm>
          <a:prstGeom prst="rect">
            <a:avLst/>
          </a:prstGeom>
          <a:scene3d>
            <a:camera prst="orthographicFront"/>
            <a:lightRig rig="threePt" dir="t"/>
          </a:scene3d>
          <a:sp3d>
            <a:bevelT/>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smtClean="0">
                <a:solidFill>
                  <a:srgbClr val="000000"/>
                </a:solidFill>
              </a:rPr>
              <a:t>Processor</a:t>
            </a:r>
            <a:endParaRPr lang="en-US" sz="2400" dirty="0">
              <a:solidFill>
                <a:srgbClr val="000000"/>
              </a:solidFill>
            </a:endParaRPr>
          </a:p>
        </p:txBody>
      </p:sp>
      <p:sp>
        <p:nvSpPr>
          <p:cNvPr id="5" name="Rectangle 4"/>
          <p:cNvSpPr/>
          <p:nvPr/>
        </p:nvSpPr>
        <p:spPr>
          <a:xfrm>
            <a:off x="6948264" y="4653136"/>
            <a:ext cx="1944216" cy="1080120"/>
          </a:xfrm>
          <a:prstGeom prst="rect">
            <a:avLst/>
          </a:prstGeom>
          <a:scene3d>
            <a:camera prst="orthographicFront"/>
            <a:lightRig rig="threePt" dir="t"/>
          </a:scene3d>
          <a:sp3d>
            <a:bevelT/>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smtClean="0">
                <a:solidFill>
                  <a:srgbClr val="000000"/>
                </a:solidFill>
              </a:rPr>
              <a:t>Main Memory</a:t>
            </a:r>
            <a:endParaRPr lang="en-US" sz="2400" dirty="0">
              <a:solidFill>
                <a:srgbClr val="000000"/>
              </a:solidFill>
            </a:endParaRPr>
          </a:p>
        </p:txBody>
      </p:sp>
      <p:sp>
        <p:nvSpPr>
          <p:cNvPr id="7" name="Internal Storage 6"/>
          <p:cNvSpPr/>
          <p:nvPr/>
        </p:nvSpPr>
        <p:spPr>
          <a:xfrm>
            <a:off x="4644008" y="4725144"/>
            <a:ext cx="1080120" cy="936104"/>
          </a:xfrm>
          <a:prstGeom prst="flowChartInternalStorage">
            <a:avLst/>
          </a:prstGeom>
          <a:scene3d>
            <a:camera prst="orthographicFront"/>
            <a:lightRig rig="threePt" dir="t"/>
          </a:scene3d>
          <a:sp3d>
            <a:bevelT/>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b="1" dirty="0" smtClean="0">
                <a:solidFill>
                  <a:srgbClr val="000000"/>
                </a:solidFill>
              </a:rPr>
              <a:t>Cache</a:t>
            </a:r>
            <a:endParaRPr lang="en-US" sz="2000" b="1" dirty="0">
              <a:solidFill>
                <a:srgbClr val="000000"/>
              </a:solidFill>
            </a:endParaRPr>
          </a:p>
        </p:txBody>
      </p:sp>
      <p:cxnSp>
        <p:nvCxnSpPr>
          <p:cNvPr id="9" name="Straight Arrow Connector 8"/>
          <p:cNvCxnSpPr>
            <a:stCxn id="4" idx="3"/>
            <a:endCxn id="7" idx="1"/>
          </p:cNvCxnSpPr>
          <p:nvPr/>
        </p:nvCxnSpPr>
        <p:spPr>
          <a:xfrm>
            <a:off x="3419872" y="5193196"/>
            <a:ext cx="1224136" cy="0"/>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12" name="Straight Arrow Connector 11"/>
          <p:cNvCxnSpPr/>
          <p:nvPr/>
        </p:nvCxnSpPr>
        <p:spPr>
          <a:xfrm>
            <a:off x="5724128" y="5229200"/>
            <a:ext cx="1224136" cy="0"/>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14" name="Curved Connector 13"/>
          <p:cNvCxnSpPr/>
          <p:nvPr/>
        </p:nvCxnSpPr>
        <p:spPr>
          <a:xfrm rot="16200000" flipH="1">
            <a:off x="5130062" y="3116616"/>
            <a:ext cx="12700" cy="5364596"/>
          </a:xfrm>
          <a:prstGeom prst="curvedConnector4">
            <a:avLst>
              <a:gd name="adj1" fmla="val 5343220"/>
              <a:gd name="adj2" fmla="val 109786"/>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flipH="1">
            <a:off x="5724128" y="5517232"/>
            <a:ext cx="1224136" cy="0"/>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sp>
        <p:nvSpPr>
          <p:cNvPr id="22" name="TextBox 21"/>
          <p:cNvSpPr txBox="1"/>
          <p:nvPr/>
        </p:nvSpPr>
        <p:spPr>
          <a:xfrm>
            <a:off x="5004048" y="6021288"/>
            <a:ext cx="843876" cy="276999"/>
          </a:xfrm>
          <a:prstGeom prst="rect">
            <a:avLst/>
          </a:prstGeom>
          <a:noFill/>
        </p:spPr>
        <p:txBody>
          <a:bodyPr wrap="none" rtlCol="0">
            <a:spAutoFit/>
          </a:bodyPr>
          <a:lstStyle/>
          <a:p>
            <a:r>
              <a:rPr lang="en-US" sz="1200" dirty="0" smtClean="0">
                <a:solidFill>
                  <a:srgbClr val="FF0000"/>
                </a:solidFill>
              </a:rPr>
              <a:t>Cache miss</a:t>
            </a:r>
            <a:endParaRPr lang="en-US" sz="1200" dirty="0">
              <a:solidFill>
                <a:srgbClr val="FF0000"/>
              </a:solidFill>
            </a:endParaRPr>
          </a:p>
        </p:txBody>
      </p:sp>
      <p:cxnSp>
        <p:nvCxnSpPr>
          <p:cNvPr id="102" name="Curved Connector 101"/>
          <p:cNvCxnSpPr/>
          <p:nvPr/>
        </p:nvCxnSpPr>
        <p:spPr>
          <a:xfrm>
            <a:off x="3347864" y="4653136"/>
            <a:ext cx="2411760" cy="144016"/>
          </a:xfrm>
          <a:prstGeom prst="curvedConnector3">
            <a:avLst>
              <a:gd name="adj1" fmla="val 111913"/>
            </a:avLst>
          </a:prstGeom>
          <a:ln>
            <a:solidFill>
              <a:srgbClr val="1BC663"/>
            </a:solidFill>
            <a:tailEnd type="arrow"/>
          </a:ln>
        </p:spPr>
        <p:style>
          <a:lnRef idx="2">
            <a:schemeClr val="accent1"/>
          </a:lnRef>
          <a:fillRef idx="0">
            <a:schemeClr val="accent1"/>
          </a:fillRef>
          <a:effectRef idx="1">
            <a:schemeClr val="accent1"/>
          </a:effectRef>
          <a:fontRef idx="minor">
            <a:schemeClr val="tx1"/>
          </a:fontRef>
        </p:style>
      </p:cxnSp>
      <p:sp>
        <p:nvSpPr>
          <p:cNvPr id="109" name="TextBox 108"/>
          <p:cNvSpPr txBox="1"/>
          <p:nvPr/>
        </p:nvSpPr>
        <p:spPr>
          <a:xfrm>
            <a:off x="3635896" y="4365104"/>
            <a:ext cx="738679" cy="276999"/>
          </a:xfrm>
          <a:prstGeom prst="rect">
            <a:avLst/>
          </a:prstGeom>
          <a:noFill/>
        </p:spPr>
        <p:txBody>
          <a:bodyPr wrap="none" rtlCol="0">
            <a:spAutoFit/>
          </a:bodyPr>
          <a:lstStyle/>
          <a:p>
            <a:r>
              <a:rPr lang="en-US" sz="1200" dirty="0" smtClean="0">
                <a:solidFill>
                  <a:srgbClr val="1BC663"/>
                </a:solidFill>
              </a:rPr>
              <a:t>Cache Hit</a:t>
            </a:r>
            <a:endParaRPr lang="en-US" sz="1200" dirty="0">
              <a:solidFill>
                <a:srgbClr val="1BC663"/>
              </a:solidFill>
            </a:endParaRPr>
          </a:p>
        </p:txBody>
      </p:sp>
      <p:cxnSp>
        <p:nvCxnSpPr>
          <p:cNvPr id="111" name="Straight Arrow Connector 110"/>
          <p:cNvCxnSpPr/>
          <p:nvPr/>
        </p:nvCxnSpPr>
        <p:spPr>
          <a:xfrm flipH="1">
            <a:off x="3347864" y="5013176"/>
            <a:ext cx="1296144" cy="0"/>
          </a:xfrm>
          <a:prstGeom prst="straightConnector1">
            <a:avLst/>
          </a:prstGeom>
          <a:ln>
            <a:solidFill>
              <a:srgbClr val="1BC663"/>
            </a:solidFill>
            <a:tailEnd type="arrow"/>
          </a:ln>
        </p:spPr>
        <p:style>
          <a:lnRef idx="2">
            <a:schemeClr val="accent1"/>
          </a:lnRef>
          <a:fillRef idx="0">
            <a:schemeClr val="accent1"/>
          </a:fillRef>
          <a:effectRef idx="1">
            <a:schemeClr val="accent1"/>
          </a:effectRef>
          <a:fontRef idx="minor">
            <a:schemeClr val="tx1"/>
          </a:fontRef>
        </p:style>
      </p:cxnSp>
      <p:cxnSp>
        <p:nvCxnSpPr>
          <p:cNvPr id="112" name="Straight Arrow Connector 111"/>
          <p:cNvCxnSpPr/>
          <p:nvPr/>
        </p:nvCxnSpPr>
        <p:spPr>
          <a:xfrm flipH="1">
            <a:off x="3419872" y="5517232"/>
            <a:ext cx="1224136" cy="0"/>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907948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1"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1"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childTnLst>
                          </p:cTn>
                        </p:par>
                        <p:par>
                          <p:cTn id="21" fill="hold">
                            <p:stCondLst>
                              <p:cond delay="0"/>
                            </p:stCondLst>
                            <p:childTnLst>
                              <p:par>
                                <p:cTn id="22" presetID="1" presetClass="entr" presetSubtype="0" fill="hold" nodeType="afterEffect">
                                  <p:stCondLst>
                                    <p:cond delay="1000"/>
                                  </p:stCondLst>
                                  <p:childTnLst>
                                    <p:set>
                                      <p:cBhvr>
                                        <p:cTn id="23" dur="1" fill="hold">
                                          <p:stCondLst>
                                            <p:cond delay="0"/>
                                          </p:stCondLst>
                                        </p:cTn>
                                        <p:tgtEl>
                                          <p:spTgt spid="21"/>
                                        </p:tgtEl>
                                        <p:attrNameLst>
                                          <p:attrName>style.visibility</p:attrName>
                                        </p:attrNameLst>
                                      </p:cBhvr>
                                      <p:to>
                                        <p:strVal val="visible"/>
                                      </p:to>
                                    </p:set>
                                  </p:childTnLst>
                                </p:cTn>
                              </p:par>
                            </p:childTnLst>
                          </p:cTn>
                        </p:par>
                        <p:par>
                          <p:cTn id="24" fill="hold">
                            <p:stCondLst>
                              <p:cond delay="1000"/>
                            </p:stCondLst>
                            <p:childTnLst>
                              <p:par>
                                <p:cTn id="25" presetID="1" presetClass="entr" presetSubtype="0" fill="hold" nodeType="afterEffect">
                                  <p:stCondLst>
                                    <p:cond delay="1000"/>
                                  </p:stCondLst>
                                  <p:childTnLst>
                                    <p:set>
                                      <p:cBhvr>
                                        <p:cTn id="26" dur="1" fill="hold">
                                          <p:stCondLst>
                                            <p:cond delay="0"/>
                                          </p:stCondLst>
                                        </p:cTn>
                                        <p:tgtEl>
                                          <p:spTgt spid="1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9"/>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02"/>
                                        </p:tgtEl>
                                        <p:attrNameLst>
                                          <p:attrName>style.visibility</p:attrName>
                                        </p:attrNameLst>
                                      </p:cBhvr>
                                      <p:to>
                                        <p:strVal val="visible"/>
                                      </p:to>
                                    </p:set>
                                  </p:childTnLst>
                                </p:cTn>
                              </p:par>
                            </p:childTnLst>
                          </p:cTn>
                        </p:par>
                        <p:par>
                          <p:cTn id="33" fill="hold">
                            <p:stCondLst>
                              <p:cond delay="0"/>
                            </p:stCondLst>
                            <p:childTnLst>
                              <p:par>
                                <p:cTn id="34" presetID="1" presetClass="entr" presetSubtype="0" fill="hold" nodeType="afterEffect">
                                  <p:stCondLst>
                                    <p:cond delay="1000"/>
                                  </p:stCondLst>
                                  <p:childTnLst>
                                    <p:set>
                                      <p:cBhvr>
                                        <p:cTn id="35" dur="1" fill="hold">
                                          <p:stCondLst>
                                            <p:cond delay="0"/>
                                          </p:stCondLst>
                                        </p:cTn>
                                        <p:tgtEl>
                                          <p:spTgt spid="1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1" animBg="1"/>
      <p:bldP spid="5" grpId="1" animBg="1"/>
      <p:bldP spid="7" grpId="1" animBg="1"/>
      <p:bldP spid="22" grpId="0"/>
      <p:bldP spid="10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Mapping techniques</a:t>
            </a:r>
            <a:endParaRPr lang="en-US" dirty="0"/>
          </a:p>
        </p:txBody>
      </p:sp>
      <p:sp>
        <p:nvSpPr>
          <p:cNvPr id="3" name="Content Placeholder 2"/>
          <p:cNvSpPr>
            <a:spLocks noGrp="1"/>
          </p:cNvSpPr>
          <p:nvPr>
            <p:ph idx="1"/>
          </p:nvPr>
        </p:nvSpPr>
        <p:spPr/>
        <p:txBody>
          <a:bodyPr>
            <a:normAutofit/>
          </a:bodyPr>
          <a:lstStyle/>
          <a:p>
            <a:pPr algn="just">
              <a:buFont typeface="Wingdings" charset="2"/>
              <a:buChar char="§"/>
            </a:pPr>
            <a:r>
              <a:rPr lang="en-US" sz="2400" dirty="0" smtClean="0"/>
              <a:t>When moving contents from main memory, always group of words are moved called as block.</a:t>
            </a:r>
          </a:p>
          <a:p>
            <a:pPr algn="just">
              <a:buFont typeface="Wingdings" charset="2"/>
              <a:buChar char="§"/>
            </a:pPr>
            <a:r>
              <a:rPr lang="en-US" sz="2400" dirty="0"/>
              <a:t>Due to limited size of cache, all contents cannot be moved from main memory to cache. </a:t>
            </a:r>
            <a:endParaRPr lang="en-US" sz="2400" dirty="0" smtClean="0"/>
          </a:p>
          <a:p>
            <a:pPr algn="just">
              <a:buFont typeface="Wingdings" charset="2"/>
              <a:buChar char="§"/>
            </a:pPr>
            <a:r>
              <a:rPr lang="en-US" sz="2400" dirty="0" smtClean="0"/>
              <a:t>While moving there should be an algorithm to decide where the block from main memory need to be placed at cache. This is mapping.</a:t>
            </a:r>
          </a:p>
          <a:p>
            <a:pPr algn="just">
              <a:buFont typeface="Wingdings" charset="2"/>
              <a:buChar char="§"/>
            </a:pPr>
            <a:r>
              <a:rPr lang="en-US" sz="2400" dirty="0" smtClean="0"/>
              <a:t>Mapping techniques:</a:t>
            </a:r>
          </a:p>
          <a:p>
            <a:pPr lvl="1" algn="just">
              <a:buFont typeface="Wingdings" charset="2"/>
              <a:buChar char="§"/>
            </a:pPr>
            <a:r>
              <a:rPr lang="en-US" sz="2000" dirty="0" smtClean="0">
                <a:solidFill>
                  <a:srgbClr val="CA00CC"/>
                </a:solidFill>
              </a:rPr>
              <a:t>Direct</a:t>
            </a:r>
          </a:p>
          <a:p>
            <a:pPr lvl="1" algn="just">
              <a:buFont typeface="Wingdings" charset="2"/>
              <a:buChar char="§"/>
            </a:pPr>
            <a:r>
              <a:rPr lang="en-US" sz="2000" dirty="0" smtClean="0">
                <a:solidFill>
                  <a:srgbClr val="CA00CC"/>
                </a:solidFill>
              </a:rPr>
              <a:t>Associative</a:t>
            </a:r>
          </a:p>
          <a:p>
            <a:pPr lvl="1" algn="just">
              <a:buFont typeface="Wingdings" charset="2"/>
              <a:buChar char="§"/>
            </a:pPr>
            <a:r>
              <a:rPr lang="en-US" sz="2000" dirty="0" smtClean="0">
                <a:solidFill>
                  <a:srgbClr val="CA00CC"/>
                </a:solidFill>
              </a:rPr>
              <a:t>Set-Associative</a:t>
            </a:r>
          </a:p>
        </p:txBody>
      </p:sp>
    </p:spTree>
    <p:extLst>
      <p:ext uri="{BB962C8B-B14F-4D97-AF65-F5344CB8AC3E}">
        <p14:creationId xmlns:p14="http://schemas.microsoft.com/office/powerpoint/2010/main" val="4266617074"/>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Direct mapping</a:t>
            </a:r>
            <a:endParaRPr lang="en-US" dirty="0"/>
          </a:p>
        </p:txBody>
      </p:sp>
      <p:sp>
        <p:nvSpPr>
          <p:cNvPr id="3" name="Content Placeholder 2"/>
          <p:cNvSpPr>
            <a:spLocks noGrp="1"/>
          </p:cNvSpPr>
          <p:nvPr>
            <p:ph idx="1"/>
          </p:nvPr>
        </p:nvSpPr>
        <p:spPr/>
        <p:txBody>
          <a:bodyPr>
            <a:normAutofit fontScale="92500" lnSpcReduction="10000"/>
          </a:bodyPr>
          <a:lstStyle/>
          <a:p>
            <a:pPr algn="just">
              <a:buFont typeface="Wingdings" charset="2"/>
              <a:buChar char="§"/>
            </a:pPr>
            <a:r>
              <a:rPr lang="en-US" sz="2600" dirty="0" smtClean="0"/>
              <a:t>Block j of main memory is mapped onto </a:t>
            </a:r>
          </a:p>
          <a:p>
            <a:pPr marL="0" indent="0" algn="just">
              <a:buNone/>
            </a:pPr>
            <a:r>
              <a:rPr lang="en-US" dirty="0"/>
              <a:t>	</a:t>
            </a:r>
            <a:r>
              <a:rPr lang="en-US" dirty="0" smtClean="0"/>
              <a:t>	</a:t>
            </a:r>
            <a:r>
              <a:rPr lang="en-US" sz="2600" b="1" dirty="0" smtClean="0">
                <a:solidFill>
                  <a:srgbClr val="3366FF"/>
                </a:solidFill>
              </a:rPr>
              <a:t>j</a:t>
            </a:r>
            <a:r>
              <a:rPr lang="en-US" sz="2600" b="1" dirty="0" smtClean="0">
                <a:solidFill>
                  <a:srgbClr val="CA00CC"/>
                </a:solidFill>
              </a:rPr>
              <a:t> modulo </a:t>
            </a:r>
            <a:r>
              <a:rPr lang="en-US" sz="2600" b="1" dirty="0" smtClean="0">
                <a:solidFill>
                  <a:srgbClr val="3366FF"/>
                </a:solidFill>
              </a:rPr>
              <a:t>N</a:t>
            </a:r>
          </a:p>
          <a:p>
            <a:pPr marL="457200" lvl="1" indent="0" algn="just">
              <a:buNone/>
            </a:pPr>
            <a:r>
              <a:rPr lang="en-US" sz="2100" dirty="0" smtClean="0">
                <a:solidFill>
                  <a:srgbClr val="CA00CC"/>
                </a:solidFill>
              </a:rPr>
              <a:t>where </a:t>
            </a:r>
            <a:r>
              <a:rPr lang="en-US" sz="2100" dirty="0" smtClean="0">
                <a:solidFill>
                  <a:srgbClr val="3366FF"/>
                </a:solidFill>
              </a:rPr>
              <a:t>N</a:t>
            </a:r>
            <a:r>
              <a:rPr lang="en-US" sz="2100" dirty="0" smtClean="0">
                <a:solidFill>
                  <a:srgbClr val="CA00CC"/>
                </a:solidFill>
              </a:rPr>
              <a:t> is the number of blocks in Cache memory</a:t>
            </a:r>
          </a:p>
          <a:p>
            <a:pPr marL="0" indent="0" algn="just">
              <a:buNone/>
            </a:pPr>
            <a:endParaRPr lang="en-US" dirty="0" smtClean="0"/>
          </a:p>
          <a:p>
            <a:pPr marL="0" indent="0" algn="just">
              <a:buNone/>
            </a:pPr>
            <a:r>
              <a:rPr lang="en-US" sz="2000" dirty="0" smtClean="0"/>
              <a:t>Example: Main memory size : 4096 blocks</a:t>
            </a:r>
          </a:p>
          <a:p>
            <a:pPr marL="0" indent="0" algn="just">
              <a:buNone/>
            </a:pPr>
            <a:r>
              <a:rPr lang="en-US" sz="2000" dirty="0"/>
              <a:t>	</a:t>
            </a:r>
            <a:r>
              <a:rPr lang="en-US" sz="2000" dirty="0" smtClean="0"/>
              <a:t>Cache memory size : 128 blocks</a:t>
            </a:r>
          </a:p>
          <a:p>
            <a:pPr marL="0" indent="0" algn="just">
              <a:buNone/>
            </a:pPr>
            <a:endParaRPr lang="en-US" sz="2000" dirty="0"/>
          </a:p>
          <a:p>
            <a:pPr marL="0" indent="0" algn="just">
              <a:buNone/>
            </a:pPr>
            <a:r>
              <a:rPr lang="en-US" sz="2000" dirty="0" smtClean="0"/>
              <a:t>Main memory </a:t>
            </a:r>
            <a:r>
              <a:rPr lang="en-US" sz="2000" dirty="0" smtClean="0">
                <a:solidFill>
                  <a:srgbClr val="CA00CC"/>
                </a:solidFill>
              </a:rPr>
              <a:t>block 256 </a:t>
            </a:r>
            <a:r>
              <a:rPr lang="en-US" sz="2000" dirty="0" smtClean="0"/>
              <a:t>is mapped onto : 256 % 128 = </a:t>
            </a:r>
            <a:r>
              <a:rPr lang="en-US" sz="2000" dirty="0" smtClean="0">
                <a:solidFill>
                  <a:srgbClr val="CA00CC"/>
                </a:solidFill>
              </a:rPr>
              <a:t>0</a:t>
            </a:r>
            <a:endParaRPr lang="en-US" sz="2000" dirty="0">
              <a:solidFill>
                <a:srgbClr val="CA00CC"/>
              </a:solidFill>
            </a:endParaRPr>
          </a:p>
          <a:p>
            <a:pPr marL="0" indent="0" algn="just">
              <a:buNone/>
            </a:pPr>
            <a:r>
              <a:rPr lang="en-US" sz="2000" dirty="0" smtClean="0"/>
              <a:t>So, block 256 in main memory is mapped to/placed in block 0 of cache memory</a:t>
            </a:r>
          </a:p>
          <a:p>
            <a:pPr marL="0" indent="0" algn="just">
              <a:buNone/>
            </a:pPr>
            <a:r>
              <a:rPr lang="en-US" sz="2000" dirty="0"/>
              <a:t>Main memory </a:t>
            </a:r>
            <a:r>
              <a:rPr lang="en-US" sz="2000" dirty="0">
                <a:solidFill>
                  <a:srgbClr val="CA00CC"/>
                </a:solidFill>
              </a:rPr>
              <a:t>block </a:t>
            </a:r>
            <a:r>
              <a:rPr lang="en-US" sz="2000" dirty="0" smtClean="0">
                <a:solidFill>
                  <a:srgbClr val="CA00CC"/>
                </a:solidFill>
              </a:rPr>
              <a:t>129 </a:t>
            </a:r>
            <a:r>
              <a:rPr lang="en-US" sz="2000" dirty="0"/>
              <a:t>is mapped onto : </a:t>
            </a:r>
            <a:r>
              <a:rPr lang="en-US" sz="2000" dirty="0" smtClean="0"/>
              <a:t>129 </a:t>
            </a:r>
            <a:r>
              <a:rPr lang="en-US" sz="2000" dirty="0"/>
              <a:t>% 128 = </a:t>
            </a:r>
            <a:r>
              <a:rPr lang="en-US" sz="2000" dirty="0" smtClean="0">
                <a:solidFill>
                  <a:srgbClr val="CA00CC"/>
                </a:solidFill>
              </a:rPr>
              <a:t>1</a:t>
            </a:r>
            <a:endParaRPr lang="en-US" sz="2000" dirty="0">
              <a:solidFill>
                <a:srgbClr val="CA00CC"/>
              </a:solidFill>
            </a:endParaRPr>
          </a:p>
          <a:p>
            <a:pPr marL="0" indent="0" algn="just">
              <a:buNone/>
            </a:pPr>
            <a:r>
              <a:rPr lang="en-US" sz="2000" dirty="0"/>
              <a:t>So, block </a:t>
            </a:r>
            <a:r>
              <a:rPr lang="en-US" sz="2000" dirty="0" smtClean="0"/>
              <a:t>129 </a:t>
            </a:r>
            <a:r>
              <a:rPr lang="en-US" sz="2000" dirty="0"/>
              <a:t>in main memory is mapped to/placed in block </a:t>
            </a:r>
            <a:r>
              <a:rPr lang="en-US" sz="2000" dirty="0" smtClean="0"/>
              <a:t>1 </a:t>
            </a:r>
            <a:r>
              <a:rPr lang="en-US" sz="2000" dirty="0"/>
              <a:t>of cache memory</a:t>
            </a:r>
          </a:p>
          <a:p>
            <a:pPr marL="0" indent="0" algn="just">
              <a:buNone/>
            </a:pPr>
            <a:endParaRPr lang="en-US" dirty="0" smtClean="0"/>
          </a:p>
          <a:p>
            <a:pPr marL="0" indent="0" algn="just">
              <a:buNone/>
            </a:pPr>
            <a:endParaRPr lang="en-US" dirty="0"/>
          </a:p>
        </p:txBody>
      </p:sp>
    </p:spTree>
    <p:extLst>
      <p:ext uri="{BB962C8B-B14F-4D97-AF65-F5344CB8AC3E}">
        <p14:creationId xmlns:p14="http://schemas.microsoft.com/office/powerpoint/2010/main" val="3600387490"/>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US" dirty="0" smtClean="0"/>
              <a:t>Direct mapping</a:t>
            </a:r>
            <a:endParaRPr lang="en-US" dirty="0"/>
          </a:p>
        </p:txBody>
      </p:sp>
      <p:sp>
        <p:nvSpPr>
          <p:cNvPr id="8" name="Content Placeholder 7"/>
          <p:cNvSpPr>
            <a:spLocks noGrp="1"/>
          </p:cNvSpPr>
          <p:nvPr>
            <p:ph sz="half" idx="1"/>
          </p:nvPr>
        </p:nvSpPr>
        <p:spPr>
          <a:xfrm>
            <a:off x="969640" y="1600200"/>
            <a:ext cx="4682480" cy="5069160"/>
          </a:xfrm>
        </p:spPr>
        <p:txBody>
          <a:bodyPr>
            <a:normAutofit lnSpcReduction="10000"/>
          </a:bodyPr>
          <a:lstStyle/>
          <a:p>
            <a:pPr algn="just">
              <a:buFont typeface="Wingdings" charset="2"/>
              <a:buChar char="§"/>
            </a:pPr>
            <a:r>
              <a:rPr lang="en-US" sz="2600" dirty="0" smtClean="0"/>
              <a:t>Draw back:</a:t>
            </a:r>
          </a:p>
          <a:p>
            <a:pPr lvl="1" algn="just">
              <a:buFont typeface="Wingdings" charset="2"/>
              <a:buChar char="§"/>
            </a:pPr>
            <a:r>
              <a:rPr lang="en-US" sz="1900" dirty="0" smtClean="0"/>
              <a:t>Consider Block 128 of main memory is already in Block 0 (128 % 128 is 0) cache and many other blocks in cache are free.</a:t>
            </a:r>
          </a:p>
          <a:p>
            <a:pPr lvl="1" algn="just">
              <a:buFont typeface="Wingdings" charset="2"/>
              <a:buChar char="§"/>
            </a:pPr>
            <a:r>
              <a:rPr lang="en-US" sz="1900" dirty="0" smtClean="0"/>
              <a:t>Now a request for Block 256 arises, since 256 is not already in cache, it has to be moved from main memory. So it will be mapped to 256 % 128 which is 0.</a:t>
            </a:r>
          </a:p>
          <a:p>
            <a:pPr marL="457200" lvl="1" indent="0" algn="just">
              <a:buNone/>
            </a:pPr>
            <a:endParaRPr lang="en-US" sz="1900" dirty="0" smtClean="0"/>
          </a:p>
          <a:p>
            <a:pPr marL="457200" lvl="1" indent="0" algn="just">
              <a:buNone/>
            </a:pPr>
            <a:r>
              <a:rPr lang="en-US" sz="2000" dirty="0" smtClean="0">
                <a:solidFill>
                  <a:srgbClr val="CA00CC"/>
                </a:solidFill>
              </a:rPr>
              <a:t>This results in replacing block 128 from Block 0 of cache, even though many blocks are free, causing an inefficient use of available space in cache memory</a:t>
            </a:r>
          </a:p>
        </p:txBody>
      </p:sp>
      <p:pic>
        <p:nvPicPr>
          <p:cNvPr id="6" name="Picture 5"/>
          <p:cNvPicPr/>
          <p:nvPr/>
        </p:nvPicPr>
        <p:blipFill>
          <a:blip r:embed="rId2">
            <a:extLst>
              <a:ext uri="{28A0092B-C50C-407E-A947-70E740481C1C}">
                <a14:useLocalDpi xmlns:a14="http://schemas.microsoft.com/office/drawing/2010/main" val="0"/>
              </a:ext>
            </a:extLst>
          </a:blip>
          <a:srcRect/>
          <a:stretch>
            <a:fillRect/>
          </a:stretch>
        </p:blipFill>
        <p:spPr bwMode="auto">
          <a:xfrm>
            <a:off x="5796136" y="1556792"/>
            <a:ext cx="3672408" cy="5112568"/>
          </a:xfrm>
          <a:prstGeom prst="rect">
            <a:avLst/>
          </a:prstGeom>
          <a:noFill/>
          <a:ln>
            <a:noFill/>
          </a:ln>
        </p:spPr>
      </p:pic>
    </p:spTree>
    <p:extLst>
      <p:ext uri="{BB962C8B-B14F-4D97-AF65-F5344CB8AC3E}">
        <p14:creationId xmlns:p14="http://schemas.microsoft.com/office/powerpoint/2010/main" val="3783599153"/>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a:t>
            </a:r>
            <a:r>
              <a:rPr lang="en-US" dirty="0" smtClean="0"/>
              <a:t>ssociative </a:t>
            </a:r>
            <a:r>
              <a:rPr lang="en-US" dirty="0" smtClean="0"/>
              <a:t>mapping</a:t>
            </a:r>
            <a:endParaRPr lang="en-US" dirty="0"/>
          </a:p>
        </p:txBody>
      </p:sp>
      <p:sp>
        <p:nvSpPr>
          <p:cNvPr id="3" name="Content Placeholder 2"/>
          <p:cNvSpPr>
            <a:spLocks noGrp="1"/>
          </p:cNvSpPr>
          <p:nvPr>
            <p:ph idx="1"/>
          </p:nvPr>
        </p:nvSpPr>
        <p:spPr/>
        <p:txBody>
          <a:bodyPr/>
          <a:lstStyle/>
          <a:p>
            <a:pPr algn="just">
              <a:buFont typeface="Wingdings" charset="2"/>
              <a:buChar char="§"/>
            </a:pPr>
            <a:r>
              <a:rPr lang="en-US" sz="2400" dirty="0" smtClean="0"/>
              <a:t>Any block from main memory can be mapped onto any  free block in cache memory.</a:t>
            </a:r>
          </a:p>
          <a:p>
            <a:pPr algn="just">
              <a:buFont typeface="Wingdings" charset="2"/>
              <a:buChar char="§"/>
            </a:pPr>
            <a:r>
              <a:rPr lang="en-US" sz="2400" dirty="0" smtClean="0"/>
              <a:t>Overcomes the drawback of Direct mapping.</a:t>
            </a:r>
          </a:p>
          <a:p>
            <a:pPr algn="just">
              <a:buFont typeface="Wingdings" charset="2"/>
              <a:buChar char="§"/>
            </a:pPr>
            <a:r>
              <a:rPr lang="en-US" sz="2400" dirty="0" smtClean="0"/>
              <a:t>Drawback:</a:t>
            </a:r>
          </a:p>
          <a:p>
            <a:pPr lvl="1" algn="just">
              <a:buFont typeface="Wingdings" charset="2"/>
              <a:buChar char="§"/>
            </a:pPr>
            <a:r>
              <a:rPr lang="en-US" sz="2000" dirty="0" smtClean="0"/>
              <a:t>since any block from main memory is mapped onto any free block, a 12 bit tag is used to identify which block in cache memory contains a particular block of main memory.</a:t>
            </a:r>
          </a:p>
          <a:p>
            <a:pPr lvl="1" algn="just">
              <a:buFont typeface="Wingdings" charset="2"/>
              <a:buChar char="§"/>
            </a:pPr>
            <a:r>
              <a:rPr lang="en-US" sz="2000" dirty="0" smtClean="0"/>
              <a:t>When processor needs a main memory block, associative mapping starts searching in the cache by comparing the tag bits associated with each cache block with the one given by processor. This consumes </a:t>
            </a:r>
            <a:r>
              <a:rPr lang="en-US" sz="2000" dirty="0" smtClean="0">
                <a:solidFill>
                  <a:srgbClr val="CA00CC"/>
                </a:solidFill>
              </a:rPr>
              <a:t>a lot of time.</a:t>
            </a:r>
            <a:endParaRPr lang="en-US" sz="2000" dirty="0">
              <a:solidFill>
                <a:srgbClr val="CA00CC"/>
              </a:solidFill>
            </a:endParaRPr>
          </a:p>
        </p:txBody>
      </p:sp>
    </p:spTree>
    <p:extLst>
      <p:ext uri="{BB962C8B-B14F-4D97-AF65-F5344CB8AC3E}">
        <p14:creationId xmlns:p14="http://schemas.microsoft.com/office/powerpoint/2010/main" val="934961632"/>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a:t>
            </a:r>
            <a:r>
              <a:rPr lang="en-US" dirty="0" smtClean="0"/>
              <a:t>ssociative </a:t>
            </a:r>
            <a:r>
              <a:rPr lang="en-US" dirty="0" smtClean="0"/>
              <a:t>mapping</a:t>
            </a:r>
            <a:endParaRPr lang="en-US" dirty="0"/>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1115616" y="1733768"/>
            <a:ext cx="7704856" cy="4287520"/>
          </a:xfrm>
          <a:prstGeom prst="rect">
            <a:avLst/>
          </a:prstGeom>
          <a:noFill/>
          <a:ln>
            <a:noFill/>
          </a:ln>
        </p:spPr>
      </p:pic>
    </p:spTree>
    <p:extLst>
      <p:ext uri="{BB962C8B-B14F-4D97-AF65-F5344CB8AC3E}">
        <p14:creationId xmlns:p14="http://schemas.microsoft.com/office/powerpoint/2010/main" val="2027466496"/>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Set </a:t>
            </a:r>
            <a:r>
              <a:rPr lang="en-US" dirty="0" smtClean="0"/>
              <a:t>associative </a:t>
            </a:r>
            <a:r>
              <a:rPr lang="en-US" dirty="0" smtClean="0"/>
              <a:t>Mapping</a:t>
            </a:r>
            <a:endParaRPr lang="en-US" dirty="0"/>
          </a:p>
        </p:txBody>
      </p:sp>
      <p:sp>
        <p:nvSpPr>
          <p:cNvPr id="3" name="Content Placeholder 2"/>
          <p:cNvSpPr>
            <a:spLocks noGrp="1"/>
          </p:cNvSpPr>
          <p:nvPr>
            <p:ph idx="1"/>
          </p:nvPr>
        </p:nvSpPr>
        <p:spPr/>
        <p:txBody>
          <a:bodyPr/>
          <a:lstStyle/>
          <a:p>
            <a:pPr algn="just">
              <a:buFont typeface="Wingdings" charset="2"/>
              <a:buChar char="§"/>
            </a:pPr>
            <a:r>
              <a:rPr lang="en-US" sz="2400" dirty="0" smtClean="0"/>
              <a:t>Combination of direct and Associative Mapping</a:t>
            </a:r>
          </a:p>
          <a:p>
            <a:pPr algn="just">
              <a:buFont typeface="Wingdings" charset="2"/>
              <a:buChar char="§"/>
            </a:pPr>
            <a:r>
              <a:rPr lang="en-US" sz="2400" dirty="0" smtClean="0"/>
              <a:t>Overcomes the drawbacks of direct &amp; associative  mappings</a:t>
            </a:r>
          </a:p>
          <a:p>
            <a:pPr algn="just">
              <a:buFont typeface="Wingdings" charset="2"/>
              <a:buChar char="§"/>
            </a:pPr>
            <a:r>
              <a:rPr lang="en-US" sz="2400" dirty="0"/>
              <a:t>Cache blocks are grouped into </a:t>
            </a:r>
            <a:r>
              <a:rPr lang="en-US" sz="2400" dirty="0">
                <a:solidFill>
                  <a:srgbClr val="CA00CC"/>
                </a:solidFill>
              </a:rPr>
              <a:t>SET</a:t>
            </a:r>
            <a:r>
              <a:rPr lang="en-US" sz="2400" dirty="0"/>
              <a:t>s</a:t>
            </a:r>
          </a:p>
          <a:p>
            <a:pPr lvl="1" algn="just">
              <a:buFont typeface="Wingdings" charset="2"/>
              <a:buChar char="§"/>
            </a:pPr>
            <a:r>
              <a:rPr lang="en-US" sz="2000" dirty="0"/>
              <a:t>within the set : Direct mapping</a:t>
            </a:r>
          </a:p>
          <a:p>
            <a:pPr lvl="1" algn="just">
              <a:buFont typeface="Wingdings" charset="2"/>
              <a:buChar char="§"/>
            </a:pPr>
            <a:r>
              <a:rPr lang="en-US" sz="2000" dirty="0"/>
              <a:t>between the sets : Associative mapping</a:t>
            </a:r>
          </a:p>
          <a:p>
            <a:pPr algn="just">
              <a:buFont typeface="Wingdings" charset="2"/>
              <a:buChar char="§"/>
            </a:pPr>
            <a:r>
              <a:rPr lang="en-US" sz="2400" dirty="0" smtClean="0"/>
              <a:t>A block j from main memory is mapped onto the set </a:t>
            </a:r>
          </a:p>
          <a:p>
            <a:pPr marL="457200" lvl="1" indent="0" algn="just">
              <a:buNone/>
            </a:pPr>
            <a:r>
              <a:rPr lang="en-US" sz="2400" b="1" dirty="0" smtClean="0">
                <a:solidFill>
                  <a:srgbClr val="CA00CC"/>
                </a:solidFill>
              </a:rPr>
              <a:t> j % S</a:t>
            </a:r>
            <a:r>
              <a:rPr lang="en-US" sz="2000" dirty="0" smtClean="0">
                <a:solidFill>
                  <a:srgbClr val="CA00CC"/>
                </a:solidFill>
              </a:rPr>
              <a:t>, where S is the number of sets in cache memory</a:t>
            </a:r>
          </a:p>
          <a:p>
            <a:pPr marL="457200" lvl="1" indent="0" algn="just">
              <a:buNone/>
            </a:pPr>
            <a:r>
              <a:rPr lang="en-US" sz="2000" dirty="0" smtClean="0">
                <a:solidFill>
                  <a:srgbClr val="CA00CC"/>
                </a:solidFill>
              </a:rPr>
              <a:t>within set, j can be placed in any free block</a:t>
            </a:r>
          </a:p>
        </p:txBody>
      </p:sp>
    </p:spTree>
    <p:extLst>
      <p:ext uri="{BB962C8B-B14F-4D97-AF65-F5344CB8AC3E}">
        <p14:creationId xmlns:p14="http://schemas.microsoft.com/office/powerpoint/2010/main" val="1798770598"/>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pPr algn="ctr"/>
            <a:r>
              <a:rPr lang="en-US" dirty="0"/>
              <a:t>Set associative Mapping</a:t>
            </a:r>
            <a:endParaRPr lang="en-US" dirty="0"/>
          </a:p>
        </p:txBody>
      </p:sp>
      <p:sp>
        <p:nvSpPr>
          <p:cNvPr id="10" name="Content Placeholder 9"/>
          <p:cNvSpPr>
            <a:spLocks noGrp="1"/>
          </p:cNvSpPr>
          <p:nvPr>
            <p:ph sz="half" idx="1"/>
          </p:nvPr>
        </p:nvSpPr>
        <p:spPr>
          <a:xfrm>
            <a:off x="969640" y="1600200"/>
            <a:ext cx="4034408" cy="5069160"/>
          </a:xfrm>
        </p:spPr>
        <p:txBody>
          <a:bodyPr>
            <a:noAutofit/>
          </a:bodyPr>
          <a:lstStyle/>
          <a:p>
            <a:pPr marL="0" indent="0" algn="just">
              <a:buNone/>
            </a:pPr>
            <a:r>
              <a:rPr lang="en-US" sz="1900" dirty="0">
                <a:solidFill>
                  <a:srgbClr val="CA00CC"/>
                </a:solidFill>
              </a:rPr>
              <a:t>Example:</a:t>
            </a:r>
            <a:r>
              <a:rPr lang="en-US" sz="1900" dirty="0"/>
              <a:t> Every 2 blocks in a cache memory of size 128 blocks is are grouped into a SET resulting in 64 sets. </a:t>
            </a:r>
          </a:p>
          <a:p>
            <a:pPr marL="0" indent="0" algn="just">
              <a:buNone/>
            </a:pPr>
            <a:r>
              <a:rPr lang="en-US" sz="1900" dirty="0"/>
              <a:t>Main memory block 128 is mapped onto </a:t>
            </a:r>
          </a:p>
          <a:p>
            <a:pPr marL="0" indent="0" algn="just">
              <a:buNone/>
            </a:pPr>
            <a:r>
              <a:rPr lang="en-US" sz="1900" dirty="0" smtClean="0"/>
              <a:t>128 % 64 = 0</a:t>
            </a:r>
          </a:p>
          <a:p>
            <a:pPr marL="0" indent="0" algn="just">
              <a:buNone/>
            </a:pPr>
            <a:r>
              <a:rPr lang="en-US" sz="1900" dirty="0" smtClean="0"/>
              <a:t>Block 128 mapped onto SET 0 of cache, SET 0 contains two blocks 0 &amp; 1, 128 can be placed in any one of two if both free or in the free block.</a:t>
            </a:r>
          </a:p>
          <a:p>
            <a:pPr marL="0" indent="0" algn="just">
              <a:buNone/>
            </a:pPr>
            <a:r>
              <a:rPr lang="en-US" sz="1900" dirty="0" smtClean="0"/>
              <a:t>To decide the set direct mapping is used. Within the set to find which block contains the desired main memory block associative search is used, which compares the tag bits of the two blocks within the set.</a:t>
            </a:r>
          </a:p>
          <a:p>
            <a:pPr marL="0" indent="0" algn="just">
              <a:buNone/>
            </a:pPr>
            <a:endParaRPr lang="en-US" sz="1900" dirty="0"/>
          </a:p>
        </p:txBody>
      </p:sp>
      <p:pic>
        <p:nvPicPr>
          <p:cNvPr id="12" name="Picture 11"/>
          <p:cNvPicPr/>
          <p:nvPr/>
        </p:nvPicPr>
        <p:blipFill>
          <a:blip r:embed="rId2">
            <a:extLst>
              <a:ext uri="{28A0092B-C50C-407E-A947-70E740481C1C}">
                <a14:useLocalDpi xmlns:a14="http://schemas.microsoft.com/office/drawing/2010/main" val="0"/>
              </a:ext>
            </a:extLst>
          </a:blip>
          <a:srcRect/>
          <a:stretch>
            <a:fillRect/>
          </a:stretch>
        </p:blipFill>
        <p:spPr bwMode="auto">
          <a:xfrm>
            <a:off x="5112568" y="1556792"/>
            <a:ext cx="4355976" cy="5112568"/>
          </a:xfrm>
          <a:prstGeom prst="rect">
            <a:avLst/>
          </a:prstGeom>
          <a:noFill/>
          <a:ln>
            <a:noFill/>
          </a:ln>
        </p:spPr>
      </p:pic>
    </p:spTree>
    <p:extLst>
      <p:ext uri="{BB962C8B-B14F-4D97-AF65-F5344CB8AC3E}">
        <p14:creationId xmlns:p14="http://schemas.microsoft.com/office/powerpoint/2010/main" val="3113103698"/>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ＭＳ ゴシック"/>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ＭＳ ゴシック"/>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Solstice.thmx</Template>
  <TotalTime>518</TotalTime>
  <Words>645</Words>
  <Application>Microsoft Macintosh PowerPoint</Application>
  <PresentationFormat>On-screen Show (4:3)</PresentationFormat>
  <Paragraphs>71</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Solstice</vt:lpstr>
      <vt:lpstr>Computer Architecture</vt:lpstr>
      <vt:lpstr>Cache memory</vt:lpstr>
      <vt:lpstr>Cache memory</vt:lpstr>
      <vt:lpstr>Mapping techniques</vt:lpstr>
      <vt:lpstr>Direct mapping</vt:lpstr>
      <vt:lpstr>Direct mapping</vt:lpstr>
      <vt:lpstr>Associative mapping</vt:lpstr>
      <vt:lpstr>Associative mapping</vt:lpstr>
      <vt:lpstr>Set associative Mapping</vt:lpstr>
      <vt:lpstr>Set associative Mapping</vt:lpstr>
    </vt:vector>
  </TitlesOfParts>
  <Company>Home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Architecture</dc:title>
  <dc:creator>anly</dc:creator>
  <cp:lastModifiedBy>MY LAPTOP</cp:lastModifiedBy>
  <cp:revision>65</cp:revision>
  <dcterms:created xsi:type="dcterms:W3CDTF">2015-06-19T11:11:37Z</dcterms:created>
  <dcterms:modified xsi:type="dcterms:W3CDTF">2015-08-22T17:58:00Z</dcterms:modified>
</cp:coreProperties>
</file>