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1" autoAdjust="0"/>
    <p:restoredTop sz="94660"/>
  </p:normalViewPr>
  <p:slideViewPr>
    <p:cSldViewPr snapToGrid="0">
      <p:cViewPr>
        <p:scale>
          <a:sx n="80" d="100"/>
          <a:sy n="80" d="100"/>
        </p:scale>
        <p:origin x="-138"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ableStyles" Target="tableStyles.xml" /><Relationship Id="rId5" Type="http://schemas.openxmlformats.org/officeDocument/2006/relationships/theme" Target="theme/theme1.xml" /><Relationship Id="rId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C7F22-F712-2364-BD55-514E7F893F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680CD9C8-EAF3-D72A-8C89-9F616E39C0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5E6E5E25-0F9D-94F7-4AEE-2250D81F8868}"/>
              </a:ext>
            </a:extLst>
          </p:cNvPr>
          <p:cNvSpPr>
            <a:spLocks noGrp="1"/>
          </p:cNvSpPr>
          <p:nvPr>
            <p:ph type="dt" sz="half" idx="10"/>
          </p:nvPr>
        </p:nvSpPr>
        <p:spPr/>
        <p:txBody>
          <a:bodyPr/>
          <a:lstStyle/>
          <a:p>
            <a:fld id="{45A4188E-E9BF-45B7-8097-F6DEE441D63A}" type="datetimeFigureOut">
              <a:rPr lang="en-IN" smtClean="0"/>
              <a:t>10-08-2023</a:t>
            </a:fld>
            <a:endParaRPr lang="en-IN"/>
          </a:p>
        </p:txBody>
      </p:sp>
      <p:sp>
        <p:nvSpPr>
          <p:cNvPr id="5" name="Footer Placeholder 4">
            <a:extLst>
              <a:ext uri="{FF2B5EF4-FFF2-40B4-BE49-F238E27FC236}">
                <a16:creationId xmlns:a16="http://schemas.microsoft.com/office/drawing/2014/main" id="{E1E1D4A3-2E4A-624D-BEEA-A661EB24CD0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6693CD0-829F-B356-716F-2F85A5F1A9DB}"/>
              </a:ext>
            </a:extLst>
          </p:cNvPr>
          <p:cNvSpPr>
            <a:spLocks noGrp="1"/>
          </p:cNvSpPr>
          <p:nvPr>
            <p:ph type="sldNum" sz="quarter" idx="12"/>
          </p:nvPr>
        </p:nvSpPr>
        <p:spPr/>
        <p:txBody>
          <a:bodyPr/>
          <a:lstStyle/>
          <a:p>
            <a:fld id="{CBD2F773-F695-4D56-B8B1-09A481B7D65C}" type="slidenum">
              <a:rPr lang="en-IN" smtClean="0"/>
              <a:t>‹#›</a:t>
            </a:fld>
            <a:endParaRPr lang="en-IN"/>
          </a:p>
        </p:txBody>
      </p:sp>
    </p:spTree>
    <p:extLst>
      <p:ext uri="{BB962C8B-B14F-4D97-AF65-F5344CB8AC3E}">
        <p14:creationId xmlns:p14="http://schemas.microsoft.com/office/powerpoint/2010/main" val="174965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FB324-84C8-C72A-5F7F-391B032CD29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E5F4EE1-24CD-2A8C-E25F-9DBD4727EA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AC62EE9-1C6D-5EDE-2CBF-DAC0086046C6}"/>
              </a:ext>
            </a:extLst>
          </p:cNvPr>
          <p:cNvSpPr>
            <a:spLocks noGrp="1"/>
          </p:cNvSpPr>
          <p:nvPr>
            <p:ph type="dt" sz="half" idx="10"/>
          </p:nvPr>
        </p:nvSpPr>
        <p:spPr/>
        <p:txBody>
          <a:bodyPr/>
          <a:lstStyle/>
          <a:p>
            <a:fld id="{45A4188E-E9BF-45B7-8097-F6DEE441D63A}" type="datetimeFigureOut">
              <a:rPr lang="en-IN" smtClean="0"/>
              <a:t>10-08-2023</a:t>
            </a:fld>
            <a:endParaRPr lang="en-IN"/>
          </a:p>
        </p:txBody>
      </p:sp>
      <p:sp>
        <p:nvSpPr>
          <p:cNvPr id="5" name="Footer Placeholder 4">
            <a:extLst>
              <a:ext uri="{FF2B5EF4-FFF2-40B4-BE49-F238E27FC236}">
                <a16:creationId xmlns:a16="http://schemas.microsoft.com/office/drawing/2014/main" id="{95A0B325-3F84-8D13-F1BC-151CE9E74B9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10EB141-D268-0EBD-EA06-9018831B7361}"/>
              </a:ext>
            </a:extLst>
          </p:cNvPr>
          <p:cNvSpPr>
            <a:spLocks noGrp="1"/>
          </p:cNvSpPr>
          <p:nvPr>
            <p:ph type="sldNum" sz="quarter" idx="12"/>
          </p:nvPr>
        </p:nvSpPr>
        <p:spPr/>
        <p:txBody>
          <a:bodyPr/>
          <a:lstStyle/>
          <a:p>
            <a:fld id="{CBD2F773-F695-4D56-B8B1-09A481B7D65C}" type="slidenum">
              <a:rPr lang="en-IN" smtClean="0"/>
              <a:t>‹#›</a:t>
            </a:fld>
            <a:endParaRPr lang="en-IN"/>
          </a:p>
        </p:txBody>
      </p:sp>
    </p:spTree>
    <p:extLst>
      <p:ext uri="{BB962C8B-B14F-4D97-AF65-F5344CB8AC3E}">
        <p14:creationId xmlns:p14="http://schemas.microsoft.com/office/powerpoint/2010/main" val="1126451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1B4B6-9D69-913F-7514-D542C5D2AD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5CA29EB5-50E4-F279-8461-B1668B3C47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998A506-4C77-CB91-B09A-D30E2A54F049}"/>
              </a:ext>
            </a:extLst>
          </p:cNvPr>
          <p:cNvSpPr>
            <a:spLocks noGrp="1"/>
          </p:cNvSpPr>
          <p:nvPr>
            <p:ph type="dt" sz="half" idx="10"/>
          </p:nvPr>
        </p:nvSpPr>
        <p:spPr/>
        <p:txBody>
          <a:bodyPr/>
          <a:lstStyle/>
          <a:p>
            <a:fld id="{45A4188E-E9BF-45B7-8097-F6DEE441D63A}" type="datetimeFigureOut">
              <a:rPr lang="en-IN" smtClean="0"/>
              <a:t>10-08-2023</a:t>
            </a:fld>
            <a:endParaRPr lang="en-IN"/>
          </a:p>
        </p:txBody>
      </p:sp>
      <p:sp>
        <p:nvSpPr>
          <p:cNvPr id="5" name="Footer Placeholder 4">
            <a:extLst>
              <a:ext uri="{FF2B5EF4-FFF2-40B4-BE49-F238E27FC236}">
                <a16:creationId xmlns:a16="http://schemas.microsoft.com/office/drawing/2014/main" id="{35FB4029-823C-FD81-5529-1F8530299FA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011E2D0-D711-96EA-AEB7-F84199FE5460}"/>
              </a:ext>
            </a:extLst>
          </p:cNvPr>
          <p:cNvSpPr>
            <a:spLocks noGrp="1"/>
          </p:cNvSpPr>
          <p:nvPr>
            <p:ph type="sldNum" sz="quarter" idx="12"/>
          </p:nvPr>
        </p:nvSpPr>
        <p:spPr/>
        <p:txBody>
          <a:bodyPr/>
          <a:lstStyle/>
          <a:p>
            <a:fld id="{CBD2F773-F695-4D56-B8B1-09A481B7D65C}" type="slidenum">
              <a:rPr lang="en-IN" smtClean="0"/>
              <a:t>‹#›</a:t>
            </a:fld>
            <a:endParaRPr lang="en-IN"/>
          </a:p>
        </p:txBody>
      </p:sp>
    </p:spTree>
    <p:extLst>
      <p:ext uri="{BB962C8B-B14F-4D97-AF65-F5344CB8AC3E}">
        <p14:creationId xmlns:p14="http://schemas.microsoft.com/office/powerpoint/2010/main" val="2330252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14FE3-B69D-1AB4-5D01-37FC4DB2779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035729F-203A-F76D-FC81-3CC212EA9E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309904C-FD1E-1AE8-E1AE-38429574BA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0F0E6DD2-2C69-2962-D1DB-9847C28B3389}"/>
              </a:ext>
            </a:extLst>
          </p:cNvPr>
          <p:cNvSpPr>
            <a:spLocks noGrp="1"/>
          </p:cNvSpPr>
          <p:nvPr>
            <p:ph type="dt" sz="half" idx="10"/>
          </p:nvPr>
        </p:nvSpPr>
        <p:spPr/>
        <p:txBody>
          <a:bodyPr/>
          <a:lstStyle/>
          <a:p>
            <a:fld id="{45A4188E-E9BF-45B7-8097-F6DEE441D63A}" type="datetimeFigureOut">
              <a:rPr lang="en-IN" smtClean="0"/>
              <a:t>10-08-2023</a:t>
            </a:fld>
            <a:endParaRPr lang="en-IN"/>
          </a:p>
        </p:txBody>
      </p:sp>
      <p:sp>
        <p:nvSpPr>
          <p:cNvPr id="6" name="Footer Placeholder 5">
            <a:extLst>
              <a:ext uri="{FF2B5EF4-FFF2-40B4-BE49-F238E27FC236}">
                <a16:creationId xmlns:a16="http://schemas.microsoft.com/office/drawing/2014/main" id="{F4C66B4E-2B59-67FB-FF29-1DB84FACA97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BBF55C6-15CB-188A-4C71-070AD6D15813}"/>
              </a:ext>
            </a:extLst>
          </p:cNvPr>
          <p:cNvSpPr>
            <a:spLocks noGrp="1"/>
          </p:cNvSpPr>
          <p:nvPr>
            <p:ph type="sldNum" sz="quarter" idx="12"/>
          </p:nvPr>
        </p:nvSpPr>
        <p:spPr/>
        <p:txBody>
          <a:bodyPr/>
          <a:lstStyle/>
          <a:p>
            <a:fld id="{CBD2F773-F695-4D56-B8B1-09A481B7D65C}" type="slidenum">
              <a:rPr lang="en-IN" smtClean="0"/>
              <a:t>‹#›</a:t>
            </a:fld>
            <a:endParaRPr lang="en-IN"/>
          </a:p>
        </p:txBody>
      </p:sp>
    </p:spTree>
    <p:extLst>
      <p:ext uri="{BB962C8B-B14F-4D97-AF65-F5344CB8AC3E}">
        <p14:creationId xmlns:p14="http://schemas.microsoft.com/office/powerpoint/2010/main" val="2126148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C9BDE-7131-8B44-27A8-8037D43C2B45}"/>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5A6C6B2-B65E-C0FA-FEFC-356458888F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98DC38-12B0-C925-D9E7-C83CB21AA27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6A3023E7-86D0-59FB-F842-97CE79FC17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61F885-2B0A-1CD1-0B15-8C0F749437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8F862011-2A8F-9231-2AC8-7BA4C2824C96}"/>
              </a:ext>
            </a:extLst>
          </p:cNvPr>
          <p:cNvSpPr>
            <a:spLocks noGrp="1"/>
          </p:cNvSpPr>
          <p:nvPr>
            <p:ph type="dt" sz="half" idx="10"/>
          </p:nvPr>
        </p:nvSpPr>
        <p:spPr/>
        <p:txBody>
          <a:bodyPr/>
          <a:lstStyle/>
          <a:p>
            <a:fld id="{45A4188E-E9BF-45B7-8097-F6DEE441D63A}" type="datetimeFigureOut">
              <a:rPr lang="en-IN" smtClean="0"/>
              <a:t>10-08-2023</a:t>
            </a:fld>
            <a:endParaRPr lang="en-IN"/>
          </a:p>
        </p:txBody>
      </p:sp>
      <p:sp>
        <p:nvSpPr>
          <p:cNvPr id="8" name="Footer Placeholder 7">
            <a:extLst>
              <a:ext uri="{FF2B5EF4-FFF2-40B4-BE49-F238E27FC236}">
                <a16:creationId xmlns:a16="http://schemas.microsoft.com/office/drawing/2014/main" id="{3274EFDD-1690-0892-8788-94BF2222371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D51543C8-CB7A-75C3-D8A7-A87E91547A88}"/>
              </a:ext>
            </a:extLst>
          </p:cNvPr>
          <p:cNvSpPr>
            <a:spLocks noGrp="1"/>
          </p:cNvSpPr>
          <p:nvPr>
            <p:ph type="sldNum" sz="quarter" idx="12"/>
          </p:nvPr>
        </p:nvSpPr>
        <p:spPr/>
        <p:txBody>
          <a:bodyPr/>
          <a:lstStyle/>
          <a:p>
            <a:fld id="{CBD2F773-F695-4D56-B8B1-09A481B7D65C}" type="slidenum">
              <a:rPr lang="en-IN" smtClean="0"/>
              <a:t>‹#›</a:t>
            </a:fld>
            <a:endParaRPr lang="en-IN"/>
          </a:p>
        </p:txBody>
      </p:sp>
    </p:spTree>
    <p:extLst>
      <p:ext uri="{BB962C8B-B14F-4D97-AF65-F5344CB8AC3E}">
        <p14:creationId xmlns:p14="http://schemas.microsoft.com/office/powerpoint/2010/main" val="2140560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EC1FC-AC23-CCCE-0DB2-A2FDE129A8E5}"/>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C7F9F3CC-8964-123D-AB8C-E9A69A96EB5E}"/>
              </a:ext>
            </a:extLst>
          </p:cNvPr>
          <p:cNvSpPr>
            <a:spLocks noGrp="1"/>
          </p:cNvSpPr>
          <p:nvPr>
            <p:ph type="dt" sz="half" idx="10"/>
          </p:nvPr>
        </p:nvSpPr>
        <p:spPr/>
        <p:txBody>
          <a:bodyPr/>
          <a:lstStyle/>
          <a:p>
            <a:fld id="{45A4188E-E9BF-45B7-8097-F6DEE441D63A}" type="datetimeFigureOut">
              <a:rPr lang="en-IN" smtClean="0"/>
              <a:t>10-08-2023</a:t>
            </a:fld>
            <a:endParaRPr lang="en-IN"/>
          </a:p>
        </p:txBody>
      </p:sp>
      <p:sp>
        <p:nvSpPr>
          <p:cNvPr id="4" name="Footer Placeholder 3">
            <a:extLst>
              <a:ext uri="{FF2B5EF4-FFF2-40B4-BE49-F238E27FC236}">
                <a16:creationId xmlns:a16="http://schemas.microsoft.com/office/drawing/2014/main" id="{B1BF3A4A-D1E1-413A-FA4C-20B449F8E8C7}"/>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E803B2D1-B926-8E2C-37DB-B6F9ECA55B87}"/>
              </a:ext>
            </a:extLst>
          </p:cNvPr>
          <p:cNvSpPr>
            <a:spLocks noGrp="1"/>
          </p:cNvSpPr>
          <p:nvPr>
            <p:ph type="sldNum" sz="quarter" idx="12"/>
          </p:nvPr>
        </p:nvSpPr>
        <p:spPr/>
        <p:txBody>
          <a:bodyPr/>
          <a:lstStyle/>
          <a:p>
            <a:fld id="{CBD2F773-F695-4D56-B8B1-09A481B7D65C}" type="slidenum">
              <a:rPr lang="en-IN" smtClean="0"/>
              <a:t>‹#›</a:t>
            </a:fld>
            <a:endParaRPr lang="en-IN"/>
          </a:p>
        </p:txBody>
      </p:sp>
    </p:spTree>
    <p:extLst>
      <p:ext uri="{BB962C8B-B14F-4D97-AF65-F5344CB8AC3E}">
        <p14:creationId xmlns:p14="http://schemas.microsoft.com/office/powerpoint/2010/main" val="2353420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1DF21D-7BF1-1A28-E35C-26B517152219}"/>
              </a:ext>
            </a:extLst>
          </p:cNvPr>
          <p:cNvSpPr>
            <a:spLocks noGrp="1"/>
          </p:cNvSpPr>
          <p:nvPr>
            <p:ph type="dt" sz="half" idx="10"/>
          </p:nvPr>
        </p:nvSpPr>
        <p:spPr/>
        <p:txBody>
          <a:bodyPr/>
          <a:lstStyle/>
          <a:p>
            <a:fld id="{45A4188E-E9BF-45B7-8097-F6DEE441D63A}" type="datetimeFigureOut">
              <a:rPr lang="en-IN" smtClean="0"/>
              <a:t>10-08-2023</a:t>
            </a:fld>
            <a:endParaRPr lang="en-IN"/>
          </a:p>
        </p:txBody>
      </p:sp>
      <p:sp>
        <p:nvSpPr>
          <p:cNvPr id="3" name="Footer Placeholder 2">
            <a:extLst>
              <a:ext uri="{FF2B5EF4-FFF2-40B4-BE49-F238E27FC236}">
                <a16:creationId xmlns:a16="http://schemas.microsoft.com/office/drawing/2014/main" id="{393779A3-144A-763D-E71C-C7BD87B890E1}"/>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DA456325-9A45-5A30-A04B-5E006F0FAC0F}"/>
              </a:ext>
            </a:extLst>
          </p:cNvPr>
          <p:cNvSpPr>
            <a:spLocks noGrp="1"/>
          </p:cNvSpPr>
          <p:nvPr>
            <p:ph type="sldNum" sz="quarter" idx="12"/>
          </p:nvPr>
        </p:nvSpPr>
        <p:spPr/>
        <p:txBody>
          <a:bodyPr/>
          <a:lstStyle/>
          <a:p>
            <a:fld id="{CBD2F773-F695-4D56-B8B1-09A481B7D65C}" type="slidenum">
              <a:rPr lang="en-IN" smtClean="0"/>
              <a:t>‹#›</a:t>
            </a:fld>
            <a:endParaRPr lang="en-IN"/>
          </a:p>
        </p:txBody>
      </p:sp>
    </p:spTree>
    <p:extLst>
      <p:ext uri="{BB962C8B-B14F-4D97-AF65-F5344CB8AC3E}">
        <p14:creationId xmlns:p14="http://schemas.microsoft.com/office/powerpoint/2010/main" val="4068380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A1D82-8B4E-DA88-F08D-BD4D2E1D95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2E9109AB-04AF-995A-4E7A-87C9A841E8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D16B6934-53CF-E20E-05F9-F01A559D42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64C78A-2CA8-D3E9-3696-3E3E62BF9BF6}"/>
              </a:ext>
            </a:extLst>
          </p:cNvPr>
          <p:cNvSpPr>
            <a:spLocks noGrp="1"/>
          </p:cNvSpPr>
          <p:nvPr>
            <p:ph type="dt" sz="half" idx="10"/>
          </p:nvPr>
        </p:nvSpPr>
        <p:spPr/>
        <p:txBody>
          <a:bodyPr/>
          <a:lstStyle/>
          <a:p>
            <a:fld id="{45A4188E-E9BF-45B7-8097-F6DEE441D63A}" type="datetimeFigureOut">
              <a:rPr lang="en-IN" smtClean="0"/>
              <a:t>10-08-2023</a:t>
            </a:fld>
            <a:endParaRPr lang="en-IN"/>
          </a:p>
        </p:txBody>
      </p:sp>
      <p:sp>
        <p:nvSpPr>
          <p:cNvPr id="6" name="Footer Placeholder 5">
            <a:extLst>
              <a:ext uri="{FF2B5EF4-FFF2-40B4-BE49-F238E27FC236}">
                <a16:creationId xmlns:a16="http://schemas.microsoft.com/office/drawing/2014/main" id="{4FAB491E-CF0F-EBD9-6013-430A0EAE7AD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40D8998-968C-1DEF-6DD7-31AC17765733}"/>
              </a:ext>
            </a:extLst>
          </p:cNvPr>
          <p:cNvSpPr>
            <a:spLocks noGrp="1"/>
          </p:cNvSpPr>
          <p:nvPr>
            <p:ph type="sldNum" sz="quarter" idx="12"/>
          </p:nvPr>
        </p:nvSpPr>
        <p:spPr/>
        <p:txBody>
          <a:bodyPr/>
          <a:lstStyle/>
          <a:p>
            <a:fld id="{CBD2F773-F695-4D56-B8B1-09A481B7D65C}" type="slidenum">
              <a:rPr lang="en-IN" smtClean="0"/>
              <a:t>‹#›</a:t>
            </a:fld>
            <a:endParaRPr lang="en-IN"/>
          </a:p>
        </p:txBody>
      </p:sp>
    </p:spTree>
    <p:extLst>
      <p:ext uri="{BB962C8B-B14F-4D97-AF65-F5344CB8AC3E}">
        <p14:creationId xmlns:p14="http://schemas.microsoft.com/office/powerpoint/2010/main" val="3874563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5A5A6-95B8-6F2B-9A96-8009E7DCF7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6539CD30-BAF1-0D4F-8FD1-8BF3A477F5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90FB5908-900A-AF86-6642-AF53927C0E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A98559-7086-54BF-96A5-9100658D6954}"/>
              </a:ext>
            </a:extLst>
          </p:cNvPr>
          <p:cNvSpPr>
            <a:spLocks noGrp="1"/>
          </p:cNvSpPr>
          <p:nvPr>
            <p:ph type="dt" sz="half" idx="10"/>
          </p:nvPr>
        </p:nvSpPr>
        <p:spPr/>
        <p:txBody>
          <a:bodyPr/>
          <a:lstStyle/>
          <a:p>
            <a:fld id="{45A4188E-E9BF-45B7-8097-F6DEE441D63A}" type="datetimeFigureOut">
              <a:rPr lang="en-IN" smtClean="0"/>
              <a:t>10-08-2023</a:t>
            </a:fld>
            <a:endParaRPr lang="en-IN"/>
          </a:p>
        </p:txBody>
      </p:sp>
      <p:sp>
        <p:nvSpPr>
          <p:cNvPr id="6" name="Footer Placeholder 5">
            <a:extLst>
              <a:ext uri="{FF2B5EF4-FFF2-40B4-BE49-F238E27FC236}">
                <a16:creationId xmlns:a16="http://schemas.microsoft.com/office/drawing/2014/main" id="{F265475E-CE4A-1F82-59CD-B034BED60D1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53E43A4-544D-2C14-1E4B-1D720F8CC2FC}"/>
              </a:ext>
            </a:extLst>
          </p:cNvPr>
          <p:cNvSpPr>
            <a:spLocks noGrp="1"/>
          </p:cNvSpPr>
          <p:nvPr>
            <p:ph type="sldNum" sz="quarter" idx="12"/>
          </p:nvPr>
        </p:nvSpPr>
        <p:spPr/>
        <p:txBody>
          <a:bodyPr/>
          <a:lstStyle/>
          <a:p>
            <a:fld id="{CBD2F773-F695-4D56-B8B1-09A481B7D65C}" type="slidenum">
              <a:rPr lang="en-IN" smtClean="0"/>
              <a:t>‹#›</a:t>
            </a:fld>
            <a:endParaRPr lang="en-IN"/>
          </a:p>
        </p:txBody>
      </p:sp>
    </p:spTree>
    <p:extLst>
      <p:ext uri="{BB962C8B-B14F-4D97-AF65-F5344CB8AC3E}">
        <p14:creationId xmlns:p14="http://schemas.microsoft.com/office/powerpoint/2010/main" val="2540208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970AA-8297-0113-A028-07D0B57FEA9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BE38F99-9D5F-CD24-1241-EDD8AC7C77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1D0D5E3-9DFB-86E1-70F7-2791FB322FAB}"/>
              </a:ext>
            </a:extLst>
          </p:cNvPr>
          <p:cNvSpPr>
            <a:spLocks noGrp="1"/>
          </p:cNvSpPr>
          <p:nvPr>
            <p:ph type="dt" sz="half" idx="10"/>
          </p:nvPr>
        </p:nvSpPr>
        <p:spPr/>
        <p:txBody>
          <a:bodyPr/>
          <a:lstStyle/>
          <a:p>
            <a:fld id="{45A4188E-E9BF-45B7-8097-F6DEE441D63A}" type="datetimeFigureOut">
              <a:rPr lang="en-IN" smtClean="0"/>
              <a:t>10-08-2023</a:t>
            </a:fld>
            <a:endParaRPr lang="en-IN"/>
          </a:p>
        </p:txBody>
      </p:sp>
      <p:sp>
        <p:nvSpPr>
          <p:cNvPr id="5" name="Footer Placeholder 4">
            <a:extLst>
              <a:ext uri="{FF2B5EF4-FFF2-40B4-BE49-F238E27FC236}">
                <a16:creationId xmlns:a16="http://schemas.microsoft.com/office/drawing/2014/main" id="{1905D18D-9C28-6E92-2D99-D1856DD4726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F1372C7-323B-573D-1EEB-11FE7028B8A9}"/>
              </a:ext>
            </a:extLst>
          </p:cNvPr>
          <p:cNvSpPr>
            <a:spLocks noGrp="1"/>
          </p:cNvSpPr>
          <p:nvPr>
            <p:ph type="sldNum" sz="quarter" idx="12"/>
          </p:nvPr>
        </p:nvSpPr>
        <p:spPr/>
        <p:txBody>
          <a:bodyPr/>
          <a:lstStyle/>
          <a:p>
            <a:fld id="{CBD2F773-F695-4D56-B8B1-09A481B7D65C}" type="slidenum">
              <a:rPr lang="en-IN" smtClean="0"/>
              <a:t>‹#›</a:t>
            </a:fld>
            <a:endParaRPr lang="en-IN"/>
          </a:p>
        </p:txBody>
      </p:sp>
    </p:spTree>
    <p:extLst>
      <p:ext uri="{BB962C8B-B14F-4D97-AF65-F5344CB8AC3E}">
        <p14:creationId xmlns:p14="http://schemas.microsoft.com/office/powerpoint/2010/main" val="3532551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AB3E5D-8367-5538-7E6D-99B0322F2D2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235ABAC-2315-CF2B-C264-1A4C3A20907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C7ED3C3-C8C1-FB5E-7F0E-0EF609433FA6}"/>
              </a:ext>
            </a:extLst>
          </p:cNvPr>
          <p:cNvSpPr>
            <a:spLocks noGrp="1"/>
          </p:cNvSpPr>
          <p:nvPr>
            <p:ph type="dt" sz="half" idx="10"/>
          </p:nvPr>
        </p:nvSpPr>
        <p:spPr/>
        <p:txBody>
          <a:bodyPr/>
          <a:lstStyle/>
          <a:p>
            <a:fld id="{45A4188E-E9BF-45B7-8097-F6DEE441D63A}" type="datetimeFigureOut">
              <a:rPr lang="en-IN" smtClean="0"/>
              <a:t>10-08-2023</a:t>
            </a:fld>
            <a:endParaRPr lang="en-IN"/>
          </a:p>
        </p:txBody>
      </p:sp>
      <p:sp>
        <p:nvSpPr>
          <p:cNvPr id="5" name="Footer Placeholder 4">
            <a:extLst>
              <a:ext uri="{FF2B5EF4-FFF2-40B4-BE49-F238E27FC236}">
                <a16:creationId xmlns:a16="http://schemas.microsoft.com/office/drawing/2014/main" id="{3BEDF09D-B4A6-A571-18CD-5F9EF8A959C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776D95E-19D1-E662-8E7B-9A36C33AA0D4}"/>
              </a:ext>
            </a:extLst>
          </p:cNvPr>
          <p:cNvSpPr>
            <a:spLocks noGrp="1"/>
          </p:cNvSpPr>
          <p:nvPr>
            <p:ph type="sldNum" sz="quarter" idx="12"/>
          </p:nvPr>
        </p:nvSpPr>
        <p:spPr/>
        <p:txBody>
          <a:bodyPr/>
          <a:lstStyle/>
          <a:p>
            <a:fld id="{CBD2F773-F695-4D56-B8B1-09A481B7D65C}" type="slidenum">
              <a:rPr lang="en-IN" smtClean="0"/>
              <a:t>‹#›</a:t>
            </a:fld>
            <a:endParaRPr lang="en-IN"/>
          </a:p>
        </p:txBody>
      </p:sp>
    </p:spTree>
    <p:extLst>
      <p:ext uri="{BB962C8B-B14F-4D97-AF65-F5344CB8AC3E}">
        <p14:creationId xmlns:p14="http://schemas.microsoft.com/office/powerpoint/2010/main" val="2496784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9E746E-76B9-8FDD-D5A5-059725614B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6B84449-06E4-9CA9-6A75-CE2B8CB937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B6D49CA-CA8A-C0F2-318F-3AF9A6C28F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A4188E-E9BF-45B7-8097-F6DEE441D63A}" type="datetimeFigureOut">
              <a:rPr lang="en-IN" smtClean="0"/>
              <a:t>10-08-2023</a:t>
            </a:fld>
            <a:endParaRPr lang="en-IN"/>
          </a:p>
        </p:txBody>
      </p:sp>
      <p:sp>
        <p:nvSpPr>
          <p:cNvPr id="5" name="Footer Placeholder 4">
            <a:extLst>
              <a:ext uri="{FF2B5EF4-FFF2-40B4-BE49-F238E27FC236}">
                <a16:creationId xmlns:a16="http://schemas.microsoft.com/office/drawing/2014/main" id="{5E7AFB45-CDD5-7701-1C9D-B0A40D3BCE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5A572789-397E-DE55-DAB4-3E8941A766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D2F773-F695-4D56-B8B1-09A481B7D65C}" type="slidenum">
              <a:rPr lang="en-IN" smtClean="0"/>
              <a:t>‹#›</a:t>
            </a:fld>
            <a:endParaRPr lang="en-IN"/>
          </a:p>
        </p:txBody>
      </p:sp>
    </p:spTree>
    <p:extLst>
      <p:ext uri="{BB962C8B-B14F-4D97-AF65-F5344CB8AC3E}">
        <p14:creationId xmlns:p14="http://schemas.microsoft.com/office/powerpoint/2010/main" val="16043282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 /><Relationship Id="rId3" Type="http://schemas.openxmlformats.org/officeDocument/2006/relationships/image" Target="../media/image2.png" /><Relationship Id="rId7" Type="http://schemas.openxmlformats.org/officeDocument/2006/relationships/image" Target="../media/image6.png" /><Relationship Id="rId2" Type="http://schemas.openxmlformats.org/officeDocument/2006/relationships/image" Target="../media/image1.png" /><Relationship Id="rId1" Type="http://schemas.openxmlformats.org/officeDocument/2006/relationships/slideLayout" Target="../slideLayouts/slideLayout1.xml" /><Relationship Id="rId6" Type="http://schemas.openxmlformats.org/officeDocument/2006/relationships/image" Target="../media/image5.png" /><Relationship Id="rId5" Type="http://schemas.openxmlformats.org/officeDocument/2006/relationships/image" Target="../media/image4.png" /><Relationship Id="rId4" Type="http://schemas.openxmlformats.org/officeDocument/2006/relationships/image" Target="../media/image3.png"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95289DE-0122-6165-6878-375DEAE4CB05}"/>
              </a:ext>
            </a:extLst>
          </p:cNvPr>
          <p:cNvSpPr/>
          <p:nvPr/>
        </p:nvSpPr>
        <p:spPr>
          <a:xfrm>
            <a:off x="3571726" y="109644"/>
            <a:ext cx="3046057" cy="493059"/>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1050" b="1" i="0" u="none" strike="noStrike" dirty="0">
                <a:solidFill>
                  <a:srgbClr val="000000"/>
                </a:solidFill>
                <a:effectLst/>
                <a:latin typeface="Times New Roman" panose="02020603050405020304" pitchFamily="18" charset="0"/>
              </a:rPr>
              <a:t>ROLE AND EXTENT OF KNOWLEDGE &amp; INFORMATION MANAGEMENT IN CONTEMPORARY ORGANISATIONS</a:t>
            </a:r>
            <a:endParaRPr lang="en-IN" sz="1050" b="1" dirty="0">
              <a:solidFill>
                <a:schemeClr val="tx1"/>
              </a:solidFill>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3C184A39-7DBD-DBEA-11A3-8B45B5444260}"/>
              </a:ext>
            </a:extLst>
          </p:cNvPr>
          <p:cNvSpPr/>
          <p:nvPr/>
        </p:nvSpPr>
        <p:spPr>
          <a:xfrm>
            <a:off x="156882" y="1755788"/>
            <a:ext cx="3376893" cy="528737"/>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lnSpc>
                <a:spcPct val="115000"/>
              </a:lnSpc>
            </a:pPr>
            <a:r>
              <a:rPr lang="en-GB" sz="700" b="1" dirty="0">
                <a:solidFill>
                  <a:schemeClr val="tx1"/>
                </a:solidFill>
                <a:effectLst/>
                <a:latin typeface="Times New Roman" panose="02020603050405020304" pitchFamily="18" charset="0"/>
                <a:ea typeface="Times New Roman" panose="02020603050405020304" pitchFamily="18" charset="0"/>
              </a:rPr>
              <a:t>1.0 Description</a:t>
            </a:r>
            <a:endParaRPr lang="en-IN" sz="700" dirty="0">
              <a:solidFill>
                <a:schemeClr val="tx1"/>
              </a:solidFill>
              <a:effectLst/>
              <a:latin typeface="Arial" panose="020B0604020202020204" pitchFamily="34" charset="0"/>
              <a:ea typeface="Arial" panose="020B0604020202020204" pitchFamily="34" charset="0"/>
            </a:endParaRPr>
          </a:p>
          <a:p>
            <a:pPr algn="just">
              <a:lnSpc>
                <a:spcPct val="115000"/>
              </a:lnSpc>
            </a:pPr>
            <a:r>
              <a:rPr lang="en-GB" sz="700" dirty="0">
                <a:solidFill>
                  <a:schemeClr val="tx1"/>
                </a:solidFill>
                <a:effectLst/>
                <a:latin typeface="Times New Roman" panose="02020603050405020304" pitchFamily="18" charset="0"/>
                <a:ea typeface="Times New Roman" panose="02020603050405020304" pitchFamily="18" charset="0"/>
              </a:rPr>
              <a:t>The major objective of the current part of the study is to focus on the relevant aspects of knowledge management evaluated by the organisational managers of ISS Limited in an effective way. </a:t>
            </a:r>
            <a:endParaRPr lang="en-IN" sz="700" dirty="0">
              <a:solidFill>
                <a:schemeClr val="tx1"/>
              </a:solidFill>
              <a:effectLst/>
              <a:latin typeface="Arial" panose="020B0604020202020204" pitchFamily="34" charset="0"/>
              <a:ea typeface="Arial" panose="020B0604020202020204" pitchFamily="34" charset="0"/>
            </a:endParaRPr>
          </a:p>
          <a:p>
            <a:pPr algn="ctr">
              <a:lnSpc>
                <a:spcPct val="115000"/>
              </a:lnSpc>
            </a:pPr>
            <a:endParaRPr lang="en-IN" sz="100" dirty="0">
              <a:solidFill>
                <a:schemeClr val="tx1"/>
              </a:solidFill>
              <a:effectLst/>
              <a:latin typeface="Arial" panose="020B0604020202020204" pitchFamily="34" charset="0"/>
              <a:ea typeface="Arial" panose="020B0604020202020204" pitchFamily="34" charset="0"/>
            </a:endParaRPr>
          </a:p>
        </p:txBody>
      </p:sp>
      <p:sp>
        <p:nvSpPr>
          <p:cNvPr id="4" name="Rectangle 3">
            <a:extLst>
              <a:ext uri="{FF2B5EF4-FFF2-40B4-BE49-F238E27FC236}">
                <a16:creationId xmlns:a16="http://schemas.microsoft.com/office/drawing/2014/main" id="{B33B1532-91AA-39CE-8748-9CE79FF32009}"/>
              </a:ext>
            </a:extLst>
          </p:cNvPr>
          <p:cNvSpPr/>
          <p:nvPr/>
        </p:nvSpPr>
        <p:spPr>
          <a:xfrm>
            <a:off x="6515100" y="772461"/>
            <a:ext cx="2080259" cy="2750668"/>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just">
              <a:lnSpc>
                <a:spcPct val="115000"/>
              </a:lnSpc>
            </a:pPr>
            <a:r>
              <a:rPr lang="en-GB" sz="800" b="1" dirty="0">
                <a:solidFill>
                  <a:schemeClr val="tx1"/>
                </a:solidFill>
                <a:effectLst/>
                <a:latin typeface="Times New Roman" panose="02020603050405020304" pitchFamily="18" charset="0"/>
                <a:ea typeface="Times New Roman" panose="02020603050405020304" pitchFamily="18" charset="0"/>
              </a:rPr>
              <a:t>3.0 Importance of Knowledge Management</a:t>
            </a:r>
            <a:endParaRPr lang="en-IN" sz="800" dirty="0">
              <a:solidFill>
                <a:schemeClr val="tx1"/>
              </a:solidFill>
              <a:effectLst/>
              <a:latin typeface="Arial" panose="020B0604020202020204" pitchFamily="34" charset="0"/>
              <a:ea typeface="Arial" panose="020B0604020202020204" pitchFamily="34" charset="0"/>
            </a:endParaRPr>
          </a:p>
          <a:p>
            <a:pPr algn="just">
              <a:lnSpc>
                <a:spcPct val="115000"/>
              </a:lnSpc>
            </a:pPr>
            <a:r>
              <a:rPr lang="en-GB" sz="800" dirty="0">
                <a:solidFill>
                  <a:schemeClr val="tx1"/>
                </a:solidFill>
                <a:effectLst/>
                <a:latin typeface="Times New Roman" panose="02020603050405020304" pitchFamily="18" charset="0"/>
                <a:ea typeface="Times New Roman" panose="02020603050405020304" pitchFamily="18" charset="0"/>
              </a:rPr>
              <a:t>Knowledge management can be articulated as a crucial element for each business organisation including ISS Limited at each scale. Sharing, storing, and capturing the experience and knowledge of employees can lead to an enhancement in the level of overall knowledge of the workforce. It also plays an important role in making an improvement in the level of efficiency along with protecting the intellectual capital of the individuals at the workplace without siloing it efficiently (</a:t>
            </a:r>
            <a:r>
              <a:rPr lang="en-GB" sz="800" dirty="0" err="1">
                <a:solidFill>
                  <a:schemeClr val="tx1"/>
                </a:solidFill>
                <a:effectLst/>
                <a:latin typeface="Times New Roman" panose="02020603050405020304" pitchFamily="18" charset="0"/>
                <a:ea typeface="Times New Roman" panose="02020603050405020304" pitchFamily="18" charset="0"/>
              </a:rPr>
              <a:t>Maramba</a:t>
            </a:r>
            <a:r>
              <a:rPr lang="en-GB" sz="800" dirty="0">
                <a:solidFill>
                  <a:schemeClr val="tx1"/>
                </a:solidFill>
                <a:effectLst/>
                <a:latin typeface="Times New Roman" panose="02020603050405020304" pitchFamily="18" charset="0"/>
                <a:ea typeface="Times New Roman" panose="02020603050405020304" pitchFamily="18" charset="0"/>
              </a:rPr>
              <a:t> and Smuts, 2020). Effective platforms based on knowledge management primarily empower organisational teams to assess innovative solutions along with gaining higher levels of probability for attaining organisational growth and success over a specific period. </a:t>
            </a:r>
            <a:endParaRPr lang="en-IN" sz="800" dirty="0">
              <a:solidFill>
                <a:schemeClr val="tx1"/>
              </a:solidFill>
              <a:effectLst/>
              <a:latin typeface="Arial" panose="020B0604020202020204" pitchFamily="34" charset="0"/>
              <a:ea typeface="Arial" panose="020B0604020202020204" pitchFamily="34" charset="0"/>
            </a:endParaRPr>
          </a:p>
        </p:txBody>
      </p:sp>
      <p:sp>
        <p:nvSpPr>
          <p:cNvPr id="5" name="Rectangle 4">
            <a:extLst>
              <a:ext uri="{FF2B5EF4-FFF2-40B4-BE49-F238E27FC236}">
                <a16:creationId xmlns:a16="http://schemas.microsoft.com/office/drawing/2014/main" id="{2169AEBC-C932-5F01-A7EA-720B8F681E45}"/>
              </a:ext>
            </a:extLst>
          </p:cNvPr>
          <p:cNvSpPr/>
          <p:nvPr/>
        </p:nvSpPr>
        <p:spPr>
          <a:xfrm>
            <a:off x="8722960" y="4598894"/>
            <a:ext cx="3312160" cy="2106706"/>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just">
              <a:lnSpc>
                <a:spcPct val="115000"/>
              </a:lnSpc>
            </a:pPr>
            <a:r>
              <a:rPr lang="en-GB" sz="600" b="1" dirty="0">
                <a:solidFill>
                  <a:schemeClr val="tx1"/>
                </a:solidFill>
                <a:effectLst/>
                <a:latin typeface="Times New Roman" panose="02020603050405020304" pitchFamily="18" charset="0"/>
                <a:ea typeface="Times New Roman" panose="02020603050405020304" pitchFamily="18" charset="0"/>
              </a:rPr>
              <a:t>6.0 Challenges and Opportunities of KM Application</a:t>
            </a:r>
            <a:endParaRPr lang="en-IN" sz="600" dirty="0">
              <a:solidFill>
                <a:schemeClr val="tx1"/>
              </a:solidFill>
              <a:effectLst/>
              <a:latin typeface="Arial" panose="020B0604020202020204" pitchFamily="34" charset="0"/>
              <a:ea typeface="Arial" panose="020B0604020202020204" pitchFamily="34" charset="0"/>
            </a:endParaRPr>
          </a:p>
          <a:p>
            <a:pPr algn="just">
              <a:lnSpc>
                <a:spcPct val="115000"/>
              </a:lnSpc>
            </a:pPr>
            <a:r>
              <a:rPr lang="en-GB" sz="600" dirty="0">
                <a:solidFill>
                  <a:schemeClr val="tx1"/>
                </a:solidFill>
                <a:effectLst/>
                <a:latin typeface="Times New Roman" panose="02020603050405020304" pitchFamily="18" charset="0"/>
                <a:ea typeface="Times New Roman" panose="02020603050405020304" pitchFamily="18" charset="0"/>
              </a:rPr>
              <a:t>The critical challenges and crucial opportunities based on KM Application can be evaluated in the following:</a:t>
            </a:r>
            <a:endParaRPr lang="en-IN" sz="600" dirty="0">
              <a:solidFill>
                <a:schemeClr val="tx1"/>
              </a:solidFill>
              <a:effectLst/>
              <a:latin typeface="Arial" panose="020B0604020202020204" pitchFamily="34" charset="0"/>
              <a:ea typeface="Arial" panose="020B0604020202020204" pitchFamily="34" charset="0"/>
            </a:endParaRPr>
          </a:p>
          <a:p>
            <a:pPr algn="just">
              <a:lnSpc>
                <a:spcPct val="115000"/>
              </a:lnSpc>
            </a:pPr>
            <a:r>
              <a:rPr lang="en-GB" sz="600" b="1" dirty="0">
                <a:solidFill>
                  <a:schemeClr val="tx1"/>
                </a:solidFill>
                <a:effectLst/>
                <a:latin typeface="Times New Roman" panose="02020603050405020304" pitchFamily="18" charset="0"/>
                <a:ea typeface="Times New Roman" panose="02020603050405020304" pitchFamily="18" charset="0"/>
              </a:rPr>
              <a:t>Challenges:</a:t>
            </a:r>
            <a:endParaRPr lang="en-IN" sz="600" dirty="0">
              <a:solidFill>
                <a:schemeClr val="tx1"/>
              </a:solidFill>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600" u="none" strike="noStrike" dirty="0">
                <a:solidFill>
                  <a:schemeClr val="tx1"/>
                </a:solidFill>
                <a:effectLst/>
                <a:latin typeface="Times New Roman" panose="02020603050405020304" pitchFamily="18" charset="0"/>
                <a:ea typeface="Times New Roman" panose="02020603050405020304" pitchFamily="18" charset="0"/>
              </a:rPr>
              <a:t>Outdated technology</a:t>
            </a:r>
            <a:endParaRPr lang="en-IN" sz="600" u="none" strike="noStrike" dirty="0">
              <a:solidFill>
                <a:schemeClr val="tx1"/>
              </a:solidFill>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600" u="none" strike="noStrike" dirty="0">
                <a:solidFill>
                  <a:schemeClr val="tx1"/>
                </a:solidFill>
                <a:effectLst/>
                <a:latin typeface="Times New Roman" panose="02020603050405020304" pitchFamily="18" charset="0"/>
                <a:ea typeface="Times New Roman" panose="02020603050405020304" pitchFamily="18" charset="0"/>
              </a:rPr>
              <a:t>Shortage of Employee</a:t>
            </a:r>
            <a:endParaRPr lang="en-IN" sz="600" u="none" strike="noStrike" dirty="0">
              <a:solidFill>
                <a:schemeClr val="tx1"/>
              </a:solidFill>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600" u="none" strike="noStrike" dirty="0">
                <a:solidFill>
                  <a:schemeClr val="tx1"/>
                </a:solidFill>
                <a:effectLst/>
                <a:latin typeface="Times New Roman" panose="02020603050405020304" pitchFamily="18" charset="0"/>
                <a:ea typeface="Times New Roman" panose="02020603050405020304" pitchFamily="18" charset="0"/>
              </a:rPr>
              <a:t>Lack of Time</a:t>
            </a:r>
            <a:endParaRPr lang="en-IN" sz="600" u="none" strike="noStrike" dirty="0">
              <a:solidFill>
                <a:schemeClr val="tx1"/>
              </a:solidFill>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600" u="none" strike="noStrike" dirty="0">
                <a:solidFill>
                  <a:schemeClr val="tx1"/>
                </a:solidFill>
                <a:effectLst/>
                <a:latin typeface="Times New Roman" panose="02020603050405020304" pitchFamily="18" charset="0"/>
                <a:ea typeface="Times New Roman" panose="02020603050405020304" pitchFamily="18" charset="0"/>
              </a:rPr>
              <a:t>Failure in the Management Commitment</a:t>
            </a:r>
            <a:endParaRPr lang="en-IN" sz="600" u="none" strike="noStrike" dirty="0">
              <a:solidFill>
                <a:schemeClr val="tx1"/>
              </a:solidFill>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600" u="none" strike="noStrike" dirty="0">
                <a:solidFill>
                  <a:schemeClr val="tx1"/>
                </a:solidFill>
                <a:effectLst/>
                <a:latin typeface="Times New Roman" panose="02020603050405020304" pitchFamily="18" charset="0"/>
                <a:ea typeface="Times New Roman" panose="02020603050405020304" pitchFamily="18" charset="0"/>
              </a:rPr>
              <a:t>Resistance towards the Organisational Change</a:t>
            </a:r>
            <a:endParaRPr lang="en-IN" sz="600" u="none" strike="noStrike" dirty="0">
              <a:solidFill>
                <a:schemeClr val="tx1"/>
              </a:solidFill>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600" u="none" strike="noStrike" dirty="0">
                <a:solidFill>
                  <a:schemeClr val="tx1"/>
                </a:solidFill>
                <a:effectLst/>
                <a:latin typeface="Times New Roman" panose="02020603050405020304" pitchFamily="18" charset="0"/>
                <a:ea typeface="Times New Roman" panose="02020603050405020304" pitchFamily="18" charset="0"/>
              </a:rPr>
              <a:t>Untrustworthy Source of Information</a:t>
            </a:r>
            <a:endParaRPr lang="en-IN" sz="600" u="none" strike="noStrike" dirty="0">
              <a:solidFill>
                <a:schemeClr val="tx1"/>
              </a:solidFill>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600" u="none" strike="noStrike" dirty="0">
                <a:solidFill>
                  <a:schemeClr val="tx1"/>
                </a:solidFill>
                <a:effectLst/>
                <a:latin typeface="Times New Roman" panose="02020603050405020304" pitchFamily="18" charset="0"/>
                <a:ea typeface="Times New Roman" panose="02020603050405020304" pitchFamily="18" charset="0"/>
              </a:rPr>
              <a:t>Inaccessible Level of Information</a:t>
            </a:r>
            <a:endParaRPr lang="en-IN" sz="600" u="none" strike="noStrike" dirty="0">
              <a:solidFill>
                <a:schemeClr val="tx1"/>
              </a:solidFill>
              <a:effectLst/>
              <a:latin typeface="Arial" panose="020B0604020202020204" pitchFamily="34" charset="0"/>
              <a:ea typeface="Arial" panose="020B0604020202020204" pitchFamily="34" charset="0"/>
            </a:endParaRPr>
          </a:p>
          <a:p>
            <a:pPr algn="just">
              <a:lnSpc>
                <a:spcPct val="115000"/>
              </a:lnSpc>
            </a:pPr>
            <a:r>
              <a:rPr lang="en-GB" sz="600" b="1" dirty="0">
                <a:solidFill>
                  <a:schemeClr val="tx1"/>
                </a:solidFill>
                <a:effectLst/>
                <a:latin typeface="Times New Roman" panose="02020603050405020304" pitchFamily="18" charset="0"/>
                <a:ea typeface="Times New Roman" panose="02020603050405020304" pitchFamily="18" charset="0"/>
              </a:rPr>
              <a:t>Opportunities:</a:t>
            </a:r>
            <a:endParaRPr lang="en-IN" sz="600" dirty="0">
              <a:solidFill>
                <a:schemeClr val="tx1"/>
              </a:solidFill>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600" u="none" strike="noStrike" dirty="0">
                <a:solidFill>
                  <a:schemeClr val="tx1"/>
                </a:solidFill>
                <a:effectLst/>
                <a:latin typeface="Times New Roman" panose="02020603050405020304" pitchFamily="18" charset="0"/>
                <a:ea typeface="Times New Roman" panose="02020603050405020304" pitchFamily="18" charset="0"/>
              </a:rPr>
              <a:t>To set the clear objectives</a:t>
            </a:r>
            <a:endParaRPr lang="en-IN" sz="600" u="none" strike="noStrike" dirty="0">
              <a:solidFill>
                <a:schemeClr val="tx1"/>
              </a:solidFill>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600" u="none" strike="noStrike" dirty="0">
                <a:solidFill>
                  <a:schemeClr val="tx1"/>
                </a:solidFill>
                <a:effectLst/>
                <a:latin typeface="Times New Roman" panose="02020603050405020304" pitchFamily="18" charset="0"/>
                <a:ea typeface="Times New Roman" panose="02020603050405020304" pitchFamily="18" charset="0"/>
              </a:rPr>
              <a:t>To make an effective preparation of the team at the workplace</a:t>
            </a:r>
            <a:endParaRPr lang="en-IN" sz="600" u="none" strike="noStrike" dirty="0">
              <a:solidFill>
                <a:schemeClr val="tx1"/>
              </a:solidFill>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600" u="none" strike="noStrike" dirty="0">
                <a:solidFill>
                  <a:schemeClr val="tx1"/>
                </a:solidFill>
                <a:effectLst/>
                <a:latin typeface="Times New Roman" panose="02020603050405020304" pitchFamily="18" charset="0"/>
                <a:ea typeface="Times New Roman" panose="02020603050405020304" pitchFamily="18" charset="0"/>
              </a:rPr>
              <a:t>To select the relevant procedure</a:t>
            </a:r>
            <a:endParaRPr lang="en-IN" sz="600" u="none" strike="noStrike" dirty="0">
              <a:solidFill>
                <a:schemeClr val="tx1"/>
              </a:solidFill>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600" u="none" strike="noStrike" dirty="0">
                <a:solidFill>
                  <a:schemeClr val="tx1"/>
                </a:solidFill>
                <a:effectLst/>
                <a:latin typeface="Times New Roman" panose="02020603050405020304" pitchFamily="18" charset="0"/>
                <a:ea typeface="Times New Roman" panose="02020603050405020304" pitchFamily="18" charset="0"/>
              </a:rPr>
              <a:t>To make things simpler for the organisational team</a:t>
            </a:r>
            <a:endParaRPr lang="en-IN" sz="600" u="none" strike="noStrike" dirty="0">
              <a:solidFill>
                <a:schemeClr val="tx1"/>
              </a:solidFill>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600" u="none" strike="noStrike" dirty="0">
                <a:solidFill>
                  <a:schemeClr val="tx1"/>
                </a:solidFill>
                <a:effectLst/>
                <a:latin typeface="Times New Roman" panose="02020603050405020304" pitchFamily="18" charset="0"/>
                <a:ea typeface="Times New Roman" panose="02020603050405020304" pitchFamily="18" charset="0"/>
              </a:rPr>
              <a:t>To make an effective promotion of a knowledge-sharing culture</a:t>
            </a:r>
            <a:endParaRPr lang="en-IN" sz="600" u="none" strike="noStrike" dirty="0">
              <a:solidFill>
                <a:schemeClr val="tx1"/>
              </a:solidFill>
              <a:effectLst/>
              <a:latin typeface="Arial" panose="020B0604020202020204" pitchFamily="34" charset="0"/>
              <a:ea typeface="Arial" panose="020B0604020202020204" pitchFamily="34" charset="0"/>
            </a:endParaRPr>
          </a:p>
          <a:p>
            <a:pPr marL="342900" lvl="0" indent="-342900" algn="just">
              <a:lnSpc>
                <a:spcPct val="115000"/>
              </a:lnSpc>
              <a:buFont typeface="Arial" panose="020B0604020202020204" pitchFamily="34" charset="0"/>
              <a:buChar char="●"/>
            </a:pPr>
            <a:r>
              <a:rPr lang="en-GB" sz="600" u="none" strike="noStrike" dirty="0">
                <a:solidFill>
                  <a:schemeClr val="tx1"/>
                </a:solidFill>
                <a:effectLst/>
                <a:latin typeface="Times New Roman" panose="02020603050405020304" pitchFamily="18" charset="0"/>
                <a:ea typeface="Times New Roman" panose="02020603050405020304" pitchFamily="18" charset="0"/>
              </a:rPr>
              <a:t>To evolve the configuration of appropriate knowledge management software</a:t>
            </a:r>
            <a:endParaRPr lang="en-IN" sz="600" dirty="0">
              <a:solidFill>
                <a:schemeClr val="tx1"/>
              </a:solidFill>
              <a:latin typeface="Arial" panose="020B0604020202020204" pitchFamily="34" charset="0"/>
              <a:ea typeface="Times New Roman" panose="02020603050405020304" pitchFamily="18" charset="0"/>
            </a:endParaRPr>
          </a:p>
          <a:p>
            <a:pPr marL="342900" lvl="0" indent="-342900" algn="just">
              <a:lnSpc>
                <a:spcPct val="115000"/>
              </a:lnSpc>
              <a:buFont typeface="Arial" panose="020B0604020202020204" pitchFamily="34" charset="0"/>
              <a:buChar char="●"/>
            </a:pPr>
            <a:r>
              <a:rPr lang="en-GB" sz="600" dirty="0">
                <a:solidFill>
                  <a:schemeClr val="tx1"/>
                </a:solidFill>
                <a:effectLst/>
                <a:latin typeface="Times New Roman" panose="02020603050405020304" pitchFamily="18" charset="0"/>
                <a:ea typeface="Times New Roman" panose="02020603050405020304" pitchFamily="18" charset="0"/>
              </a:rPr>
              <a:t>To provide immense motivation towards employee contribution</a:t>
            </a:r>
            <a:endParaRPr lang="en-IN" sz="100" dirty="0">
              <a:solidFill>
                <a:schemeClr val="tx1"/>
              </a:solidFill>
              <a:effectLst/>
              <a:latin typeface="Arial" panose="020B0604020202020204" pitchFamily="34" charset="0"/>
              <a:ea typeface="Arial" panose="020B0604020202020204" pitchFamily="34" charset="0"/>
            </a:endParaRPr>
          </a:p>
        </p:txBody>
      </p:sp>
      <p:sp>
        <p:nvSpPr>
          <p:cNvPr id="6" name="Rectangle 5">
            <a:extLst>
              <a:ext uri="{FF2B5EF4-FFF2-40B4-BE49-F238E27FC236}">
                <a16:creationId xmlns:a16="http://schemas.microsoft.com/office/drawing/2014/main" id="{DBD4F7A7-DDC4-464B-A967-5B6712854F2F}"/>
              </a:ext>
            </a:extLst>
          </p:cNvPr>
          <p:cNvSpPr/>
          <p:nvPr/>
        </p:nvSpPr>
        <p:spPr>
          <a:xfrm>
            <a:off x="156880" y="5994400"/>
            <a:ext cx="8438480" cy="711200"/>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lnSpc>
                <a:spcPct val="115000"/>
              </a:lnSpc>
            </a:pPr>
            <a:r>
              <a:rPr lang="en-GB" sz="700" b="1" dirty="0">
                <a:solidFill>
                  <a:schemeClr val="tx1"/>
                </a:solidFill>
                <a:effectLst/>
                <a:latin typeface="Times New Roman" panose="02020603050405020304" pitchFamily="18" charset="0"/>
                <a:ea typeface="Times New Roman" panose="02020603050405020304" pitchFamily="18" charset="0"/>
              </a:rPr>
              <a:t>Reference List</a:t>
            </a:r>
            <a:endParaRPr lang="en-IN" sz="700" dirty="0">
              <a:solidFill>
                <a:schemeClr val="tx1"/>
              </a:solidFill>
              <a:effectLst/>
              <a:latin typeface="Arial" panose="020B0604020202020204" pitchFamily="34" charset="0"/>
              <a:ea typeface="Arial" panose="020B0604020202020204" pitchFamily="34" charset="0"/>
            </a:endParaRPr>
          </a:p>
          <a:p>
            <a:pPr algn="just">
              <a:lnSpc>
                <a:spcPct val="115000"/>
              </a:lnSpc>
            </a:pPr>
            <a:r>
              <a:rPr lang="en-GB" sz="700" dirty="0">
                <a:solidFill>
                  <a:schemeClr val="tx1"/>
                </a:solidFill>
                <a:effectLst/>
                <a:latin typeface="Times New Roman" panose="02020603050405020304" pitchFamily="18" charset="0"/>
                <a:ea typeface="Times New Roman" panose="02020603050405020304" pitchFamily="18" charset="0"/>
              </a:rPr>
              <a:t>Mahmood, Z., Iftikhar, W., </a:t>
            </a:r>
            <a:r>
              <a:rPr lang="en-GB" sz="700" dirty="0" err="1">
                <a:solidFill>
                  <a:schemeClr val="tx1"/>
                </a:solidFill>
                <a:effectLst/>
                <a:latin typeface="Times New Roman" panose="02020603050405020304" pitchFamily="18" charset="0"/>
                <a:ea typeface="Times New Roman" panose="02020603050405020304" pitchFamily="18" charset="0"/>
              </a:rPr>
              <a:t>Vistro</a:t>
            </a:r>
            <a:r>
              <a:rPr lang="en-GB" sz="700" dirty="0">
                <a:solidFill>
                  <a:schemeClr val="tx1"/>
                </a:solidFill>
                <a:effectLst/>
                <a:latin typeface="Times New Roman" panose="02020603050405020304" pitchFamily="18" charset="0"/>
                <a:ea typeface="Times New Roman" panose="02020603050405020304" pitchFamily="18" charset="0"/>
              </a:rPr>
              <a:t>, D.M. and Tariq, H.I., (2020). An examination of the use of knowledge management/knowledge management systems in achieving and sustaining competitive advantage in higher education institutes: a case study of Asia Pacific University, Malaysia. </a:t>
            </a:r>
            <a:r>
              <a:rPr lang="en-GB" sz="700" i="1" dirty="0">
                <a:solidFill>
                  <a:schemeClr val="tx1"/>
                </a:solidFill>
                <a:effectLst/>
                <a:latin typeface="Times New Roman" panose="02020603050405020304" pitchFamily="18" charset="0"/>
                <a:ea typeface="Times New Roman" panose="02020603050405020304" pitchFamily="18" charset="0"/>
              </a:rPr>
              <a:t>International Journal of Scientific and Technology Research</a:t>
            </a:r>
            <a:r>
              <a:rPr lang="en-GB" sz="700" dirty="0">
                <a:solidFill>
                  <a:schemeClr val="tx1"/>
                </a:solidFill>
                <a:effectLst/>
                <a:latin typeface="Times New Roman" panose="02020603050405020304" pitchFamily="18" charset="0"/>
                <a:ea typeface="Times New Roman" panose="02020603050405020304" pitchFamily="18" charset="0"/>
              </a:rPr>
              <a:t>, </a:t>
            </a:r>
            <a:r>
              <a:rPr lang="en-GB" sz="700" i="1" dirty="0">
                <a:solidFill>
                  <a:schemeClr val="tx1"/>
                </a:solidFill>
                <a:effectLst/>
                <a:latin typeface="Times New Roman" panose="02020603050405020304" pitchFamily="18" charset="0"/>
                <a:ea typeface="Times New Roman" panose="02020603050405020304" pitchFamily="18" charset="0"/>
              </a:rPr>
              <a:t>9</a:t>
            </a:r>
            <a:r>
              <a:rPr lang="en-GB" sz="700" dirty="0">
                <a:solidFill>
                  <a:schemeClr val="tx1"/>
                </a:solidFill>
                <a:effectLst/>
                <a:latin typeface="Times New Roman" panose="02020603050405020304" pitchFamily="18" charset="0"/>
                <a:ea typeface="Times New Roman" panose="02020603050405020304" pitchFamily="18" charset="0"/>
              </a:rPr>
              <a:t>(4), pp.3653-3658.</a:t>
            </a:r>
            <a:endParaRPr lang="en-IN" sz="700" dirty="0">
              <a:solidFill>
                <a:schemeClr val="tx1"/>
              </a:solidFill>
              <a:effectLst/>
              <a:latin typeface="Arial" panose="020B0604020202020204" pitchFamily="34" charset="0"/>
              <a:ea typeface="Arial" panose="020B0604020202020204" pitchFamily="34" charset="0"/>
            </a:endParaRPr>
          </a:p>
          <a:p>
            <a:pPr algn="just">
              <a:lnSpc>
                <a:spcPct val="115000"/>
              </a:lnSpc>
            </a:pPr>
            <a:r>
              <a:rPr lang="en-GB" sz="700" dirty="0" err="1">
                <a:solidFill>
                  <a:schemeClr val="tx1"/>
                </a:solidFill>
                <a:effectLst/>
                <a:latin typeface="Times New Roman" panose="02020603050405020304" pitchFamily="18" charset="0"/>
                <a:ea typeface="Times New Roman" panose="02020603050405020304" pitchFamily="18" charset="0"/>
              </a:rPr>
              <a:t>Maramba</a:t>
            </a:r>
            <a:r>
              <a:rPr lang="en-GB" sz="700" dirty="0">
                <a:solidFill>
                  <a:schemeClr val="tx1"/>
                </a:solidFill>
                <a:effectLst/>
                <a:latin typeface="Times New Roman" panose="02020603050405020304" pitchFamily="18" charset="0"/>
                <a:ea typeface="Times New Roman" panose="02020603050405020304" pitchFamily="18" charset="0"/>
              </a:rPr>
              <a:t>, G. and Smuts, H., (2020). Guidelines for selecting appropriate knowledge management system implementation frameworks. </a:t>
            </a:r>
            <a:r>
              <a:rPr lang="en-GB" sz="700" i="1" dirty="0">
                <a:solidFill>
                  <a:schemeClr val="tx1"/>
                </a:solidFill>
                <a:effectLst/>
                <a:latin typeface="Times New Roman" panose="02020603050405020304" pitchFamily="18" charset="0"/>
                <a:ea typeface="Times New Roman" panose="02020603050405020304" pitchFamily="18" charset="0"/>
              </a:rPr>
              <a:t>International Journal of Knowledge Management (IJKM)</a:t>
            </a:r>
            <a:r>
              <a:rPr lang="en-GB" sz="700" dirty="0">
                <a:solidFill>
                  <a:schemeClr val="tx1"/>
                </a:solidFill>
                <a:effectLst/>
                <a:latin typeface="Times New Roman" panose="02020603050405020304" pitchFamily="18" charset="0"/>
                <a:ea typeface="Times New Roman" panose="02020603050405020304" pitchFamily="18" charset="0"/>
              </a:rPr>
              <a:t>, </a:t>
            </a:r>
            <a:r>
              <a:rPr lang="en-GB" sz="700" i="1" dirty="0">
                <a:solidFill>
                  <a:schemeClr val="tx1"/>
                </a:solidFill>
                <a:effectLst/>
                <a:latin typeface="Times New Roman" panose="02020603050405020304" pitchFamily="18" charset="0"/>
                <a:ea typeface="Times New Roman" panose="02020603050405020304" pitchFamily="18" charset="0"/>
              </a:rPr>
              <a:t>16</a:t>
            </a:r>
            <a:r>
              <a:rPr lang="en-GB" sz="700" dirty="0">
                <a:solidFill>
                  <a:schemeClr val="tx1"/>
                </a:solidFill>
                <a:effectLst/>
                <a:latin typeface="Times New Roman" panose="02020603050405020304" pitchFamily="18" charset="0"/>
                <a:ea typeface="Times New Roman" panose="02020603050405020304" pitchFamily="18" charset="0"/>
              </a:rPr>
              <a:t>(4), pp.81-108.</a:t>
            </a:r>
            <a:endParaRPr lang="en-IN" sz="700" dirty="0">
              <a:solidFill>
                <a:schemeClr val="tx1"/>
              </a:solidFill>
              <a:effectLst/>
              <a:latin typeface="Arial" panose="020B0604020202020204" pitchFamily="34" charset="0"/>
              <a:ea typeface="Arial" panose="020B0604020202020204" pitchFamily="34" charset="0"/>
            </a:endParaRPr>
          </a:p>
          <a:p>
            <a:pPr algn="just">
              <a:lnSpc>
                <a:spcPct val="115000"/>
              </a:lnSpc>
            </a:pPr>
            <a:r>
              <a:rPr lang="en-GB" sz="700" dirty="0" err="1">
                <a:solidFill>
                  <a:schemeClr val="tx1"/>
                </a:solidFill>
                <a:effectLst/>
                <a:latin typeface="Times New Roman" panose="02020603050405020304" pitchFamily="18" charset="0"/>
                <a:ea typeface="Times New Roman" panose="02020603050405020304" pitchFamily="18" charset="0"/>
              </a:rPr>
              <a:t>Mayasari</a:t>
            </a:r>
            <a:r>
              <a:rPr lang="en-GB" sz="700" dirty="0">
                <a:solidFill>
                  <a:schemeClr val="tx1"/>
                </a:solidFill>
                <a:effectLst/>
                <a:latin typeface="Times New Roman" panose="02020603050405020304" pitchFamily="18" charset="0"/>
                <a:ea typeface="Times New Roman" panose="02020603050405020304" pitchFamily="18" charset="0"/>
              </a:rPr>
              <a:t>, Y. and Chandra, T., (2020). Social capital for knowledge management system of the creative industry. </a:t>
            </a:r>
            <a:r>
              <a:rPr lang="en-GB" sz="700" i="1" dirty="0">
                <a:solidFill>
                  <a:schemeClr val="tx1"/>
                </a:solidFill>
                <a:effectLst/>
                <a:latin typeface="Times New Roman" panose="02020603050405020304" pitchFamily="18" charset="0"/>
                <a:ea typeface="Times New Roman" panose="02020603050405020304" pitchFamily="18" charset="0"/>
              </a:rPr>
              <a:t>Journal of Enterprising Communities: People and Places in the Global Economy</a:t>
            </a:r>
            <a:r>
              <a:rPr lang="en-GB" sz="700" dirty="0">
                <a:solidFill>
                  <a:schemeClr val="tx1"/>
                </a:solidFill>
                <a:effectLst/>
                <a:latin typeface="Times New Roman" panose="02020603050405020304" pitchFamily="18" charset="0"/>
                <a:ea typeface="Times New Roman" panose="02020603050405020304" pitchFamily="18" charset="0"/>
              </a:rPr>
              <a:t>, </a:t>
            </a:r>
            <a:r>
              <a:rPr lang="en-GB" sz="700" i="1" dirty="0">
                <a:solidFill>
                  <a:schemeClr val="tx1"/>
                </a:solidFill>
                <a:effectLst/>
                <a:latin typeface="Times New Roman" panose="02020603050405020304" pitchFamily="18" charset="0"/>
                <a:ea typeface="Times New Roman" panose="02020603050405020304" pitchFamily="18" charset="0"/>
              </a:rPr>
              <a:t>14</a:t>
            </a:r>
            <a:r>
              <a:rPr lang="en-GB" sz="700" dirty="0">
                <a:solidFill>
                  <a:schemeClr val="tx1"/>
                </a:solidFill>
                <a:effectLst/>
                <a:latin typeface="Times New Roman" panose="02020603050405020304" pitchFamily="18" charset="0"/>
                <a:ea typeface="Times New Roman" panose="02020603050405020304" pitchFamily="18" charset="0"/>
              </a:rPr>
              <a:t>(4), pp.481-494.</a:t>
            </a:r>
            <a:endParaRPr lang="en-IN" sz="700" dirty="0">
              <a:solidFill>
                <a:schemeClr val="tx1"/>
              </a:solidFill>
              <a:effectLst/>
              <a:latin typeface="Arial" panose="020B0604020202020204" pitchFamily="34" charset="0"/>
              <a:ea typeface="Arial" panose="020B0604020202020204" pitchFamily="34" charset="0"/>
            </a:endParaRPr>
          </a:p>
        </p:txBody>
      </p:sp>
      <p:sp>
        <p:nvSpPr>
          <p:cNvPr id="7" name="Rectangle 6">
            <a:extLst>
              <a:ext uri="{FF2B5EF4-FFF2-40B4-BE49-F238E27FC236}">
                <a16:creationId xmlns:a16="http://schemas.microsoft.com/office/drawing/2014/main" id="{436B5221-319B-A103-2FC5-970D7811AE87}"/>
              </a:ext>
            </a:extLst>
          </p:cNvPr>
          <p:cNvSpPr/>
          <p:nvPr/>
        </p:nvSpPr>
        <p:spPr>
          <a:xfrm>
            <a:off x="127521" y="2337381"/>
            <a:ext cx="3376893" cy="1428147"/>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lnSpc>
                <a:spcPct val="115000"/>
              </a:lnSpc>
            </a:pPr>
            <a:r>
              <a:rPr lang="en-GB" sz="800" b="1" dirty="0">
                <a:solidFill>
                  <a:schemeClr val="tx1"/>
                </a:solidFill>
                <a:effectLst/>
                <a:latin typeface="Times New Roman" panose="02020603050405020304" pitchFamily="18" charset="0"/>
                <a:ea typeface="Times New Roman" panose="02020603050405020304" pitchFamily="18" charset="0"/>
              </a:rPr>
              <a:t>2.0 Knowledge Management</a:t>
            </a:r>
            <a:endParaRPr lang="en-IN" sz="800" dirty="0">
              <a:solidFill>
                <a:schemeClr val="tx1"/>
              </a:solidFill>
              <a:effectLst/>
              <a:latin typeface="Arial" panose="020B0604020202020204" pitchFamily="34" charset="0"/>
              <a:ea typeface="Arial" panose="020B0604020202020204" pitchFamily="34" charset="0"/>
            </a:endParaRPr>
          </a:p>
          <a:p>
            <a:pPr algn="just">
              <a:lnSpc>
                <a:spcPct val="115000"/>
              </a:lnSpc>
            </a:pPr>
            <a:r>
              <a:rPr lang="en-GB" sz="800" dirty="0">
                <a:solidFill>
                  <a:schemeClr val="tx1"/>
                </a:solidFill>
                <a:effectLst/>
                <a:latin typeface="Times New Roman" panose="02020603050405020304" pitchFamily="18" charset="0"/>
                <a:ea typeface="Times New Roman" panose="02020603050405020304" pitchFamily="18" charset="0"/>
              </a:rPr>
              <a:t>Knowledge management refers to the process, through which a business enterprise including ISS Ltd analyses, organises, shares, and gathers its relevant knowledge in such a manner that can be easily accessible to the organisational employees. The concerned knowledge primarily involves people skills, training, documents, technical resources, and frequently asked questions in an accurate manner (</a:t>
            </a:r>
            <a:r>
              <a:rPr lang="en-GB" sz="800" dirty="0" err="1">
                <a:solidFill>
                  <a:schemeClr val="tx1"/>
                </a:solidFill>
                <a:effectLst/>
                <a:latin typeface="Times New Roman" panose="02020603050405020304" pitchFamily="18" charset="0"/>
                <a:ea typeface="Times New Roman" panose="02020603050405020304" pitchFamily="18" charset="0"/>
              </a:rPr>
              <a:t>Mayasari</a:t>
            </a:r>
            <a:r>
              <a:rPr lang="en-GB" sz="800" dirty="0">
                <a:solidFill>
                  <a:schemeClr val="tx1"/>
                </a:solidFill>
                <a:effectLst/>
                <a:latin typeface="Times New Roman" panose="02020603050405020304" pitchFamily="18" charset="0"/>
                <a:ea typeface="Times New Roman" panose="02020603050405020304" pitchFamily="18" charset="0"/>
              </a:rPr>
              <a:t> and Chandra, 2020). Knowledge management also includes data mining along with some necessary methods of operations for pushing the information to the potential users in order to make it accessible in an easy way. </a:t>
            </a:r>
            <a:endParaRPr lang="en-IN" sz="800" dirty="0">
              <a:solidFill>
                <a:schemeClr val="tx1"/>
              </a:solidFill>
              <a:effectLst/>
              <a:latin typeface="Arial" panose="020B0604020202020204" pitchFamily="34" charset="0"/>
              <a:ea typeface="Arial" panose="020B0604020202020204" pitchFamily="34" charset="0"/>
            </a:endParaRPr>
          </a:p>
          <a:p>
            <a:pPr algn="ctr">
              <a:lnSpc>
                <a:spcPct val="115000"/>
              </a:lnSpc>
            </a:pPr>
            <a:endParaRPr lang="en-IN" sz="300" dirty="0">
              <a:solidFill>
                <a:schemeClr val="tx1"/>
              </a:solidFill>
              <a:effectLst/>
              <a:latin typeface="Arial" panose="020B0604020202020204" pitchFamily="34" charset="0"/>
              <a:ea typeface="Arial" panose="020B0604020202020204" pitchFamily="34" charset="0"/>
            </a:endParaRPr>
          </a:p>
        </p:txBody>
      </p:sp>
      <p:sp>
        <p:nvSpPr>
          <p:cNvPr id="9" name="Rectangle 8">
            <a:extLst>
              <a:ext uri="{FF2B5EF4-FFF2-40B4-BE49-F238E27FC236}">
                <a16:creationId xmlns:a16="http://schemas.microsoft.com/office/drawing/2014/main" id="{010DC247-992F-68EF-D479-3155B8BD6F9D}"/>
              </a:ext>
            </a:extLst>
          </p:cNvPr>
          <p:cNvSpPr/>
          <p:nvPr/>
        </p:nvSpPr>
        <p:spPr>
          <a:xfrm>
            <a:off x="6577971" y="3607380"/>
            <a:ext cx="2080259" cy="2324548"/>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lnSpc>
                <a:spcPct val="115000"/>
              </a:lnSpc>
            </a:pPr>
            <a:r>
              <a:rPr lang="en-GB" sz="660" b="1" dirty="0">
                <a:solidFill>
                  <a:schemeClr val="tx1"/>
                </a:solidFill>
                <a:effectLst/>
                <a:latin typeface="Times New Roman" panose="02020603050405020304" pitchFamily="18" charset="0"/>
                <a:ea typeface="Times New Roman" panose="02020603050405020304" pitchFamily="18" charset="0"/>
              </a:rPr>
              <a:t>4.0 Benefits of Knowledge Management</a:t>
            </a:r>
            <a:endParaRPr lang="en-IN" sz="660" dirty="0">
              <a:solidFill>
                <a:schemeClr val="tx1"/>
              </a:solidFill>
              <a:effectLst/>
              <a:latin typeface="Arial" panose="020B0604020202020204" pitchFamily="34" charset="0"/>
              <a:ea typeface="Arial" panose="020B0604020202020204" pitchFamily="34" charset="0"/>
            </a:endParaRPr>
          </a:p>
          <a:p>
            <a:pPr algn="just">
              <a:lnSpc>
                <a:spcPct val="115000"/>
              </a:lnSpc>
            </a:pPr>
            <a:r>
              <a:rPr lang="en-GB" sz="660" dirty="0">
                <a:solidFill>
                  <a:schemeClr val="tx1"/>
                </a:solidFill>
                <a:effectLst/>
                <a:latin typeface="Times New Roman" panose="02020603050405020304" pitchFamily="18" charset="0"/>
                <a:ea typeface="Times New Roman" panose="02020603050405020304" pitchFamily="18" charset="0"/>
              </a:rPr>
              <a:t>The potential benefits of knowledge management can be articulated as follows:</a:t>
            </a:r>
            <a:endParaRPr lang="en-IN" sz="660" dirty="0">
              <a:solidFill>
                <a:schemeClr val="tx1"/>
              </a:solidFill>
              <a:effectLst/>
              <a:latin typeface="Arial" panose="020B0604020202020204" pitchFamily="34" charset="0"/>
              <a:ea typeface="Arial" panose="020B0604020202020204" pitchFamily="34" charset="0"/>
            </a:endParaRPr>
          </a:p>
          <a:p>
            <a:pPr algn="just">
              <a:lnSpc>
                <a:spcPct val="115000"/>
              </a:lnSpc>
            </a:pPr>
            <a:r>
              <a:rPr lang="en-GB" sz="660" b="1" i="1" dirty="0">
                <a:solidFill>
                  <a:schemeClr val="tx1"/>
                </a:solidFill>
                <a:effectLst/>
                <a:latin typeface="Times New Roman" panose="02020603050405020304" pitchFamily="18" charset="0"/>
                <a:ea typeface="Times New Roman" panose="02020603050405020304" pitchFamily="18" charset="0"/>
              </a:rPr>
              <a:t>Lower Costs: </a:t>
            </a:r>
            <a:r>
              <a:rPr lang="en-GB" sz="660" dirty="0">
                <a:solidFill>
                  <a:schemeClr val="tx1"/>
                </a:solidFill>
                <a:effectLst/>
                <a:latin typeface="Times New Roman" panose="02020603050405020304" pitchFamily="18" charset="0"/>
                <a:ea typeface="Times New Roman" panose="02020603050405020304" pitchFamily="18" charset="0"/>
              </a:rPr>
              <a:t>Organisations including ISS Ltd primarily possess a smarter level of the workforce, appropriate business decisions, and business guides, which can lead to time-saving and cost-benefit operations through incorporating knowledge management. </a:t>
            </a:r>
            <a:endParaRPr lang="en-IN" sz="660" dirty="0">
              <a:solidFill>
                <a:schemeClr val="tx1"/>
              </a:solidFill>
              <a:effectLst/>
              <a:latin typeface="Arial" panose="020B0604020202020204" pitchFamily="34" charset="0"/>
              <a:ea typeface="Arial" panose="020B0604020202020204" pitchFamily="34" charset="0"/>
            </a:endParaRPr>
          </a:p>
          <a:p>
            <a:pPr algn="just">
              <a:lnSpc>
                <a:spcPct val="115000"/>
              </a:lnSpc>
            </a:pPr>
            <a:r>
              <a:rPr lang="en-GB" sz="660" b="1" i="1" dirty="0">
                <a:solidFill>
                  <a:schemeClr val="tx1"/>
                </a:solidFill>
                <a:effectLst/>
                <a:latin typeface="Times New Roman" panose="02020603050405020304" pitchFamily="18" charset="0"/>
                <a:ea typeface="Times New Roman" panose="02020603050405020304" pitchFamily="18" charset="0"/>
              </a:rPr>
              <a:t>Improved Decision-Making Power: </a:t>
            </a:r>
            <a:r>
              <a:rPr lang="en-GB" sz="660" dirty="0">
                <a:solidFill>
                  <a:schemeClr val="tx1"/>
                </a:solidFill>
                <a:effectLst/>
                <a:latin typeface="Times New Roman" panose="02020603050405020304" pitchFamily="18" charset="0"/>
                <a:ea typeface="Times New Roman" panose="02020603050405020304" pitchFamily="18" charset="0"/>
              </a:rPr>
              <a:t>The environment based on knowledge management plays a vital role to evolve the work premise that makes the utilisation of effective judgement through evaluating pertinent sharing knowledge respectively (Mahmood et al., 2020).</a:t>
            </a:r>
            <a:endParaRPr lang="en-IN" sz="660" dirty="0">
              <a:solidFill>
                <a:schemeClr val="tx1"/>
              </a:solidFill>
              <a:effectLst/>
              <a:latin typeface="Arial" panose="020B0604020202020204" pitchFamily="34" charset="0"/>
              <a:ea typeface="Arial" panose="020B0604020202020204" pitchFamily="34" charset="0"/>
            </a:endParaRPr>
          </a:p>
          <a:p>
            <a:pPr algn="just">
              <a:lnSpc>
                <a:spcPct val="115000"/>
              </a:lnSpc>
            </a:pPr>
            <a:r>
              <a:rPr lang="en-GB" sz="660" b="1" i="1" dirty="0">
                <a:solidFill>
                  <a:schemeClr val="tx1"/>
                </a:solidFill>
                <a:effectLst/>
                <a:latin typeface="Times New Roman" panose="02020603050405020304" pitchFamily="18" charset="0"/>
                <a:ea typeface="Times New Roman" panose="02020603050405020304" pitchFamily="18" charset="0"/>
              </a:rPr>
              <a:t>Preventing Brain Drain: </a:t>
            </a:r>
            <a:r>
              <a:rPr lang="en-GB" sz="660" dirty="0">
                <a:solidFill>
                  <a:schemeClr val="tx1"/>
                </a:solidFill>
                <a:effectLst/>
                <a:latin typeface="Times New Roman" panose="02020603050405020304" pitchFamily="18" charset="0"/>
                <a:ea typeface="Times New Roman" panose="02020603050405020304" pitchFamily="18" charset="0"/>
              </a:rPr>
              <a:t>Proper capturing of the pieces of information within the approach based on knowledge management by the employees enforces the concerned individuals to possess overall access to the collective information relevant knowledge management solutions.</a:t>
            </a:r>
            <a:endParaRPr lang="en-IN" sz="660" dirty="0">
              <a:solidFill>
                <a:schemeClr val="tx1"/>
              </a:solidFill>
              <a:effectLst/>
              <a:latin typeface="Arial" panose="020B0604020202020204" pitchFamily="34" charset="0"/>
              <a:ea typeface="Arial" panose="020B0604020202020204" pitchFamily="34" charset="0"/>
            </a:endParaRPr>
          </a:p>
        </p:txBody>
      </p:sp>
      <p:sp>
        <p:nvSpPr>
          <p:cNvPr id="10" name="Rectangle 9">
            <a:extLst>
              <a:ext uri="{FF2B5EF4-FFF2-40B4-BE49-F238E27FC236}">
                <a16:creationId xmlns:a16="http://schemas.microsoft.com/office/drawing/2014/main" id="{20891D00-1728-A650-8D85-80C773FC204A}"/>
              </a:ext>
            </a:extLst>
          </p:cNvPr>
          <p:cNvSpPr/>
          <p:nvPr/>
        </p:nvSpPr>
        <p:spPr>
          <a:xfrm>
            <a:off x="8717976" y="3901522"/>
            <a:ext cx="3312160" cy="652549"/>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just">
              <a:lnSpc>
                <a:spcPct val="115000"/>
              </a:lnSpc>
            </a:pPr>
            <a:r>
              <a:rPr lang="en-GB" sz="800" b="1" dirty="0">
                <a:solidFill>
                  <a:schemeClr val="tx1"/>
                </a:solidFill>
                <a:effectLst/>
                <a:latin typeface="Times New Roman" panose="02020603050405020304" pitchFamily="18" charset="0"/>
                <a:ea typeface="Times New Roman" panose="02020603050405020304" pitchFamily="18" charset="0"/>
              </a:rPr>
              <a:t>5.0 Examples of Knowledge Management</a:t>
            </a:r>
            <a:endParaRPr lang="en-IN" sz="800" dirty="0">
              <a:solidFill>
                <a:schemeClr val="tx1"/>
              </a:solidFill>
              <a:effectLst/>
              <a:latin typeface="Arial" panose="020B0604020202020204" pitchFamily="34" charset="0"/>
              <a:ea typeface="Arial" panose="020B0604020202020204" pitchFamily="34" charset="0"/>
            </a:endParaRPr>
          </a:p>
          <a:p>
            <a:pPr algn="just">
              <a:lnSpc>
                <a:spcPct val="115000"/>
              </a:lnSpc>
            </a:pPr>
            <a:r>
              <a:rPr lang="en-GB" sz="800" dirty="0">
                <a:solidFill>
                  <a:schemeClr val="tx1"/>
                </a:solidFill>
                <a:effectLst/>
                <a:latin typeface="Times New Roman" panose="02020603050405020304" pitchFamily="18" charset="0"/>
                <a:ea typeface="Times New Roman" panose="02020603050405020304" pitchFamily="18" charset="0"/>
              </a:rPr>
              <a:t>Enterprise Knowledge Base, Intranet and Company Wiki, Project Management and Collaboration System, and many more are vital examples of Knowledge Management (</a:t>
            </a:r>
            <a:r>
              <a:rPr lang="en-GB" sz="800" dirty="0" err="1">
                <a:solidFill>
                  <a:schemeClr val="tx1"/>
                </a:solidFill>
                <a:effectLst/>
                <a:latin typeface="Times New Roman" panose="02020603050405020304" pitchFamily="18" charset="0"/>
                <a:ea typeface="Times New Roman" panose="02020603050405020304" pitchFamily="18" charset="0"/>
              </a:rPr>
              <a:t>Maramba</a:t>
            </a:r>
            <a:r>
              <a:rPr lang="en-GB" sz="800" dirty="0">
                <a:solidFill>
                  <a:schemeClr val="tx1"/>
                </a:solidFill>
                <a:effectLst/>
                <a:latin typeface="Times New Roman" panose="02020603050405020304" pitchFamily="18" charset="0"/>
                <a:ea typeface="Times New Roman" panose="02020603050405020304" pitchFamily="18" charset="0"/>
              </a:rPr>
              <a:t> and Smuts, 2020).</a:t>
            </a:r>
            <a:endParaRPr lang="en-IN" sz="800" dirty="0">
              <a:solidFill>
                <a:schemeClr val="tx1"/>
              </a:solidFill>
              <a:effectLst/>
              <a:latin typeface="Arial" panose="020B0604020202020204" pitchFamily="34" charset="0"/>
              <a:ea typeface="Arial" panose="020B0604020202020204" pitchFamily="34" charset="0"/>
            </a:endParaRPr>
          </a:p>
        </p:txBody>
      </p:sp>
      <p:pic>
        <p:nvPicPr>
          <p:cNvPr id="12" name="Picture 11">
            <a:extLst>
              <a:ext uri="{FF2B5EF4-FFF2-40B4-BE49-F238E27FC236}">
                <a16:creationId xmlns:a16="http://schemas.microsoft.com/office/drawing/2014/main" id="{49F0114B-3BEF-AD39-5C0B-752165708D72}"/>
              </a:ext>
            </a:extLst>
          </p:cNvPr>
          <p:cNvPicPr>
            <a:picLocks noChangeAspect="1"/>
          </p:cNvPicPr>
          <p:nvPr/>
        </p:nvPicPr>
        <p:blipFill>
          <a:blip r:embed="rId2"/>
          <a:stretch>
            <a:fillRect/>
          </a:stretch>
        </p:blipFill>
        <p:spPr>
          <a:xfrm>
            <a:off x="127521" y="3828000"/>
            <a:ext cx="2089903" cy="20136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 name="Picture 13">
            <a:extLst>
              <a:ext uri="{FF2B5EF4-FFF2-40B4-BE49-F238E27FC236}">
                <a16:creationId xmlns:a16="http://schemas.microsoft.com/office/drawing/2014/main" id="{AE3E0039-4E32-3BDC-2CDF-0FF0DC19E69F}"/>
              </a:ext>
            </a:extLst>
          </p:cNvPr>
          <p:cNvPicPr>
            <a:picLocks noChangeAspect="1"/>
          </p:cNvPicPr>
          <p:nvPr/>
        </p:nvPicPr>
        <p:blipFill>
          <a:blip r:embed="rId3"/>
          <a:stretch>
            <a:fillRect/>
          </a:stretch>
        </p:blipFill>
        <p:spPr>
          <a:xfrm>
            <a:off x="2292011" y="3979004"/>
            <a:ext cx="4168217" cy="1830333"/>
          </a:xfrm>
          <a:prstGeom prst="rect">
            <a:avLst/>
          </a:prstGeom>
          <a:ln>
            <a:noFill/>
          </a:ln>
          <a:effectLst>
            <a:outerShdw blurRad="190500" algn="tl" rotWithShape="0">
              <a:srgbClr val="000000">
                <a:alpha val="70000"/>
              </a:srgbClr>
            </a:outerShdw>
          </a:effectLst>
        </p:spPr>
      </p:pic>
      <p:pic>
        <p:nvPicPr>
          <p:cNvPr id="16" name="Picture 15">
            <a:extLst>
              <a:ext uri="{FF2B5EF4-FFF2-40B4-BE49-F238E27FC236}">
                <a16:creationId xmlns:a16="http://schemas.microsoft.com/office/drawing/2014/main" id="{3D7F1B97-16B1-7198-BBD0-878D32A8F45A}"/>
              </a:ext>
            </a:extLst>
          </p:cNvPr>
          <p:cNvPicPr>
            <a:picLocks noChangeAspect="1"/>
          </p:cNvPicPr>
          <p:nvPr/>
        </p:nvPicPr>
        <p:blipFill>
          <a:blip r:embed="rId4"/>
          <a:stretch>
            <a:fillRect/>
          </a:stretch>
        </p:blipFill>
        <p:spPr>
          <a:xfrm>
            <a:off x="8775911" y="1755788"/>
            <a:ext cx="3290459" cy="19952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17">
            <a:extLst>
              <a:ext uri="{FF2B5EF4-FFF2-40B4-BE49-F238E27FC236}">
                <a16:creationId xmlns:a16="http://schemas.microsoft.com/office/drawing/2014/main" id="{3898E633-DA25-E3DC-BC0E-3650D37378AD}"/>
              </a:ext>
            </a:extLst>
          </p:cNvPr>
          <p:cNvPicPr>
            <a:picLocks noChangeAspect="1"/>
          </p:cNvPicPr>
          <p:nvPr/>
        </p:nvPicPr>
        <p:blipFill>
          <a:blip r:embed="rId5"/>
          <a:stretch>
            <a:fillRect/>
          </a:stretch>
        </p:blipFill>
        <p:spPr>
          <a:xfrm>
            <a:off x="3617168" y="755410"/>
            <a:ext cx="2780252" cy="29811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0" name="Picture 19">
            <a:extLst>
              <a:ext uri="{FF2B5EF4-FFF2-40B4-BE49-F238E27FC236}">
                <a16:creationId xmlns:a16="http://schemas.microsoft.com/office/drawing/2014/main" id="{52DB0E30-A036-486A-B4E4-F54F9EE195A9}"/>
              </a:ext>
            </a:extLst>
          </p:cNvPr>
          <p:cNvPicPr>
            <a:picLocks noChangeAspect="1"/>
          </p:cNvPicPr>
          <p:nvPr/>
        </p:nvPicPr>
        <p:blipFill>
          <a:blip r:embed="rId6"/>
          <a:stretch>
            <a:fillRect/>
          </a:stretch>
        </p:blipFill>
        <p:spPr>
          <a:xfrm>
            <a:off x="127521" y="344186"/>
            <a:ext cx="3309095" cy="1315914"/>
          </a:xfrm>
          <a:prstGeom prst="rect">
            <a:avLst/>
          </a:prstGeom>
        </p:spPr>
      </p:pic>
      <p:pic>
        <p:nvPicPr>
          <p:cNvPr id="22" name="Picture 21">
            <a:extLst>
              <a:ext uri="{FF2B5EF4-FFF2-40B4-BE49-F238E27FC236}">
                <a16:creationId xmlns:a16="http://schemas.microsoft.com/office/drawing/2014/main" id="{E867971D-BD61-8C86-B50C-EE763B91711C}"/>
              </a:ext>
            </a:extLst>
          </p:cNvPr>
          <p:cNvPicPr>
            <a:picLocks noChangeAspect="1"/>
          </p:cNvPicPr>
          <p:nvPr/>
        </p:nvPicPr>
        <p:blipFill>
          <a:blip r:embed="rId7"/>
          <a:stretch>
            <a:fillRect/>
          </a:stretch>
        </p:blipFill>
        <p:spPr>
          <a:xfrm>
            <a:off x="8713039" y="111048"/>
            <a:ext cx="3351440" cy="14967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4" name="Picture 23">
            <a:extLst>
              <a:ext uri="{FF2B5EF4-FFF2-40B4-BE49-F238E27FC236}">
                <a16:creationId xmlns:a16="http://schemas.microsoft.com/office/drawing/2014/main" id="{726D266D-AE59-8BF3-C8A9-0B25818B9A57}"/>
              </a:ext>
            </a:extLst>
          </p:cNvPr>
          <p:cNvPicPr>
            <a:picLocks noChangeAspect="1"/>
          </p:cNvPicPr>
          <p:nvPr/>
        </p:nvPicPr>
        <p:blipFill>
          <a:blip r:embed="rId8"/>
          <a:stretch>
            <a:fillRect/>
          </a:stretch>
        </p:blipFill>
        <p:spPr>
          <a:xfrm>
            <a:off x="6701176" y="162"/>
            <a:ext cx="1752542" cy="68804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8" name="Rectangle 7"/>
          <p:cNvSpPr/>
          <p:nvPr/>
        </p:nvSpPr>
        <p:spPr>
          <a:xfrm>
            <a:off x="156882" y="36409"/>
            <a:ext cx="3013830" cy="307777"/>
          </a:xfrm>
          <a:prstGeom prst="rect">
            <a:avLst/>
          </a:prstGeom>
        </p:spPr>
        <p:txBody>
          <a:bodyPr wrap="square">
            <a:spAutoFit/>
          </a:bodyPr>
          <a:lstStyle/>
          <a:p>
            <a:r>
              <a:rPr lang="en-US" sz="1400" dirty="0" err="1"/>
              <a:t>Mirabela</a:t>
            </a:r>
            <a:r>
              <a:rPr lang="en-US" sz="1400" dirty="0"/>
              <a:t> </a:t>
            </a:r>
            <a:r>
              <a:rPr lang="en-US" sz="1400" dirty="0" err="1"/>
              <a:t>Dafina</a:t>
            </a:r>
            <a:r>
              <a:rPr lang="en-US" sz="1400" dirty="0"/>
              <a:t> </a:t>
            </a:r>
            <a:r>
              <a:rPr lang="en-US" sz="1400" dirty="0" err="1"/>
              <a:t>Lungu</a:t>
            </a:r>
            <a:r>
              <a:rPr lang="en-US" sz="1400" dirty="0"/>
              <a:t> 2111136</a:t>
            </a:r>
          </a:p>
        </p:txBody>
      </p:sp>
    </p:spTree>
    <p:extLst>
      <p:ext uri="{BB962C8B-B14F-4D97-AF65-F5344CB8AC3E}">
        <p14:creationId xmlns:p14="http://schemas.microsoft.com/office/powerpoint/2010/main" val="26822586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691</Words>
  <Application>Microsoft Office PowerPoint</Application>
  <PresentationFormat>Widescreen</PresentationFormat>
  <Paragraphs>37</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dafymir11@gmail.com</cp:lastModifiedBy>
  <cp:revision>2</cp:revision>
  <dcterms:created xsi:type="dcterms:W3CDTF">2023-06-14T08:06:05Z</dcterms:created>
  <dcterms:modified xsi:type="dcterms:W3CDTF">2023-08-10T05:21:47Z</dcterms:modified>
</cp:coreProperties>
</file>