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3"/>
  </p:notesMasterIdLst>
  <p:sldIdLst>
    <p:sldId id="256" r:id="rId2"/>
  </p:sldIdLst>
  <p:sldSz cx="20116800" cy="12801600"/>
  <p:notesSz cx="12801600" cy="201168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620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40" d="100"/>
          <a:sy n="40" d="100"/>
        </p:scale>
        <p:origin x="67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99895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2880360" cy="1234440"/>
          </a:xfrm>
          <a:prstGeom prst="rect">
            <a:avLst/>
          </a:prstGeom>
          <a:solidFill>
            <a:srgbClr val="FFFFFF"/>
          </a:solidFill>
          <a:ln w="6350">
            <a:solidFill>
              <a:srgbClr val="E2E8F0"/>
            </a:solidFill>
            <a:prstDash val="solid"/>
          </a:ln>
        </p:spPr>
        <p:txBody>
          <a:bodyPr/>
          <a:lstStyle/>
          <a:p>
            <a:endParaRPr lang="en-GB"/>
          </a:p>
        </p:txBody>
      </p:sp>
      <p:pic>
        <p:nvPicPr>
          <p:cNvPr id="3" name="Image 0" descr="/home/claude/uwtsd_logo.png"/>
          <p:cNvPicPr>
            <a:picLocks noChangeAspect="1"/>
          </p:cNvPicPr>
          <p:nvPr/>
        </p:nvPicPr>
        <p:blipFill>
          <a:blip r:embed="rId3"/>
          <a:stretch>
            <a:fillRect/>
          </a:stretch>
        </p:blipFill>
        <p:spPr>
          <a:xfrm>
            <a:off x="91440" y="91440"/>
            <a:ext cx="2697480" cy="1033272"/>
          </a:xfrm>
          <a:prstGeom prst="rect">
            <a:avLst/>
          </a:prstGeom>
        </p:spPr>
      </p:pic>
      <p:sp>
        <p:nvSpPr>
          <p:cNvPr id="4" name="Shape 1"/>
          <p:cNvSpPr/>
          <p:nvPr/>
        </p:nvSpPr>
        <p:spPr>
          <a:xfrm>
            <a:off x="2880360" y="0"/>
            <a:ext cx="17236440" cy="1234440"/>
          </a:xfrm>
          <a:prstGeom prst="rect">
            <a:avLst/>
          </a:prstGeom>
          <a:solidFill>
            <a:srgbClr val="0D1B2A"/>
          </a:solidFill>
          <a:ln w="12700">
            <a:solidFill>
              <a:srgbClr val="0D1B2A"/>
            </a:solidFill>
            <a:prstDash val="solid"/>
          </a:ln>
        </p:spPr>
        <p:txBody>
          <a:bodyPr/>
          <a:lstStyle/>
          <a:p>
            <a:endParaRPr lang="en-GB"/>
          </a:p>
        </p:txBody>
      </p:sp>
      <p:sp>
        <p:nvSpPr>
          <p:cNvPr id="5" name="Shape 2"/>
          <p:cNvSpPr/>
          <p:nvPr/>
        </p:nvSpPr>
        <p:spPr>
          <a:xfrm>
            <a:off x="16002000" y="-2560320"/>
            <a:ext cx="6400800" cy="6400800"/>
          </a:xfrm>
          <a:prstGeom prst="ellipse">
            <a:avLst/>
          </a:prstGeom>
          <a:solidFill>
            <a:srgbClr val="E8620D"/>
          </a:solidFill>
          <a:ln w="12700">
            <a:solidFill>
              <a:srgbClr val="E8620D"/>
            </a:solidFill>
            <a:prstDash val="solid"/>
          </a:ln>
        </p:spPr>
        <p:txBody>
          <a:bodyPr/>
          <a:lstStyle/>
          <a:p>
            <a:endParaRPr lang="en-GB"/>
          </a:p>
        </p:txBody>
      </p:sp>
      <p:sp>
        <p:nvSpPr>
          <p:cNvPr id="6" name="Shape 3"/>
          <p:cNvSpPr/>
          <p:nvPr/>
        </p:nvSpPr>
        <p:spPr>
          <a:xfrm>
            <a:off x="17830800" y="-731520"/>
            <a:ext cx="3840480" cy="3840480"/>
          </a:xfrm>
          <a:prstGeom prst="ellipse">
            <a:avLst/>
          </a:prstGeom>
          <a:solidFill>
            <a:srgbClr val="FF8040"/>
          </a:solidFill>
          <a:ln w="12700">
            <a:solidFill>
              <a:srgbClr val="FF8040"/>
            </a:solidFill>
            <a:prstDash val="solid"/>
          </a:ln>
        </p:spPr>
        <p:txBody>
          <a:bodyPr/>
          <a:lstStyle/>
          <a:p>
            <a:endParaRPr lang="en-GB"/>
          </a:p>
        </p:txBody>
      </p:sp>
      <p:sp>
        <p:nvSpPr>
          <p:cNvPr id="7" name="Shape 4"/>
          <p:cNvSpPr/>
          <p:nvPr/>
        </p:nvSpPr>
        <p:spPr>
          <a:xfrm>
            <a:off x="19476720" y="822960"/>
            <a:ext cx="347472" cy="347472"/>
          </a:xfrm>
          <a:prstGeom prst="ellipse">
            <a:avLst/>
          </a:prstGeom>
          <a:solidFill>
            <a:srgbClr val="E8620D"/>
          </a:solidFill>
          <a:ln w="12700">
            <a:solidFill>
              <a:srgbClr val="E8620D"/>
            </a:solidFill>
            <a:prstDash val="solid"/>
          </a:ln>
        </p:spPr>
        <p:txBody>
          <a:bodyPr/>
          <a:lstStyle/>
          <a:p>
            <a:endParaRPr lang="en-GB"/>
          </a:p>
        </p:txBody>
      </p:sp>
      <p:sp>
        <p:nvSpPr>
          <p:cNvPr id="8" name="Text 5"/>
          <p:cNvSpPr/>
          <p:nvPr/>
        </p:nvSpPr>
        <p:spPr>
          <a:xfrm>
            <a:off x="3017520" y="73152"/>
            <a:ext cx="13716000" cy="201168"/>
          </a:xfrm>
          <a:prstGeom prst="rect">
            <a:avLst/>
          </a:prstGeom>
          <a:noFill/>
          <a:ln/>
        </p:spPr>
        <p:txBody>
          <a:bodyPr wrap="square" rtlCol="0" anchor="ctr"/>
          <a:lstStyle/>
          <a:p>
            <a:pPr marL="0" indent="0">
              <a:buNone/>
            </a:pPr>
            <a:r>
              <a:rPr lang="en-US" sz="600" dirty="0">
                <a:solidFill>
                  <a:srgbClr val="E8620D"/>
                </a:solidFill>
                <a:latin typeface="Arial" pitchFamily="34" charset="0"/>
                <a:ea typeface="Arial" pitchFamily="34" charset="-122"/>
                <a:cs typeface="Arial" pitchFamily="34" charset="-120"/>
              </a:rPr>
              <a:t>MBA · MARKETING MANAGEMENT · LCMB7024 · UNIVERSITY OF WALES TRINITY SAINT DAVID</a:t>
            </a:r>
            <a:endParaRPr lang="en-US" sz="600" dirty="0">
              <a:solidFill>
                <a:srgbClr val="E8620D"/>
              </a:solidFill>
            </a:endParaRPr>
          </a:p>
        </p:txBody>
      </p:sp>
      <p:sp>
        <p:nvSpPr>
          <p:cNvPr id="9" name="Text 6"/>
          <p:cNvSpPr/>
          <p:nvPr/>
        </p:nvSpPr>
        <p:spPr>
          <a:xfrm>
            <a:off x="3017520" y="256032"/>
            <a:ext cx="12801600" cy="502920"/>
          </a:xfrm>
          <a:prstGeom prst="rect">
            <a:avLst/>
          </a:prstGeom>
          <a:noFill/>
          <a:ln/>
        </p:spPr>
        <p:txBody>
          <a:bodyPr wrap="square" rtlCol="0" anchor="ctr"/>
          <a:lstStyle/>
          <a:p>
            <a:pPr marL="0" indent="0">
              <a:buNone/>
            </a:pPr>
            <a:r>
              <a:rPr lang="en-US" sz="2800" b="1" dirty="0">
                <a:solidFill>
                  <a:srgbClr val="FFFFFF"/>
                </a:solidFill>
                <a:latin typeface="Arial" pitchFamily="34" charset="0"/>
                <a:ea typeface="Arial" pitchFamily="34" charset="-122"/>
                <a:cs typeface="Arial" pitchFamily="34" charset="-120"/>
              </a:rPr>
              <a:t>BHP Battery Recycling</a:t>
            </a:r>
            <a:endParaRPr lang="en-US" sz="2800" dirty="0"/>
          </a:p>
        </p:txBody>
      </p:sp>
      <p:sp>
        <p:nvSpPr>
          <p:cNvPr id="10" name="Text 7"/>
          <p:cNvSpPr/>
          <p:nvPr/>
        </p:nvSpPr>
        <p:spPr>
          <a:xfrm>
            <a:off x="3017520" y="731520"/>
            <a:ext cx="9144000" cy="256032"/>
          </a:xfrm>
          <a:prstGeom prst="rect">
            <a:avLst/>
          </a:prstGeom>
          <a:noFill/>
          <a:ln/>
        </p:spPr>
        <p:txBody>
          <a:bodyPr wrap="square" rtlCol="0" anchor="ctr"/>
          <a:lstStyle/>
          <a:p>
            <a:pPr marL="0" indent="0">
              <a:buNone/>
            </a:pPr>
            <a:r>
              <a:rPr lang="en-US" sz="1100" i="1" dirty="0">
                <a:solidFill>
                  <a:srgbClr val="D1D5DB"/>
                </a:solidFill>
                <a:latin typeface="Arial" pitchFamily="34" charset="0"/>
                <a:ea typeface="Arial" pitchFamily="34" charset="-122"/>
                <a:cs typeface="Arial" pitchFamily="34" charset="-120"/>
              </a:rPr>
              <a:t>A Sustainable Brand Extension Strategy</a:t>
            </a:r>
            <a:endParaRPr lang="en-US" sz="1100" dirty="0"/>
          </a:p>
        </p:txBody>
      </p:sp>
      <p:sp>
        <p:nvSpPr>
          <p:cNvPr id="11" name="Shape 8"/>
          <p:cNvSpPr/>
          <p:nvPr/>
        </p:nvSpPr>
        <p:spPr>
          <a:xfrm>
            <a:off x="3017520" y="969264"/>
            <a:ext cx="2194560" cy="201168"/>
          </a:xfrm>
          <a:prstGeom prst="rect">
            <a:avLst/>
          </a:prstGeom>
          <a:solidFill>
            <a:srgbClr val="E8620D"/>
          </a:solidFill>
          <a:ln w="6350">
            <a:solidFill>
              <a:srgbClr val="2D4A6A"/>
            </a:solidFill>
            <a:prstDash val="solid"/>
          </a:ln>
        </p:spPr>
        <p:txBody>
          <a:bodyPr/>
          <a:lstStyle/>
          <a:p>
            <a:endParaRPr lang="en-GB"/>
          </a:p>
        </p:txBody>
      </p:sp>
      <p:sp>
        <p:nvSpPr>
          <p:cNvPr id="12" name="Text 9"/>
          <p:cNvSpPr/>
          <p:nvPr/>
        </p:nvSpPr>
        <p:spPr>
          <a:xfrm>
            <a:off x="3017520" y="969264"/>
            <a:ext cx="2194560" cy="201168"/>
          </a:xfrm>
          <a:prstGeom prst="rect">
            <a:avLst/>
          </a:prstGeom>
          <a:noFill/>
          <a:ln/>
        </p:spPr>
        <p:txBody>
          <a:bodyPr wrap="square" rtlCol="0" anchor="ctr"/>
          <a:lstStyle/>
          <a:p>
            <a:pPr marL="0" indent="0" algn="ctr">
              <a:buNone/>
            </a:pPr>
            <a:r>
              <a:rPr lang="en-US" sz="600" b="1" dirty="0">
                <a:solidFill>
                  <a:srgbClr val="FFFFFF"/>
                </a:solidFill>
                <a:latin typeface="Arial" pitchFamily="34" charset="0"/>
                <a:ea typeface="Arial" pitchFamily="34" charset="-122"/>
                <a:cs typeface="Arial" pitchFamily="34" charset="-120"/>
              </a:rPr>
              <a:t>Marketing Consultant Role</a:t>
            </a:r>
            <a:endParaRPr lang="en-US" sz="600" dirty="0"/>
          </a:p>
        </p:txBody>
      </p:sp>
      <p:sp>
        <p:nvSpPr>
          <p:cNvPr id="13" name="Shape 10"/>
          <p:cNvSpPr/>
          <p:nvPr/>
        </p:nvSpPr>
        <p:spPr>
          <a:xfrm>
            <a:off x="5349240" y="969264"/>
            <a:ext cx="2514600" cy="201168"/>
          </a:xfrm>
          <a:prstGeom prst="rect">
            <a:avLst/>
          </a:prstGeom>
          <a:solidFill>
            <a:srgbClr val="1F2D3D"/>
          </a:solidFill>
          <a:ln w="6350">
            <a:solidFill>
              <a:srgbClr val="2D4A6A"/>
            </a:solidFill>
            <a:prstDash val="solid"/>
          </a:ln>
        </p:spPr>
        <p:txBody>
          <a:bodyPr/>
          <a:lstStyle/>
          <a:p>
            <a:endParaRPr lang="en-GB"/>
          </a:p>
        </p:txBody>
      </p:sp>
      <p:sp>
        <p:nvSpPr>
          <p:cNvPr id="14" name="Text 11"/>
          <p:cNvSpPr/>
          <p:nvPr/>
        </p:nvSpPr>
        <p:spPr>
          <a:xfrm>
            <a:off x="5349240" y="969264"/>
            <a:ext cx="2514600" cy="201168"/>
          </a:xfrm>
          <a:prstGeom prst="rect">
            <a:avLst/>
          </a:prstGeom>
          <a:noFill/>
          <a:ln/>
        </p:spPr>
        <p:txBody>
          <a:bodyPr wrap="square" rtlCol="0" anchor="ctr"/>
          <a:lstStyle/>
          <a:p>
            <a:pPr marL="0" indent="0" algn="ctr">
              <a:buNone/>
            </a:pPr>
            <a:r>
              <a:rPr lang="en-US" sz="600" dirty="0">
                <a:solidFill>
                  <a:srgbClr val="E8620D"/>
                </a:solidFill>
                <a:latin typeface="Arial" pitchFamily="34" charset="0"/>
                <a:ea typeface="Arial" pitchFamily="34" charset="-122"/>
                <a:cs typeface="Arial" pitchFamily="34" charset="-120"/>
              </a:rPr>
              <a:t>Brand Development Portfolio</a:t>
            </a:r>
            <a:endParaRPr lang="en-US" sz="600" dirty="0">
              <a:solidFill>
                <a:srgbClr val="E8620D"/>
              </a:solidFill>
            </a:endParaRPr>
          </a:p>
        </p:txBody>
      </p:sp>
      <p:sp>
        <p:nvSpPr>
          <p:cNvPr id="15" name="Shape 12"/>
          <p:cNvSpPr/>
          <p:nvPr/>
        </p:nvSpPr>
        <p:spPr>
          <a:xfrm>
            <a:off x="8001000" y="969264"/>
            <a:ext cx="5486400" cy="201168"/>
          </a:xfrm>
          <a:prstGeom prst="rect">
            <a:avLst/>
          </a:prstGeom>
          <a:solidFill>
            <a:srgbClr val="1F2D3D"/>
          </a:solidFill>
          <a:ln w="6350">
            <a:solidFill>
              <a:srgbClr val="2D4A6A"/>
            </a:solidFill>
            <a:prstDash val="solid"/>
          </a:ln>
        </p:spPr>
        <p:txBody>
          <a:bodyPr/>
          <a:lstStyle/>
          <a:p>
            <a:endParaRPr lang="en-GB"/>
          </a:p>
        </p:txBody>
      </p:sp>
      <p:sp>
        <p:nvSpPr>
          <p:cNvPr id="16" name="Text 13"/>
          <p:cNvSpPr/>
          <p:nvPr/>
        </p:nvSpPr>
        <p:spPr>
          <a:xfrm>
            <a:off x="8001000" y="969264"/>
            <a:ext cx="5486400" cy="201168"/>
          </a:xfrm>
          <a:prstGeom prst="rect">
            <a:avLst/>
          </a:prstGeom>
          <a:noFill/>
          <a:ln/>
        </p:spPr>
        <p:txBody>
          <a:bodyPr wrap="square" rtlCol="0" anchor="ctr"/>
          <a:lstStyle/>
          <a:p>
            <a:pPr marL="0" indent="0" algn="ctr">
              <a:buNone/>
            </a:pPr>
            <a:r>
              <a:rPr lang="en-US" sz="600" dirty="0">
                <a:solidFill>
                  <a:srgbClr val="E8620D"/>
                </a:solidFill>
                <a:latin typeface="Arial" pitchFamily="34" charset="0"/>
                <a:ea typeface="Arial" pitchFamily="34" charset="-122"/>
                <a:cs typeface="Arial" pitchFamily="34" charset="-120"/>
              </a:rPr>
              <a:t>Existing Brand Name → New Category  |  Kotler et al. (2024)</a:t>
            </a:r>
            <a:endParaRPr lang="en-US" sz="600" dirty="0">
              <a:solidFill>
                <a:srgbClr val="E8620D"/>
              </a:solidFill>
            </a:endParaRPr>
          </a:p>
        </p:txBody>
      </p:sp>
      <p:sp>
        <p:nvSpPr>
          <p:cNvPr id="17" name="Shape 14"/>
          <p:cNvSpPr/>
          <p:nvPr/>
        </p:nvSpPr>
        <p:spPr>
          <a:xfrm>
            <a:off x="0" y="1261872"/>
            <a:ext cx="20116800" cy="566928"/>
          </a:xfrm>
          <a:prstGeom prst="rect">
            <a:avLst/>
          </a:prstGeom>
          <a:solidFill>
            <a:srgbClr val="1A2535"/>
          </a:solidFill>
          <a:ln w="6350">
            <a:solidFill>
              <a:srgbClr val="E8620D"/>
            </a:solidFill>
            <a:prstDash val="solid"/>
          </a:ln>
        </p:spPr>
        <p:txBody>
          <a:bodyPr/>
          <a:lstStyle/>
          <a:p>
            <a:endParaRPr lang="en-GB"/>
          </a:p>
        </p:txBody>
      </p:sp>
      <p:sp>
        <p:nvSpPr>
          <p:cNvPr id="18" name="Shape 15"/>
          <p:cNvSpPr/>
          <p:nvPr/>
        </p:nvSpPr>
        <p:spPr>
          <a:xfrm>
            <a:off x="0" y="1261872"/>
            <a:ext cx="73152" cy="566928"/>
          </a:xfrm>
          <a:prstGeom prst="rect">
            <a:avLst/>
          </a:prstGeom>
          <a:solidFill>
            <a:srgbClr val="E8620D"/>
          </a:solidFill>
          <a:ln w="12700">
            <a:solidFill>
              <a:srgbClr val="E8620D"/>
            </a:solidFill>
            <a:prstDash val="solid"/>
          </a:ln>
        </p:spPr>
        <p:txBody>
          <a:bodyPr/>
          <a:lstStyle/>
          <a:p>
            <a:endParaRPr lang="en-GB"/>
          </a:p>
        </p:txBody>
      </p:sp>
      <p:sp>
        <p:nvSpPr>
          <p:cNvPr id="19" name="Text 16"/>
          <p:cNvSpPr/>
          <p:nvPr/>
        </p:nvSpPr>
        <p:spPr>
          <a:xfrm>
            <a:off x="164592" y="1280160"/>
            <a:ext cx="1097280" cy="521208"/>
          </a:xfrm>
          <a:prstGeom prst="rect">
            <a:avLst/>
          </a:prstGeom>
          <a:noFill/>
          <a:ln/>
        </p:spPr>
        <p:txBody>
          <a:bodyPr wrap="square" rtlCol="0" anchor="ctr"/>
          <a:lstStyle/>
          <a:p>
            <a:pPr marL="0" indent="0">
              <a:buNone/>
            </a:pPr>
            <a:r>
              <a:rPr lang="en-US" sz="1000" b="1" dirty="0">
                <a:solidFill>
                  <a:srgbClr val="E8620D"/>
                </a:solidFill>
                <a:latin typeface="Arial" pitchFamily="34" charset="0"/>
                <a:ea typeface="Arial" pitchFamily="34" charset="-122"/>
                <a:cs typeface="Arial" pitchFamily="34" charset="-120"/>
              </a:rPr>
              <a:t>PURPOSE:</a:t>
            </a:r>
            <a:endParaRPr lang="en-US" sz="1000" dirty="0"/>
          </a:p>
        </p:txBody>
      </p:sp>
      <p:sp>
        <p:nvSpPr>
          <p:cNvPr id="20" name="Text 17"/>
          <p:cNvSpPr/>
          <p:nvPr/>
        </p:nvSpPr>
        <p:spPr>
          <a:xfrm>
            <a:off x="1371600" y="1280160"/>
            <a:ext cx="18470880" cy="521208"/>
          </a:xfrm>
          <a:prstGeom prst="rect">
            <a:avLst/>
          </a:prstGeom>
          <a:noFill/>
          <a:ln/>
        </p:spPr>
        <p:txBody>
          <a:bodyPr wrap="square" rtlCol="0" anchor="ctr"/>
          <a:lstStyle/>
          <a:p>
            <a:pPr marL="0" indent="0">
              <a:buNone/>
            </a:pPr>
            <a:r>
              <a:rPr lang="en-US" sz="1000" dirty="0">
                <a:solidFill>
                  <a:srgbClr val="E5E7EB"/>
                </a:solidFill>
                <a:latin typeface="Arial" pitchFamily="34" charset="0"/>
                <a:ea typeface="Arial" pitchFamily="34" charset="-122"/>
                <a:cs typeface="Arial" pitchFamily="34" charset="-120"/>
              </a:rPr>
              <a:t>BHP Battery Recycling extends BHP's established brand into end-of-life battery materials recovery — creating a circular supply chain that recovers critical nickel, cobalt and lithium from spent EV batteries. The purpose is to reduce dependence on new mining, meet binding regulatory mandates, and generate revenue from the rapidly growing global battery recycling market.</a:t>
            </a:r>
            <a:endParaRPr lang="en-US" sz="1000" dirty="0"/>
          </a:p>
        </p:txBody>
      </p:sp>
      <p:sp>
        <p:nvSpPr>
          <p:cNvPr id="21" name="Shape 18"/>
          <p:cNvSpPr/>
          <p:nvPr/>
        </p:nvSpPr>
        <p:spPr>
          <a:xfrm>
            <a:off x="0" y="1874520"/>
            <a:ext cx="6172200" cy="9875520"/>
          </a:xfrm>
          <a:prstGeom prst="rect">
            <a:avLst/>
          </a:prstGeom>
          <a:solidFill>
            <a:srgbClr val="1A2535"/>
          </a:solidFill>
          <a:ln w="12700">
            <a:solidFill>
              <a:srgbClr val="1A2535"/>
            </a:solidFill>
            <a:prstDash val="solid"/>
          </a:ln>
        </p:spPr>
        <p:txBody>
          <a:bodyPr/>
          <a:lstStyle/>
          <a:p>
            <a:endParaRPr lang="en-GB"/>
          </a:p>
        </p:txBody>
      </p:sp>
      <p:sp>
        <p:nvSpPr>
          <p:cNvPr id="22" name="Shape 19"/>
          <p:cNvSpPr/>
          <p:nvPr/>
        </p:nvSpPr>
        <p:spPr>
          <a:xfrm>
            <a:off x="6172200" y="1874520"/>
            <a:ext cx="8321040" cy="9875520"/>
          </a:xfrm>
          <a:prstGeom prst="rect">
            <a:avLst/>
          </a:prstGeom>
          <a:solidFill>
            <a:srgbClr val="0F1923"/>
          </a:solidFill>
          <a:ln w="12700">
            <a:solidFill>
              <a:srgbClr val="0F1923"/>
            </a:solidFill>
            <a:prstDash val="solid"/>
          </a:ln>
        </p:spPr>
        <p:txBody>
          <a:bodyPr/>
          <a:lstStyle/>
          <a:p>
            <a:endParaRPr lang="en-GB"/>
          </a:p>
        </p:txBody>
      </p:sp>
      <p:sp>
        <p:nvSpPr>
          <p:cNvPr id="23" name="Shape 20"/>
          <p:cNvSpPr/>
          <p:nvPr/>
        </p:nvSpPr>
        <p:spPr>
          <a:xfrm>
            <a:off x="14493240" y="1874520"/>
            <a:ext cx="5623560" cy="9875520"/>
          </a:xfrm>
          <a:prstGeom prst="rect">
            <a:avLst/>
          </a:prstGeom>
          <a:solidFill>
            <a:srgbClr val="112240"/>
          </a:solidFill>
          <a:ln w="12700">
            <a:solidFill>
              <a:srgbClr val="112240"/>
            </a:solidFill>
            <a:prstDash val="solid"/>
          </a:ln>
        </p:spPr>
        <p:txBody>
          <a:bodyPr/>
          <a:lstStyle/>
          <a:p>
            <a:endParaRPr lang="en-GB"/>
          </a:p>
        </p:txBody>
      </p:sp>
      <p:sp>
        <p:nvSpPr>
          <p:cNvPr id="24" name="Shape 21"/>
          <p:cNvSpPr/>
          <p:nvPr/>
        </p:nvSpPr>
        <p:spPr>
          <a:xfrm>
            <a:off x="137160" y="1984248"/>
            <a:ext cx="384048" cy="384048"/>
          </a:xfrm>
          <a:prstGeom prst="ellipse">
            <a:avLst/>
          </a:prstGeom>
          <a:solidFill>
            <a:srgbClr val="E8620D"/>
          </a:solidFill>
          <a:ln w="12700">
            <a:solidFill>
              <a:srgbClr val="E8620D"/>
            </a:solidFill>
            <a:prstDash val="solid"/>
          </a:ln>
        </p:spPr>
        <p:txBody>
          <a:bodyPr/>
          <a:lstStyle/>
          <a:p>
            <a:endParaRPr lang="en-GB"/>
          </a:p>
        </p:txBody>
      </p:sp>
      <p:sp>
        <p:nvSpPr>
          <p:cNvPr id="25" name="Text 22"/>
          <p:cNvSpPr/>
          <p:nvPr/>
        </p:nvSpPr>
        <p:spPr>
          <a:xfrm>
            <a:off x="137160" y="1984248"/>
            <a:ext cx="384048" cy="384048"/>
          </a:xfrm>
          <a:prstGeom prst="rect">
            <a:avLst/>
          </a:prstGeom>
          <a:noFill/>
          <a:ln/>
        </p:spPr>
        <p:txBody>
          <a:bodyPr wrap="square"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01</a:t>
            </a:r>
            <a:endParaRPr lang="en-US" sz="1000" dirty="0"/>
          </a:p>
        </p:txBody>
      </p:sp>
      <p:sp>
        <p:nvSpPr>
          <p:cNvPr id="26" name="Text 23"/>
          <p:cNvSpPr/>
          <p:nvPr/>
        </p:nvSpPr>
        <p:spPr>
          <a:xfrm>
            <a:off x="621792" y="1965960"/>
            <a:ext cx="5477256" cy="384048"/>
          </a:xfrm>
          <a:prstGeom prst="rect">
            <a:avLst/>
          </a:prstGeom>
          <a:noFill/>
          <a:ln/>
        </p:spPr>
        <p:txBody>
          <a:bodyPr wrap="square" rtlCol="0" anchor="ctr"/>
          <a:lstStyle/>
          <a:p>
            <a:pPr marL="0" indent="0">
              <a:buNone/>
            </a:pPr>
            <a:r>
              <a:rPr lang="en-US" sz="1200" b="1" dirty="0">
                <a:solidFill>
                  <a:srgbClr val="E5E7EB"/>
                </a:solidFill>
                <a:latin typeface="Arial" pitchFamily="34" charset="0"/>
                <a:ea typeface="Arial" pitchFamily="34" charset="-122"/>
                <a:cs typeface="Arial" pitchFamily="34" charset="-120"/>
              </a:rPr>
              <a:t>Company Introduction — BHP Group</a:t>
            </a:r>
            <a:endParaRPr lang="en-US" sz="1200" dirty="0"/>
          </a:p>
        </p:txBody>
      </p:sp>
      <p:sp>
        <p:nvSpPr>
          <p:cNvPr id="27" name="Shape 24"/>
          <p:cNvSpPr/>
          <p:nvPr/>
        </p:nvSpPr>
        <p:spPr>
          <a:xfrm>
            <a:off x="137160" y="2496312"/>
            <a:ext cx="5897880" cy="0"/>
          </a:xfrm>
          <a:prstGeom prst="line">
            <a:avLst/>
          </a:prstGeom>
          <a:noFill/>
          <a:ln w="6350">
            <a:solidFill>
              <a:srgbClr val="2D3748"/>
            </a:solidFill>
            <a:prstDash val="solid"/>
          </a:ln>
        </p:spPr>
        <p:txBody>
          <a:bodyPr/>
          <a:lstStyle/>
          <a:p>
            <a:endParaRPr lang="en-GB"/>
          </a:p>
        </p:txBody>
      </p:sp>
      <p:sp>
        <p:nvSpPr>
          <p:cNvPr id="28" name="Text 25"/>
          <p:cNvSpPr/>
          <p:nvPr/>
        </p:nvSpPr>
        <p:spPr>
          <a:xfrm>
            <a:off x="137160" y="2560320"/>
            <a:ext cx="5897880" cy="256032"/>
          </a:xfrm>
          <a:prstGeom prst="rect">
            <a:avLst/>
          </a:prstGeom>
          <a:noFill/>
          <a:ln/>
        </p:spPr>
        <p:txBody>
          <a:bodyPr wrap="square" rtlCol="0" anchor="ctr"/>
          <a:lstStyle/>
          <a:p>
            <a:pPr marL="0" indent="0">
              <a:buNone/>
            </a:pPr>
            <a:r>
              <a:rPr lang="en-US" sz="1100" b="1" dirty="0">
                <a:solidFill>
                  <a:srgbClr val="E8620D"/>
                </a:solidFill>
                <a:latin typeface="Arial" pitchFamily="34" charset="0"/>
                <a:ea typeface="Arial" pitchFamily="34" charset="-122"/>
                <a:cs typeface="Arial" pitchFamily="34" charset="-120"/>
              </a:rPr>
              <a:t>BRIEF OVERVIEW</a:t>
            </a:r>
            <a:endParaRPr lang="en-US" sz="1100" dirty="0"/>
          </a:p>
        </p:txBody>
      </p:sp>
      <p:sp>
        <p:nvSpPr>
          <p:cNvPr id="29" name="Shape 26"/>
          <p:cNvSpPr/>
          <p:nvPr/>
        </p:nvSpPr>
        <p:spPr>
          <a:xfrm>
            <a:off x="137160" y="2871216"/>
            <a:ext cx="1828800" cy="749808"/>
          </a:xfrm>
          <a:prstGeom prst="rect">
            <a:avLst/>
          </a:prstGeom>
          <a:solidFill>
            <a:srgbClr val="1F2D3D"/>
          </a:solidFill>
          <a:ln w="6350">
            <a:solidFill>
              <a:srgbClr val="374151"/>
            </a:solidFill>
            <a:prstDash val="solid"/>
          </a:ln>
        </p:spPr>
        <p:txBody>
          <a:bodyPr/>
          <a:lstStyle/>
          <a:p>
            <a:endParaRPr lang="en-GB"/>
          </a:p>
        </p:txBody>
      </p:sp>
      <p:sp>
        <p:nvSpPr>
          <p:cNvPr id="30" name="Text 27"/>
          <p:cNvSpPr/>
          <p:nvPr/>
        </p:nvSpPr>
        <p:spPr>
          <a:xfrm>
            <a:off x="137160" y="2871216"/>
            <a:ext cx="1828800" cy="438912"/>
          </a:xfrm>
          <a:prstGeom prst="rect">
            <a:avLst/>
          </a:prstGeom>
          <a:noFill/>
          <a:ln/>
        </p:spPr>
        <p:txBody>
          <a:bodyPr wrap="square" rtlCol="0" anchor="ctr"/>
          <a:lstStyle/>
          <a:p>
            <a:pPr marL="0" indent="0" algn="ctr">
              <a:buNone/>
            </a:pPr>
            <a:r>
              <a:rPr lang="en-US" sz="1200" b="1" dirty="0">
                <a:solidFill>
                  <a:srgbClr val="E8620D"/>
                </a:solidFill>
                <a:latin typeface="Arial" pitchFamily="34" charset="0"/>
                <a:ea typeface="Arial" pitchFamily="34" charset="-122"/>
                <a:cs typeface="Arial" pitchFamily="34" charset="-120"/>
              </a:rPr>
              <a:t>US$55.7B</a:t>
            </a:r>
            <a:endParaRPr lang="en-US" sz="1200" dirty="0"/>
          </a:p>
        </p:txBody>
      </p:sp>
      <p:sp>
        <p:nvSpPr>
          <p:cNvPr id="31" name="Text 28"/>
          <p:cNvSpPr/>
          <p:nvPr/>
        </p:nvSpPr>
        <p:spPr>
          <a:xfrm>
            <a:off x="137160" y="3273552"/>
            <a:ext cx="1828800" cy="274320"/>
          </a:xfrm>
          <a:prstGeom prst="rect">
            <a:avLst/>
          </a:prstGeom>
          <a:noFill/>
          <a:ln/>
        </p:spPr>
        <p:txBody>
          <a:bodyPr wrap="square" rtlCol="0" anchor="ctr"/>
          <a:lstStyle/>
          <a:p>
            <a:pPr marL="0" indent="0" algn="ctr">
              <a:buNone/>
            </a:pPr>
            <a:r>
              <a:rPr lang="en-US" sz="1000" dirty="0">
                <a:solidFill>
                  <a:srgbClr val="D1D5DB"/>
                </a:solidFill>
                <a:latin typeface="Arial" pitchFamily="34" charset="0"/>
                <a:ea typeface="Arial" pitchFamily="34" charset="-122"/>
                <a:cs typeface="Arial" pitchFamily="34" charset="-120"/>
              </a:rPr>
              <a:t>Revenue FY2024</a:t>
            </a:r>
            <a:endParaRPr lang="en-US" sz="1000" dirty="0"/>
          </a:p>
        </p:txBody>
      </p:sp>
      <p:sp>
        <p:nvSpPr>
          <p:cNvPr id="32" name="Shape 29"/>
          <p:cNvSpPr/>
          <p:nvPr/>
        </p:nvSpPr>
        <p:spPr>
          <a:xfrm>
            <a:off x="2121408" y="2871216"/>
            <a:ext cx="1828800" cy="749808"/>
          </a:xfrm>
          <a:prstGeom prst="rect">
            <a:avLst/>
          </a:prstGeom>
          <a:solidFill>
            <a:srgbClr val="1F2D3D"/>
          </a:solidFill>
          <a:ln w="6350">
            <a:solidFill>
              <a:srgbClr val="374151"/>
            </a:solidFill>
            <a:prstDash val="solid"/>
          </a:ln>
        </p:spPr>
        <p:txBody>
          <a:bodyPr/>
          <a:lstStyle/>
          <a:p>
            <a:endParaRPr lang="en-GB"/>
          </a:p>
        </p:txBody>
      </p:sp>
      <p:sp>
        <p:nvSpPr>
          <p:cNvPr id="33" name="Text 30"/>
          <p:cNvSpPr/>
          <p:nvPr/>
        </p:nvSpPr>
        <p:spPr>
          <a:xfrm>
            <a:off x="2121408" y="2871216"/>
            <a:ext cx="1828800" cy="438912"/>
          </a:xfrm>
          <a:prstGeom prst="rect">
            <a:avLst/>
          </a:prstGeom>
          <a:noFill/>
          <a:ln/>
        </p:spPr>
        <p:txBody>
          <a:bodyPr wrap="square" rtlCol="0" anchor="ctr"/>
          <a:lstStyle/>
          <a:p>
            <a:pPr marL="0" indent="0" algn="ctr">
              <a:buNone/>
            </a:pPr>
            <a:r>
              <a:rPr lang="en-US" sz="1200" b="1" dirty="0">
                <a:solidFill>
                  <a:srgbClr val="E8620D"/>
                </a:solidFill>
                <a:latin typeface="Arial" pitchFamily="34" charset="0"/>
                <a:ea typeface="Arial" pitchFamily="34" charset="-122"/>
                <a:cs typeface="Arial" pitchFamily="34" charset="-120"/>
              </a:rPr>
              <a:t>90+</a:t>
            </a:r>
            <a:endParaRPr lang="en-US" sz="1200" dirty="0"/>
          </a:p>
        </p:txBody>
      </p:sp>
      <p:sp>
        <p:nvSpPr>
          <p:cNvPr id="34" name="Text 31"/>
          <p:cNvSpPr/>
          <p:nvPr/>
        </p:nvSpPr>
        <p:spPr>
          <a:xfrm>
            <a:off x="2121408" y="3273552"/>
            <a:ext cx="1828800" cy="274320"/>
          </a:xfrm>
          <a:prstGeom prst="rect">
            <a:avLst/>
          </a:prstGeom>
          <a:noFill/>
          <a:ln/>
        </p:spPr>
        <p:txBody>
          <a:bodyPr wrap="square" rtlCol="0" anchor="ctr"/>
          <a:lstStyle/>
          <a:p>
            <a:pPr marL="0" indent="0" algn="ctr">
              <a:buNone/>
            </a:pPr>
            <a:r>
              <a:rPr lang="en-US" sz="1000" dirty="0">
                <a:solidFill>
                  <a:srgbClr val="D1D5DB"/>
                </a:solidFill>
                <a:latin typeface="Arial" pitchFamily="34" charset="0"/>
                <a:ea typeface="Arial" pitchFamily="34" charset="-122"/>
                <a:cs typeface="Arial" pitchFamily="34" charset="-120"/>
              </a:rPr>
              <a:t>Global Locations</a:t>
            </a:r>
            <a:endParaRPr lang="en-US" sz="1000" dirty="0"/>
          </a:p>
        </p:txBody>
      </p:sp>
      <p:sp>
        <p:nvSpPr>
          <p:cNvPr id="35" name="Shape 32"/>
          <p:cNvSpPr/>
          <p:nvPr/>
        </p:nvSpPr>
        <p:spPr>
          <a:xfrm>
            <a:off x="4105656" y="2871216"/>
            <a:ext cx="1828800" cy="749808"/>
          </a:xfrm>
          <a:prstGeom prst="rect">
            <a:avLst/>
          </a:prstGeom>
          <a:solidFill>
            <a:srgbClr val="1F2D3D"/>
          </a:solidFill>
          <a:ln w="6350">
            <a:solidFill>
              <a:srgbClr val="374151"/>
            </a:solidFill>
            <a:prstDash val="solid"/>
          </a:ln>
        </p:spPr>
        <p:txBody>
          <a:bodyPr/>
          <a:lstStyle/>
          <a:p>
            <a:endParaRPr lang="en-GB"/>
          </a:p>
        </p:txBody>
      </p:sp>
      <p:sp>
        <p:nvSpPr>
          <p:cNvPr id="36" name="Text 33"/>
          <p:cNvSpPr/>
          <p:nvPr/>
        </p:nvSpPr>
        <p:spPr>
          <a:xfrm>
            <a:off x="4105656" y="2871216"/>
            <a:ext cx="1828800" cy="438912"/>
          </a:xfrm>
          <a:prstGeom prst="rect">
            <a:avLst/>
          </a:prstGeom>
          <a:noFill/>
          <a:ln/>
        </p:spPr>
        <p:txBody>
          <a:bodyPr wrap="square" rtlCol="0" anchor="ctr"/>
          <a:lstStyle/>
          <a:p>
            <a:pPr marL="0" indent="0" algn="ctr">
              <a:buNone/>
            </a:pPr>
            <a:r>
              <a:rPr lang="en-US" sz="1200" b="1" dirty="0">
                <a:solidFill>
                  <a:srgbClr val="E8620D"/>
                </a:solidFill>
                <a:latin typeface="Arial" pitchFamily="34" charset="0"/>
                <a:ea typeface="Arial" pitchFamily="34" charset="-122"/>
                <a:cs typeface="Arial" pitchFamily="34" charset="-120"/>
              </a:rPr>
              <a:t>100,000t</a:t>
            </a:r>
            <a:endParaRPr lang="en-US" sz="1200" dirty="0"/>
          </a:p>
        </p:txBody>
      </p:sp>
      <p:sp>
        <p:nvSpPr>
          <p:cNvPr id="37" name="Text 34"/>
          <p:cNvSpPr/>
          <p:nvPr/>
        </p:nvSpPr>
        <p:spPr>
          <a:xfrm>
            <a:off x="4105656" y="3273552"/>
            <a:ext cx="1828800" cy="274320"/>
          </a:xfrm>
          <a:prstGeom prst="rect">
            <a:avLst/>
          </a:prstGeom>
          <a:noFill/>
          <a:ln/>
        </p:spPr>
        <p:txBody>
          <a:bodyPr wrap="square" rtlCol="0" anchor="ctr"/>
          <a:lstStyle/>
          <a:p>
            <a:pPr marL="0" indent="0" algn="ctr">
              <a:buNone/>
            </a:pPr>
            <a:r>
              <a:rPr lang="en-US" sz="1000" dirty="0">
                <a:solidFill>
                  <a:srgbClr val="D1D5DB"/>
                </a:solidFill>
                <a:latin typeface="Arial" pitchFamily="34" charset="0"/>
                <a:ea typeface="Arial" pitchFamily="34" charset="-122"/>
                <a:cs typeface="Arial" pitchFamily="34" charset="-120"/>
              </a:rPr>
              <a:t>Nickel Sulphate/yr</a:t>
            </a:r>
            <a:endParaRPr lang="en-US" sz="1000" dirty="0"/>
          </a:p>
        </p:txBody>
      </p:sp>
      <p:sp>
        <p:nvSpPr>
          <p:cNvPr id="38" name="Shape 35"/>
          <p:cNvSpPr/>
          <p:nvPr/>
        </p:nvSpPr>
        <p:spPr>
          <a:xfrm>
            <a:off x="128016" y="3883152"/>
            <a:ext cx="91440" cy="91440"/>
          </a:xfrm>
          <a:prstGeom prst="ellipse">
            <a:avLst/>
          </a:prstGeom>
          <a:solidFill>
            <a:srgbClr val="E8620D"/>
          </a:solidFill>
          <a:ln w="12700">
            <a:solidFill>
              <a:srgbClr val="E8620D"/>
            </a:solidFill>
            <a:prstDash val="solid"/>
          </a:ln>
        </p:spPr>
        <p:txBody>
          <a:bodyPr/>
          <a:lstStyle/>
          <a:p>
            <a:endParaRPr lang="en-GB"/>
          </a:p>
        </p:txBody>
      </p:sp>
      <p:sp>
        <p:nvSpPr>
          <p:cNvPr id="39" name="Text 36"/>
          <p:cNvSpPr/>
          <p:nvPr/>
        </p:nvSpPr>
        <p:spPr>
          <a:xfrm>
            <a:off x="274320" y="3755136"/>
            <a:ext cx="5824728" cy="411480"/>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World's largest diversified mining company — listed ASX, London and Johannesburg Stock Exchanges</a:t>
            </a:r>
            <a:endParaRPr lang="en-US" sz="1100" dirty="0"/>
          </a:p>
        </p:txBody>
      </p:sp>
      <p:sp>
        <p:nvSpPr>
          <p:cNvPr id="40" name="Shape 37"/>
          <p:cNvSpPr/>
          <p:nvPr/>
        </p:nvSpPr>
        <p:spPr>
          <a:xfrm>
            <a:off x="128016" y="4471416"/>
            <a:ext cx="91440" cy="91440"/>
          </a:xfrm>
          <a:prstGeom prst="ellipse">
            <a:avLst/>
          </a:prstGeom>
          <a:solidFill>
            <a:srgbClr val="E8620D"/>
          </a:solidFill>
          <a:ln w="12700">
            <a:solidFill>
              <a:srgbClr val="E8620D"/>
            </a:solidFill>
            <a:prstDash val="solid"/>
          </a:ln>
        </p:spPr>
        <p:txBody>
          <a:bodyPr/>
          <a:lstStyle/>
          <a:p>
            <a:endParaRPr lang="en-GB"/>
          </a:p>
        </p:txBody>
      </p:sp>
      <p:sp>
        <p:nvSpPr>
          <p:cNvPr id="41" name="Text 38"/>
          <p:cNvSpPr/>
          <p:nvPr/>
        </p:nvSpPr>
        <p:spPr>
          <a:xfrm>
            <a:off x="274320" y="4343400"/>
            <a:ext cx="5824728" cy="411480"/>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85%+ of nickel production sold directly to the global EV battery supply chain</a:t>
            </a:r>
            <a:endParaRPr lang="en-US" sz="1100" dirty="0"/>
          </a:p>
        </p:txBody>
      </p:sp>
      <p:sp>
        <p:nvSpPr>
          <p:cNvPr id="42" name="Text 39"/>
          <p:cNvSpPr/>
          <p:nvPr/>
        </p:nvSpPr>
        <p:spPr>
          <a:xfrm>
            <a:off x="274320" y="4706112"/>
            <a:ext cx="5824728" cy="182880"/>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(BHP, 2024b)</a:t>
            </a:r>
            <a:endParaRPr lang="en-US" sz="800" dirty="0"/>
          </a:p>
        </p:txBody>
      </p:sp>
      <p:sp>
        <p:nvSpPr>
          <p:cNvPr id="43" name="Shape 40"/>
          <p:cNvSpPr/>
          <p:nvPr/>
        </p:nvSpPr>
        <p:spPr>
          <a:xfrm>
            <a:off x="128016" y="5138928"/>
            <a:ext cx="91440" cy="91440"/>
          </a:xfrm>
          <a:prstGeom prst="ellipse">
            <a:avLst/>
          </a:prstGeom>
          <a:solidFill>
            <a:srgbClr val="E8620D"/>
          </a:solidFill>
          <a:ln w="12700">
            <a:solidFill>
              <a:srgbClr val="E8620D"/>
            </a:solidFill>
            <a:prstDash val="solid"/>
          </a:ln>
        </p:spPr>
        <p:txBody>
          <a:bodyPr/>
          <a:lstStyle/>
          <a:p>
            <a:endParaRPr lang="en-GB"/>
          </a:p>
        </p:txBody>
      </p:sp>
      <p:sp>
        <p:nvSpPr>
          <p:cNvPr id="44" name="Text 41"/>
          <p:cNvSpPr/>
          <p:nvPr/>
        </p:nvSpPr>
        <p:spPr>
          <a:xfrm>
            <a:off x="274320" y="5010912"/>
            <a:ext cx="5824728" cy="411480"/>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Kwinana Refinery: 100,000 t/yr battery-grade nickel sulphate at 99.99% purity — Australia's first plant</a:t>
            </a:r>
            <a:endParaRPr lang="en-US" sz="1100" dirty="0"/>
          </a:p>
        </p:txBody>
      </p:sp>
      <p:sp>
        <p:nvSpPr>
          <p:cNvPr id="45" name="Text 42"/>
          <p:cNvSpPr/>
          <p:nvPr/>
        </p:nvSpPr>
        <p:spPr>
          <a:xfrm>
            <a:off x="274320" y="5404104"/>
            <a:ext cx="5824728" cy="182880"/>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(BHP, 2024a)</a:t>
            </a:r>
            <a:endParaRPr lang="en-US" sz="800" dirty="0"/>
          </a:p>
        </p:txBody>
      </p:sp>
      <p:sp>
        <p:nvSpPr>
          <p:cNvPr id="46" name="Shape 43"/>
          <p:cNvSpPr/>
          <p:nvPr/>
        </p:nvSpPr>
        <p:spPr>
          <a:xfrm>
            <a:off x="128016" y="5806440"/>
            <a:ext cx="91440" cy="91440"/>
          </a:xfrm>
          <a:prstGeom prst="ellipse">
            <a:avLst/>
          </a:prstGeom>
          <a:solidFill>
            <a:srgbClr val="E8620D"/>
          </a:solidFill>
          <a:ln w="12700">
            <a:solidFill>
              <a:srgbClr val="E8620D"/>
            </a:solidFill>
            <a:prstDash val="solid"/>
          </a:ln>
        </p:spPr>
        <p:txBody>
          <a:bodyPr/>
          <a:lstStyle/>
          <a:p>
            <a:endParaRPr lang="en-GB"/>
          </a:p>
        </p:txBody>
      </p:sp>
      <p:sp>
        <p:nvSpPr>
          <p:cNvPr id="47" name="Text 44"/>
          <p:cNvSpPr/>
          <p:nvPr/>
        </p:nvSpPr>
        <p:spPr>
          <a:xfrm>
            <a:off x="274320" y="5678424"/>
            <a:ext cx="5824728" cy="411480"/>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2021 Tesla supply agreement: battery-grade nickel supply + blockchain sustainability traceability</a:t>
            </a:r>
            <a:endParaRPr lang="en-US" sz="1100" dirty="0"/>
          </a:p>
        </p:txBody>
      </p:sp>
      <p:sp>
        <p:nvSpPr>
          <p:cNvPr id="48" name="Text 45"/>
          <p:cNvSpPr/>
          <p:nvPr/>
        </p:nvSpPr>
        <p:spPr>
          <a:xfrm>
            <a:off x="274320" y="6071616"/>
            <a:ext cx="5824728" cy="182880"/>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(BHP, 2024a)</a:t>
            </a:r>
            <a:endParaRPr lang="en-US" sz="800" dirty="0"/>
          </a:p>
        </p:txBody>
      </p:sp>
      <p:sp>
        <p:nvSpPr>
          <p:cNvPr id="49" name="Shape 46"/>
          <p:cNvSpPr/>
          <p:nvPr/>
        </p:nvSpPr>
        <p:spPr>
          <a:xfrm>
            <a:off x="137160" y="6373368"/>
            <a:ext cx="5897880" cy="594360"/>
          </a:xfrm>
          <a:prstGeom prst="rect">
            <a:avLst/>
          </a:prstGeom>
          <a:solidFill>
            <a:srgbClr val="FFF3EC"/>
          </a:solidFill>
          <a:ln w="6350">
            <a:solidFill>
              <a:srgbClr val="E8620D"/>
            </a:solidFill>
            <a:prstDash val="solid"/>
          </a:ln>
        </p:spPr>
        <p:txBody>
          <a:bodyPr/>
          <a:lstStyle/>
          <a:p>
            <a:endParaRPr lang="en-GB"/>
          </a:p>
        </p:txBody>
      </p:sp>
      <p:sp>
        <p:nvSpPr>
          <p:cNvPr id="50" name="Text 47"/>
          <p:cNvSpPr/>
          <p:nvPr/>
        </p:nvSpPr>
        <p:spPr>
          <a:xfrm>
            <a:off x="228600" y="6419088"/>
            <a:ext cx="5715000" cy="292608"/>
          </a:xfrm>
          <a:prstGeom prst="rect">
            <a:avLst/>
          </a:prstGeom>
          <a:noFill/>
          <a:ln/>
        </p:spPr>
        <p:txBody>
          <a:bodyPr wrap="square" rtlCol="0" anchor="ctr"/>
          <a:lstStyle/>
          <a:p>
            <a:pPr marL="0" indent="0">
              <a:buNone/>
            </a:pPr>
            <a:r>
              <a:rPr lang="en-US" sz="1100" b="1" dirty="0">
                <a:solidFill>
                  <a:srgbClr val="92400E"/>
                </a:solidFill>
                <a:latin typeface="Arial" pitchFamily="34" charset="0"/>
                <a:ea typeface="Arial" pitchFamily="34" charset="-122"/>
                <a:cs typeface="Arial" pitchFamily="34" charset="-120"/>
              </a:rPr>
              <a:t>Brand Extension: BHP (existing brand name)  →  Battery Recycling (new product category)</a:t>
            </a:r>
            <a:endParaRPr lang="en-US" sz="1100" dirty="0"/>
          </a:p>
        </p:txBody>
      </p:sp>
      <p:sp>
        <p:nvSpPr>
          <p:cNvPr id="51" name="Text 48"/>
          <p:cNvSpPr/>
          <p:nvPr/>
        </p:nvSpPr>
        <p:spPr>
          <a:xfrm>
            <a:off x="228600" y="6729984"/>
            <a:ext cx="5715000" cy="201168"/>
          </a:xfrm>
          <a:prstGeom prst="rect">
            <a:avLst/>
          </a:prstGeom>
          <a:noFill/>
          <a:ln/>
        </p:spPr>
        <p:txBody>
          <a:bodyPr wrap="square" rtlCol="0" anchor="ctr"/>
          <a:lstStyle/>
          <a:p>
            <a:pPr marL="0" indent="0">
              <a:buNone/>
            </a:pPr>
            <a:r>
              <a:rPr lang="en-US" sz="1000" i="1" dirty="0">
                <a:solidFill>
                  <a:srgbClr val="6B7280"/>
                </a:solidFill>
                <a:latin typeface="Arial" pitchFamily="34" charset="0"/>
                <a:ea typeface="Arial" pitchFamily="34" charset="-122"/>
                <a:cs typeface="Arial" pitchFamily="34" charset="-120"/>
              </a:rPr>
              <a:t>Kotler et al. (2024): Existing Brand × New Category = Brand Extension</a:t>
            </a:r>
            <a:endParaRPr lang="en-US" sz="1000" dirty="0"/>
          </a:p>
        </p:txBody>
      </p:sp>
      <p:sp>
        <p:nvSpPr>
          <p:cNvPr id="52" name="Shape 49"/>
          <p:cNvSpPr/>
          <p:nvPr/>
        </p:nvSpPr>
        <p:spPr>
          <a:xfrm>
            <a:off x="137160" y="7004304"/>
            <a:ext cx="5897880" cy="45720"/>
          </a:xfrm>
          <a:prstGeom prst="rect">
            <a:avLst/>
          </a:prstGeom>
          <a:solidFill>
            <a:srgbClr val="E8620D"/>
          </a:solidFill>
          <a:ln w="12700">
            <a:solidFill>
              <a:srgbClr val="E8620D"/>
            </a:solidFill>
            <a:prstDash val="solid"/>
          </a:ln>
        </p:spPr>
        <p:txBody>
          <a:bodyPr/>
          <a:lstStyle/>
          <a:p>
            <a:endParaRPr lang="en-GB"/>
          </a:p>
        </p:txBody>
      </p:sp>
      <p:sp>
        <p:nvSpPr>
          <p:cNvPr id="53" name="Shape 50"/>
          <p:cNvSpPr/>
          <p:nvPr/>
        </p:nvSpPr>
        <p:spPr>
          <a:xfrm>
            <a:off x="137160" y="7150608"/>
            <a:ext cx="384048" cy="384048"/>
          </a:xfrm>
          <a:prstGeom prst="ellipse">
            <a:avLst/>
          </a:prstGeom>
          <a:solidFill>
            <a:srgbClr val="2D6A4F"/>
          </a:solidFill>
          <a:ln w="12700">
            <a:solidFill>
              <a:srgbClr val="2D6A4F"/>
            </a:solidFill>
            <a:prstDash val="solid"/>
          </a:ln>
        </p:spPr>
        <p:txBody>
          <a:bodyPr/>
          <a:lstStyle/>
          <a:p>
            <a:endParaRPr lang="en-GB"/>
          </a:p>
        </p:txBody>
      </p:sp>
      <p:sp>
        <p:nvSpPr>
          <p:cNvPr id="54" name="Text 51"/>
          <p:cNvSpPr/>
          <p:nvPr/>
        </p:nvSpPr>
        <p:spPr>
          <a:xfrm>
            <a:off x="137160" y="7150608"/>
            <a:ext cx="384048" cy="384048"/>
          </a:xfrm>
          <a:prstGeom prst="rect">
            <a:avLst/>
          </a:prstGeom>
          <a:noFill/>
          <a:ln/>
        </p:spPr>
        <p:txBody>
          <a:bodyPr wrap="square"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02</a:t>
            </a:r>
            <a:endParaRPr lang="en-US" sz="1000" dirty="0"/>
          </a:p>
        </p:txBody>
      </p:sp>
      <p:sp>
        <p:nvSpPr>
          <p:cNvPr id="55" name="Text 52"/>
          <p:cNvSpPr/>
          <p:nvPr/>
        </p:nvSpPr>
        <p:spPr>
          <a:xfrm>
            <a:off x="621792" y="7132320"/>
            <a:ext cx="5477256" cy="384048"/>
          </a:xfrm>
          <a:prstGeom prst="rect">
            <a:avLst/>
          </a:prstGeom>
          <a:noFill/>
          <a:ln/>
        </p:spPr>
        <p:txBody>
          <a:bodyPr wrap="square" rtlCol="0" anchor="ctr"/>
          <a:lstStyle/>
          <a:p>
            <a:pPr marL="0" indent="0">
              <a:buNone/>
            </a:pPr>
            <a:r>
              <a:rPr lang="en-US" sz="1200" b="1" dirty="0">
                <a:solidFill>
                  <a:srgbClr val="E5E7EB"/>
                </a:solidFill>
                <a:latin typeface="Arial" pitchFamily="34" charset="0"/>
                <a:ea typeface="Arial" pitchFamily="34" charset="-122"/>
                <a:cs typeface="Arial" pitchFamily="34" charset="-120"/>
              </a:rPr>
              <a:t>Sustainable Requirement for the Brand</a:t>
            </a:r>
            <a:endParaRPr lang="en-US" sz="1200" dirty="0"/>
          </a:p>
        </p:txBody>
      </p:sp>
      <p:sp>
        <p:nvSpPr>
          <p:cNvPr id="56" name="Shape 53"/>
          <p:cNvSpPr/>
          <p:nvPr/>
        </p:nvSpPr>
        <p:spPr>
          <a:xfrm>
            <a:off x="137160" y="7662672"/>
            <a:ext cx="5897880" cy="0"/>
          </a:xfrm>
          <a:prstGeom prst="line">
            <a:avLst/>
          </a:prstGeom>
          <a:noFill/>
          <a:ln w="6350">
            <a:solidFill>
              <a:srgbClr val="2D3748"/>
            </a:solidFill>
            <a:prstDash val="solid"/>
          </a:ln>
        </p:spPr>
        <p:txBody>
          <a:bodyPr/>
          <a:lstStyle/>
          <a:p>
            <a:endParaRPr lang="en-GB"/>
          </a:p>
        </p:txBody>
      </p:sp>
      <p:sp>
        <p:nvSpPr>
          <p:cNvPr id="57" name="Text 54"/>
          <p:cNvSpPr/>
          <p:nvPr/>
        </p:nvSpPr>
        <p:spPr>
          <a:xfrm>
            <a:off x="137160" y="7726680"/>
            <a:ext cx="5897880" cy="256032"/>
          </a:xfrm>
          <a:prstGeom prst="rect">
            <a:avLst/>
          </a:prstGeom>
          <a:noFill/>
          <a:ln/>
        </p:spPr>
        <p:txBody>
          <a:bodyPr wrap="square" rtlCol="0" anchor="ctr"/>
          <a:lstStyle/>
          <a:p>
            <a:pPr marL="0" indent="0">
              <a:buNone/>
            </a:pPr>
            <a:r>
              <a:rPr lang="en-US" sz="1100" b="1" dirty="0">
                <a:solidFill>
                  <a:srgbClr val="2D6A4F"/>
                </a:solidFill>
                <a:latin typeface="Arial" pitchFamily="34" charset="0"/>
                <a:ea typeface="Arial" pitchFamily="34" charset="-122"/>
                <a:cs typeface="Arial" pitchFamily="34" charset="-120"/>
              </a:rPr>
              <a:t>WHY BHP IS REQUIRED TO ACT SUSTAINABLY</a:t>
            </a:r>
            <a:endParaRPr lang="en-US" sz="1100" dirty="0"/>
          </a:p>
        </p:txBody>
      </p:sp>
      <p:sp>
        <p:nvSpPr>
          <p:cNvPr id="58" name="Shape 55"/>
          <p:cNvSpPr/>
          <p:nvPr/>
        </p:nvSpPr>
        <p:spPr>
          <a:xfrm>
            <a:off x="128016" y="8156448"/>
            <a:ext cx="91440" cy="91440"/>
          </a:xfrm>
          <a:prstGeom prst="ellipse">
            <a:avLst/>
          </a:prstGeom>
          <a:solidFill>
            <a:srgbClr val="2D6A4F"/>
          </a:solidFill>
          <a:ln w="12700">
            <a:solidFill>
              <a:srgbClr val="2D6A4F"/>
            </a:solidFill>
            <a:prstDash val="solid"/>
          </a:ln>
        </p:spPr>
        <p:txBody>
          <a:bodyPr/>
          <a:lstStyle/>
          <a:p>
            <a:endParaRPr lang="en-GB"/>
          </a:p>
        </p:txBody>
      </p:sp>
      <p:sp>
        <p:nvSpPr>
          <p:cNvPr id="59" name="Text 56"/>
          <p:cNvSpPr/>
          <p:nvPr/>
        </p:nvSpPr>
        <p:spPr>
          <a:xfrm>
            <a:off x="274320" y="8028432"/>
            <a:ext cx="5824728" cy="411480"/>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Mining companies face growing investor and regulatory pressure to demonstrate ESG leadership and circular economy commitment</a:t>
            </a:r>
            <a:endParaRPr lang="en-US" sz="1100" dirty="0"/>
          </a:p>
        </p:txBody>
      </p:sp>
      <p:sp>
        <p:nvSpPr>
          <p:cNvPr id="60" name="Text 57"/>
          <p:cNvSpPr/>
          <p:nvPr/>
        </p:nvSpPr>
        <p:spPr>
          <a:xfrm>
            <a:off x="274320" y="8421624"/>
            <a:ext cx="5824728" cy="182880"/>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(Amegboleza &amp; Ülkü, 2025)</a:t>
            </a:r>
            <a:endParaRPr lang="en-US" sz="800" dirty="0"/>
          </a:p>
        </p:txBody>
      </p:sp>
      <p:sp>
        <p:nvSpPr>
          <p:cNvPr id="61" name="Shape 58"/>
          <p:cNvSpPr/>
          <p:nvPr/>
        </p:nvSpPr>
        <p:spPr>
          <a:xfrm>
            <a:off x="128016" y="8823960"/>
            <a:ext cx="91440" cy="91440"/>
          </a:xfrm>
          <a:prstGeom prst="ellipse">
            <a:avLst/>
          </a:prstGeom>
          <a:solidFill>
            <a:srgbClr val="2D6A4F"/>
          </a:solidFill>
          <a:ln w="12700">
            <a:solidFill>
              <a:srgbClr val="2D6A4F"/>
            </a:solidFill>
            <a:prstDash val="solid"/>
          </a:ln>
        </p:spPr>
        <p:txBody>
          <a:bodyPr/>
          <a:lstStyle/>
          <a:p>
            <a:endParaRPr lang="en-GB"/>
          </a:p>
        </p:txBody>
      </p:sp>
      <p:sp>
        <p:nvSpPr>
          <p:cNvPr id="62" name="Text 59"/>
          <p:cNvSpPr/>
          <p:nvPr/>
        </p:nvSpPr>
        <p:spPr>
          <a:xfrm>
            <a:off x="274320" y="8695944"/>
            <a:ext cx="5824728" cy="411480"/>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BHP carries an obligation to reduce Scope 3 emissions — battery recycling directly addresses downstream material impacts</a:t>
            </a:r>
            <a:endParaRPr lang="en-US" sz="1100" dirty="0"/>
          </a:p>
        </p:txBody>
      </p:sp>
      <p:sp>
        <p:nvSpPr>
          <p:cNvPr id="63" name="Text 60"/>
          <p:cNvSpPr/>
          <p:nvPr/>
        </p:nvSpPr>
        <p:spPr>
          <a:xfrm>
            <a:off x="274320" y="9089136"/>
            <a:ext cx="5824728" cy="182880"/>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(BHP, 2024b)</a:t>
            </a:r>
            <a:endParaRPr lang="en-US" sz="800" dirty="0"/>
          </a:p>
        </p:txBody>
      </p:sp>
      <p:sp>
        <p:nvSpPr>
          <p:cNvPr id="64" name="Shape 61"/>
          <p:cNvSpPr/>
          <p:nvPr/>
        </p:nvSpPr>
        <p:spPr>
          <a:xfrm>
            <a:off x="128016" y="9491472"/>
            <a:ext cx="91440" cy="91440"/>
          </a:xfrm>
          <a:prstGeom prst="ellipse">
            <a:avLst/>
          </a:prstGeom>
          <a:solidFill>
            <a:srgbClr val="2D6A4F"/>
          </a:solidFill>
          <a:ln w="12700">
            <a:solidFill>
              <a:srgbClr val="2D6A4F"/>
            </a:solidFill>
            <a:prstDash val="solid"/>
          </a:ln>
        </p:spPr>
        <p:txBody>
          <a:bodyPr/>
          <a:lstStyle/>
          <a:p>
            <a:endParaRPr lang="en-GB"/>
          </a:p>
        </p:txBody>
      </p:sp>
      <p:sp>
        <p:nvSpPr>
          <p:cNvPr id="65" name="Text 62"/>
          <p:cNvSpPr/>
          <p:nvPr/>
        </p:nvSpPr>
        <p:spPr>
          <a:xfrm>
            <a:off x="274320" y="9363456"/>
            <a:ext cx="5824728" cy="411480"/>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EU Battery Regulation 2023/1542 legally mandates 15% recycled nickel in EV batteries by 2036 — a binding compliance driver</a:t>
            </a:r>
            <a:endParaRPr lang="en-US" sz="1100" dirty="0"/>
          </a:p>
        </p:txBody>
      </p:sp>
      <p:sp>
        <p:nvSpPr>
          <p:cNvPr id="66" name="Text 63"/>
          <p:cNvSpPr/>
          <p:nvPr/>
        </p:nvSpPr>
        <p:spPr>
          <a:xfrm>
            <a:off x="274320" y="9756648"/>
            <a:ext cx="5824728" cy="182880"/>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(European Commission, 2023)</a:t>
            </a:r>
            <a:endParaRPr lang="en-US" sz="800" dirty="0"/>
          </a:p>
        </p:txBody>
      </p:sp>
      <p:sp>
        <p:nvSpPr>
          <p:cNvPr id="67" name="Shape 64"/>
          <p:cNvSpPr/>
          <p:nvPr/>
        </p:nvSpPr>
        <p:spPr>
          <a:xfrm>
            <a:off x="128016" y="10158984"/>
            <a:ext cx="91440" cy="91440"/>
          </a:xfrm>
          <a:prstGeom prst="ellipse">
            <a:avLst/>
          </a:prstGeom>
          <a:solidFill>
            <a:srgbClr val="2D6A4F"/>
          </a:solidFill>
          <a:ln w="12700">
            <a:solidFill>
              <a:srgbClr val="2D6A4F"/>
            </a:solidFill>
            <a:prstDash val="solid"/>
          </a:ln>
        </p:spPr>
        <p:txBody>
          <a:bodyPr/>
          <a:lstStyle/>
          <a:p>
            <a:endParaRPr lang="en-GB"/>
          </a:p>
        </p:txBody>
      </p:sp>
      <p:sp>
        <p:nvSpPr>
          <p:cNvPr id="68" name="Text 65"/>
          <p:cNvSpPr/>
          <p:nvPr/>
        </p:nvSpPr>
        <p:spPr>
          <a:xfrm>
            <a:off x="274320" y="10030968"/>
            <a:ext cx="5824728" cy="411480"/>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BHP's net-zero Scope 1 &amp; 2 commitment by 2050 requires structural business innovation — recycling directly supports this goal</a:t>
            </a:r>
            <a:endParaRPr lang="en-US" sz="1100" dirty="0"/>
          </a:p>
        </p:txBody>
      </p:sp>
      <p:sp>
        <p:nvSpPr>
          <p:cNvPr id="69" name="Text 66"/>
          <p:cNvSpPr/>
          <p:nvPr/>
        </p:nvSpPr>
        <p:spPr>
          <a:xfrm>
            <a:off x="274320" y="10424160"/>
            <a:ext cx="5824728" cy="182880"/>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(BHP, 2024b)</a:t>
            </a:r>
            <a:endParaRPr lang="en-US" sz="800" dirty="0"/>
          </a:p>
        </p:txBody>
      </p:sp>
      <p:sp>
        <p:nvSpPr>
          <p:cNvPr id="70" name="Shape 67"/>
          <p:cNvSpPr/>
          <p:nvPr/>
        </p:nvSpPr>
        <p:spPr>
          <a:xfrm>
            <a:off x="137160" y="10725912"/>
            <a:ext cx="5897880" cy="594360"/>
          </a:xfrm>
          <a:prstGeom prst="rect">
            <a:avLst/>
          </a:prstGeom>
          <a:solidFill>
            <a:srgbClr val="FFFBEB"/>
          </a:solidFill>
          <a:ln w="6350">
            <a:solidFill>
              <a:srgbClr val="D97706"/>
            </a:solidFill>
            <a:prstDash val="solid"/>
          </a:ln>
        </p:spPr>
        <p:txBody>
          <a:bodyPr/>
          <a:lstStyle/>
          <a:p>
            <a:endParaRPr lang="en-GB"/>
          </a:p>
        </p:txBody>
      </p:sp>
      <p:sp>
        <p:nvSpPr>
          <p:cNvPr id="71" name="Text 68"/>
          <p:cNvSpPr/>
          <p:nvPr/>
        </p:nvSpPr>
        <p:spPr>
          <a:xfrm>
            <a:off x="201168" y="10756392"/>
            <a:ext cx="5769864" cy="219456"/>
          </a:xfrm>
          <a:prstGeom prst="rect">
            <a:avLst/>
          </a:prstGeom>
          <a:noFill/>
          <a:ln/>
        </p:spPr>
        <p:txBody>
          <a:bodyPr wrap="square" rtlCol="0" anchor="ctr"/>
          <a:lstStyle/>
          <a:p>
            <a:pPr marL="0" indent="0">
              <a:buNone/>
            </a:pPr>
            <a:r>
              <a:rPr lang="en-US" sz="1100" b="1" dirty="0">
                <a:solidFill>
                  <a:srgbClr val="92400E"/>
                </a:solidFill>
                <a:latin typeface="Arial" pitchFamily="34" charset="0"/>
                <a:ea typeface="Arial" pitchFamily="34" charset="-122"/>
                <a:cs typeface="Arial" pitchFamily="34" charset="-120"/>
              </a:rPr>
              <a:t>Strategic Note:</a:t>
            </a:r>
            <a:endParaRPr lang="en-US" sz="1100" dirty="0"/>
          </a:p>
        </p:txBody>
      </p:sp>
      <p:sp>
        <p:nvSpPr>
          <p:cNvPr id="72" name="Text 69"/>
          <p:cNvSpPr/>
          <p:nvPr/>
        </p:nvSpPr>
        <p:spPr>
          <a:xfrm>
            <a:off x="201168" y="10972800"/>
            <a:ext cx="5769864" cy="292608"/>
          </a:xfrm>
          <a:prstGeom prst="rect">
            <a:avLst/>
          </a:prstGeom>
          <a:noFill/>
          <a:ln/>
        </p:spPr>
        <p:txBody>
          <a:bodyPr wrap="square" rtlCol="0" anchor="ctr"/>
          <a:lstStyle/>
          <a:p>
            <a:pPr marL="0" indent="0">
              <a:buNone/>
            </a:pPr>
            <a:r>
              <a:rPr lang="en-US" sz="1000" dirty="0">
                <a:solidFill>
                  <a:srgbClr val="92400E"/>
                </a:solidFill>
                <a:latin typeface="Arial" pitchFamily="34" charset="0"/>
                <a:ea typeface="Arial" pitchFamily="34" charset="-122"/>
                <a:cs typeface="Arial" pitchFamily="34" charset="-120"/>
              </a:rPr>
              <a:t>WA Nickel suspended Oct 2024 — restart review Feb 2027. Recycling maintains EV materials presence and positions brand for credible re-entry as feedstock demand grows post-2030.</a:t>
            </a:r>
            <a:endParaRPr lang="en-US" sz="1000" dirty="0"/>
          </a:p>
        </p:txBody>
      </p:sp>
      <p:sp>
        <p:nvSpPr>
          <p:cNvPr id="73" name="Shape 70"/>
          <p:cNvSpPr/>
          <p:nvPr/>
        </p:nvSpPr>
        <p:spPr>
          <a:xfrm>
            <a:off x="137160" y="11384280"/>
            <a:ext cx="1737360" cy="274320"/>
          </a:xfrm>
          <a:prstGeom prst="rect">
            <a:avLst/>
          </a:prstGeom>
          <a:solidFill>
            <a:srgbClr val="2D6A4F"/>
          </a:solidFill>
          <a:ln w="6350">
            <a:solidFill>
              <a:srgbClr val="2D6A4F"/>
            </a:solidFill>
            <a:prstDash val="solid"/>
          </a:ln>
        </p:spPr>
        <p:txBody>
          <a:bodyPr/>
          <a:lstStyle/>
          <a:p>
            <a:endParaRPr lang="en-GB"/>
          </a:p>
        </p:txBody>
      </p:sp>
      <p:sp>
        <p:nvSpPr>
          <p:cNvPr id="74" name="Text 71"/>
          <p:cNvSpPr/>
          <p:nvPr/>
        </p:nvSpPr>
        <p:spPr>
          <a:xfrm>
            <a:off x="137160" y="11384280"/>
            <a:ext cx="1737360" cy="274320"/>
          </a:xfrm>
          <a:prstGeom prst="rect">
            <a:avLst/>
          </a:prstGeom>
          <a:noFill/>
          <a:ln/>
        </p:spPr>
        <p:txBody>
          <a:bodyPr wrap="square"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SDG 12</a:t>
            </a:r>
            <a:endParaRPr lang="en-US" sz="1050" dirty="0"/>
          </a:p>
        </p:txBody>
      </p:sp>
      <p:sp>
        <p:nvSpPr>
          <p:cNvPr id="75" name="Shape 72"/>
          <p:cNvSpPr/>
          <p:nvPr/>
        </p:nvSpPr>
        <p:spPr>
          <a:xfrm>
            <a:off x="2103120" y="11384280"/>
            <a:ext cx="1737360" cy="274320"/>
          </a:xfrm>
          <a:prstGeom prst="rect">
            <a:avLst/>
          </a:prstGeom>
          <a:solidFill>
            <a:srgbClr val="2D6A4F"/>
          </a:solidFill>
          <a:ln w="6350">
            <a:solidFill>
              <a:srgbClr val="2D6A4F"/>
            </a:solidFill>
            <a:prstDash val="solid"/>
          </a:ln>
        </p:spPr>
        <p:txBody>
          <a:bodyPr/>
          <a:lstStyle/>
          <a:p>
            <a:endParaRPr lang="en-GB"/>
          </a:p>
        </p:txBody>
      </p:sp>
      <p:sp>
        <p:nvSpPr>
          <p:cNvPr id="76" name="Text 73"/>
          <p:cNvSpPr/>
          <p:nvPr/>
        </p:nvSpPr>
        <p:spPr>
          <a:xfrm>
            <a:off x="2103120" y="11384280"/>
            <a:ext cx="1737360" cy="274320"/>
          </a:xfrm>
          <a:prstGeom prst="rect">
            <a:avLst/>
          </a:prstGeom>
          <a:noFill/>
          <a:ln/>
        </p:spPr>
        <p:txBody>
          <a:bodyPr wrap="square"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SDG 13</a:t>
            </a:r>
            <a:endParaRPr lang="en-US" sz="1050" dirty="0"/>
          </a:p>
        </p:txBody>
      </p:sp>
      <p:sp>
        <p:nvSpPr>
          <p:cNvPr id="77" name="Shape 74"/>
          <p:cNvSpPr/>
          <p:nvPr/>
        </p:nvSpPr>
        <p:spPr>
          <a:xfrm>
            <a:off x="4069080" y="11384280"/>
            <a:ext cx="1737360" cy="274320"/>
          </a:xfrm>
          <a:prstGeom prst="rect">
            <a:avLst/>
          </a:prstGeom>
          <a:solidFill>
            <a:srgbClr val="2D6A4F"/>
          </a:solidFill>
          <a:ln w="6350">
            <a:solidFill>
              <a:srgbClr val="2D6A4F"/>
            </a:solidFill>
            <a:prstDash val="solid"/>
          </a:ln>
        </p:spPr>
        <p:txBody>
          <a:bodyPr/>
          <a:lstStyle/>
          <a:p>
            <a:endParaRPr lang="en-GB"/>
          </a:p>
        </p:txBody>
      </p:sp>
      <p:sp>
        <p:nvSpPr>
          <p:cNvPr id="78" name="Text 75"/>
          <p:cNvSpPr/>
          <p:nvPr/>
        </p:nvSpPr>
        <p:spPr>
          <a:xfrm>
            <a:off x="4069080" y="11384280"/>
            <a:ext cx="1737360" cy="274320"/>
          </a:xfrm>
          <a:prstGeom prst="rect">
            <a:avLst/>
          </a:prstGeom>
          <a:noFill/>
          <a:ln/>
        </p:spPr>
        <p:txBody>
          <a:bodyPr wrap="square"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SDG 9</a:t>
            </a:r>
            <a:endParaRPr lang="en-US" sz="1050" dirty="0"/>
          </a:p>
        </p:txBody>
      </p:sp>
      <p:sp>
        <p:nvSpPr>
          <p:cNvPr id="79" name="Shape 76"/>
          <p:cNvSpPr/>
          <p:nvPr/>
        </p:nvSpPr>
        <p:spPr>
          <a:xfrm>
            <a:off x="6309360" y="1984248"/>
            <a:ext cx="384048" cy="384048"/>
          </a:xfrm>
          <a:prstGeom prst="ellipse">
            <a:avLst/>
          </a:prstGeom>
          <a:solidFill>
            <a:srgbClr val="1D4ED8"/>
          </a:solidFill>
          <a:ln w="12700">
            <a:solidFill>
              <a:srgbClr val="1D4ED8"/>
            </a:solidFill>
            <a:prstDash val="solid"/>
          </a:ln>
        </p:spPr>
        <p:txBody>
          <a:bodyPr/>
          <a:lstStyle/>
          <a:p>
            <a:endParaRPr lang="en-GB"/>
          </a:p>
        </p:txBody>
      </p:sp>
      <p:sp>
        <p:nvSpPr>
          <p:cNvPr id="80" name="Text 77"/>
          <p:cNvSpPr/>
          <p:nvPr/>
        </p:nvSpPr>
        <p:spPr>
          <a:xfrm>
            <a:off x="6309360" y="1984248"/>
            <a:ext cx="384048" cy="384048"/>
          </a:xfrm>
          <a:prstGeom prst="rect">
            <a:avLst/>
          </a:prstGeom>
          <a:noFill/>
          <a:ln/>
        </p:spPr>
        <p:txBody>
          <a:bodyPr wrap="square"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03</a:t>
            </a:r>
            <a:endParaRPr lang="en-US" sz="1000" dirty="0"/>
          </a:p>
        </p:txBody>
      </p:sp>
      <p:sp>
        <p:nvSpPr>
          <p:cNvPr id="81" name="Text 78"/>
          <p:cNvSpPr/>
          <p:nvPr/>
        </p:nvSpPr>
        <p:spPr>
          <a:xfrm>
            <a:off x="6793992" y="1965960"/>
            <a:ext cx="7626096" cy="384048"/>
          </a:xfrm>
          <a:prstGeom prst="rect">
            <a:avLst/>
          </a:prstGeom>
          <a:noFill/>
          <a:ln/>
        </p:spPr>
        <p:txBody>
          <a:bodyPr wrap="square" rtlCol="0" anchor="ctr"/>
          <a:lstStyle/>
          <a:p>
            <a:pPr marL="0" indent="0">
              <a:buNone/>
            </a:pPr>
            <a:r>
              <a:rPr lang="en-US" sz="1200" b="1" dirty="0">
                <a:solidFill>
                  <a:srgbClr val="E5E7EB"/>
                </a:solidFill>
                <a:latin typeface="Arial" pitchFamily="34" charset="0"/>
                <a:ea typeface="Arial" pitchFamily="34" charset="-122"/>
                <a:cs typeface="Arial" pitchFamily="34" charset="-120"/>
              </a:rPr>
              <a:t>Market Appeal — Persuasive to Both Investors &amp; Customers</a:t>
            </a:r>
            <a:endParaRPr lang="en-US" sz="1200" dirty="0"/>
          </a:p>
        </p:txBody>
      </p:sp>
      <p:sp>
        <p:nvSpPr>
          <p:cNvPr id="82" name="Shape 79"/>
          <p:cNvSpPr/>
          <p:nvPr/>
        </p:nvSpPr>
        <p:spPr>
          <a:xfrm>
            <a:off x="6309360" y="2496312"/>
            <a:ext cx="8046720" cy="0"/>
          </a:xfrm>
          <a:prstGeom prst="line">
            <a:avLst/>
          </a:prstGeom>
          <a:noFill/>
          <a:ln w="6350">
            <a:solidFill>
              <a:srgbClr val="2D3748"/>
            </a:solidFill>
            <a:prstDash val="solid"/>
          </a:ln>
        </p:spPr>
        <p:txBody>
          <a:bodyPr/>
          <a:lstStyle/>
          <a:p>
            <a:endParaRPr lang="en-GB"/>
          </a:p>
        </p:txBody>
      </p:sp>
      <p:sp>
        <p:nvSpPr>
          <p:cNvPr id="83" name="Text 80"/>
          <p:cNvSpPr/>
          <p:nvPr/>
        </p:nvSpPr>
        <p:spPr>
          <a:xfrm>
            <a:off x="6309360" y="2542032"/>
            <a:ext cx="8046720" cy="274320"/>
          </a:xfrm>
          <a:prstGeom prst="rect">
            <a:avLst/>
          </a:prstGeom>
          <a:noFill/>
          <a:ln/>
        </p:spPr>
        <p:txBody>
          <a:bodyPr wrap="square" rtlCol="0" anchor="ctr"/>
          <a:lstStyle/>
          <a:p>
            <a:pPr marL="0" indent="0">
              <a:buNone/>
            </a:pPr>
            <a:r>
              <a:rPr lang="en-US" sz="1100" b="1" dirty="0">
                <a:solidFill>
                  <a:srgbClr val="1D4ED8"/>
                </a:solidFill>
                <a:latin typeface="Arial" pitchFamily="34" charset="0"/>
                <a:ea typeface="Arial" pitchFamily="34" charset="-122"/>
                <a:cs typeface="Arial" pitchFamily="34" charset="-120"/>
              </a:rPr>
              <a:t>Persuasive to Both Investors &amp; Customers</a:t>
            </a:r>
            <a:endParaRPr lang="en-US" sz="1100" dirty="0"/>
          </a:p>
        </p:txBody>
      </p:sp>
      <p:sp>
        <p:nvSpPr>
          <p:cNvPr id="84" name="Text 81"/>
          <p:cNvSpPr/>
          <p:nvPr/>
        </p:nvSpPr>
        <p:spPr>
          <a:xfrm>
            <a:off x="6309360" y="2834640"/>
            <a:ext cx="8046720" cy="256032"/>
          </a:xfrm>
          <a:prstGeom prst="rect">
            <a:avLst/>
          </a:prstGeom>
          <a:noFill/>
          <a:ln/>
        </p:spPr>
        <p:txBody>
          <a:bodyPr wrap="square" rtlCol="0" anchor="ctr"/>
          <a:lstStyle/>
          <a:p>
            <a:pPr marL="0" indent="0">
              <a:buNone/>
            </a:pPr>
            <a:r>
              <a:rPr lang="en-US" sz="1100" i="1" dirty="0">
                <a:solidFill>
                  <a:srgbClr val="9CA3AF"/>
                </a:solidFill>
                <a:latin typeface="Arial" pitchFamily="34" charset="0"/>
                <a:ea typeface="Arial" pitchFamily="34" charset="-122"/>
                <a:cs typeface="Arial" pitchFamily="34" charset="-120"/>
              </a:rPr>
              <a:t>Emerging trends and growing pressure for more sustainable products</a:t>
            </a:r>
            <a:endParaRPr lang="en-US" sz="1100" dirty="0"/>
          </a:p>
        </p:txBody>
      </p:sp>
      <p:sp>
        <p:nvSpPr>
          <p:cNvPr id="85" name="Shape 82"/>
          <p:cNvSpPr/>
          <p:nvPr/>
        </p:nvSpPr>
        <p:spPr>
          <a:xfrm>
            <a:off x="6309360" y="3127248"/>
            <a:ext cx="8046720" cy="45720"/>
          </a:xfrm>
          <a:prstGeom prst="rect">
            <a:avLst/>
          </a:prstGeom>
          <a:solidFill>
            <a:srgbClr val="1D4ED8"/>
          </a:solidFill>
          <a:ln w="12700">
            <a:solidFill>
              <a:srgbClr val="1D4ED8"/>
            </a:solidFill>
            <a:prstDash val="solid"/>
          </a:ln>
        </p:spPr>
        <p:txBody>
          <a:bodyPr/>
          <a:lstStyle/>
          <a:p>
            <a:endParaRPr lang="en-GB"/>
          </a:p>
        </p:txBody>
      </p:sp>
      <p:sp>
        <p:nvSpPr>
          <p:cNvPr id="86" name="Shape 83"/>
          <p:cNvSpPr/>
          <p:nvPr/>
        </p:nvSpPr>
        <p:spPr>
          <a:xfrm>
            <a:off x="6281928" y="3218688"/>
            <a:ext cx="3977640" cy="5879592"/>
          </a:xfrm>
          <a:prstGeom prst="rect">
            <a:avLst/>
          </a:prstGeom>
          <a:solidFill>
            <a:srgbClr val="14202E"/>
          </a:solidFill>
          <a:ln w="6350">
            <a:solidFill>
              <a:srgbClr val="374151"/>
            </a:solidFill>
            <a:prstDash val="solid"/>
          </a:ln>
        </p:spPr>
        <p:txBody>
          <a:bodyPr/>
          <a:lstStyle/>
          <a:p>
            <a:endParaRPr lang="en-GB"/>
          </a:p>
        </p:txBody>
      </p:sp>
      <p:sp>
        <p:nvSpPr>
          <p:cNvPr id="87" name="Shape 84"/>
          <p:cNvSpPr/>
          <p:nvPr/>
        </p:nvSpPr>
        <p:spPr>
          <a:xfrm>
            <a:off x="10396728" y="3218688"/>
            <a:ext cx="4005072" cy="5879592"/>
          </a:xfrm>
          <a:prstGeom prst="rect">
            <a:avLst/>
          </a:prstGeom>
          <a:solidFill>
            <a:srgbClr val="0D1F14"/>
          </a:solidFill>
          <a:ln w="6350">
            <a:solidFill>
              <a:srgbClr val="374151"/>
            </a:solidFill>
            <a:prstDash val="solid"/>
          </a:ln>
        </p:spPr>
        <p:txBody>
          <a:bodyPr/>
          <a:lstStyle/>
          <a:p>
            <a:endParaRPr lang="en-GB"/>
          </a:p>
        </p:txBody>
      </p:sp>
      <p:sp>
        <p:nvSpPr>
          <p:cNvPr id="88" name="Text 85"/>
          <p:cNvSpPr/>
          <p:nvPr/>
        </p:nvSpPr>
        <p:spPr>
          <a:xfrm>
            <a:off x="6419088" y="3310128"/>
            <a:ext cx="3703320" cy="320040"/>
          </a:xfrm>
          <a:prstGeom prst="rect">
            <a:avLst/>
          </a:prstGeom>
          <a:noFill/>
          <a:ln/>
        </p:spPr>
        <p:txBody>
          <a:bodyPr wrap="square" rtlCol="0" anchor="ctr"/>
          <a:lstStyle/>
          <a:p>
            <a:pPr marL="0" indent="0">
              <a:buNone/>
            </a:pPr>
            <a:r>
              <a:rPr lang="en-US" sz="1100" b="1" dirty="0">
                <a:solidFill>
                  <a:srgbClr val="E8620D"/>
                </a:solidFill>
                <a:latin typeface="Arial" pitchFamily="34" charset="0"/>
                <a:ea typeface="Arial" pitchFamily="34" charset="-122"/>
                <a:cs typeface="Arial" pitchFamily="34" charset="-120"/>
              </a:rPr>
              <a:t>FOR INVESTORS</a:t>
            </a:r>
            <a:endParaRPr lang="en-US" sz="1100" dirty="0"/>
          </a:p>
        </p:txBody>
      </p:sp>
      <p:sp>
        <p:nvSpPr>
          <p:cNvPr id="89" name="Shape 86"/>
          <p:cNvSpPr/>
          <p:nvPr/>
        </p:nvSpPr>
        <p:spPr>
          <a:xfrm>
            <a:off x="6419088" y="3328416"/>
            <a:ext cx="64008" cy="274320"/>
          </a:xfrm>
          <a:prstGeom prst="rect">
            <a:avLst/>
          </a:prstGeom>
          <a:solidFill>
            <a:srgbClr val="E8620D"/>
          </a:solidFill>
          <a:ln w="12700">
            <a:solidFill>
              <a:srgbClr val="E8620D"/>
            </a:solidFill>
            <a:prstDash val="solid"/>
          </a:ln>
        </p:spPr>
        <p:txBody>
          <a:bodyPr/>
          <a:lstStyle/>
          <a:p>
            <a:endParaRPr lang="en-GB"/>
          </a:p>
        </p:txBody>
      </p:sp>
      <p:sp>
        <p:nvSpPr>
          <p:cNvPr id="90" name="Shape 87"/>
          <p:cNvSpPr/>
          <p:nvPr/>
        </p:nvSpPr>
        <p:spPr>
          <a:xfrm>
            <a:off x="6419088" y="3681984"/>
            <a:ext cx="3703320" cy="475488"/>
          </a:xfrm>
          <a:prstGeom prst="rect">
            <a:avLst/>
          </a:prstGeom>
          <a:solidFill>
            <a:srgbClr val="1F2D3D"/>
          </a:solidFill>
          <a:ln w="6350">
            <a:solidFill>
              <a:srgbClr val="374151"/>
            </a:solidFill>
            <a:prstDash val="solid"/>
          </a:ln>
        </p:spPr>
        <p:txBody>
          <a:bodyPr/>
          <a:lstStyle/>
          <a:p>
            <a:endParaRPr lang="en-GB"/>
          </a:p>
        </p:txBody>
      </p:sp>
      <p:sp>
        <p:nvSpPr>
          <p:cNvPr id="91" name="Text 88"/>
          <p:cNvSpPr/>
          <p:nvPr/>
        </p:nvSpPr>
        <p:spPr>
          <a:xfrm>
            <a:off x="6483096" y="3706368"/>
            <a:ext cx="3575304" cy="347472"/>
          </a:xfrm>
          <a:prstGeom prst="rect">
            <a:avLst/>
          </a:prstGeom>
          <a:noFill/>
          <a:ln/>
        </p:spPr>
        <p:txBody>
          <a:bodyPr wrap="square" rtlCol="0" anchor="ctr"/>
          <a:lstStyle/>
          <a:p>
            <a:pPr marL="0" indent="0">
              <a:buNone/>
            </a:pPr>
            <a:r>
              <a:rPr lang="en-US" sz="1050" b="1" dirty="0">
                <a:solidFill>
                  <a:srgbClr val="D1D5DB"/>
                </a:solidFill>
                <a:latin typeface="Arial" pitchFamily="34" charset="0"/>
                <a:ea typeface="Arial" pitchFamily="34" charset="-122"/>
                <a:cs typeface="Arial" pitchFamily="34" charset="-120"/>
              </a:rPr>
              <a:t>MARKET SIZE:  USD 3.8B (2025)  →  USD 15.6B (2030)  |  CAGR ~32%</a:t>
            </a:r>
            <a:endParaRPr lang="en-US" sz="1050" dirty="0"/>
          </a:p>
        </p:txBody>
      </p:sp>
      <p:sp>
        <p:nvSpPr>
          <p:cNvPr id="92" name="Shape 89"/>
          <p:cNvSpPr/>
          <p:nvPr/>
        </p:nvSpPr>
        <p:spPr>
          <a:xfrm>
            <a:off x="6483096" y="4160520"/>
            <a:ext cx="3575304" cy="109728"/>
          </a:xfrm>
          <a:prstGeom prst="rect">
            <a:avLst/>
          </a:prstGeom>
          <a:solidFill>
            <a:srgbClr val="2D3748"/>
          </a:solidFill>
          <a:ln w="6350">
            <a:solidFill>
              <a:srgbClr val="374151"/>
            </a:solidFill>
            <a:prstDash val="solid"/>
          </a:ln>
        </p:spPr>
        <p:txBody>
          <a:bodyPr/>
          <a:lstStyle/>
          <a:p>
            <a:endParaRPr lang="en-GB"/>
          </a:p>
        </p:txBody>
      </p:sp>
      <p:sp>
        <p:nvSpPr>
          <p:cNvPr id="93" name="Shape 90"/>
          <p:cNvSpPr/>
          <p:nvPr/>
        </p:nvSpPr>
        <p:spPr>
          <a:xfrm>
            <a:off x="6483096" y="4160520"/>
            <a:ext cx="872374" cy="109728"/>
          </a:xfrm>
          <a:prstGeom prst="rect">
            <a:avLst/>
          </a:prstGeom>
          <a:solidFill>
            <a:srgbClr val="E8620D"/>
          </a:solidFill>
          <a:ln w="12700">
            <a:solidFill>
              <a:srgbClr val="E8620D"/>
            </a:solidFill>
            <a:prstDash val="solid"/>
          </a:ln>
        </p:spPr>
        <p:txBody>
          <a:bodyPr/>
          <a:lstStyle/>
          <a:p>
            <a:endParaRPr lang="en-GB"/>
          </a:p>
        </p:txBody>
      </p:sp>
      <p:sp>
        <p:nvSpPr>
          <p:cNvPr id="94" name="Text 91"/>
          <p:cNvSpPr/>
          <p:nvPr/>
        </p:nvSpPr>
        <p:spPr>
          <a:xfrm>
            <a:off x="6483096" y="4279392"/>
            <a:ext cx="1371600" cy="182880"/>
          </a:xfrm>
          <a:prstGeom prst="rect">
            <a:avLst/>
          </a:prstGeom>
          <a:noFill/>
          <a:ln/>
        </p:spPr>
        <p:txBody>
          <a:bodyPr wrap="square" rtlCol="0" anchor="ctr"/>
          <a:lstStyle/>
          <a:p>
            <a:pPr marL="0" indent="0">
              <a:buNone/>
            </a:pPr>
            <a:r>
              <a:rPr lang="en-US" sz="800" i="1" dirty="0">
                <a:solidFill>
                  <a:srgbClr val="9CA3AF"/>
                </a:solidFill>
                <a:latin typeface="Arial" pitchFamily="34" charset="0"/>
                <a:ea typeface="Arial" pitchFamily="34" charset="-122"/>
                <a:cs typeface="Arial" pitchFamily="34" charset="-120"/>
              </a:rPr>
              <a:t>USD 3.8B</a:t>
            </a:r>
            <a:endParaRPr lang="en-US" sz="800" dirty="0"/>
          </a:p>
        </p:txBody>
      </p:sp>
      <p:sp>
        <p:nvSpPr>
          <p:cNvPr id="95" name="Text 92"/>
          <p:cNvSpPr/>
          <p:nvPr/>
        </p:nvSpPr>
        <p:spPr>
          <a:xfrm>
            <a:off x="7355470" y="4279392"/>
            <a:ext cx="2702930" cy="182880"/>
          </a:xfrm>
          <a:prstGeom prst="rect">
            <a:avLst/>
          </a:prstGeom>
          <a:noFill/>
          <a:ln/>
        </p:spPr>
        <p:txBody>
          <a:bodyPr wrap="square" rtlCol="0" anchor="ctr"/>
          <a:lstStyle/>
          <a:p>
            <a:pPr marL="0" indent="0" algn="r">
              <a:buNone/>
            </a:pPr>
            <a:r>
              <a:rPr lang="en-US" sz="800" dirty="0">
                <a:solidFill>
                  <a:srgbClr val="E8620D"/>
                </a:solidFill>
                <a:latin typeface="Arial" pitchFamily="34" charset="0"/>
                <a:ea typeface="Arial" pitchFamily="34" charset="-122"/>
                <a:cs typeface="Arial" pitchFamily="34" charset="-120"/>
              </a:rPr>
              <a:t>USD 15.6B (2030)</a:t>
            </a:r>
            <a:endParaRPr lang="en-US" sz="800" dirty="0"/>
          </a:p>
        </p:txBody>
      </p:sp>
      <p:sp>
        <p:nvSpPr>
          <p:cNvPr id="96" name="Shape 93"/>
          <p:cNvSpPr/>
          <p:nvPr/>
        </p:nvSpPr>
        <p:spPr>
          <a:xfrm>
            <a:off x="6409944" y="4645152"/>
            <a:ext cx="91440" cy="91440"/>
          </a:xfrm>
          <a:prstGeom prst="ellipse">
            <a:avLst/>
          </a:prstGeom>
          <a:solidFill>
            <a:srgbClr val="E8620D"/>
          </a:solidFill>
          <a:ln w="12700">
            <a:solidFill>
              <a:srgbClr val="E8620D"/>
            </a:solidFill>
            <a:prstDash val="solid"/>
          </a:ln>
        </p:spPr>
        <p:txBody>
          <a:bodyPr/>
          <a:lstStyle/>
          <a:p>
            <a:endParaRPr lang="en-GB"/>
          </a:p>
        </p:txBody>
      </p:sp>
      <p:sp>
        <p:nvSpPr>
          <p:cNvPr id="97" name="Text 94"/>
          <p:cNvSpPr/>
          <p:nvPr/>
        </p:nvSpPr>
        <p:spPr>
          <a:xfrm>
            <a:off x="6556248" y="4507992"/>
            <a:ext cx="3630168" cy="475488"/>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17M+ EVs sold globally in 2024 — over 20% of all car sales for the first time</a:t>
            </a:r>
            <a:endParaRPr lang="en-US" sz="1100" dirty="0"/>
          </a:p>
        </p:txBody>
      </p:sp>
      <p:sp>
        <p:nvSpPr>
          <p:cNvPr id="98" name="Text 95"/>
          <p:cNvSpPr/>
          <p:nvPr/>
        </p:nvSpPr>
        <p:spPr>
          <a:xfrm>
            <a:off x="6556248" y="4965192"/>
            <a:ext cx="3630168" cy="182880"/>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(IEA, 2025)</a:t>
            </a:r>
            <a:endParaRPr lang="en-US" sz="800" dirty="0"/>
          </a:p>
        </p:txBody>
      </p:sp>
      <p:sp>
        <p:nvSpPr>
          <p:cNvPr id="99" name="Shape 96"/>
          <p:cNvSpPr/>
          <p:nvPr/>
        </p:nvSpPr>
        <p:spPr>
          <a:xfrm>
            <a:off x="6409944" y="5394960"/>
            <a:ext cx="91440" cy="91440"/>
          </a:xfrm>
          <a:prstGeom prst="ellipse">
            <a:avLst/>
          </a:prstGeom>
          <a:solidFill>
            <a:srgbClr val="E8620D"/>
          </a:solidFill>
          <a:ln w="12700">
            <a:solidFill>
              <a:srgbClr val="E8620D"/>
            </a:solidFill>
            <a:prstDash val="solid"/>
          </a:ln>
        </p:spPr>
        <p:txBody>
          <a:bodyPr/>
          <a:lstStyle/>
          <a:p>
            <a:endParaRPr lang="en-GB"/>
          </a:p>
        </p:txBody>
      </p:sp>
      <p:sp>
        <p:nvSpPr>
          <p:cNvPr id="100" name="Text 97"/>
          <p:cNvSpPr/>
          <p:nvPr/>
        </p:nvSpPr>
        <p:spPr>
          <a:xfrm>
            <a:off x="6556248" y="5257800"/>
            <a:ext cx="3630168" cy="475488"/>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Exponential EV adoption — volumes doubling every ~15 months across 17 countries studied</a:t>
            </a:r>
            <a:endParaRPr lang="en-US" sz="1100" dirty="0"/>
          </a:p>
        </p:txBody>
      </p:sp>
      <p:sp>
        <p:nvSpPr>
          <p:cNvPr id="101" name="Text 98"/>
          <p:cNvSpPr/>
          <p:nvPr/>
        </p:nvSpPr>
        <p:spPr>
          <a:xfrm>
            <a:off x="6556248" y="5715000"/>
            <a:ext cx="3630168" cy="182880"/>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(Jung et al., 2023)</a:t>
            </a:r>
            <a:endParaRPr lang="en-US" sz="800" dirty="0"/>
          </a:p>
        </p:txBody>
      </p:sp>
      <p:sp>
        <p:nvSpPr>
          <p:cNvPr id="102" name="Shape 99"/>
          <p:cNvSpPr/>
          <p:nvPr/>
        </p:nvSpPr>
        <p:spPr>
          <a:xfrm>
            <a:off x="6409944" y="6144768"/>
            <a:ext cx="91440" cy="91440"/>
          </a:xfrm>
          <a:prstGeom prst="ellipse">
            <a:avLst/>
          </a:prstGeom>
          <a:solidFill>
            <a:srgbClr val="E8620D"/>
          </a:solidFill>
          <a:ln w="12700">
            <a:solidFill>
              <a:srgbClr val="E8620D"/>
            </a:solidFill>
            <a:prstDash val="solid"/>
          </a:ln>
        </p:spPr>
        <p:txBody>
          <a:bodyPr/>
          <a:lstStyle/>
          <a:p>
            <a:endParaRPr lang="en-GB"/>
          </a:p>
        </p:txBody>
      </p:sp>
      <p:sp>
        <p:nvSpPr>
          <p:cNvPr id="103" name="Text 100"/>
          <p:cNvSpPr/>
          <p:nvPr/>
        </p:nvSpPr>
        <p:spPr>
          <a:xfrm>
            <a:off x="6556248" y="6007608"/>
            <a:ext cx="3630168" cy="475488"/>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1.2 million EV batteries reach end-of-life by 2030, rising to 14 million by 2040</a:t>
            </a:r>
            <a:endParaRPr lang="en-US" sz="1100" dirty="0"/>
          </a:p>
        </p:txBody>
      </p:sp>
      <p:sp>
        <p:nvSpPr>
          <p:cNvPr id="104" name="Text 101"/>
          <p:cNvSpPr/>
          <p:nvPr/>
        </p:nvSpPr>
        <p:spPr>
          <a:xfrm>
            <a:off x="6556248" y="6464808"/>
            <a:ext cx="3630168" cy="182880"/>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(IEA, 2025)</a:t>
            </a:r>
            <a:endParaRPr lang="en-US" sz="800" dirty="0"/>
          </a:p>
        </p:txBody>
      </p:sp>
      <p:sp>
        <p:nvSpPr>
          <p:cNvPr id="105" name="Shape 102"/>
          <p:cNvSpPr/>
          <p:nvPr/>
        </p:nvSpPr>
        <p:spPr>
          <a:xfrm>
            <a:off x="6419088" y="6782417"/>
            <a:ext cx="3703320" cy="457200"/>
          </a:xfrm>
          <a:prstGeom prst="rect">
            <a:avLst/>
          </a:prstGeom>
          <a:solidFill>
            <a:srgbClr val="E8620D"/>
          </a:solidFill>
          <a:ln w="6350">
            <a:solidFill>
              <a:srgbClr val="E8620D"/>
            </a:solidFill>
            <a:prstDash val="solid"/>
          </a:ln>
        </p:spPr>
        <p:txBody>
          <a:bodyPr/>
          <a:lstStyle/>
          <a:p>
            <a:endParaRPr lang="en-GB"/>
          </a:p>
        </p:txBody>
      </p:sp>
      <p:sp>
        <p:nvSpPr>
          <p:cNvPr id="106" name="Text 103"/>
          <p:cNvSpPr/>
          <p:nvPr/>
        </p:nvSpPr>
        <p:spPr>
          <a:xfrm>
            <a:off x="6419088" y="6793992"/>
            <a:ext cx="3703320" cy="457200"/>
          </a:xfrm>
          <a:prstGeom prst="rect">
            <a:avLst/>
          </a:prstGeom>
          <a:noFill/>
          <a:ln/>
        </p:spPr>
        <p:txBody>
          <a:bodyPr wrap="square" rtlCol="0" anchor="ctr"/>
          <a:lstStyle/>
          <a:p>
            <a:pPr marL="0" indent="0" algn="ctr">
              <a:buNone/>
            </a:pPr>
            <a:r>
              <a:rPr lang="en-US" sz="1100" b="1" dirty="0">
                <a:solidFill>
                  <a:srgbClr val="FFFFFF"/>
                </a:solidFill>
                <a:latin typeface="Arial" pitchFamily="34" charset="0"/>
                <a:ea typeface="Arial" pitchFamily="34" charset="-122"/>
                <a:cs typeface="Arial" pitchFamily="34" charset="-120"/>
              </a:rPr>
              <a:t>~USD 3.8B (2025)  →  ~USD 15.6B (2030)  |  CAGR ~32%</a:t>
            </a:r>
            <a:endParaRPr lang="en-US" sz="1100" dirty="0"/>
          </a:p>
        </p:txBody>
      </p:sp>
      <p:sp>
        <p:nvSpPr>
          <p:cNvPr id="107" name="Shape 104"/>
          <p:cNvSpPr/>
          <p:nvPr/>
        </p:nvSpPr>
        <p:spPr>
          <a:xfrm>
            <a:off x="6419088" y="7315200"/>
            <a:ext cx="3703320" cy="1691640"/>
          </a:xfrm>
          <a:prstGeom prst="rect">
            <a:avLst/>
          </a:prstGeom>
          <a:solidFill>
            <a:srgbClr val="1F2D3D"/>
          </a:solidFill>
          <a:ln w="6350">
            <a:solidFill>
              <a:srgbClr val="374151"/>
            </a:solidFill>
            <a:prstDash val="solid"/>
          </a:ln>
        </p:spPr>
        <p:txBody>
          <a:bodyPr/>
          <a:lstStyle/>
          <a:p>
            <a:endParaRPr lang="en-GB"/>
          </a:p>
        </p:txBody>
      </p:sp>
      <p:sp>
        <p:nvSpPr>
          <p:cNvPr id="108" name="Text 105"/>
          <p:cNvSpPr/>
          <p:nvPr/>
        </p:nvSpPr>
        <p:spPr>
          <a:xfrm>
            <a:off x="6483096" y="7388352"/>
            <a:ext cx="3575304" cy="256032"/>
          </a:xfrm>
          <a:prstGeom prst="rect">
            <a:avLst/>
          </a:prstGeom>
          <a:noFill/>
          <a:ln/>
        </p:spPr>
        <p:txBody>
          <a:bodyPr wrap="square" rtlCol="0" anchor="ctr"/>
          <a:lstStyle/>
          <a:p>
            <a:pPr marL="0" indent="0">
              <a:buNone/>
            </a:pPr>
            <a:r>
              <a:rPr lang="en-US" sz="1100" b="1" dirty="0">
                <a:solidFill>
                  <a:srgbClr val="E8620D"/>
                </a:solidFill>
                <a:latin typeface="Arial" pitchFamily="34" charset="0"/>
                <a:ea typeface="Arial" pitchFamily="34" charset="-122"/>
                <a:cs typeface="Arial" pitchFamily="34" charset="-120"/>
              </a:rPr>
              <a:t>INVESTOR INSIGHT</a:t>
            </a:r>
            <a:endParaRPr lang="en-US" sz="1100" dirty="0"/>
          </a:p>
        </p:txBody>
      </p:sp>
      <p:sp>
        <p:nvSpPr>
          <p:cNvPr id="109" name="Text 106"/>
          <p:cNvSpPr/>
          <p:nvPr/>
        </p:nvSpPr>
        <p:spPr>
          <a:xfrm>
            <a:off x="6483096" y="7662672"/>
            <a:ext cx="3575304" cy="1280160"/>
          </a:xfrm>
          <a:prstGeom prst="rect">
            <a:avLst/>
          </a:prstGeom>
          <a:noFill/>
          <a:ln/>
        </p:spPr>
        <p:txBody>
          <a:bodyPr wrap="square" rtlCol="0" anchor="ctr"/>
          <a:lstStyle/>
          <a:p>
            <a:pPr marL="0" indent="0">
              <a:buNone/>
            </a:pPr>
            <a:r>
              <a:rPr lang="en-US" sz="1100" dirty="0">
                <a:solidFill>
                  <a:srgbClr val="D1D5DB"/>
                </a:solidFill>
                <a:latin typeface="Arial" pitchFamily="34" charset="0"/>
                <a:ea typeface="Arial" pitchFamily="34" charset="-122"/>
                <a:cs typeface="Arial" pitchFamily="34" charset="-120"/>
              </a:rPr>
              <a:t>BHP's existing brand credibility in mining materials provides immediate trust advantage over pure-play recycling competitors. Hesse et al. (2022) confirm that brand extensions succeed where strong perceived fit exists between parent brand and new product category — a condition fully satisfied here.</a:t>
            </a:r>
            <a:endParaRPr lang="en-US" sz="1100" dirty="0"/>
          </a:p>
        </p:txBody>
      </p:sp>
      <p:sp>
        <p:nvSpPr>
          <p:cNvPr id="110" name="Text 107"/>
          <p:cNvSpPr/>
          <p:nvPr/>
        </p:nvSpPr>
        <p:spPr>
          <a:xfrm>
            <a:off x="10533888" y="3310128"/>
            <a:ext cx="3730752" cy="320040"/>
          </a:xfrm>
          <a:prstGeom prst="rect">
            <a:avLst/>
          </a:prstGeom>
          <a:noFill/>
          <a:ln/>
        </p:spPr>
        <p:txBody>
          <a:bodyPr wrap="square" rtlCol="0" anchor="ctr"/>
          <a:lstStyle/>
          <a:p>
            <a:pPr marL="0" indent="0">
              <a:buNone/>
            </a:pPr>
            <a:r>
              <a:rPr lang="en-US" sz="1100" b="1" dirty="0">
                <a:solidFill>
                  <a:srgbClr val="92D050"/>
                </a:solidFill>
                <a:latin typeface="Arial" pitchFamily="34" charset="0"/>
                <a:ea typeface="Arial" pitchFamily="34" charset="-122"/>
                <a:cs typeface="Arial" pitchFamily="34" charset="-120"/>
              </a:rPr>
              <a:t>FOR CUSTOMERS</a:t>
            </a:r>
            <a:endParaRPr lang="en-US" sz="1100" dirty="0">
              <a:solidFill>
                <a:srgbClr val="92D050"/>
              </a:solidFill>
            </a:endParaRPr>
          </a:p>
        </p:txBody>
      </p:sp>
      <p:sp>
        <p:nvSpPr>
          <p:cNvPr id="111" name="Shape 108"/>
          <p:cNvSpPr/>
          <p:nvPr/>
        </p:nvSpPr>
        <p:spPr>
          <a:xfrm>
            <a:off x="10533888" y="3328416"/>
            <a:ext cx="64008" cy="274320"/>
          </a:xfrm>
          <a:prstGeom prst="rect">
            <a:avLst/>
          </a:prstGeom>
          <a:solidFill>
            <a:srgbClr val="2D6A4F"/>
          </a:solidFill>
          <a:ln w="12700">
            <a:solidFill>
              <a:srgbClr val="2D6A4F"/>
            </a:solidFill>
            <a:prstDash val="solid"/>
          </a:ln>
        </p:spPr>
        <p:txBody>
          <a:bodyPr/>
          <a:lstStyle/>
          <a:p>
            <a:endParaRPr lang="en-GB"/>
          </a:p>
        </p:txBody>
      </p:sp>
      <p:sp>
        <p:nvSpPr>
          <p:cNvPr id="112" name="Shape 109"/>
          <p:cNvSpPr/>
          <p:nvPr/>
        </p:nvSpPr>
        <p:spPr>
          <a:xfrm>
            <a:off x="10533888" y="3675888"/>
            <a:ext cx="3730752" cy="594360"/>
          </a:xfrm>
          <a:prstGeom prst="rect">
            <a:avLst/>
          </a:prstGeom>
          <a:solidFill>
            <a:srgbClr val="0D2919"/>
          </a:solidFill>
          <a:ln w="6350">
            <a:solidFill>
              <a:srgbClr val="1A4A2E"/>
            </a:solidFill>
            <a:prstDash val="solid"/>
          </a:ln>
        </p:spPr>
        <p:txBody>
          <a:bodyPr/>
          <a:lstStyle/>
          <a:p>
            <a:endParaRPr lang="en-GB"/>
          </a:p>
        </p:txBody>
      </p:sp>
      <p:sp>
        <p:nvSpPr>
          <p:cNvPr id="113" name="Text 110"/>
          <p:cNvSpPr/>
          <p:nvPr/>
        </p:nvSpPr>
        <p:spPr>
          <a:xfrm>
            <a:off x="10533888" y="3675888"/>
            <a:ext cx="3730752" cy="384048"/>
          </a:xfrm>
          <a:prstGeom prst="rect">
            <a:avLst/>
          </a:prstGeom>
          <a:noFill/>
          <a:ln/>
        </p:spPr>
        <p:txBody>
          <a:bodyPr wrap="square" rtlCol="0" anchor="ctr"/>
          <a:lstStyle/>
          <a:p>
            <a:pPr marL="0" indent="0" algn="ctr">
              <a:buNone/>
            </a:pPr>
            <a:r>
              <a:rPr lang="en-US" sz="2000" b="1" dirty="0">
                <a:solidFill>
                  <a:srgbClr val="92D050"/>
                </a:solidFill>
                <a:latin typeface="Arial" pitchFamily="34" charset="0"/>
                <a:ea typeface="Arial" pitchFamily="34" charset="-122"/>
                <a:cs typeface="Arial" pitchFamily="34" charset="-120"/>
              </a:rPr>
              <a:t>80%</a:t>
            </a:r>
            <a:endParaRPr lang="en-US" sz="2000" dirty="0">
              <a:solidFill>
                <a:srgbClr val="92D050"/>
              </a:solidFill>
            </a:endParaRPr>
          </a:p>
        </p:txBody>
      </p:sp>
      <p:sp>
        <p:nvSpPr>
          <p:cNvPr id="114" name="Text 111"/>
          <p:cNvSpPr/>
          <p:nvPr/>
        </p:nvSpPr>
        <p:spPr>
          <a:xfrm>
            <a:off x="10533888" y="4035552"/>
            <a:ext cx="3730752" cy="182880"/>
          </a:xfrm>
          <a:prstGeom prst="rect">
            <a:avLst/>
          </a:prstGeom>
          <a:noFill/>
          <a:ln/>
        </p:spPr>
        <p:txBody>
          <a:bodyPr wrap="square" rtlCol="0" anchor="ctr"/>
          <a:lstStyle/>
          <a:p>
            <a:pPr marL="0" indent="0" algn="ctr">
              <a:buNone/>
            </a:pPr>
            <a:r>
              <a:rPr lang="en-US" sz="1000" dirty="0">
                <a:solidFill>
                  <a:srgbClr val="D1D5DB"/>
                </a:solidFill>
                <a:latin typeface="Arial" pitchFamily="34" charset="0"/>
                <a:ea typeface="Arial" pitchFamily="34" charset="-122"/>
                <a:cs typeface="Arial" pitchFamily="34" charset="-120"/>
              </a:rPr>
              <a:t>consumers willing to pay sustainability premium  (PwC, 2024)</a:t>
            </a:r>
            <a:endParaRPr lang="en-US" sz="1000" dirty="0"/>
          </a:p>
        </p:txBody>
      </p:sp>
      <p:sp>
        <p:nvSpPr>
          <p:cNvPr id="115" name="Shape 112"/>
          <p:cNvSpPr/>
          <p:nvPr/>
        </p:nvSpPr>
        <p:spPr>
          <a:xfrm>
            <a:off x="10524744" y="4453128"/>
            <a:ext cx="91440" cy="91440"/>
          </a:xfrm>
          <a:prstGeom prst="ellipse">
            <a:avLst/>
          </a:prstGeom>
          <a:solidFill>
            <a:srgbClr val="2D6A4F"/>
          </a:solidFill>
          <a:ln w="12700">
            <a:solidFill>
              <a:srgbClr val="2D6A4F"/>
            </a:solidFill>
            <a:prstDash val="solid"/>
          </a:ln>
        </p:spPr>
        <p:txBody>
          <a:bodyPr/>
          <a:lstStyle/>
          <a:p>
            <a:endParaRPr lang="en-GB"/>
          </a:p>
        </p:txBody>
      </p:sp>
      <p:sp>
        <p:nvSpPr>
          <p:cNvPr id="116" name="Text 113"/>
          <p:cNvSpPr/>
          <p:nvPr/>
        </p:nvSpPr>
        <p:spPr>
          <a:xfrm>
            <a:off x="10671048" y="4315968"/>
            <a:ext cx="3657600" cy="475488"/>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Certified recycled materials — &gt;50% lower carbon footprint than conventionally mined nickel</a:t>
            </a:r>
            <a:endParaRPr lang="en-US" sz="1100" dirty="0"/>
          </a:p>
        </p:txBody>
      </p:sp>
      <p:sp>
        <p:nvSpPr>
          <p:cNvPr id="117" name="Text 114"/>
          <p:cNvSpPr/>
          <p:nvPr/>
        </p:nvSpPr>
        <p:spPr>
          <a:xfrm>
            <a:off x="10671048" y="4773168"/>
            <a:ext cx="3657600" cy="182880"/>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(Machala et al., 2025)</a:t>
            </a:r>
            <a:endParaRPr lang="en-US" sz="800" dirty="0"/>
          </a:p>
        </p:txBody>
      </p:sp>
      <p:sp>
        <p:nvSpPr>
          <p:cNvPr id="118" name="Shape 115"/>
          <p:cNvSpPr/>
          <p:nvPr/>
        </p:nvSpPr>
        <p:spPr>
          <a:xfrm>
            <a:off x="10524744" y="5202936"/>
            <a:ext cx="91440" cy="91440"/>
          </a:xfrm>
          <a:prstGeom prst="ellipse">
            <a:avLst/>
          </a:prstGeom>
          <a:solidFill>
            <a:srgbClr val="2D6A4F"/>
          </a:solidFill>
          <a:ln w="12700">
            <a:solidFill>
              <a:srgbClr val="2D6A4F"/>
            </a:solidFill>
            <a:prstDash val="solid"/>
          </a:ln>
        </p:spPr>
        <p:txBody>
          <a:bodyPr/>
          <a:lstStyle/>
          <a:p>
            <a:endParaRPr lang="en-GB"/>
          </a:p>
        </p:txBody>
      </p:sp>
      <p:sp>
        <p:nvSpPr>
          <p:cNvPr id="119" name="Text 116"/>
          <p:cNvSpPr/>
          <p:nvPr/>
        </p:nvSpPr>
        <p:spPr>
          <a:xfrm>
            <a:off x="10671048" y="5065776"/>
            <a:ext cx="3657600" cy="475488"/>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Consumer pressure accelerating — 80% willing to pay 9.7% premium for sustainably produced goods</a:t>
            </a:r>
            <a:endParaRPr lang="en-US" sz="1100" dirty="0"/>
          </a:p>
        </p:txBody>
      </p:sp>
      <p:sp>
        <p:nvSpPr>
          <p:cNvPr id="120" name="Text 117"/>
          <p:cNvSpPr/>
          <p:nvPr/>
        </p:nvSpPr>
        <p:spPr>
          <a:xfrm>
            <a:off x="10671048" y="5522976"/>
            <a:ext cx="3657600" cy="182880"/>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(PwC, 2024)</a:t>
            </a:r>
            <a:endParaRPr lang="en-US" sz="800" dirty="0"/>
          </a:p>
        </p:txBody>
      </p:sp>
      <p:sp>
        <p:nvSpPr>
          <p:cNvPr id="121" name="Shape 118"/>
          <p:cNvSpPr/>
          <p:nvPr/>
        </p:nvSpPr>
        <p:spPr>
          <a:xfrm>
            <a:off x="10524744" y="5952744"/>
            <a:ext cx="91440" cy="91440"/>
          </a:xfrm>
          <a:prstGeom prst="ellipse">
            <a:avLst/>
          </a:prstGeom>
          <a:solidFill>
            <a:srgbClr val="2D6A4F"/>
          </a:solidFill>
          <a:ln w="12700">
            <a:solidFill>
              <a:srgbClr val="2D6A4F"/>
            </a:solidFill>
            <a:prstDash val="solid"/>
          </a:ln>
        </p:spPr>
        <p:txBody>
          <a:bodyPr/>
          <a:lstStyle/>
          <a:p>
            <a:endParaRPr lang="en-GB"/>
          </a:p>
        </p:txBody>
      </p:sp>
      <p:sp>
        <p:nvSpPr>
          <p:cNvPr id="122" name="Text 119"/>
          <p:cNvSpPr/>
          <p:nvPr/>
        </p:nvSpPr>
        <p:spPr>
          <a:xfrm>
            <a:off x="10671048" y="5815584"/>
            <a:ext cx="3657600" cy="475488"/>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Authentic green brand credibility — customers respond to genuine action, not superficial messaging</a:t>
            </a:r>
            <a:endParaRPr lang="en-US" sz="1100" dirty="0"/>
          </a:p>
        </p:txBody>
      </p:sp>
      <p:sp>
        <p:nvSpPr>
          <p:cNvPr id="123" name="Text 120"/>
          <p:cNvSpPr/>
          <p:nvPr/>
        </p:nvSpPr>
        <p:spPr>
          <a:xfrm>
            <a:off x="10671048" y="6272784"/>
            <a:ext cx="3657600" cy="182880"/>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(Kemper et al., 2019)</a:t>
            </a:r>
            <a:endParaRPr lang="en-US" sz="800" dirty="0"/>
          </a:p>
        </p:txBody>
      </p:sp>
      <p:sp>
        <p:nvSpPr>
          <p:cNvPr id="124" name="Shape 121"/>
          <p:cNvSpPr/>
          <p:nvPr/>
        </p:nvSpPr>
        <p:spPr>
          <a:xfrm>
            <a:off x="10533888" y="6583680"/>
            <a:ext cx="3730752" cy="457200"/>
          </a:xfrm>
          <a:prstGeom prst="rect">
            <a:avLst/>
          </a:prstGeom>
          <a:solidFill>
            <a:srgbClr val="2D6A4F"/>
          </a:solidFill>
          <a:ln w="6350">
            <a:solidFill>
              <a:srgbClr val="2D6A4F"/>
            </a:solidFill>
            <a:prstDash val="solid"/>
          </a:ln>
        </p:spPr>
        <p:txBody>
          <a:bodyPr/>
          <a:lstStyle/>
          <a:p>
            <a:endParaRPr lang="en-GB"/>
          </a:p>
        </p:txBody>
      </p:sp>
      <p:sp>
        <p:nvSpPr>
          <p:cNvPr id="125" name="Text 122"/>
          <p:cNvSpPr/>
          <p:nvPr/>
        </p:nvSpPr>
        <p:spPr>
          <a:xfrm>
            <a:off x="10533888" y="6583680"/>
            <a:ext cx="3730752" cy="457200"/>
          </a:xfrm>
          <a:prstGeom prst="rect">
            <a:avLst/>
          </a:prstGeom>
          <a:noFill/>
          <a:ln/>
        </p:spPr>
        <p:txBody>
          <a:bodyPr wrap="square" rtlCol="0" anchor="ctr"/>
          <a:lstStyle/>
          <a:p>
            <a:pPr marL="0" indent="0" algn="ctr">
              <a:buNone/>
            </a:pPr>
            <a:r>
              <a:rPr lang="en-US" sz="1100" b="1" dirty="0">
                <a:solidFill>
                  <a:srgbClr val="FFFFFF"/>
                </a:solidFill>
                <a:latin typeface="Arial" pitchFamily="34" charset="0"/>
                <a:ea typeface="Arial" pitchFamily="34" charset="-122"/>
                <a:cs typeface="Arial" pitchFamily="34" charset="-120"/>
              </a:rPr>
              <a:t>Green brand equity = long-term competitive advantage</a:t>
            </a:r>
            <a:endParaRPr lang="en-US" sz="1100" dirty="0"/>
          </a:p>
        </p:txBody>
      </p:sp>
      <p:sp>
        <p:nvSpPr>
          <p:cNvPr id="126" name="Text 123"/>
          <p:cNvSpPr/>
          <p:nvPr/>
        </p:nvSpPr>
        <p:spPr>
          <a:xfrm>
            <a:off x="10533888" y="7059168"/>
            <a:ext cx="3730752" cy="182880"/>
          </a:xfrm>
          <a:prstGeom prst="rect">
            <a:avLst/>
          </a:prstGeom>
          <a:noFill/>
          <a:ln/>
        </p:spPr>
        <p:txBody>
          <a:bodyPr wrap="square" rtlCol="0" anchor="ctr"/>
          <a:lstStyle/>
          <a:p>
            <a:pPr marL="0" indent="0" algn="ctr">
              <a:buNone/>
            </a:pPr>
            <a:r>
              <a:rPr lang="en-US" sz="800" i="1" dirty="0">
                <a:solidFill>
                  <a:srgbClr val="9CA3AF"/>
                </a:solidFill>
                <a:latin typeface="Arial" pitchFamily="34" charset="0"/>
                <a:ea typeface="Arial" pitchFamily="34" charset="-122"/>
                <a:cs typeface="Arial" pitchFamily="34" charset="-120"/>
              </a:rPr>
              <a:t>Górska-Warsewicz et al. (2021)</a:t>
            </a:r>
            <a:endParaRPr lang="en-US" sz="800" dirty="0"/>
          </a:p>
        </p:txBody>
      </p:sp>
      <p:sp>
        <p:nvSpPr>
          <p:cNvPr id="127" name="Shape 124"/>
          <p:cNvSpPr/>
          <p:nvPr/>
        </p:nvSpPr>
        <p:spPr>
          <a:xfrm>
            <a:off x="10533888" y="7278624"/>
            <a:ext cx="3730752" cy="1728216"/>
          </a:xfrm>
          <a:prstGeom prst="rect">
            <a:avLst/>
          </a:prstGeom>
          <a:solidFill>
            <a:srgbClr val="0D2919"/>
          </a:solidFill>
          <a:ln w="6350">
            <a:solidFill>
              <a:srgbClr val="1A4A2E"/>
            </a:solidFill>
            <a:prstDash val="solid"/>
          </a:ln>
        </p:spPr>
        <p:txBody>
          <a:bodyPr/>
          <a:lstStyle/>
          <a:p>
            <a:endParaRPr lang="en-GB"/>
          </a:p>
        </p:txBody>
      </p:sp>
      <p:sp>
        <p:nvSpPr>
          <p:cNvPr id="128" name="Text 125"/>
          <p:cNvSpPr/>
          <p:nvPr/>
        </p:nvSpPr>
        <p:spPr>
          <a:xfrm>
            <a:off x="10597896" y="7351776"/>
            <a:ext cx="3602736" cy="256032"/>
          </a:xfrm>
          <a:prstGeom prst="rect">
            <a:avLst/>
          </a:prstGeom>
          <a:noFill/>
          <a:ln/>
        </p:spPr>
        <p:txBody>
          <a:bodyPr wrap="square" rtlCol="0" anchor="ctr"/>
          <a:lstStyle/>
          <a:p>
            <a:pPr marL="0" indent="0">
              <a:buNone/>
            </a:pPr>
            <a:r>
              <a:rPr lang="en-US" sz="1100" b="1" dirty="0">
                <a:solidFill>
                  <a:srgbClr val="92D050"/>
                </a:solidFill>
                <a:latin typeface="Arial" pitchFamily="34" charset="0"/>
                <a:ea typeface="Arial" pitchFamily="34" charset="-122"/>
                <a:cs typeface="Arial" pitchFamily="34" charset="-120"/>
              </a:rPr>
              <a:t>CUSTOMER INSIGHT</a:t>
            </a:r>
            <a:endParaRPr lang="en-US" sz="1100" dirty="0">
              <a:solidFill>
                <a:srgbClr val="92D050"/>
              </a:solidFill>
            </a:endParaRPr>
          </a:p>
        </p:txBody>
      </p:sp>
      <p:sp>
        <p:nvSpPr>
          <p:cNvPr id="129" name="Text 126"/>
          <p:cNvSpPr/>
          <p:nvPr/>
        </p:nvSpPr>
        <p:spPr>
          <a:xfrm>
            <a:off x="10597896" y="7626096"/>
            <a:ext cx="3602736" cy="1316736"/>
          </a:xfrm>
          <a:prstGeom prst="rect">
            <a:avLst/>
          </a:prstGeom>
          <a:noFill/>
          <a:ln/>
        </p:spPr>
        <p:txBody>
          <a:bodyPr wrap="square" rtlCol="0" anchor="ctr"/>
          <a:lstStyle/>
          <a:p>
            <a:pPr marL="0" indent="0">
              <a:buNone/>
            </a:pPr>
            <a:r>
              <a:rPr lang="en-US" sz="1100" dirty="0">
                <a:solidFill>
                  <a:srgbClr val="D1D5DB"/>
                </a:solidFill>
                <a:latin typeface="Arial" pitchFamily="34" charset="0"/>
                <a:ea typeface="Arial" pitchFamily="34" charset="-122"/>
                <a:cs typeface="Arial" pitchFamily="34" charset="-120"/>
              </a:rPr>
              <a:t>Moravcikova et al. (2017) argue green marketing generates competitive advantage only when backed by genuine sustainable practice. BHP satisfies this through its net-zero commitment, Climate Transition Action Plan and lifecycle-verified recycling process. Authentic credentials — not slogans.</a:t>
            </a:r>
            <a:endParaRPr lang="en-US" sz="1100" dirty="0"/>
          </a:p>
        </p:txBody>
      </p:sp>
      <p:sp>
        <p:nvSpPr>
          <p:cNvPr id="130" name="Shape 127"/>
          <p:cNvSpPr/>
          <p:nvPr/>
        </p:nvSpPr>
        <p:spPr>
          <a:xfrm>
            <a:off x="6172200" y="9125712"/>
            <a:ext cx="8321040" cy="2624328"/>
          </a:xfrm>
          <a:prstGeom prst="rect">
            <a:avLst/>
          </a:prstGeom>
          <a:solidFill>
            <a:srgbClr val="0A1420"/>
          </a:solidFill>
          <a:ln w="12700">
            <a:solidFill>
              <a:srgbClr val="0A1420"/>
            </a:solidFill>
            <a:prstDash val="solid"/>
          </a:ln>
        </p:spPr>
        <p:txBody>
          <a:bodyPr/>
          <a:lstStyle/>
          <a:p>
            <a:endParaRPr lang="en-GB"/>
          </a:p>
        </p:txBody>
      </p:sp>
      <p:sp>
        <p:nvSpPr>
          <p:cNvPr id="131" name="Shape 128"/>
          <p:cNvSpPr/>
          <p:nvPr/>
        </p:nvSpPr>
        <p:spPr>
          <a:xfrm>
            <a:off x="6172200" y="9125712"/>
            <a:ext cx="64008" cy="2624328"/>
          </a:xfrm>
          <a:prstGeom prst="rect">
            <a:avLst/>
          </a:prstGeom>
          <a:solidFill>
            <a:srgbClr val="E8620D"/>
          </a:solidFill>
          <a:ln w="12700">
            <a:solidFill>
              <a:srgbClr val="E8620D"/>
            </a:solidFill>
            <a:prstDash val="solid"/>
          </a:ln>
        </p:spPr>
        <p:txBody>
          <a:bodyPr/>
          <a:lstStyle/>
          <a:p>
            <a:endParaRPr lang="en-GB"/>
          </a:p>
        </p:txBody>
      </p:sp>
      <p:sp>
        <p:nvSpPr>
          <p:cNvPr id="132" name="Text 129"/>
          <p:cNvSpPr/>
          <p:nvPr/>
        </p:nvSpPr>
        <p:spPr>
          <a:xfrm>
            <a:off x="6336792" y="9119616"/>
            <a:ext cx="8092440" cy="274320"/>
          </a:xfrm>
          <a:prstGeom prst="rect">
            <a:avLst/>
          </a:prstGeom>
          <a:noFill/>
          <a:ln/>
        </p:spPr>
        <p:txBody>
          <a:bodyPr wrap="square" rtlCol="0" anchor="ctr"/>
          <a:lstStyle/>
          <a:p>
            <a:pPr marL="0" indent="0">
              <a:buNone/>
            </a:pPr>
            <a:r>
              <a:rPr lang="en-US" sz="1100" b="1" dirty="0">
                <a:solidFill>
                  <a:srgbClr val="E8620D"/>
                </a:solidFill>
                <a:latin typeface="Arial" pitchFamily="34" charset="0"/>
                <a:ea typeface="Arial" pitchFamily="34" charset="-122"/>
                <a:cs typeface="Arial" pitchFamily="34" charset="-120"/>
              </a:rPr>
              <a:t>CIRCULAR ECONOMY MODEL — CLOSING THE CRITICAL MATERIALS LOOP</a:t>
            </a:r>
            <a:endParaRPr lang="en-US" sz="1100" dirty="0"/>
          </a:p>
        </p:txBody>
      </p:sp>
      <p:sp>
        <p:nvSpPr>
          <p:cNvPr id="133" name="Text 130"/>
          <p:cNvSpPr/>
          <p:nvPr/>
        </p:nvSpPr>
        <p:spPr>
          <a:xfrm>
            <a:off x="6336792" y="9381744"/>
            <a:ext cx="8092440" cy="201168"/>
          </a:xfrm>
          <a:prstGeom prst="rect">
            <a:avLst/>
          </a:prstGeom>
          <a:noFill/>
          <a:ln/>
        </p:spPr>
        <p:txBody>
          <a:bodyPr wrap="square" rtlCol="0" anchor="ctr"/>
          <a:lstStyle/>
          <a:p>
            <a:pPr marL="0" indent="0">
              <a:buNone/>
            </a:pPr>
            <a:r>
              <a:rPr lang="en-US" sz="900" i="1" dirty="0">
                <a:solidFill>
                  <a:srgbClr val="9CA3AF"/>
                </a:solidFill>
                <a:latin typeface="Arial" pitchFamily="34" charset="0"/>
                <a:ea typeface="Arial" pitchFamily="34" charset="-122"/>
                <a:cs typeface="Arial" pitchFamily="34" charset="-120"/>
              </a:rPr>
              <a:t>BHP Battery Recycling creates a closed-loop supply chain — reducing dependence on new mining  |  Kirchherr et al. (2017);  IEA (2024)</a:t>
            </a:r>
            <a:endParaRPr lang="en-US" sz="900" dirty="0"/>
          </a:p>
        </p:txBody>
      </p:sp>
      <p:sp>
        <p:nvSpPr>
          <p:cNvPr id="134" name="Shape 131"/>
          <p:cNvSpPr/>
          <p:nvPr/>
        </p:nvSpPr>
        <p:spPr>
          <a:xfrm>
            <a:off x="7479792" y="9692640"/>
            <a:ext cx="5577840" cy="1828800"/>
          </a:xfrm>
          <a:prstGeom prst="ellipse">
            <a:avLst/>
          </a:prstGeom>
          <a:ln w="19050">
            <a:solidFill>
              <a:srgbClr val="374151"/>
            </a:solidFill>
            <a:prstDash val="sysDash"/>
          </a:ln>
        </p:spPr>
        <p:txBody>
          <a:bodyPr/>
          <a:lstStyle/>
          <a:p>
            <a:endParaRPr lang="en-GB"/>
          </a:p>
        </p:txBody>
      </p:sp>
      <p:sp>
        <p:nvSpPr>
          <p:cNvPr id="135" name="Shape 132"/>
          <p:cNvSpPr/>
          <p:nvPr/>
        </p:nvSpPr>
        <p:spPr>
          <a:xfrm>
            <a:off x="9212580" y="9601200"/>
            <a:ext cx="2240280" cy="384048"/>
          </a:xfrm>
          <a:prstGeom prst="rect">
            <a:avLst/>
          </a:prstGeom>
          <a:solidFill>
            <a:srgbClr val="E8620D"/>
          </a:solidFill>
          <a:ln w="6350">
            <a:solidFill>
              <a:srgbClr val="E8620D"/>
            </a:solidFill>
            <a:prstDash val="solid"/>
          </a:ln>
        </p:spPr>
        <p:txBody>
          <a:bodyPr/>
          <a:lstStyle/>
          <a:p>
            <a:endParaRPr lang="en-GB"/>
          </a:p>
        </p:txBody>
      </p:sp>
      <p:sp>
        <p:nvSpPr>
          <p:cNvPr id="136" name="Text 133"/>
          <p:cNvSpPr/>
          <p:nvPr/>
        </p:nvSpPr>
        <p:spPr>
          <a:xfrm>
            <a:off x="9217152" y="9599168"/>
            <a:ext cx="2240280" cy="384048"/>
          </a:xfrm>
          <a:prstGeom prst="rect">
            <a:avLst/>
          </a:prstGeom>
          <a:noFill/>
          <a:ln/>
        </p:spPr>
        <p:txBody>
          <a:bodyPr wrap="square" rtlCol="0" anchor="ctr"/>
          <a:lstStyle/>
          <a:p>
            <a:pPr marL="0" indent="0" algn="ctr">
              <a:buNone/>
            </a:pPr>
            <a:r>
              <a:rPr lang="en-US" sz="1100" b="1" dirty="0">
                <a:solidFill>
                  <a:srgbClr val="FFFFFF"/>
                </a:solidFill>
                <a:latin typeface="Arial" pitchFamily="34" charset="0"/>
                <a:ea typeface="Arial" pitchFamily="34" charset="-122"/>
                <a:cs typeface="Arial" pitchFamily="34" charset="-120"/>
              </a:rPr>
              <a:t>Spent EV Battery</a:t>
            </a:r>
            <a:endParaRPr lang="en-US" sz="1100" dirty="0"/>
          </a:p>
        </p:txBody>
      </p:sp>
      <p:sp>
        <p:nvSpPr>
          <p:cNvPr id="137" name="Text 134"/>
          <p:cNvSpPr/>
          <p:nvPr/>
        </p:nvSpPr>
        <p:spPr>
          <a:xfrm>
            <a:off x="9217152" y="9989312"/>
            <a:ext cx="2240280" cy="182880"/>
          </a:xfrm>
          <a:prstGeom prst="rect">
            <a:avLst/>
          </a:prstGeom>
          <a:noFill/>
          <a:ln/>
        </p:spPr>
        <p:txBody>
          <a:bodyPr wrap="square" rtlCol="0" anchor="ctr"/>
          <a:lstStyle/>
          <a:p>
            <a:pPr marL="0" indent="0" algn="ctr">
              <a:buNone/>
            </a:pPr>
            <a:r>
              <a:rPr lang="en-US" sz="800" i="1" dirty="0">
                <a:solidFill>
                  <a:srgbClr val="E8620D"/>
                </a:solidFill>
                <a:latin typeface="Arial" pitchFamily="34" charset="0"/>
                <a:ea typeface="Arial" pitchFamily="34" charset="-122"/>
                <a:cs typeface="Arial" pitchFamily="34" charset="-120"/>
              </a:rPr>
              <a:t>INPUT</a:t>
            </a:r>
            <a:endParaRPr lang="en-US" sz="800" dirty="0"/>
          </a:p>
        </p:txBody>
      </p:sp>
      <p:sp>
        <p:nvSpPr>
          <p:cNvPr id="138" name="Shape 135"/>
          <p:cNvSpPr/>
          <p:nvPr/>
        </p:nvSpPr>
        <p:spPr>
          <a:xfrm>
            <a:off x="12070080" y="10515600"/>
            <a:ext cx="2194560" cy="384048"/>
          </a:xfrm>
          <a:prstGeom prst="rect">
            <a:avLst/>
          </a:prstGeom>
          <a:solidFill>
            <a:srgbClr val="1D4ED8"/>
          </a:solidFill>
          <a:ln w="6350">
            <a:solidFill>
              <a:srgbClr val="1D4ED8"/>
            </a:solidFill>
            <a:prstDash val="solid"/>
          </a:ln>
        </p:spPr>
        <p:txBody>
          <a:bodyPr/>
          <a:lstStyle/>
          <a:p>
            <a:endParaRPr lang="en-GB"/>
          </a:p>
        </p:txBody>
      </p:sp>
      <p:sp>
        <p:nvSpPr>
          <p:cNvPr id="139" name="Text 136"/>
          <p:cNvSpPr/>
          <p:nvPr/>
        </p:nvSpPr>
        <p:spPr>
          <a:xfrm>
            <a:off x="12070080" y="10515600"/>
            <a:ext cx="2194560" cy="384048"/>
          </a:xfrm>
          <a:prstGeom prst="rect">
            <a:avLst/>
          </a:prstGeom>
          <a:noFill/>
          <a:ln/>
        </p:spPr>
        <p:txBody>
          <a:bodyPr wrap="square" rtlCol="0" anchor="ctr"/>
          <a:lstStyle/>
          <a:p>
            <a:pPr marL="0" indent="0" algn="ctr">
              <a:buNone/>
            </a:pPr>
            <a:r>
              <a:rPr lang="en-US" sz="1100" b="1" dirty="0">
                <a:solidFill>
                  <a:srgbClr val="FFFFFF"/>
                </a:solidFill>
                <a:latin typeface="Arial" pitchFamily="34" charset="0"/>
                <a:ea typeface="Arial" pitchFamily="34" charset="-122"/>
                <a:cs typeface="Arial" pitchFamily="34" charset="-120"/>
              </a:rPr>
              <a:t>BHP Recovery &amp; Processing</a:t>
            </a:r>
            <a:endParaRPr lang="en-US" sz="1100" dirty="0"/>
          </a:p>
        </p:txBody>
      </p:sp>
      <p:sp>
        <p:nvSpPr>
          <p:cNvPr id="140" name="Text 137"/>
          <p:cNvSpPr/>
          <p:nvPr/>
        </p:nvSpPr>
        <p:spPr>
          <a:xfrm>
            <a:off x="12070080" y="10917936"/>
            <a:ext cx="2194560" cy="182880"/>
          </a:xfrm>
          <a:prstGeom prst="rect">
            <a:avLst/>
          </a:prstGeom>
          <a:noFill/>
          <a:ln/>
        </p:spPr>
        <p:txBody>
          <a:bodyPr wrap="square" rtlCol="0" anchor="ctr"/>
          <a:lstStyle/>
          <a:p>
            <a:pPr marL="0" indent="0" algn="ctr">
              <a:buNone/>
            </a:pPr>
            <a:r>
              <a:rPr lang="en-US" sz="800" i="1" dirty="0">
                <a:solidFill>
                  <a:srgbClr val="1D4ED8"/>
                </a:solidFill>
                <a:latin typeface="Arial" pitchFamily="34" charset="0"/>
                <a:ea typeface="Arial" pitchFamily="34" charset="-122"/>
                <a:cs typeface="Arial" pitchFamily="34" charset="-120"/>
              </a:rPr>
              <a:t>EXTENSION PRODUCT</a:t>
            </a:r>
            <a:endParaRPr lang="en-US" sz="800" dirty="0"/>
          </a:p>
        </p:txBody>
      </p:sp>
      <p:sp>
        <p:nvSpPr>
          <p:cNvPr id="141" name="Shape 138"/>
          <p:cNvSpPr/>
          <p:nvPr/>
        </p:nvSpPr>
        <p:spPr>
          <a:xfrm>
            <a:off x="9217152" y="11250168"/>
            <a:ext cx="2240280" cy="384048"/>
          </a:xfrm>
          <a:prstGeom prst="rect">
            <a:avLst/>
          </a:prstGeom>
          <a:solidFill>
            <a:srgbClr val="92D050"/>
          </a:solidFill>
          <a:ln w="6350">
            <a:solidFill>
              <a:srgbClr val="0F766E"/>
            </a:solidFill>
            <a:prstDash val="solid"/>
          </a:ln>
        </p:spPr>
        <p:txBody>
          <a:bodyPr/>
          <a:lstStyle/>
          <a:p>
            <a:r>
              <a:rPr lang="en-US" dirty="0"/>
              <a:t> </a:t>
            </a:r>
            <a:endParaRPr lang="en-GB" dirty="0"/>
          </a:p>
        </p:txBody>
      </p:sp>
      <p:sp>
        <p:nvSpPr>
          <p:cNvPr id="142" name="Text 139"/>
          <p:cNvSpPr/>
          <p:nvPr/>
        </p:nvSpPr>
        <p:spPr>
          <a:xfrm>
            <a:off x="9217152" y="11250930"/>
            <a:ext cx="2240280" cy="384048"/>
          </a:xfrm>
          <a:prstGeom prst="rect">
            <a:avLst/>
          </a:prstGeom>
          <a:noFill/>
          <a:ln/>
        </p:spPr>
        <p:txBody>
          <a:bodyPr wrap="square" rtlCol="0" anchor="ctr"/>
          <a:lstStyle/>
          <a:p>
            <a:pPr marL="0" indent="0" algn="ctr">
              <a:buNone/>
            </a:pPr>
            <a:r>
              <a:rPr lang="en-US" sz="1100" b="1" dirty="0">
                <a:solidFill>
                  <a:srgbClr val="FFFFFF"/>
                </a:solidFill>
                <a:latin typeface="Arial" pitchFamily="34" charset="0"/>
                <a:ea typeface="Arial" pitchFamily="34" charset="-122"/>
                <a:cs typeface="Arial" pitchFamily="34" charset="-120"/>
              </a:rPr>
              <a:t>Certified Recycled Nickel</a:t>
            </a:r>
            <a:endParaRPr lang="en-US" sz="1100" dirty="0"/>
          </a:p>
        </p:txBody>
      </p:sp>
      <p:sp>
        <p:nvSpPr>
          <p:cNvPr id="143" name="Text 140"/>
          <p:cNvSpPr/>
          <p:nvPr/>
        </p:nvSpPr>
        <p:spPr>
          <a:xfrm>
            <a:off x="9137904" y="11607800"/>
            <a:ext cx="2240280" cy="182880"/>
          </a:xfrm>
          <a:prstGeom prst="rect">
            <a:avLst/>
          </a:prstGeom>
          <a:noFill/>
          <a:ln/>
        </p:spPr>
        <p:txBody>
          <a:bodyPr wrap="square" rtlCol="0" anchor="ctr"/>
          <a:lstStyle/>
          <a:p>
            <a:pPr marL="0" indent="0" algn="ctr">
              <a:buNone/>
            </a:pPr>
            <a:r>
              <a:rPr lang="en-US" sz="800" i="1" dirty="0">
                <a:solidFill>
                  <a:srgbClr val="92D050"/>
                </a:solidFill>
                <a:latin typeface="Arial" pitchFamily="34" charset="0"/>
                <a:ea typeface="Arial" pitchFamily="34" charset="-122"/>
                <a:cs typeface="Arial" pitchFamily="34" charset="-120"/>
              </a:rPr>
              <a:t>OUTPUT</a:t>
            </a:r>
            <a:endParaRPr lang="en-US" sz="800" dirty="0">
              <a:solidFill>
                <a:srgbClr val="92D050"/>
              </a:solidFill>
            </a:endParaRPr>
          </a:p>
        </p:txBody>
      </p:sp>
      <p:sp>
        <p:nvSpPr>
          <p:cNvPr id="144" name="Shape 141"/>
          <p:cNvSpPr/>
          <p:nvPr/>
        </p:nvSpPr>
        <p:spPr>
          <a:xfrm>
            <a:off x="6281928" y="10515600"/>
            <a:ext cx="2121408" cy="384048"/>
          </a:xfrm>
          <a:prstGeom prst="rect">
            <a:avLst/>
          </a:prstGeom>
          <a:solidFill>
            <a:srgbClr val="2D6A4F"/>
          </a:solidFill>
          <a:ln w="6350">
            <a:solidFill>
              <a:srgbClr val="2D6A4F"/>
            </a:solidFill>
            <a:prstDash val="solid"/>
          </a:ln>
        </p:spPr>
        <p:txBody>
          <a:bodyPr/>
          <a:lstStyle/>
          <a:p>
            <a:endParaRPr lang="en-GB"/>
          </a:p>
        </p:txBody>
      </p:sp>
      <p:sp>
        <p:nvSpPr>
          <p:cNvPr id="145" name="Text 142"/>
          <p:cNvSpPr/>
          <p:nvPr/>
        </p:nvSpPr>
        <p:spPr>
          <a:xfrm>
            <a:off x="6281928" y="10515600"/>
            <a:ext cx="2121408" cy="384048"/>
          </a:xfrm>
          <a:prstGeom prst="rect">
            <a:avLst/>
          </a:prstGeom>
          <a:noFill/>
          <a:ln/>
        </p:spPr>
        <p:txBody>
          <a:bodyPr wrap="square" rtlCol="0" anchor="ctr"/>
          <a:lstStyle/>
          <a:p>
            <a:pPr marL="0" indent="0" algn="ctr">
              <a:buNone/>
            </a:pPr>
            <a:r>
              <a:rPr lang="en-US" sz="1100" b="1" dirty="0">
                <a:solidFill>
                  <a:srgbClr val="FFFFFF"/>
                </a:solidFill>
                <a:latin typeface="Arial" pitchFamily="34" charset="0"/>
                <a:ea typeface="Arial" pitchFamily="34" charset="-122"/>
                <a:cs typeface="Arial" pitchFamily="34" charset="-120"/>
              </a:rPr>
              <a:t>New EV Battery Supply</a:t>
            </a:r>
            <a:endParaRPr lang="en-US" sz="1100" dirty="0"/>
          </a:p>
        </p:txBody>
      </p:sp>
      <p:sp>
        <p:nvSpPr>
          <p:cNvPr id="146" name="Text 143"/>
          <p:cNvSpPr/>
          <p:nvPr/>
        </p:nvSpPr>
        <p:spPr>
          <a:xfrm>
            <a:off x="6281928" y="10917936"/>
            <a:ext cx="2121408" cy="182880"/>
          </a:xfrm>
          <a:prstGeom prst="rect">
            <a:avLst/>
          </a:prstGeom>
          <a:noFill/>
          <a:ln/>
        </p:spPr>
        <p:txBody>
          <a:bodyPr wrap="square" rtlCol="0" anchor="ctr"/>
          <a:lstStyle/>
          <a:p>
            <a:pPr marL="0" indent="0" algn="ctr">
              <a:buNone/>
            </a:pPr>
            <a:r>
              <a:rPr lang="en-US" sz="800" i="1" dirty="0">
                <a:solidFill>
                  <a:srgbClr val="2D6A4F"/>
                </a:solidFill>
                <a:latin typeface="Arial" pitchFamily="34" charset="0"/>
                <a:ea typeface="Arial" pitchFamily="34" charset="-122"/>
                <a:cs typeface="Arial" pitchFamily="34" charset="-120"/>
              </a:rPr>
              <a:t>BACK TO MARKET</a:t>
            </a:r>
            <a:endParaRPr lang="en-US" sz="800" dirty="0"/>
          </a:p>
        </p:txBody>
      </p:sp>
      <p:sp>
        <p:nvSpPr>
          <p:cNvPr id="147" name="Shape 144"/>
          <p:cNvSpPr/>
          <p:nvPr/>
        </p:nvSpPr>
        <p:spPr>
          <a:xfrm>
            <a:off x="9738360" y="10479024"/>
            <a:ext cx="1188720" cy="384048"/>
          </a:xfrm>
          <a:prstGeom prst="rect">
            <a:avLst/>
          </a:prstGeom>
          <a:solidFill>
            <a:srgbClr val="1F2937"/>
          </a:solidFill>
          <a:ln w="6350">
            <a:solidFill>
              <a:srgbClr val="374151"/>
            </a:solidFill>
            <a:prstDash val="solid"/>
          </a:ln>
        </p:spPr>
        <p:txBody>
          <a:bodyPr/>
          <a:lstStyle/>
          <a:p>
            <a:endParaRPr lang="en-GB"/>
          </a:p>
        </p:txBody>
      </p:sp>
      <p:sp>
        <p:nvSpPr>
          <p:cNvPr id="148" name="Text 145"/>
          <p:cNvSpPr/>
          <p:nvPr/>
        </p:nvSpPr>
        <p:spPr>
          <a:xfrm>
            <a:off x="9738360" y="10479024"/>
            <a:ext cx="1188720" cy="384048"/>
          </a:xfrm>
          <a:prstGeom prst="rect">
            <a:avLst/>
          </a:prstGeom>
          <a:noFill/>
          <a:ln/>
        </p:spPr>
        <p:txBody>
          <a:bodyPr wrap="square" rtlCol="0" anchor="ctr"/>
          <a:lstStyle/>
          <a:p>
            <a:pPr marL="0" indent="0" algn="ctr">
              <a:buNone/>
            </a:pPr>
            <a:r>
              <a:rPr lang="en-US" sz="1000" b="1" dirty="0">
                <a:solidFill>
                  <a:srgbClr val="E8620D"/>
                </a:solidFill>
                <a:latin typeface="Arial" pitchFamily="34" charset="0"/>
                <a:ea typeface="Arial" pitchFamily="34" charset="-122"/>
                <a:cs typeface="Arial" pitchFamily="34" charset="-120"/>
              </a:rPr>
              <a:t>CLOSED</a:t>
            </a:r>
            <a:endParaRPr lang="en-US" sz="1000" dirty="0"/>
          </a:p>
          <a:p>
            <a:pPr marL="0" indent="0" algn="ctr">
              <a:buNone/>
            </a:pPr>
            <a:r>
              <a:rPr lang="en-US" sz="1000" b="1" dirty="0">
                <a:solidFill>
                  <a:srgbClr val="E8620D"/>
                </a:solidFill>
                <a:latin typeface="Arial" pitchFamily="34" charset="0"/>
                <a:ea typeface="Arial" pitchFamily="34" charset="-122"/>
                <a:cs typeface="Arial" pitchFamily="34" charset="-120"/>
              </a:rPr>
              <a:t>LOOP</a:t>
            </a:r>
            <a:endParaRPr lang="en-US" sz="1000" dirty="0"/>
          </a:p>
        </p:txBody>
      </p:sp>
      <p:sp>
        <p:nvSpPr>
          <p:cNvPr id="149" name="Text 146"/>
          <p:cNvSpPr/>
          <p:nvPr/>
        </p:nvSpPr>
        <p:spPr>
          <a:xfrm>
            <a:off x="11521440" y="9829800"/>
            <a:ext cx="548640" cy="502920"/>
          </a:xfrm>
          <a:prstGeom prst="rect">
            <a:avLst/>
          </a:prstGeom>
          <a:noFill/>
          <a:ln/>
        </p:spPr>
        <p:txBody>
          <a:bodyPr wrap="square" rtlCol="0" anchor="ctr"/>
          <a:lstStyle/>
          <a:p>
            <a:pPr marL="0" indent="0" algn="ctr">
              <a:buNone/>
            </a:pPr>
            <a:r>
              <a:rPr lang="en-US" sz="1600" b="1" dirty="0">
                <a:solidFill>
                  <a:srgbClr val="E8620D"/>
                </a:solidFill>
                <a:latin typeface="Arial" pitchFamily="34" charset="0"/>
                <a:ea typeface="Arial" pitchFamily="34" charset="-122"/>
                <a:cs typeface="Arial" pitchFamily="34" charset="-120"/>
              </a:rPr>
              <a:t>↘</a:t>
            </a:r>
            <a:endParaRPr lang="en-US" sz="1600" dirty="0"/>
          </a:p>
        </p:txBody>
      </p:sp>
      <p:sp>
        <p:nvSpPr>
          <p:cNvPr id="150" name="Text 147"/>
          <p:cNvSpPr/>
          <p:nvPr/>
        </p:nvSpPr>
        <p:spPr>
          <a:xfrm>
            <a:off x="11521440" y="10954512"/>
            <a:ext cx="548640" cy="502920"/>
          </a:xfrm>
          <a:prstGeom prst="rect">
            <a:avLst/>
          </a:prstGeom>
          <a:noFill/>
          <a:ln/>
        </p:spPr>
        <p:txBody>
          <a:bodyPr wrap="square" rtlCol="0" anchor="ctr"/>
          <a:lstStyle/>
          <a:p>
            <a:pPr marL="0" indent="0" algn="ctr">
              <a:buNone/>
            </a:pPr>
            <a:r>
              <a:rPr lang="en-US" sz="1600" b="1" dirty="0">
                <a:solidFill>
                  <a:srgbClr val="1D4ED8"/>
                </a:solidFill>
                <a:latin typeface="Arial" pitchFamily="34" charset="0"/>
                <a:ea typeface="Arial" pitchFamily="34" charset="-122"/>
                <a:cs typeface="Arial" pitchFamily="34" charset="-120"/>
              </a:rPr>
              <a:t>↙</a:t>
            </a:r>
            <a:endParaRPr lang="en-US" sz="1600" dirty="0"/>
          </a:p>
        </p:txBody>
      </p:sp>
      <p:sp>
        <p:nvSpPr>
          <p:cNvPr id="151" name="Text 148"/>
          <p:cNvSpPr/>
          <p:nvPr/>
        </p:nvSpPr>
        <p:spPr>
          <a:xfrm>
            <a:off x="8183880" y="10954512"/>
            <a:ext cx="548640" cy="502920"/>
          </a:xfrm>
          <a:prstGeom prst="rect">
            <a:avLst/>
          </a:prstGeom>
          <a:noFill/>
          <a:ln/>
        </p:spPr>
        <p:txBody>
          <a:bodyPr wrap="square" rtlCol="0" anchor="ctr"/>
          <a:lstStyle/>
          <a:p>
            <a:pPr marL="0" indent="0" algn="ctr">
              <a:buNone/>
            </a:pPr>
            <a:r>
              <a:rPr lang="en-US" sz="1600" b="1" dirty="0">
                <a:solidFill>
                  <a:srgbClr val="0F766E"/>
                </a:solidFill>
                <a:latin typeface="Arial" pitchFamily="34" charset="0"/>
                <a:ea typeface="Arial" pitchFamily="34" charset="-122"/>
                <a:cs typeface="Arial" pitchFamily="34" charset="-120"/>
              </a:rPr>
              <a:t>↖</a:t>
            </a:r>
            <a:endParaRPr lang="en-US" sz="1600" dirty="0"/>
          </a:p>
        </p:txBody>
      </p:sp>
      <p:sp>
        <p:nvSpPr>
          <p:cNvPr id="152" name="Text 149"/>
          <p:cNvSpPr/>
          <p:nvPr/>
        </p:nvSpPr>
        <p:spPr>
          <a:xfrm>
            <a:off x="8183880" y="9829800"/>
            <a:ext cx="548640" cy="502920"/>
          </a:xfrm>
          <a:prstGeom prst="rect">
            <a:avLst/>
          </a:prstGeom>
          <a:noFill/>
          <a:ln/>
        </p:spPr>
        <p:txBody>
          <a:bodyPr wrap="square" rtlCol="0" anchor="ctr"/>
          <a:lstStyle/>
          <a:p>
            <a:pPr marL="0" indent="0" algn="ctr">
              <a:buNone/>
            </a:pPr>
            <a:r>
              <a:rPr lang="en-US" sz="1600" b="1" dirty="0">
                <a:solidFill>
                  <a:srgbClr val="2D6A4F"/>
                </a:solidFill>
                <a:latin typeface="Arial" pitchFamily="34" charset="0"/>
                <a:ea typeface="Arial" pitchFamily="34" charset="-122"/>
                <a:cs typeface="Arial" pitchFamily="34" charset="-120"/>
              </a:rPr>
              <a:t>↗</a:t>
            </a:r>
            <a:endParaRPr lang="en-US" sz="1600" dirty="0"/>
          </a:p>
        </p:txBody>
      </p:sp>
      <p:sp>
        <p:nvSpPr>
          <p:cNvPr id="153" name="Shape 150"/>
          <p:cNvSpPr/>
          <p:nvPr/>
        </p:nvSpPr>
        <p:spPr>
          <a:xfrm>
            <a:off x="14630400" y="1984248"/>
            <a:ext cx="384048" cy="384048"/>
          </a:xfrm>
          <a:prstGeom prst="ellipse">
            <a:avLst/>
          </a:prstGeom>
          <a:solidFill>
            <a:srgbClr val="0F766E"/>
          </a:solidFill>
          <a:ln w="12700">
            <a:solidFill>
              <a:srgbClr val="0F766E"/>
            </a:solidFill>
            <a:prstDash val="solid"/>
          </a:ln>
        </p:spPr>
        <p:txBody>
          <a:bodyPr/>
          <a:lstStyle/>
          <a:p>
            <a:endParaRPr lang="en-GB"/>
          </a:p>
        </p:txBody>
      </p:sp>
      <p:sp>
        <p:nvSpPr>
          <p:cNvPr id="154" name="Text 151"/>
          <p:cNvSpPr/>
          <p:nvPr/>
        </p:nvSpPr>
        <p:spPr>
          <a:xfrm>
            <a:off x="14630400" y="1984248"/>
            <a:ext cx="384048" cy="384048"/>
          </a:xfrm>
          <a:prstGeom prst="rect">
            <a:avLst/>
          </a:prstGeom>
          <a:noFill/>
          <a:ln/>
        </p:spPr>
        <p:txBody>
          <a:bodyPr wrap="square"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04</a:t>
            </a:r>
            <a:endParaRPr lang="en-US" sz="1000" dirty="0"/>
          </a:p>
        </p:txBody>
      </p:sp>
      <p:sp>
        <p:nvSpPr>
          <p:cNvPr id="155" name="Text 152"/>
          <p:cNvSpPr/>
          <p:nvPr/>
        </p:nvSpPr>
        <p:spPr>
          <a:xfrm>
            <a:off x="15115032" y="1965960"/>
            <a:ext cx="4928616" cy="384048"/>
          </a:xfrm>
          <a:prstGeom prst="rect">
            <a:avLst/>
          </a:prstGeom>
          <a:noFill/>
          <a:ln/>
        </p:spPr>
        <p:txBody>
          <a:bodyPr wrap="square" rtlCol="0" anchor="ctr"/>
          <a:lstStyle/>
          <a:p>
            <a:pPr marL="0" indent="0">
              <a:buNone/>
            </a:pPr>
            <a:r>
              <a:rPr lang="en-US" sz="1200" b="1" dirty="0">
                <a:solidFill>
                  <a:srgbClr val="E5E7EB"/>
                </a:solidFill>
                <a:latin typeface="Arial" pitchFamily="34" charset="0"/>
                <a:ea typeface="Arial" pitchFamily="34" charset="-122"/>
                <a:cs typeface="Arial" pitchFamily="34" charset="-120"/>
              </a:rPr>
              <a:t>Sustainability Goals Alignment</a:t>
            </a:r>
            <a:endParaRPr lang="en-US" sz="1200" dirty="0"/>
          </a:p>
        </p:txBody>
      </p:sp>
      <p:sp>
        <p:nvSpPr>
          <p:cNvPr id="156" name="Shape 153"/>
          <p:cNvSpPr/>
          <p:nvPr/>
        </p:nvSpPr>
        <p:spPr>
          <a:xfrm>
            <a:off x="14630400" y="2496312"/>
            <a:ext cx="5349240" cy="0"/>
          </a:xfrm>
          <a:prstGeom prst="line">
            <a:avLst/>
          </a:prstGeom>
          <a:noFill/>
          <a:ln w="6350">
            <a:solidFill>
              <a:srgbClr val="2D3748"/>
            </a:solidFill>
            <a:prstDash val="solid"/>
          </a:ln>
        </p:spPr>
        <p:txBody>
          <a:bodyPr/>
          <a:lstStyle/>
          <a:p>
            <a:endParaRPr lang="en-GB"/>
          </a:p>
        </p:txBody>
      </p:sp>
      <p:sp>
        <p:nvSpPr>
          <p:cNvPr id="157" name="Text 154"/>
          <p:cNvSpPr/>
          <p:nvPr/>
        </p:nvSpPr>
        <p:spPr>
          <a:xfrm>
            <a:off x="14630400" y="2542032"/>
            <a:ext cx="5349240" cy="256032"/>
          </a:xfrm>
          <a:prstGeom prst="rect">
            <a:avLst/>
          </a:prstGeom>
          <a:noFill/>
          <a:ln/>
        </p:spPr>
        <p:txBody>
          <a:bodyPr wrap="square" rtlCol="0" anchor="ctr"/>
          <a:lstStyle/>
          <a:p>
            <a:pPr marL="0" indent="0">
              <a:buNone/>
            </a:pPr>
            <a:r>
              <a:rPr lang="en-US" sz="1100" i="1" dirty="0">
                <a:solidFill>
                  <a:srgbClr val="6B7280"/>
                </a:solidFill>
                <a:latin typeface="Arial" pitchFamily="34" charset="0"/>
                <a:ea typeface="Arial" pitchFamily="34" charset="-122"/>
                <a:cs typeface="Arial" pitchFamily="34" charset="-120"/>
              </a:rPr>
              <a:t>How the brand extension aligns with sustainability goals</a:t>
            </a:r>
            <a:endParaRPr lang="en-US" sz="1100" dirty="0"/>
          </a:p>
        </p:txBody>
      </p:sp>
      <p:sp>
        <p:nvSpPr>
          <p:cNvPr id="158" name="Shape 155"/>
          <p:cNvSpPr/>
          <p:nvPr/>
        </p:nvSpPr>
        <p:spPr>
          <a:xfrm>
            <a:off x="14630400" y="2834640"/>
            <a:ext cx="5349240" cy="0"/>
          </a:xfrm>
          <a:prstGeom prst="line">
            <a:avLst/>
          </a:prstGeom>
          <a:noFill/>
          <a:ln w="6350">
            <a:solidFill>
              <a:srgbClr val="2D3748"/>
            </a:solidFill>
            <a:prstDash val="solid"/>
          </a:ln>
        </p:spPr>
        <p:txBody>
          <a:bodyPr/>
          <a:lstStyle/>
          <a:p>
            <a:endParaRPr lang="en-GB"/>
          </a:p>
        </p:txBody>
      </p:sp>
      <p:sp>
        <p:nvSpPr>
          <p:cNvPr id="159" name="Shape 156"/>
          <p:cNvSpPr/>
          <p:nvPr/>
        </p:nvSpPr>
        <p:spPr>
          <a:xfrm>
            <a:off x="14602968" y="2907792"/>
            <a:ext cx="5404104" cy="1673352"/>
          </a:xfrm>
          <a:prstGeom prst="rect">
            <a:avLst/>
          </a:prstGeom>
          <a:solidFill>
            <a:srgbClr val="0D2919"/>
          </a:solidFill>
          <a:ln w="6350">
            <a:solidFill>
              <a:srgbClr val="374151"/>
            </a:solidFill>
            <a:prstDash val="solid"/>
          </a:ln>
        </p:spPr>
        <p:txBody>
          <a:bodyPr/>
          <a:lstStyle/>
          <a:p>
            <a:endParaRPr lang="en-GB"/>
          </a:p>
        </p:txBody>
      </p:sp>
      <p:sp>
        <p:nvSpPr>
          <p:cNvPr id="160" name="Shape 157"/>
          <p:cNvSpPr/>
          <p:nvPr/>
        </p:nvSpPr>
        <p:spPr>
          <a:xfrm>
            <a:off x="14602968" y="2907792"/>
            <a:ext cx="73152" cy="1673352"/>
          </a:xfrm>
          <a:prstGeom prst="rect">
            <a:avLst/>
          </a:prstGeom>
          <a:solidFill>
            <a:srgbClr val="2D6A4F"/>
          </a:solidFill>
          <a:ln w="12700">
            <a:solidFill>
              <a:srgbClr val="2D6A4F"/>
            </a:solidFill>
            <a:prstDash val="solid"/>
          </a:ln>
        </p:spPr>
        <p:txBody>
          <a:bodyPr/>
          <a:lstStyle/>
          <a:p>
            <a:endParaRPr lang="en-GB"/>
          </a:p>
        </p:txBody>
      </p:sp>
      <p:sp>
        <p:nvSpPr>
          <p:cNvPr id="161" name="Text 158"/>
          <p:cNvSpPr/>
          <p:nvPr/>
        </p:nvSpPr>
        <p:spPr>
          <a:xfrm>
            <a:off x="14749272" y="2980944"/>
            <a:ext cx="5221224" cy="347472"/>
          </a:xfrm>
          <a:prstGeom prst="rect">
            <a:avLst/>
          </a:prstGeom>
          <a:noFill/>
          <a:ln/>
        </p:spPr>
        <p:txBody>
          <a:bodyPr wrap="square" rtlCol="0" anchor="ctr"/>
          <a:lstStyle/>
          <a:p>
            <a:pPr marL="0" indent="0">
              <a:buNone/>
            </a:pPr>
            <a:r>
              <a:rPr lang="en-US" sz="1200" b="1" dirty="0">
                <a:solidFill>
                  <a:srgbClr val="92D050"/>
                </a:solidFill>
                <a:latin typeface="Arial" pitchFamily="34" charset="0"/>
                <a:ea typeface="Arial" pitchFamily="34" charset="-122"/>
                <a:cs typeface="Arial" pitchFamily="34" charset="-120"/>
              </a:rPr>
              <a:t>Environmental Goals</a:t>
            </a:r>
            <a:endParaRPr lang="en-US" sz="1200" dirty="0">
              <a:solidFill>
                <a:srgbClr val="92D050"/>
              </a:solidFill>
            </a:endParaRPr>
          </a:p>
        </p:txBody>
      </p:sp>
      <p:sp>
        <p:nvSpPr>
          <p:cNvPr id="162" name="Shape 159"/>
          <p:cNvSpPr/>
          <p:nvPr/>
        </p:nvSpPr>
        <p:spPr>
          <a:xfrm>
            <a:off x="14749272" y="3529584"/>
            <a:ext cx="82296" cy="82296"/>
          </a:xfrm>
          <a:prstGeom prst="ellipse">
            <a:avLst/>
          </a:prstGeom>
          <a:solidFill>
            <a:srgbClr val="2D6A4F"/>
          </a:solidFill>
          <a:ln w="12700">
            <a:solidFill>
              <a:srgbClr val="2D6A4F"/>
            </a:solidFill>
            <a:prstDash val="solid"/>
          </a:ln>
        </p:spPr>
        <p:txBody>
          <a:bodyPr/>
          <a:lstStyle/>
          <a:p>
            <a:endParaRPr lang="en-GB"/>
          </a:p>
        </p:txBody>
      </p:sp>
      <p:sp>
        <p:nvSpPr>
          <p:cNvPr id="163" name="Text 160"/>
          <p:cNvSpPr/>
          <p:nvPr/>
        </p:nvSpPr>
        <p:spPr>
          <a:xfrm>
            <a:off x="14877288" y="3364992"/>
            <a:ext cx="5093208" cy="411480"/>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Recycling emits &gt;50% less GHG than conventional mining — direct measurable environmental benefit</a:t>
            </a:r>
            <a:endParaRPr lang="en-US" sz="1100" dirty="0"/>
          </a:p>
        </p:txBody>
      </p:sp>
      <p:sp>
        <p:nvSpPr>
          <p:cNvPr id="164" name="Text 161"/>
          <p:cNvSpPr/>
          <p:nvPr/>
        </p:nvSpPr>
        <p:spPr>
          <a:xfrm>
            <a:off x="14877288" y="3758184"/>
            <a:ext cx="5093208" cy="164592"/>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(Machala et al., 2025)</a:t>
            </a:r>
            <a:endParaRPr lang="en-US" sz="800" dirty="0"/>
          </a:p>
        </p:txBody>
      </p:sp>
      <p:sp>
        <p:nvSpPr>
          <p:cNvPr id="165" name="Shape 162"/>
          <p:cNvSpPr/>
          <p:nvPr/>
        </p:nvSpPr>
        <p:spPr>
          <a:xfrm>
            <a:off x="14749272" y="4151376"/>
            <a:ext cx="82296" cy="82296"/>
          </a:xfrm>
          <a:prstGeom prst="ellipse">
            <a:avLst/>
          </a:prstGeom>
          <a:solidFill>
            <a:srgbClr val="2D6A4F"/>
          </a:solidFill>
          <a:ln w="12700">
            <a:solidFill>
              <a:srgbClr val="2D6A4F"/>
            </a:solidFill>
            <a:prstDash val="solid"/>
          </a:ln>
        </p:spPr>
        <p:txBody>
          <a:bodyPr/>
          <a:lstStyle/>
          <a:p>
            <a:endParaRPr lang="en-GB"/>
          </a:p>
        </p:txBody>
      </p:sp>
      <p:sp>
        <p:nvSpPr>
          <p:cNvPr id="166" name="Text 163"/>
          <p:cNvSpPr/>
          <p:nvPr/>
        </p:nvSpPr>
        <p:spPr>
          <a:xfrm>
            <a:off x="14877288" y="3986784"/>
            <a:ext cx="5093208" cy="411480"/>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Reduces new mine development need for nickel by 25% by 2050</a:t>
            </a:r>
            <a:endParaRPr lang="en-US" sz="1100" dirty="0"/>
          </a:p>
        </p:txBody>
      </p:sp>
      <p:sp>
        <p:nvSpPr>
          <p:cNvPr id="167" name="Text 164"/>
          <p:cNvSpPr/>
          <p:nvPr/>
        </p:nvSpPr>
        <p:spPr>
          <a:xfrm>
            <a:off x="14877288" y="4379976"/>
            <a:ext cx="5093208" cy="164592"/>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(IEA, 2024)</a:t>
            </a:r>
            <a:endParaRPr lang="en-US" sz="800" dirty="0"/>
          </a:p>
        </p:txBody>
      </p:sp>
      <p:sp>
        <p:nvSpPr>
          <p:cNvPr id="168" name="Shape 165"/>
          <p:cNvSpPr/>
          <p:nvPr/>
        </p:nvSpPr>
        <p:spPr>
          <a:xfrm>
            <a:off x="14602968" y="4645152"/>
            <a:ext cx="5404104" cy="1673352"/>
          </a:xfrm>
          <a:prstGeom prst="rect">
            <a:avLst/>
          </a:prstGeom>
          <a:solidFill>
            <a:srgbClr val="0A2525"/>
          </a:solidFill>
          <a:ln w="6350">
            <a:solidFill>
              <a:srgbClr val="374151"/>
            </a:solidFill>
            <a:prstDash val="solid"/>
          </a:ln>
        </p:spPr>
        <p:txBody>
          <a:bodyPr/>
          <a:lstStyle/>
          <a:p>
            <a:endParaRPr lang="en-GB"/>
          </a:p>
        </p:txBody>
      </p:sp>
      <p:sp>
        <p:nvSpPr>
          <p:cNvPr id="169" name="Shape 166"/>
          <p:cNvSpPr/>
          <p:nvPr/>
        </p:nvSpPr>
        <p:spPr>
          <a:xfrm>
            <a:off x="14602968" y="4645152"/>
            <a:ext cx="73152" cy="1673352"/>
          </a:xfrm>
          <a:prstGeom prst="rect">
            <a:avLst/>
          </a:prstGeom>
          <a:solidFill>
            <a:srgbClr val="0F766E"/>
          </a:solidFill>
          <a:ln w="12700">
            <a:solidFill>
              <a:srgbClr val="0F766E"/>
            </a:solidFill>
            <a:prstDash val="solid"/>
          </a:ln>
        </p:spPr>
        <p:txBody>
          <a:bodyPr/>
          <a:lstStyle/>
          <a:p>
            <a:endParaRPr lang="en-GB"/>
          </a:p>
        </p:txBody>
      </p:sp>
      <p:sp>
        <p:nvSpPr>
          <p:cNvPr id="170" name="Text 167"/>
          <p:cNvSpPr/>
          <p:nvPr/>
        </p:nvSpPr>
        <p:spPr>
          <a:xfrm>
            <a:off x="14749272" y="4718304"/>
            <a:ext cx="5221224" cy="347472"/>
          </a:xfrm>
          <a:prstGeom prst="rect">
            <a:avLst/>
          </a:prstGeom>
          <a:noFill/>
          <a:ln/>
        </p:spPr>
        <p:txBody>
          <a:bodyPr wrap="square" rtlCol="0" anchor="ctr"/>
          <a:lstStyle/>
          <a:p>
            <a:pPr marL="0" indent="0">
              <a:buNone/>
            </a:pPr>
            <a:r>
              <a:rPr lang="en-US" sz="1200" b="1" dirty="0">
                <a:solidFill>
                  <a:srgbClr val="0F766E"/>
                </a:solidFill>
                <a:latin typeface="Arial" pitchFamily="34" charset="0"/>
                <a:ea typeface="Arial" pitchFamily="34" charset="-122"/>
                <a:cs typeface="Arial" pitchFamily="34" charset="-120"/>
              </a:rPr>
              <a:t>Circular Economy</a:t>
            </a:r>
            <a:endParaRPr lang="en-US" sz="1200" dirty="0"/>
          </a:p>
        </p:txBody>
      </p:sp>
      <p:sp>
        <p:nvSpPr>
          <p:cNvPr id="171" name="Shape 168"/>
          <p:cNvSpPr/>
          <p:nvPr/>
        </p:nvSpPr>
        <p:spPr>
          <a:xfrm>
            <a:off x="14749272" y="5266944"/>
            <a:ext cx="82296" cy="82296"/>
          </a:xfrm>
          <a:prstGeom prst="ellipse">
            <a:avLst/>
          </a:prstGeom>
          <a:solidFill>
            <a:srgbClr val="0F766E"/>
          </a:solidFill>
          <a:ln w="12700">
            <a:solidFill>
              <a:srgbClr val="0F766E"/>
            </a:solidFill>
            <a:prstDash val="solid"/>
          </a:ln>
        </p:spPr>
        <p:txBody>
          <a:bodyPr/>
          <a:lstStyle/>
          <a:p>
            <a:endParaRPr lang="en-GB"/>
          </a:p>
        </p:txBody>
      </p:sp>
      <p:sp>
        <p:nvSpPr>
          <p:cNvPr id="172" name="Text 169"/>
          <p:cNvSpPr/>
          <p:nvPr/>
        </p:nvSpPr>
        <p:spPr>
          <a:xfrm>
            <a:off x="14877288" y="5102352"/>
            <a:ext cx="5093208" cy="411480"/>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Closes the material loop — critical battery metals recovered and reused indefinitely, not landfilled</a:t>
            </a:r>
            <a:endParaRPr lang="en-US" sz="1100" dirty="0"/>
          </a:p>
        </p:txBody>
      </p:sp>
      <p:sp>
        <p:nvSpPr>
          <p:cNvPr id="173" name="Text 170"/>
          <p:cNvSpPr/>
          <p:nvPr/>
        </p:nvSpPr>
        <p:spPr>
          <a:xfrm>
            <a:off x="14877288" y="5495544"/>
            <a:ext cx="5093208" cy="164592"/>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(Kirchherr et al., 2017)</a:t>
            </a:r>
            <a:endParaRPr lang="en-US" sz="800" dirty="0"/>
          </a:p>
        </p:txBody>
      </p:sp>
      <p:sp>
        <p:nvSpPr>
          <p:cNvPr id="174" name="Shape 171"/>
          <p:cNvSpPr/>
          <p:nvPr/>
        </p:nvSpPr>
        <p:spPr>
          <a:xfrm>
            <a:off x="14749272" y="5888736"/>
            <a:ext cx="82296" cy="82296"/>
          </a:xfrm>
          <a:prstGeom prst="ellipse">
            <a:avLst/>
          </a:prstGeom>
          <a:solidFill>
            <a:srgbClr val="0F766E"/>
          </a:solidFill>
          <a:ln w="12700">
            <a:solidFill>
              <a:srgbClr val="0F766E"/>
            </a:solidFill>
            <a:prstDash val="solid"/>
          </a:ln>
        </p:spPr>
        <p:txBody>
          <a:bodyPr/>
          <a:lstStyle/>
          <a:p>
            <a:endParaRPr lang="en-GB"/>
          </a:p>
        </p:txBody>
      </p:sp>
      <p:sp>
        <p:nvSpPr>
          <p:cNvPr id="175" name="Text 172"/>
          <p:cNvSpPr/>
          <p:nvPr/>
        </p:nvSpPr>
        <p:spPr>
          <a:xfrm>
            <a:off x="14877288" y="5724144"/>
            <a:ext cx="5093208" cy="411480"/>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Converts BHP's linear extraction model into a closed-loop circular business cycle</a:t>
            </a:r>
            <a:endParaRPr lang="en-US" sz="1100" dirty="0"/>
          </a:p>
        </p:txBody>
      </p:sp>
      <p:sp>
        <p:nvSpPr>
          <p:cNvPr id="176" name="Text 173"/>
          <p:cNvSpPr/>
          <p:nvPr/>
        </p:nvSpPr>
        <p:spPr>
          <a:xfrm>
            <a:off x="14877288" y="6117336"/>
            <a:ext cx="5093208" cy="164592"/>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(IEA, 2024)</a:t>
            </a:r>
            <a:endParaRPr lang="en-US" sz="800" dirty="0"/>
          </a:p>
        </p:txBody>
      </p:sp>
      <p:sp>
        <p:nvSpPr>
          <p:cNvPr id="177" name="Shape 174"/>
          <p:cNvSpPr/>
          <p:nvPr/>
        </p:nvSpPr>
        <p:spPr>
          <a:xfrm>
            <a:off x="14602968" y="6382512"/>
            <a:ext cx="5404104" cy="1673352"/>
          </a:xfrm>
          <a:prstGeom prst="rect">
            <a:avLst/>
          </a:prstGeom>
          <a:solidFill>
            <a:srgbClr val="1F1408"/>
          </a:solidFill>
          <a:ln w="6350">
            <a:solidFill>
              <a:srgbClr val="374151"/>
            </a:solidFill>
            <a:prstDash val="solid"/>
          </a:ln>
        </p:spPr>
        <p:txBody>
          <a:bodyPr/>
          <a:lstStyle/>
          <a:p>
            <a:endParaRPr lang="en-GB"/>
          </a:p>
        </p:txBody>
      </p:sp>
      <p:sp>
        <p:nvSpPr>
          <p:cNvPr id="178" name="Shape 175"/>
          <p:cNvSpPr/>
          <p:nvPr/>
        </p:nvSpPr>
        <p:spPr>
          <a:xfrm>
            <a:off x="14602968" y="6382512"/>
            <a:ext cx="73152" cy="1673352"/>
          </a:xfrm>
          <a:prstGeom prst="rect">
            <a:avLst/>
          </a:prstGeom>
          <a:solidFill>
            <a:srgbClr val="E8620D"/>
          </a:solidFill>
          <a:ln w="12700">
            <a:solidFill>
              <a:srgbClr val="E8620D"/>
            </a:solidFill>
            <a:prstDash val="solid"/>
          </a:ln>
        </p:spPr>
        <p:txBody>
          <a:bodyPr/>
          <a:lstStyle/>
          <a:p>
            <a:endParaRPr lang="en-GB"/>
          </a:p>
        </p:txBody>
      </p:sp>
      <p:sp>
        <p:nvSpPr>
          <p:cNvPr id="179" name="Text 176"/>
          <p:cNvSpPr/>
          <p:nvPr/>
        </p:nvSpPr>
        <p:spPr>
          <a:xfrm>
            <a:off x="14749272" y="6455664"/>
            <a:ext cx="5221224" cy="347472"/>
          </a:xfrm>
          <a:prstGeom prst="rect">
            <a:avLst/>
          </a:prstGeom>
          <a:noFill/>
          <a:ln/>
        </p:spPr>
        <p:txBody>
          <a:bodyPr wrap="square" rtlCol="0" anchor="ctr"/>
          <a:lstStyle/>
          <a:p>
            <a:pPr marL="0" indent="0">
              <a:buNone/>
            </a:pPr>
            <a:r>
              <a:rPr lang="en-US" sz="1200" b="1" dirty="0">
                <a:solidFill>
                  <a:srgbClr val="E8620D"/>
                </a:solidFill>
                <a:latin typeface="Arial" pitchFamily="34" charset="0"/>
                <a:ea typeface="Arial" pitchFamily="34" charset="-122"/>
                <a:cs typeface="Arial" pitchFamily="34" charset="-120"/>
              </a:rPr>
              <a:t>BHP Corporate Goals</a:t>
            </a:r>
            <a:endParaRPr lang="en-US" sz="1200" dirty="0"/>
          </a:p>
        </p:txBody>
      </p:sp>
      <p:sp>
        <p:nvSpPr>
          <p:cNvPr id="180" name="Shape 177"/>
          <p:cNvSpPr/>
          <p:nvPr/>
        </p:nvSpPr>
        <p:spPr>
          <a:xfrm>
            <a:off x="14749272" y="7004304"/>
            <a:ext cx="82296" cy="82296"/>
          </a:xfrm>
          <a:prstGeom prst="ellipse">
            <a:avLst/>
          </a:prstGeom>
          <a:solidFill>
            <a:srgbClr val="E8620D"/>
          </a:solidFill>
          <a:ln w="12700">
            <a:solidFill>
              <a:srgbClr val="E8620D"/>
            </a:solidFill>
            <a:prstDash val="solid"/>
          </a:ln>
        </p:spPr>
        <p:txBody>
          <a:bodyPr/>
          <a:lstStyle/>
          <a:p>
            <a:endParaRPr lang="en-GB"/>
          </a:p>
        </p:txBody>
      </p:sp>
      <p:sp>
        <p:nvSpPr>
          <p:cNvPr id="181" name="Text 178"/>
          <p:cNvSpPr/>
          <p:nvPr/>
        </p:nvSpPr>
        <p:spPr>
          <a:xfrm>
            <a:off x="14877288" y="6839712"/>
            <a:ext cx="5093208" cy="411480"/>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Directly supports BHP net-zero Scope 1 &amp; 2 commitment by 2050</a:t>
            </a:r>
            <a:endParaRPr lang="en-US" sz="1100" dirty="0"/>
          </a:p>
        </p:txBody>
      </p:sp>
      <p:sp>
        <p:nvSpPr>
          <p:cNvPr id="182" name="Text 179"/>
          <p:cNvSpPr/>
          <p:nvPr/>
        </p:nvSpPr>
        <p:spPr>
          <a:xfrm>
            <a:off x="14877288" y="7232904"/>
            <a:ext cx="5093208" cy="164592"/>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(BHP, 2024b)</a:t>
            </a:r>
            <a:endParaRPr lang="en-US" sz="800" dirty="0"/>
          </a:p>
        </p:txBody>
      </p:sp>
      <p:sp>
        <p:nvSpPr>
          <p:cNvPr id="183" name="Shape 180"/>
          <p:cNvSpPr/>
          <p:nvPr/>
        </p:nvSpPr>
        <p:spPr>
          <a:xfrm>
            <a:off x="14749272" y="7626096"/>
            <a:ext cx="82296" cy="82296"/>
          </a:xfrm>
          <a:prstGeom prst="ellipse">
            <a:avLst/>
          </a:prstGeom>
          <a:solidFill>
            <a:srgbClr val="E8620D"/>
          </a:solidFill>
          <a:ln w="12700">
            <a:solidFill>
              <a:srgbClr val="E8620D"/>
            </a:solidFill>
            <a:prstDash val="solid"/>
          </a:ln>
        </p:spPr>
        <p:txBody>
          <a:bodyPr/>
          <a:lstStyle/>
          <a:p>
            <a:endParaRPr lang="en-GB"/>
          </a:p>
        </p:txBody>
      </p:sp>
      <p:sp>
        <p:nvSpPr>
          <p:cNvPr id="184" name="Text 181"/>
          <p:cNvSpPr/>
          <p:nvPr/>
        </p:nvSpPr>
        <p:spPr>
          <a:xfrm>
            <a:off x="14877288" y="7461504"/>
            <a:ext cx="5093208" cy="411480"/>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Authentic sustainability builds brand credibility and competitive advantage</a:t>
            </a:r>
            <a:endParaRPr lang="en-US" sz="1100" dirty="0"/>
          </a:p>
        </p:txBody>
      </p:sp>
      <p:sp>
        <p:nvSpPr>
          <p:cNvPr id="185" name="Text 182"/>
          <p:cNvSpPr/>
          <p:nvPr/>
        </p:nvSpPr>
        <p:spPr>
          <a:xfrm>
            <a:off x="14877288" y="7854696"/>
            <a:ext cx="5093208" cy="164592"/>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(Moravcikova et al., 2017)</a:t>
            </a:r>
            <a:endParaRPr lang="en-US" sz="800" dirty="0"/>
          </a:p>
        </p:txBody>
      </p:sp>
      <p:sp>
        <p:nvSpPr>
          <p:cNvPr id="186" name="Shape 183"/>
          <p:cNvSpPr/>
          <p:nvPr/>
        </p:nvSpPr>
        <p:spPr>
          <a:xfrm>
            <a:off x="14602968" y="8119872"/>
            <a:ext cx="5404104" cy="1673352"/>
          </a:xfrm>
          <a:prstGeom prst="rect">
            <a:avLst/>
          </a:prstGeom>
          <a:solidFill>
            <a:srgbClr val="0D1A36"/>
          </a:solidFill>
          <a:ln w="6350">
            <a:solidFill>
              <a:srgbClr val="374151"/>
            </a:solidFill>
            <a:prstDash val="solid"/>
          </a:ln>
        </p:spPr>
        <p:txBody>
          <a:bodyPr/>
          <a:lstStyle/>
          <a:p>
            <a:endParaRPr lang="en-GB"/>
          </a:p>
        </p:txBody>
      </p:sp>
      <p:sp>
        <p:nvSpPr>
          <p:cNvPr id="187" name="Shape 184"/>
          <p:cNvSpPr/>
          <p:nvPr/>
        </p:nvSpPr>
        <p:spPr>
          <a:xfrm>
            <a:off x="14602968" y="8119872"/>
            <a:ext cx="73152" cy="1673352"/>
          </a:xfrm>
          <a:prstGeom prst="rect">
            <a:avLst/>
          </a:prstGeom>
          <a:solidFill>
            <a:srgbClr val="1D4ED8"/>
          </a:solidFill>
          <a:ln w="12700">
            <a:solidFill>
              <a:srgbClr val="1D4ED8"/>
            </a:solidFill>
            <a:prstDash val="solid"/>
          </a:ln>
        </p:spPr>
        <p:txBody>
          <a:bodyPr/>
          <a:lstStyle/>
          <a:p>
            <a:endParaRPr lang="en-GB"/>
          </a:p>
        </p:txBody>
      </p:sp>
      <p:sp>
        <p:nvSpPr>
          <p:cNvPr id="188" name="Text 185"/>
          <p:cNvSpPr/>
          <p:nvPr/>
        </p:nvSpPr>
        <p:spPr>
          <a:xfrm>
            <a:off x="14749272" y="8193024"/>
            <a:ext cx="5221224" cy="347472"/>
          </a:xfrm>
          <a:prstGeom prst="rect">
            <a:avLst/>
          </a:prstGeom>
          <a:noFill/>
          <a:ln/>
        </p:spPr>
        <p:txBody>
          <a:bodyPr wrap="square" rtlCol="0" anchor="ctr"/>
          <a:lstStyle/>
          <a:p>
            <a:pPr marL="0" indent="0">
              <a:buNone/>
            </a:pPr>
            <a:r>
              <a:rPr lang="en-US" sz="1200" b="1" dirty="0">
                <a:solidFill>
                  <a:srgbClr val="1D4ED8"/>
                </a:solidFill>
                <a:latin typeface="Arial" pitchFamily="34" charset="0"/>
                <a:ea typeface="Arial" pitchFamily="34" charset="-122"/>
                <a:cs typeface="Arial" pitchFamily="34" charset="-120"/>
              </a:rPr>
              <a:t>Regulatory Compliance</a:t>
            </a:r>
            <a:endParaRPr lang="en-US" sz="1200" dirty="0"/>
          </a:p>
        </p:txBody>
      </p:sp>
      <p:sp>
        <p:nvSpPr>
          <p:cNvPr id="189" name="Shape 186"/>
          <p:cNvSpPr/>
          <p:nvPr/>
        </p:nvSpPr>
        <p:spPr>
          <a:xfrm>
            <a:off x="14749272" y="8741664"/>
            <a:ext cx="82296" cy="82296"/>
          </a:xfrm>
          <a:prstGeom prst="ellipse">
            <a:avLst/>
          </a:prstGeom>
          <a:solidFill>
            <a:srgbClr val="1D4ED8"/>
          </a:solidFill>
          <a:ln w="12700">
            <a:solidFill>
              <a:srgbClr val="1D4ED8"/>
            </a:solidFill>
            <a:prstDash val="solid"/>
          </a:ln>
        </p:spPr>
        <p:txBody>
          <a:bodyPr/>
          <a:lstStyle/>
          <a:p>
            <a:endParaRPr lang="en-GB"/>
          </a:p>
        </p:txBody>
      </p:sp>
      <p:sp>
        <p:nvSpPr>
          <p:cNvPr id="190" name="Text 187"/>
          <p:cNvSpPr/>
          <p:nvPr/>
        </p:nvSpPr>
        <p:spPr>
          <a:xfrm>
            <a:off x="14877288" y="8577072"/>
            <a:ext cx="5093208" cy="411480"/>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Fulfils EU Battery Regulation 2023/1542 — 15% recycled nickel mandated by 2036</a:t>
            </a:r>
            <a:endParaRPr lang="en-US" sz="1100" dirty="0"/>
          </a:p>
        </p:txBody>
      </p:sp>
      <p:sp>
        <p:nvSpPr>
          <p:cNvPr id="191" name="Text 188"/>
          <p:cNvSpPr/>
          <p:nvPr/>
        </p:nvSpPr>
        <p:spPr>
          <a:xfrm>
            <a:off x="14877288" y="8970264"/>
            <a:ext cx="5093208" cy="164592"/>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(European Commission, 2023)</a:t>
            </a:r>
            <a:endParaRPr lang="en-US" sz="800" dirty="0"/>
          </a:p>
        </p:txBody>
      </p:sp>
      <p:sp>
        <p:nvSpPr>
          <p:cNvPr id="192" name="Shape 189"/>
          <p:cNvSpPr/>
          <p:nvPr/>
        </p:nvSpPr>
        <p:spPr>
          <a:xfrm>
            <a:off x="14749272" y="9363456"/>
            <a:ext cx="82296" cy="82296"/>
          </a:xfrm>
          <a:prstGeom prst="ellipse">
            <a:avLst/>
          </a:prstGeom>
          <a:solidFill>
            <a:srgbClr val="1D4ED8"/>
          </a:solidFill>
          <a:ln w="12700">
            <a:solidFill>
              <a:srgbClr val="1D4ED8"/>
            </a:solidFill>
            <a:prstDash val="solid"/>
          </a:ln>
        </p:spPr>
        <p:txBody>
          <a:bodyPr/>
          <a:lstStyle/>
          <a:p>
            <a:endParaRPr lang="en-GB"/>
          </a:p>
        </p:txBody>
      </p:sp>
      <p:sp>
        <p:nvSpPr>
          <p:cNvPr id="193" name="Text 190"/>
          <p:cNvSpPr/>
          <p:nvPr/>
        </p:nvSpPr>
        <p:spPr>
          <a:xfrm>
            <a:off x="14877288" y="9198864"/>
            <a:ext cx="5093208" cy="411480"/>
          </a:xfrm>
          <a:prstGeom prst="rect">
            <a:avLst/>
          </a:prstGeom>
          <a:noFill/>
          <a:ln/>
        </p:spPr>
        <p:txBody>
          <a:bodyPr wrap="square" rtlCol="0" anchor="ctr"/>
          <a:lstStyle/>
          <a:p>
            <a:pPr marL="0" indent="0">
              <a:buNone/>
            </a:pPr>
            <a:r>
              <a:rPr lang="en-US" sz="1100" dirty="0">
                <a:solidFill>
                  <a:srgbClr val="E5E7EB"/>
                </a:solidFill>
                <a:latin typeface="Arial" pitchFamily="34" charset="0"/>
                <a:ea typeface="Arial" pitchFamily="34" charset="-122"/>
                <a:cs typeface="Arial" pitchFamily="34" charset="-120"/>
              </a:rPr>
              <a:t>Aligns with 30+ new critical-mineral recycling policies introduced globally since 2022</a:t>
            </a:r>
            <a:endParaRPr lang="en-US" sz="1100" dirty="0"/>
          </a:p>
        </p:txBody>
      </p:sp>
      <p:sp>
        <p:nvSpPr>
          <p:cNvPr id="194" name="Text 191"/>
          <p:cNvSpPr/>
          <p:nvPr/>
        </p:nvSpPr>
        <p:spPr>
          <a:xfrm>
            <a:off x="14877288" y="9592056"/>
            <a:ext cx="5093208" cy="164592"/>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(IEA, 2024)</a:t>
            </a:r>
            <a:endParaRPr lang="en-US" sz="800" dirty="0"/>
          </a:p>
        </p:txBody>
      </p:sp>
      <p:sp>
        <p:nvSpPr>
          <p:cNvPr id="195" name="Shape 192"/>
          <p:cNvSpPr/>
          <p:nvPr/>
        </p:nvSpPr>
        <p:spPr>
          <a:xfrm>
            <a:off x="14602968" y="9857232"/>
            <a:ext cx="5404104" cy="1892808"/>
          </a:xfrm>
          <a:prstGeom prst="rect">
            <a:avLst/>
          </a:prstGeom>
          <a:solidFill>
            <a:srgbClr val="111827"/>
          </a:solidFill>
          <a:ln w="6350">
            <a:solidFill>
              <a:srgbClr val="374151"/>
            </a:solidFill>
            <a:prstDash val="solid"/>
          </a:ln>
        </p:spPr>
        <p:txBody>
          <a:bodyPr/>
          <a:lstStyle/>
          <a:p>
            <a:endParaRPr lang="en-GB"/>
          </a:p>
        </p:txBody>
      </p:sp>
      <p:sp>
        <p:nvSpPr>
          <p:cNvPr id="196" name="Text 193"/>
          <p:cNvSpPr/>
          <p:nvPr/>
        </p:nvSpPr>
        <p:spPr>
          <a:xfrm>
            <a:off x="14694408" y="9921240"/>
            <a:ext cx="5221224" cy="292608"/>
          </a:xfrm>
          <a:prstGeom prst="rect">
            <a:avLst/>
          </a:prstGeom>
          <a:noFill/>
          <a:ln/>
        </p:spPr>
        <p:txBody>
          <a:bodyPr wrap="square" rtlCol="0" anchor="ctr"/>
          <a:lstStyle/>
          <a:p>
            <a:pPr marL="0" indent="0">
              <a:buNone/>
            </a:pPr>
            <a:r>
              <a:rPr lang="en-US" sz="1200" b="1" dirty="0">
                <a:solidFill>
                  <a:srgbClr val="E8620D"/>
                </a:solidFill>
                <a:latin typeface="Arial" pitchFamily="34" charset="0"/>
                <a:ea typeface="Arial" pitchFamily="34" charset="-122"/>
                <a:cs typeface="Arial" pitchFamily="34" charset="-120"/>
              </a:rPr>
              <a:t>STRATEGIC ROADMAP</a:t>
            </a:r>
            <a:endParaRPr lang="en-US" sz="1200" dirty="0"/>
          </a:p>
        </p:txBody>
      </p:sp>
      <p:sp>
        <p:nvSpPr>
          <p:cNvPr id="197" name="Shape 194"/>
          <p:cNvSpPr/>
          <p:nvPr/>
        </p:nvSpPr>
        <p:spPr>
          <a:xfrm>
            <a:off x="14694408" y="10259568"/>
            <a:ext cx="548640" cy="246888"/>
          </a:xfrm>
          <a:prstGeom prst="rect">
            <a:avLst/>
          </a:prstGeom>
          <a:solidFill>
            <a:srgbClr val="E8620D"/>
          </a:solidFill>
          <a:ln w="6350">
            <a:solidFill>
              <a:srgbClr val="E8620D"/>
            </a:solidFill>
            <a:prstDash val="solid"/>
          </a:ln>
        </p:spPr>
        <p:txBody>
          <a:bodyPr/>
          <a:lstStyle/>
          <a:p>
            <a:endParaRPr lang="en-GB"/>
          </a:p>
        </p:txBody>
      </p:sp>
      <p:sp>
        <p:nvSpPr>
          <p:cNvPr id="198" name="Text 195"/>
          <p:cNvSpPr/>
          <p:nvPr/>
        </p:nvSpPr>
        <p:spPr>
          <a:xfrm>
            <a:off x="14694408" y="10259568"/>
            <a:ext cx="548640" cy="246888"/>
          </a:xfrm>
          <a:prstGeom prst="rect">
            <a:avLst/>
          </a:prstGeom>
          <a:noFill/>
          <a:ln/>
        </p:spPr>
        <p:txBody>
          <a:bodyPr wrap="square" rtlCol="0" anchor="ctr"/>
          <a:lstStyle/>
          <a:p>
            <a:pPr marL="0" indent="0" algn="ctr">
              <a:buNone/>
            </a:pPr>
            <a:r>
              <a:rPr lang="en-US" sz="800" b="1" dirty="0">
                <a:solidFill>
                  <a:srgbClr val="FFFFFF"/>
                </a:solidFill>
                <a:latin typeface="Arial" pitchFamily="34" charset="0"/>
                <a:ea typeface="Arial" pitchFamily="34" charset="-122"/>
                <a:cs typeface="Arial" pitchFamily="34" charset="-120"/>
              </a:rPr>
              <a:t>2021</a:t>
            </a:r>
            <a:endParaRPr lang="en-US" sz="800" dirty="0"/>
          </a:p>
        </p:txBody>
      </p:sp>
      <p:sp>
        <p:nvSpPr>
          <p:cNvPr id="199" name="Text 196"/>
          <p:cNvSpPr/>
          <p:nvPr/>
        </p:nvSpPr>
        <p:spPr>
          <a:xfrm>
            <a:off x="15334488" y="10259568"/>
            <a:ext cx="4672584" cy="246888"/>
          </a:xfrm>
          <a:prstGeom prst="rect">
            <a:avLst/>
          </a:prstGeom>
          <a:noFill/>
          <a:ln/>
        </p:spPr>
        <p:txBody>
          <a:bodyPr wrap="square" rtlCol="0" anchor="ctr"/>
          <a:lstStyle/>
          <a:p>
            <a:pPr marL="0" indent="0">
              <a:buNone/>
            </a:pPr>
            <a:r>
              <a:rPr lang="en-US" sz="1050" dirty="0">
                <a:solidFill>
                  <a:srgbClr val="E5E7EB"/>
                </a:solidFill>
                <a:latin typeface="Arial" pitchFamily="34" charset="0"/>
                <a:ea typeface="Arial" pitchFamily="34" charset="-122"/>
                <a:cs typeface="Arial" pitchFamily="34" charset="-120"/>
              </a:rPr>
              <a:t>Tesla deal + Kwinana nickel sulphate plant launched</a:t>
            </a:r>
            <a:endParaRPr lang="en-US" sz="1050" dirty="0"/>
          </a:p>
        </p:txBody>
      </p:sp>
      <p:sp>
        <p:nvSpPr>
          <p:cNvPr id="200" name="Shape 197"/>
          <p:cNvSpPr/>
          <p:nvPr/>
        </p:nvSpPr>
        <p:spPr>
          <a:xfrm>
            <a:off x="14694408" y="10616184"/>
            <a:ext cx="548640" cy="246888"/>
          </a:xfrm>
          <a:prstGeom prst="rect">
            <a:avLst/>
          </a:prstGeom>
          <a:solidFill>
            <a:srgbClr val="E8620D"/>
          </a:solidFill>
          <a:ln w="6350">
            <a:solidFill>
              <a:srgbClr val="E8620D"/>
            </a:solidFill>
            <a:prstDash val="solid"/>
          </a:ln>
        </p:spPr>
        <p:txBody>
          <a:bodyPr/>
          <a:lstStyle/>
          <a:p>
            <a:endParaRPr lang="en-GB"/>
          </a:p>
        </p:txBody>
      </p:sp>
      <p:sp>
        <p:nvSpPr>
          <p:cNvPr id="201" name="Text 198"/>
          <p:cNvSpPr/>
          <p:nvPr/>
        </p:nvSpPr>
        <p:spPr>
          <a:xfrm>
            <a:off x="14694408" y="10616184"/>
            <a:ext cx="548640" cy="246888"/>
          </a:xfrm>
          <a:prstGeom prst="rect">
            <a:avLst/>
          </a:prstGeom>
          <a:noFill/>
          <a:ln/>
        </p:spPr>
        <p:txBody>
          <a:bodyPr wrap="square" rtlCol="0" anchor="ctr"/>
          <a:lstStyle/>
          <a:p>
            <a:pPr marL="0" indent="0" algn="ctr">
              <a:buNone/>
            </a:pPr>
            <a:r>
              <a:rPr lang="en-US" sz="800" b="1" dirty="0">
                <a:solidFill>
                  <a:srgbClr val="FFFFFF"/>
                </a:solidFill>
                <a:latin typeface="Arial" pitchFamily="34" charset="0"/>
                <a:ea typeface="Arial" pitchFamily="34" charset="-122"/>
                <a:cs typeface="Arial" pitchFamily="34" charset="-120"/>
              </a:rPr>
              <a:t>2024</a:t>
            </a:r>
            <a:endParaRPr lang="en-US" sz="800" dirty="0"/>
          </a:p>
        </p:txBody>
      </p:sp>
      <p:sp>
        <p:nvSpPr>
          <p:cNvPr id="202" name="Text 199"/>
          <p:cNvSpPr/>
          <p:nvPr/>
        </p:nvSpPr>
        <p:spPr>
          <a:xfrm>
            <a:off x="15334488" y="10616184"/>
            <a:ext cx="4672584" cy="246888"/>
          </a:xfrm>
          <a:prstGeom prst="rect">
            <a:avLst/>
          </a:prstGeom>
          <a:noFill/>
          <a:ln/>
        </p:spPr>
        <p:txBody>
          <a:bodyPr wrap="square" rtlCol="0" anchor="ctr"/>
          <a:lstStyle/>
          <a:p>
            <a:pPr marL="0" indent="0">
              <a:buNone/>
            </a:pPr>
            <a:r>
              <a:rPr lang="en-US" sz="1050" dirty="0">
                <a:solidFill>
                  <a:srgbClr val="E5E7EB"/>
                </a:solidFill>
                <a:latin typeface="Arial" pitchFamily="34" charset="0"/>
                <a:ea typeface="Arial" pitchFamily="34" charset="-122"/>
                <a:cs typeface="Arial" pitchFamily="34" charset="-120"/>
              </a:rPr>
              <a:t>WA Nickel suspended — restart review Feb 2027</a:t>
            </a:r>
            <a:endParaRPr lang="en-US" sz="1050" dirty="0"/>
          </a:p>
        </p:txBody>
      </p:sp>
      <p:sp>
        <p:nvSpPr>
          <p:cNvPr id="203" name="Shape 200"/>
          <p:cNvSpPr/>
          <p:nvPr/>
        </p:nvSpPr>
        <p:spPr>
          <a:xfrm>
            <a:off x="14694408" y="10972800"/>
            <a:ext cx="548640" cy="246888"/>
          </a:xfrm>
          <a:prstGeom prst="rect">
            <a:avLst/>
          </a:prstGeom>
          <a:solidFill>
            <a:srgbClr val="2D3748"/>
          </a:solidFill>
          <a:ln w="6350">
            <a:solidFill>
              <a:srgbClr val="374151"/>
            </a:solidFill>
            <a:prstDash val="solid"/>
          </a:ln>
        </p:spPr>
        <p:txBody>
          <a:bodyPr/>
          <a:lstStyle/>
          <a:p>
            <a:endParaRPr lang="en-GB"/>
          </a:p>
        </p:txBody>
      </p:sp>
      <p:sp>
        <p:nvSpPr>
          <p:cNvPr id="204" name="Text 201"/>
          <p:cNvSpPr/>
          <p:nvPr/>
        </p:nvSpPr>
        <p:spPr>
          <a:xfrm>
            <a:off x="14694408" y="10972800"/>
            <a:ext cx="548640" cy="246888"/>
          </a:xfrm>
          <a:prstGeom prst="rect">
            <a:avLst/>
          </a:prstGeom>
          <a:noFill/>
          <a:ln/>
        </p:spPr>
        <p:txBody>
          <a:bodyPr wrap="square" rtlCol="0" anchor="ctr"/>
          <a:lstStyle/>
          <a:p>
            <a:pPr marL="0" indent="0" algn="ctr">
              <a:buNone/>
            </a:pPr>
            <a:r>
              <a:rPr lang="en-US" sz="800" b="1" dirty="0">
                <a:solidFill>
                  <a:srgbClr val="FFFFFF"/>
                </a:solidFill>
                <a:latin typeface="Arial" pitchFamily="34" charset="0"/>
                <a:ea typeface="Arial" pitchFamily="34" charset="-122"/>
                <a:cs typeface="Arial" pitchFamily="34" charset="-120"/>
              </a:rPr>
              <a:t>2027</a:t>
            </a:r>
            <a:endParaRPr lang="en-US" sz="800" dirty="0"/>
          </a:p>
        </p:txBody>
      </p:sp>
      <p:sp>
        <p:nvSpPr>
          <p:cNvPr id="205" name="Text 202"/>
          <p:cNvSpPr/>
          <p:nvPr/>
        </p:nvSpPr>
        <p:spPr>
          <a:xfrm>
            <a:off x="15334488" y="10972800"/>
            <a:ext cx="4672584" cy="246888"/>
          </a:xfrm>
          <a:prstGeom prst="rect">
            <a:avLst/>
          </a:prstGeom>
          <a:noFill/>
          <a:ln/>
        </p:spPr>
        <p:txBody>
          <a:bodyPr wrap="square" rtlCol="0" anchor="ctr"/>
          <a:lstStyle/>
          <a:p>
            <a:pPr marL="0" indent="0">
              <a:buNone/>
            </a:pPr>
            <a:r>
              <a:rPr lang="en-US" sz="1050" dirty="0">
                <a:solidFill>
                  <a:srgbClr val="6B7280"/>
                </a:solidFill>
                <a:latin typeface="Arial" pitchFamily="34" charset="0"/>
                <a:ea typeface="Arial" pitchFamily="34" charset="-122"/>
                <a:cs typeface="Arial" pitchFamily="34" charset="-120"/>
              </a:rPr>
              <a:t>Review decision — pilot recycling partnerships launch</a:t>
            </a:r>
            <a:endParaRPr lang="en-US" sz="1050" dirty="0"/>
          </a:p>
        </p:txBody>
      </p:sp>
      <p:sp>
        <p:nvSpPr>
          <p:cNvPr id="206" name="Shape 203"/>
          <p:cNvSpPr/>
          <p:nvPr/>
        </p:nvSpPr>
        <p:spPr>
          <a:xfrm>
            <a:off x="14694408" y="11329416"/>
            <a:ext cx="548640" cy="246888"/>
          </a:xfrm>
          <a:prstGeom prst="rect">
            <a:avLst/>
          </a:prstGeom>
          <a:solidFill>
            <a:srgbClr val="2D3748"/>
          </a:solidFill>
          <a:ln w="6350">
            <a:solidFill>
              <a:srgbClr val="374151"/>
            </a:solidFill>
            <a:prstDash val="solid"/>
          </a:ln>
        </p:spPr>
        <p:txBody>
          <a:bodyPr/>
          <a:lstStyle/>
          <a:p>
            <a:endParaRPr lang="en-GB"/>
          </a:p>
        </p:txBody>
      </p:sp>
      <p:sp>
        <p:nvSpPr>
          <p:cNvPr id="207" name="Text 204"/>
          <p:cNvSpPr/>
          <p:nvPr/>
        </p:nvSpPr>
        <p:spPr>
          <a:xfrm>
            <a:off x="14694408" y="11329416"/>
            <a:ext cx="548640" cy="246888"/>
          </a:xfrm>
          <a:prstGeom prst="rect">
            <a:avLst/>
          </a:prstGeom>
          <a:noFill/>
          <a:ln/>
        </p:spPr>
        <p:txBody>
          <a:bodyPr wrap="square" rtlCol="0" anchor="ctr"/>
          <a:lstStyle/>
          <a:p>
            <a:pPr marL="0" indent="0" algn="ctr">
              <a:buNone/>
            </a:pPr>
            <a:r>
              <a:rPr lang="en-US" sz="800" b="1" dirty="0">
                <a:solidFill>
                  <a:srgbClr val="FFFFFF"/>
                </a:solidFill>
                <a:latin typeface="Arial" pitchFamily="34" charset="0"/>
                <a:ea typeface="Arial" pitchFamily="34" charset="-122"/>
                <a:cs typeface="Arial" pitchFamily="34" charset="-120"/>
              </a:rPr>
              <a:t>2031+</a:t>
            </a:r>
            <a:endParaRPr lang="en-US" sz="800" dirty="0"/>
          </a:p>
        </p:txBody>
      </p:sp>
      <p:sp>
        <p:nvSpPr>
          <p:cNvPr id="208" name="Text 205"/>
          <p:cNvSpPr/>
          <p:nvPr/>
        </p:nvSpPr>
        <p:spPr>
          <a:xfrm>
            <a:off x="15334488" y="11329416"/>
            <a:ext cx="4672584" cy="246888"/>
          </a:xfrm>
          <a:prstGeom prst="rect">
            <a:avLst/>
          </a:prstGeom>
          <a:noFill/>
          <a:ln/>
        </p:spPr>
        <p:txBody>
          <a:bodyPr wrap="square" rtlCol="0" anchor="ctr"/>
          <a:lstStyle/>
          <a:p>
            <a:pPr marL="0" indent="0">
              <a:buNone/>
            </a:pPr>
            <a:r>
              <a:rPr lang="en-US" sz="1050" dirty="0">
                <a:solidFill>
                  <a:srgbClr val="6B7280"/>
                </a:solidFill>
                <a:latin typeface="Arial" pitchFamily="34" charset="0"/>
                <a:ea typeface="Arial" pitchFamily="34" charset="-122"/>
                <a:cs typeface="Arial" pitchFamily="34" charset="-120"/>
              </a:rPr>
              <a:t>EU mandate drives binding recycled-nickel demand at scale</a:t>
            </a:r>
            <a:endParaRPr lang="en-US" sz="1050" dirty="0"/>
          </a:p>
        </p:txBody>
      </p:sp>
      <p:sp>
        <p:nvSpPr>
          <p:cNvPr id="209" name="Shape 206"/>
          <p:cNvSpPr/>
          <p:nvPr/>
        </p:nvSpPr>
        <p:spPr>
          <a:xfrm>
            <a:off x="0" y="11777472"/>
            <a:ext cx="20116800" cy="685800"/>
          </a:xfrm>
          <a:prstGeom prst="rect">
            <a:avLst/>
          </a:prstGeom>
          <a:solidFill>
            <a:srgbClr val="0D1B2A"/>
          </a:solidFill>
          <a:ln w="12700">
            <a:solidFill>
              <a:srgbClr val="0D1B2A"/>
            </a:solidFill>
            <a:prstDash val="solid"/>
          </a:ln>
        </p:spPr>
        <p:txBody>
          <a:bodyPr/>
          <a:lstStyle/>
          <a:p>
            <a:endParaRPr lang="en-GB"/>
          </a:p>
        </p:txBody>
      </p:sp>
      <p:sp>
        <p:nvSpPr>
          <p:cNvPr id="210" name="Text 207"/>
          <p:cNvSpPr/>
          <p:nvPr/>
        </p:nvSpPr>
        <p:spPr>
          <a:xfrm>
            <a:off x="228600" y="11771376"/>
            <a:ext cx="19568160" cy="201168"/>
          </a:xfrm>
          <a:prstGeom prst="rect">
            <a:avLst/>
          </a:prstGeom>
          <a:noFill/>
          <a:ln/>
        </p:spPr>
        <p:txBody>
          <a:bodyPr wrap="square" rtlCol="0" anchor="ctr"/>
          <a:lstStyle/>
          <a:p>
            <a:pPr marL="0" indent="0">
              <a:buNone/>
            </a:pPr>
            <a:r>
              <a:rPr lang="en-US" sz="1000" b="1" dirty="0">
                <a:solidFill>
                  <a:srgbClr val="6B7280"/>
                </a:solidFill>
                <a:latin typeface="Arial" pitchFamily="34" charset="0"/>
                <a:ea typeface="Arial" pitchFamily="34" charset="-122"/>
                <a:cs typeface="Arial" pitchFamily="34" charset="-120"/>
              </a:rPr>
              <a:t>KEY EVIDENCE</a:t>
            </a:r>
            <a:endParaRPr lang="en-US" sz="1000" dirty="0"/>
          </a:p>
        </p:txBody>
      </p:sp>
      <p:sp>
        <p:nvSpPr>
          <p:cNvPr id="211" name="Shape 208"/>
          <p:cNvSpPr/>
          <p:nvPr/>
        </p:nvSpPr>
        <p:spPr>
          <a:xfrm>
            <a:off x="228600" y="11972544"/>
            <a:ext cx="4709160" cy="402336"/>
          </a:xfrm>
          <a:prstGeom prst="rect">
            <a:avLst/>
          </a:prstGeom>
          <a:solidFill>
            <a:srgbClr val="1A2535"/>
          </a:solidFill>
          <a:ln w="6350">
            <a:solidFill>
              <a:srgbClr val="374151"/>
            </a:solidFill>
            <a:prstDash val="solid"/>
          </a:ln>
        </p:spPr>
        <p:txBody>
          <a:bodyPr/>
          <a:lstStyle/>
          <a:p>
            <a:endParaRPr lang="en-GB"/>
          </a:p>
        </p:txBody>
      </p:sp>
      <p:sp>
        <p:nvSpPr>
          <p:cNvPr id="212" name="Text 209"/>
          <p:cNvSpPr/>
          <p:nvPr/>
        </p:nvSpPr>
        <p:spPr>
          <a:xfrm>
            <a:off x="228600" y="12033504"/>
            <a:ext cx="1828800" cy="402336"/>
          </a:xfrm>
          <a:prstGeom prst="rect">
            <a:avLst/>
          </a:prstGeom>
          <a:noFill/>
          <a:ln/>
        </p:spPr>
        <p:txBody>
          <a:bodyPr wrap="square" rtlCol="0" anchor="ctr"/>
          <a:lstStyle/>
          <a:p>
            <a:pPr marL="0" indent="0" algn="ctr">
              <a:buNone/>
            </a:pPr>
            <a:r>
              <a:rPr lang="en-US" sz="1400" b="1" dirty="0">
                <a:solidFill>
                  <a:srgbClr val="E8620D"/>
                </a:solidFill>
                <a:latin typeface="Arial" pitchFamily="34" charset="0"/>
                <a:ea typeface="Arial" pitchFamily="34" charset="-122"/>
                <a:cs typeface="Arial" pitchFamily="34" charset="-120"/>
              </a:rPr>
              <a:t>&gt;50%</a:t>
            </a:r>
            <a:endParaRPr lang="en-US" sz="1400" dirty="0"/>
          </a:p>
        </p:txBody>
      </p:sp>
      <p:sp>
        <p:nvSpPr>
          <p:cNvPr id="213" name="Text 210"/>
          <p:cNvSpPr/>
          <p:nvPr/>
        </p:nvSpPr>
        <p:spPr>
          <a:xfrm>
            <a:off x="1600199" y="11984736"/>
            <a:ext cx="3370895" cy="219456"/>
          </a:xfrm>
          <a:prstGeom prst="rect">
            <a:avLst/>
          </a:prstGeom>
          <a:noFill/>
          <a:ln/>
        </p:spPr>
        <p:txBody>
          <a:bodyPr wrap="square" rtlCol="0" anchor="ctr"/>
          <a:lstStyle/>
          <a:p>
            <a:pPr marL="0" indent="0">
              <a:buNone/>
            </a:pPr>
            <a:r>
              <a:rPr lang="en-US" sz="900" b="1" dirty="0">
                <a:solidFill>
                  <a:srgbClr val="E5E7EB"/>
                </a:solidFill>
                <a:latin typeface="Arial" pitchFamily="34" charset="0"/>
                <a:ea typeface="Arial" pitchFamily="34" charset="-122"/>
                <a:cs typeface="Arial" pitchFamily="34" charset="-120"/>
              </a:rPr>
              <a:t>GHG reduction vs conventional mining</a:t>
            </a:r>
            <a:endParaRPr lang="en-US" sz="900" dirty="0"/>
          </a:p>
        </p:txBody>
      </p:sp>
      <p:sp>
        <p:nvSpPr>
          <p:cNvPr id="214" name="Text 211"/>
          <p:cNvSpPr/>
          <p:nvPr/>
        </p:nvSpPr>
        <p:spPr>
          <a:xfrm>
            <a:off x="2057400" y="12204192"/>
            <a:ext cx="2685288" cy="155448"/>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Machala et al. (2025)</a:t>
            </a:r>
            <a:endParaRPr lang="en-US" sz="800" dirty="0"/>
          </a:p>
        </p:txBody>
      </p:sp>
      <p:sp>
        <p:nvSpPr>
          <p:cNvPr id="215" name="Shape 212"/>
          <p:cNvSpPr/>
          <p:nvPr/>
        </p:nvSpPr>
        <p:spPr>
          <a:xfrm>
            <a:off x="5166360" y="11972544"/>
            <a:ext cx="4709160" cy="402336"/>
          </a:xfrm>
          <a:prstGeom prst="rect">
            <a:avLst/>
          </a:prstGeom>
          <a:solidFill>
            <a:srgbClr val="1A2535"/>
          </a:solidFill>
          <a:ln w="6350">
            <a:solidFill>
              <a:srgbClr val="374151"/>
            </a:solidFill>
            <a:prstDash val="solid"/>
          </a:ln>
        </p:spPr>
        <p:txBody>
          <a:bodyPr/>
          <a:lstStyle/>
          <a:p>
            <a:endParaRPr lang="en-GB"/>
          </a:p>
        </p:txBody>
      </p:sp>
      <p:sp>
        <p:nvSpPr>
          <p:cNvPr id="216" name="Text 213"/>
          <p:cNvSpPr/>
          <p:nvPr/>
        </p:nvSpPr>
        <p:spPr>
          <a:xfrm>
            <a:off x="5166360" y="12033504"/>
            <a:ext cx="1828800" cy="402336"/>
          </a:xfrm>
          <a:prstGeom prst="rect">
            <a:avLst/>
          </a:prstGeom>
          <a:noFill/>
          <a:ln/>
        </p:spPr>
        <p:txBody>
          <a:bodyPr wrap="square" rtlCol="0" anchor="ctr"/>
          <a:lstStyle/>
          <a:p>
            <a:pPr marL="0" indent="0" algn="ctr">
              <a:buNone/>
            </a:pPr>
            <a:r>
              <a:rPr lang="en-US" sz="1400" b="1" dirty="0">
                <a:solidFill>
                  <a:srgbClr val="E8620D"/>
                </a:solidFill>
                <a:latin typeface="Arial" pitchFamily="34" charset="0"/>
                <a:ea typeface="Arial" pitchFamily="34" charset="-122"/>
                <a:cs typeface="Arial" pitchFamily="34" charset="-120"/>
              </a:rPr>
              <a:t>~32%</a:t>
            </a:r>
            <a:endParaRPr lang="en-US" sz="1400" dirty="0"/>
          </a:p>
        </p:txBody>
      </p:sp>
      <p:sp>
        <p:nvSpPr>
          <p:cNvPr id="217" name="Text 214"/>
          <p:cNvSpPr/>
          <p:nvPr/>
        </p:nvSpPr>
        <p:spPr>
          <a:xfrm>
            <a:off x="6793992" y="11984736"/>
            <a:ext cx="3081528" cy="219456"/>
          </a:xfrm>
          <a:prstGeom prst="rect">
            <a:avLst/>
          </a:prstGeom>
          <a:noFill/>
          <a:ln/>
        </p:spPr>
        <p:txBody>
          <a:bodyPr wrap="square" rtlCol="0" anchor="ctr"/>
          <a:lstStyle/>
          <a:p>
            <a:pPr marL="0" indent="0">
              <a:buNone/>
            </a:pPr>
            <a:r>
              <a:rPr lang="en-US" sz="900" b="1" dirty="0">
                <a:solidFill>
                  <a:srgbClr val="E5E7EB"/>
                </a:solidFill>
                <a:latin typeface="Arial" pitchFamily="34" charset="0"/>
                <a:ea typeface="Arial" pitchFamily="34" charset="-122"/>
                <a:cs typeface="Arial" pitchFamily="34" charset="-120"/>
              </a:rPr>
              <a:t>EV battery recycling market CAGR 2025–2030</a:t>
            </a:r>
            <a:endParaRPr lang="en-US" sz="900" dirty="0"/>
          </a:p>
        </p:txBody>
      </p:sp>
      <p:sp>
        <p:nvSpPr>
          <p:cNvPr id="218" name="Text 215"/>
          <p:cNvSpPr/>
          <p:nvPr/>
        </p:nvSpPr>
        <p:spPr>
          <a:xfrm>
            <a:off x="6995160" y="12204192"/>
            <a:ext cx="2685288" cy="155448"/>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Industry estimates</a:t>
            </a:r>
            <a:endParaRPr lang="en-US" sz="800" dirty="0"/>
          </a:p>
        </p:txBody>
      </p:sp>
      <p:sp>
        <p:nvSpPr>
          <p:cNvPr id="219" name="Shape 216"/>
          <p:cNvSpPr/>
          <p:nvPr/>
        </p:nvSpPr>
        <p:spPr>
          <a:xfrm>
            <a:off x="10104120" y="11972544"/>
            <a:ext cx="4709160" cy="402336"/>
          </a:xfrm>
          <a:prstGeom prst="rect">
            <a:avLst/>
          </a:prstGeom>
          <a:solidFill>
            <a:srgbClr val="1A2535"/>
          </a:solidFill>
          <a:ln w="6350">
            <a:solidFill>
              <a:srgbClr val="374151"/>
            </a:solidFill>
            <a:prstDash val="solid"/>
          </a:ln>
        </p:spPr>
        <p:txBody>
          <a:bodyPr/>
          <a:lstStyle/>
          <a:p>
            <a:endParaRPr lang="en-GB"/>
          </a:p>
        </p:txBody>
      </p:sp>
      <p:sp>
        <p:nvSpPr>
          <p:cNvPr id="220" name="Text 217"/>
          <p:cNvSpPr/>
          <p:nvPr/>
        </p:nvSpPr>
        <p:spPr>
          <a:xfrm>
            <a:off x="10104120" y="12033504"/>
            <a:ext cx="1828800" cy="402336"/>
          </a:xfrm>
          <a:prstGeom prst="rect">
            <a:avLst/>
          </a:prstGeom>
          <a:noFill/>
          <a:ln/>
        </p:spPr>
        <p:txBody>
          <a:bodyPr wrap="square" rtlCol="0" anchor="ctr"/>
          <a:lstStyle/>
          <a:p>
            <a:pPr marL="0" indent="0" algn="ctr">
              <a:buNone/>
            </a:pPr>
            <a:r>
              <a:rPr lang="en-US" sz="1400" b="1" dirty="0">
                <a:solidFill>
                  <a:srgbClr val="E8620D"/>
                </a:solidFill>
                <a:latin typeface="Arial" pitchFamily="34" charset="0"/>
                <a:ea typeface="Arial" pitchFamily="34" charset="-122"/>
                <a:cs typeface="Arial" pitchFamily="34" charset="-120"/>
              </a:rPr>
              <a:t>14M</a:t>
            </a:r>
            <a:endParaRPr lang="en-US" sz="1400" dirty="0"/>
          </a:p>
        </p:txBody>
      </p:sp>
      <p:sp>
        <p:nvSpPr>
          <p:cNvPr id="221" name="Text 218"/>
          <p:cNvSpPr/>
          <p:nvPr/>
        </p:nvSpPr>
        <p:spPr>
          <a:xfrm>
            <a:off x="11932920" y="11984736"/>
            <a:ext cx="2685288" cy="219456"/>
          </a:xfrm>
          <a:prstGeom prst="rect">
            <a:avLst/>
          </a:prstGeom>
          <a:noFill/>
          <a:ln/>
        </p:spPr>
        <p:txBody>
          <a:bodyPr wrap="square" rtlCol="0" anchor="ctr"/>
          <a:lstStyle/>
          <a:p>
            <a:pPr marL="0" indent="0">
              <a:buNone/>
            </a:pPr>
            <a:r>
              <a:rPr lang="en-US" sz="900" b="1" dirty="0">
                <a:solidFill>
                  <a:srgbClr val="E5E7EB"/>
                </a:solidFill>
                <a:latin typeface="Arial" pitchFamily="34" charset="0"/>
                <a:ea typeface="Arial" pitchFamily="34" charset="-122"/>
                <a:cs typeface="Arial" pitchFamily="34" charset="-120"/>
              </a:rPr>
              <a:t>EV batteries reaching end-of-life by 2040</a:t>
            </a:r>
            <a:endParaRPr lang="en-US" sz="900" dirty="0"/>
          </a:p>
        </p:txBody>
      </p:sp>
      <p:sp>
        <p:nvSpPr>
          <p:cNvPr id="222" name="Text 219"/>
          <p:cNvSpPr/>
          <p:nvPr/>
        </p:nvSpPr>
        <p:spPr>
          <a:xfrm>
            <a:off x="11932920" y="12204192"/>
            <a:ext cx="2685288" cy="155448"/>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IEA (2025)</a:t>
            </a:r>
            <a:endParaRPr lang="en-US" sz="800" dirty="0"/>
          </a:p>
        </p:txBody>
      </p:sp>
      <p:sp>
        <p:nvSpPr>
          <p:cNvPr id="223" name="Shape 220"/>
          <p:cNvSpPr/>
          <p:nvPr/>
        </p:nvSpPr>
        <p:spPr>
          <a:xfrm>
            <a:off x="15041880" y="11972544"/>
            <a:ext cx="4709160" cy="402336"/>
          </a:xfrm>
          <a:prstGeom prst="rect">
            <a:avLst/>
          </a:prstGeom>
          <a:solidFill>
            <a:srgbClr val="1A2535"/>
          </a:solidFill>
          <a:ln w="6350">
            <a:solidFill>
              <a:srgbClr val="374151"/>
            </a:solidFill>
            <a:prstDash val="solid"/>
          </a:ln>
        </p:spPr>
        <p:txBody>
          <a:bodyPr/>
          <a:lstStyle/>
          <a:p>
            <a:endParaRPr lang="en-GB"/>
          </a:p>
        </p:txBody>
      </p:sp>
      <p:sp>
        <p:nvSpPr>
          <p:cNvPr id="224" name="Text 221"/>
          <p:cNvSpPr/>
          <p:nvPr/>
        </p:nvSpPr>
        <p:spPr>
          <a:xfrm>
            <a:off x="15041880" y="12033504"/>
            <a:ext cx="1828800" cy="402336"/>
          </a:xfrm>
          <a:prstGeom prst="rect">
            <a:avLst/>
          </a:prstGeom>
          <a:noFill/>
          <a:ln/>
        </p:spPr>
        <p:txBody>
          <a:bodyPr wrap="square" rtlCol="0" anchor="ctr"/>
          <a:lstStyle/>
          <a:p>
            <a:pPr marL="0" indent="0" algn="ctr">
              <a:buNone/>
            </a:pPr>
            <a:r>
              <a:rPr lang="en-US" sz="1400" b="1" dirty="0">
                <a:solidFill>
                  <a:srgbClr val="E8620D"/>
                </a:solidFill>
                <a:latin typeface="Arial" pitchFamily="34" charset="0"/>
                <a:ea typeface="Arial" pitchFamily="34" charset="-122"/>
                <a:cs typeface="Arial" pitchFamily="34" charset="-120"/>
              </a:rPr>
              <a:t>USD 200B</a:t>
            </a:r>
            <a:endParaRPr lang="en-US" sz="1400" dirty="0"/>
          </a:p>
        </p:txBody>
      </p:sp>
      <p:sp>
        <p:nvSpPr>
          <p:cNvPr id="225" name="Text 222"/>
          <p:cNvSpPr/>
          <p:nvPr/>
        </p:nvSpPr>
        <p:spPr>
          <a:xfrm>
            <a:off x="16870680" y="11984736"/>
            <a:ext cx="2685288" cy="219456"/>
          </a:xfrm>
          <a:prstGeom prst="rect">
            <a:avLst/>
          </a:prstGeom>
          <a:noFill/>
          <a:ln/>
        </p:spPr>
        <p:txBody>
          <a:bodyPr wrap="square" rtlCol="0" anchor="ctr"/>
          <a:lstStyle/>
          <a:p>
            <a:pPr marL="0" indent="0">
              <a:buNone/>
            </a:pPr>
            <a:r>
              <a:rPr lang="en-US" sz="900" b="1" dirty="0">
                <a:solidFill>
                  <a:srgbClr val="E5E7EB"/>
                </a:solidFill>
                <a:latin typeface="Arial" pitchFamily="34" charset="0"/>
                <a:ea typeface="Arial" pitchFamily="34" charset="-122"/>
                <a:cs typeface="Arial" pitchFamily="34" charset="-120"/>
              </a:rPr>
              <a:t>Critical minerals recycling value by 2050</a:t>
            </a:r>
            <a:endParaRPr lang="en-US" sz="900" dirty="0"/>
          </a:p>
        </p:txBody>
      </p:sp>
      <p:sp>
        <p:nvSpPr>
          <p:cNvPr id="226" name="Text 223"/>
          <p:cNvSpPr/>
          <p:nvPr/>
        </p:nvSpPr>
        <p:spPr>
          <a:xfrm>
            <a:off x="16870680" y="12204192"/>
            <a:ext cx="2685288" cy="155448"/>
          </a:xfrm>
          <a:prstGeom prst="rect">
            <a:avLst/>
          </a:prstGeom>
          <a:noFill/>
          <a:ln/>
        </p:spPr>
        <p:txBody>
          <a:bodyPr wrap="square" rtlCol="0" anchor="ctr"/>
          <a:lstStyle/>
          <a:p>
            <a:pPr marL="0" indent="0">
              <a:buNone/>
            </a:pPr>
            <a:r>
              <a:rPr lang="en-US" sz="800" i="1" dirty="0">
                <a:solidFill>
                  <a:srgbClr val="6B7280"/>
                </a:solidFill>
                <a:latin typeface="Arial" pitchFamily="34" charset="0"/>
                <a:ea typeface="Arial" pitchFamily="34" charset="-122"/>
                <a:cs typeface="Arial" pitchFamily="34" charset="-120"/>
              </a:rPr>
              <a:t>IEA (2024)</a:t>
            </a:r>
            <a:endParaRPr lang="en-US" sz="800" dirty="0"/>
          </a:p>
        </p:txBody>
      </p:sp>
      <p:sp>
        <p:nvSpPr>
          <p:cNvPr id="227" name="Shape 224"/>
          <p:cNvSpPr/>
          <p:nvPr/>
        </p:nvSpPr>
        <p:spPr>
          <a:xfrm>
            <a:off x="0" y="12481560"/>
            <a:ext cx="20116800" cy="201168"/>
          </a:xfrm>
          <a:prstGeom prst="rect">
            <a:avLst/>
          </a:prstGeom>
          <a:solidFill>
            <a:srgbClr val="111827"/>
          </a:solidFill>
          <a:ln w="12700">
            <a:solidFill>
              <a:srgbClr val="111827"/>
            </a:solidFill>
            <a:prstDash val="solid"/>
          </a:ln>
        </p:spPr>
        <p:txBody>
          <a:bodyPr/>
          <a:lstStyle/>
          <a:p>
            <a:endParaRPr lang="en-GB"/>
          </a:p>
        </p:txBody>
      </p:sp>
      <p:sp>
        <p:nvSpPr>
          <p:cNvPr id="228" name="Text 225"/>
          <p:cNvSpPr/>
          <p:nvPr/>
        </p:nvSpPr>
        <p:spPr>
          <a:xfrm>
            <a:off x="137160" y="12499848"/>
            <a:ext cx="19842480" cy="164592"/>
          </a:xfrm>
          <a:prstGeom prst="rect">
            <a:avLst/>
          </a:prstGeom>
          <a:noFill/>
          <a:ln/>
        </p:spPr>
        <p:txBody>
          <a:bodyPr wrap="square" rtlCol="0" anchor="ctr"/>
          <a:lstStyle/>
          <a:p>
            <a:pPr marL="0" indent="0">
              <a:buNone/>
            </a:pPr>
            <a:r>
              <a:rPr lang="en-US" sz="500" dirty="0">
                <a:solidFill>
                  <a:srgbClr val="9CA3AF"/>
                </a:solidFill>
                <a:latin typeface="Arial" pitchFamily="34" charset="0"/>
                <a:ea typeface="Arial" pitchFamily="34" charset="-122"/>
                <a:cs typeface="Arial" pitchFamily="34" charset="-120"/>
              </a:rPr>
              <a:t>References : Amegboleza &amp; Ülkü (2025) Sustainability, 17(5), p.2292  ·  BHP (2024a) Annual report 2024. Melbourne: BHP  ·  BHP (2024b) Climate transition action plan 2024. Melbourne: BHP  ·  European Commission (2023) Regulation (EU) 2023/1542. Brussels: EU  ·  Górska-Warsewicz et al. (2021) Sustainability, 13(20), art.11130  ·  Hesse et al. (2022) Journal of Brand Management, 29(6), pp.520–537  ·  IEA (2024) Recycling of critical minerals. Paris: IEA  ·  IEA (2025) Global EV outlook 2025. Paris: IEA  ·  Jung et al. (2023) PLOS ONE, 18(12), art.e0295692  ·  Kemper et al. (2019) Sustainability, 11(3), p.780  ·  Kirchherr et al. (2017) Resources, Conservation and Recycling, 127, pp.221–232  ·  Kotler et al. (2024) Principles of marketing. 19th edn. Harlow: Pearson  ·  Machala et al. (2025) Nature Communications, 16(1), art.988  ·  Moravcikova et al. (2017) Sustainability, 9(12), p.2218  ·  PwC (2024) Voice of the consumer survey 2024. London: PwC</a:t>
            </a:r>
            <a:endParaRPr lang="en-US" sz="500" dirty="0"/>
          </a:p>
        </p:txBody>
      </p:sp>
      <p:sp>
        <p:nvSpPr>
          <p:cNvPr id="229" name="Shape 226"/>
          <p:cNvSpPr/>
          <p:nvPr/>
        </p:nvSpPr>
        <p:spPr>
          <a:xfrm>
            <a:off x="0" y="12691872"/>
            <a:ext cx="20116800" cy="109728"/>
          </a:xfrm>
          <a:prstGeom prst="rect">
            <a:avLst/>
          </a:prstGeom>
          <a:solidFill>
            <a:srgbClr val="0D1B2A"/>
          </a:solidFill>
          <a:ln w="12700">
            <a:solidFill>
              <a:srgbClr val="0D1B2A"/>
            </a:solidFill>
            <a:prstDash val="solid"/>
          </a:ln>
        </p:spPr>
        <p:txBody>
          <a:bodyPr/>
          <a:lstStyle/>
          <a:p>
            <a:endParaRPr lang="en-GB"/>
          </a:p>
        </p:txBody>
      </p:sp>
      <p:sp>
        <p:nvSpPr>
          <p:cNvPr id="230" name="Text 227"/>
          <p:cNvSpPr/>
          <p:nvPr/>
        </p:nvSpPr>
        <p:spPr>
          <a:xfrm>
            <a:off x="182880" y="12701016"/>
            <a:ext cx="12801600" cy="91440"/>
          </a:xfrm>
          <a:prstGeom prst="rect">
            <a:avLst/>
          </a:prstGeom>
          <a:noFill/>
          <a:ln/>
        </p:spPr>
        <p:txBody>
          <a:bodyPr wrap="square" rtlCol="0" anchor="ctr"/>
          <a:lstStyle/>
          <a:p>
            <a:pPr marL="0" indent="0">
              <a:buNone/>
            </a:pPr>
            <a:r>
              <a:rPr lang="en-US" sz="600" dirty="0">
                <a:solidFill>
                  <a:srgbClr val="4B5563"/>
                </a:solidFill>
                <a:latin typeface="Arial" pitchFamily="34" charset="0"/>
                <a:ea typeface="Arial" pitchFamily="34" charset="-122"/>
                <a:cs typeface="Arial" pitchFamily="34" charset="-120"/>
              </a:rPr>
              <a:t>BHP Battery Recycling  |  Sustainable Brand Extension  |  LCMB7024 Marketing Management MBA  |  University of Wales Trinity Saint David</a:t>
            </a:r>
            <a:endParaRPr lang="en-US" sz="600" dirty="0"/>
          </a:p>
        </p:txBody>
      </p:sp>
      <p:sp>
        <p:nvSpPr>
          <p:cNvPr id="231" name="Text 228"/>
          <p:cNvSpPr/>
          <p:nvPr/>
        </p:nvSpPr>
        <p:spPr>
          <a:xfrm>
            <a:off x="13258800" y="12701016"/>
            <a:ext cx="6675120" cy="91440"/>
          </a:xfrm>
          <a:prstGeom prst="rect">
            <a:avLst/>
          </a:prstGeom>
          <a:noFill/>
          <a:ln/>
        </p:spPr>
        <p:txBody>
          <a:bodyPr wrap="square" rtlCol="0" anchor="ctr"/>
          <a:lstStyle/>
          <a:p>
            <a:pPr algn="r"/>
            <a:r>
              <a:rPr lang="en-US" sz="900" b="1" dirty="0">
                <a:solidFill>
                  <a:srgbClr val="E8620D"/>
                </a:solidFill>
                <a:latin typeface="Arial" pitchFamily="34" charset="0"/>
                <a:ea typeface="Arial" pitchFamily="34" charset="-122"/>
                <a:cs typeface="Arial" pitchFamily="34" charset="-120"/>
              </a:rPr>
              <a:t>SUFI SAFINAZ AZIZMAHMED  |  2539210</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1267</Words>
  <Application>Microsoft Office PowerPoint</Application>
  <PresentationFormat>Custom</PresentationFormat>
  <Paragraphs>138</Paragraphs>
  <Slides>1</Slides>
  <Notes>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vt:i4>
      </vt:variant>
    </vt:vector>
  </HeadingPairs>
  <TitlesOfParts>
    <vt:vector size="3" baseType="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2026-07-28T19:34:53Z</dcterms:created>
  <dcterms:modified xsi:type="dcterms:W3CDTF">2026-07-28T19:34:58Z</dcterms:modified>
</cp:coreProperties>
</file>