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http://customooxmlschemas.google.com/">
      <go:slidesCustomData xmlns:go="http://customooxmlschemas.google.com/" r:id="rId22" roundtripDataSignature="AMtx7mg7lPkn0v9YRC4HLNfoj3z/EeF2a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customschemas.google.com/relationships/presentationmetadata" Target="metadata"/><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pic>
        <p:nvPicPr>
          <p:cNvPr descr="Celestia-R1---OverlayTitleSD.png" id="12" name="Google Shape;12;p18"/>
          <p:cNvPicPr preferRelativeResize="0"/>
          <p:nvPr/>
        </p:nvPicPr>
        <p:blipFill rotWithShape="1">
          <a:blip r:embed="rId2">
            <a:alphaModFix/>
          </a:blip>
          <a:srcRect b="0" l="0" r="0" t="0"/>
          <a:stretch/>
        </p:blipFill>
        <p:spPr>
          <a:xfrm>
            <a:off x="0" y="0"/>
            <a:ext cx="7397750" cy="6858000"/>
          </a:xfrm>
          <a:prstGeom prst="rect">
            <a:avLst/>
          </a:prstGeom>
          <a:noFill/>
          <a:ln>
            <a:noFill/>
          </a:ln>
        </p:spPr>
      </p:pic>
      <p:sp>
        <p:nvSpPr>
          <p:cNvPr id="13" name="Google Shape;13;p18"/>
          <p:cNvSpPr txBox="1"/>
          <p:nvPr>
            <p:ph type="ctrTitle"/>
          </p:nvPr>
        </p:nvSpPr>
        <p:spPr>
          <a:xfrm>
            <a:off x="2743973" y="1964267"/>
            <a:ext cx="5714228" cy="2421464"/>
          </a:xfrm>
          <a:prstGeom prst="rect">
            <a:avLst/>
          </a:prstGeom>
          <a:noFill/>
          <a:ln>
            <a:noFill/>
          </a:ln>
        </p:spPr>
        <p:txBody>
          <a:bodyPr anchorCtr="0" anchor="b" bIns="45700" lIns="91425" spcFirstLastPara="1" rIns="91425" wrap="square" tIns="45700">
            <a:normAutofit/>
          </a:bodyPr>
          <a:lstStyle>
            <a:lvl1pPr lvl="0" algn="r">
              <a:spcBef>
                <a:spcPts val="0"/>
              </a:spcBef>
              <a:spcAft>
                <a:spcPts val="0"/>
              </a:spcAft>
              <a:buClr>
                <a:schemeClr val="lt1"/>
              </a:buClr>
              <a:buSzPts val="4400"/>
              <a:buFont typeface="Calibri"/>
              <a:buNone/>
              <a:defRPr sz="4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18"/>
          <p:cNvSpPr txBox="1"/>
          <p:nvPr>
            <p:ph idx="1" type="subTitle"/>
          </p:nvPr>
        </p:nvSpPr>
        <p:spPr>
          <a:xfrm>
            <a:off x="2743973" y="4385733"/>
            <a:ext cx="5714228" cy="1405467"/>
          </a:xfrm>
          <a:prstGeom prst="rect">
            <a:avLst/>
          </a:prstGeom>
          <a:noFill/>
          <a:ln>
            <a:noFill/>
          </a:ln>
        </p:spPr>
        <p:txBody>
          <a:bodyPr anchorCtr="0" anchor="t" bIns="45700" lIns="91425" spcFirstLastPara="1" rIns="91425" wrap="square" tIns="45700">
            <a:normAutofit/>
          </a:bodyPr>
          <a:lstStyle>
            <a:lvl1pPr lvl="0" algn="r">
              <a:spcBef>
                <a:spcPts val="0"/>
              </a:spcBef>
              <a:spcAft>
                <a:spcPts val="0"/>
              </a:spcAft>
              <a:buSzPts val="1800"/>
              <a:buNone/>
              <a:defRPr sz="1800" cap="none">
                <a:solidFill>
                  <a:schemeClr val="lt1"/>
                </a:solidFill>
              </a:defRPr>
            </a:lvl1pPr>
            <a:lvl2pPr lvl="1" algn="ctr">
              <a:spcBef>
                <a:spcPts val="1000"/>
              </a:spcBef>
              <a:spcAft>
                <a:spcPts val="0"/>
              </a:spcAft>
              <a:buSzPts val="1600"/>
              <a:buNone/>
              <a:defRPr>
                <a:solidFill>
                  <a:schemeClr val="lt1"/>
                </a:solidFill>
              </a:defRPr>
            </a:lvl2pPr>
            <a:lvl3pPr lvl="2" algn="ctr">
              <a:spcBef>
                <a:spcPts val="1000"/>
              </a:spcBef>
              <a:spcAft>
                <a:spcPts val="0"/>
              </a:spcAft>
              <a:buSzPts val="1400"/>
              <a:buNone/>
              <a:defRPr>
                <a:solidFill>
                  <a:schemeClr val="lt1"/>
                </a:solidFill>
              </a:defRPr>
            </a:lvl3pPr>
            <a:lvl4pPr lvl="3" algn="ctr">
              <a:spcBef>
                <a:spcPts val="1000"/>
              </a:spcBef>
              <a:spcAft>
                <a:spcPts val="0"/>
              </a:spcAft>
              <a:buSzPts val="1200"/>
              <a:buNone/>
              <a:defRPr>
                <a:solidFill>
                  <a:schemeClr val="lt1"/>
                </a:solidFill>
              </a:defRPr>
            </a:lvl4pPr>
            <a:lvl5pPr lvl="4" algn="ctr">
              <a:spcBef>
                <a:spcPts val="1000"/>
              </a:spcBef>
              <a:spcAft>
                <a:spcPts val="0"/>
              </a:spcAft>
              <a:buSzPts val="1200"/>
              <a:buNone/>
              <a:defRPr>
                <a:solidFill>
                  <a:schemeClr val="lt1"/>
                </a:solidFill>
              </a:defRPr>
            </a:lvl5pPr>
            <a:lvl6pPr lvl="5" algn="ctr">
              <a:spcBef>
                <a:spcPts val="1000"/>
              </a:spcBef>
              <a:spcAft>
                <a:spcPts val="0"/>
              </a:spcAft>
              <a:buSzPts val="1200"/>
              <a:buNone/>
              <a:defRPr>
                <a:solidFill>
                  <a:schemeClr val="lt1"/>
                </a:solidFill>
              </a:defRPr>
            </a:lvl6pPr>
            <a:lvl7pPr lvl="6" algn="ctr">
              <a:spcBef>
                <a:spcPts val="1000"/>
              </a:spcBef>
              <a:spcAft>
                <a:spcPts val="0"/>
              </a:spcAft>
              <a:buSzPts val="1200"/>
              <a:buNone/>
              <a:defRPr>
                <a:solidFill>
                  <a:schemeClr val="lt1"/>
                </a:solidFill>
              </a:defRPr>
            </a:lvl7pPr>
            <a:lvl8pPr lvl="7" algn="ctr">
              <a:spcBef>
                <a:spcPts val="1000"/>
              </a:spcBef>
              <a:spcAft>
                <a:spcPts val="0"/>
              </a:spcAft>
              <a:buSzPts val="1200"/>
              <a:buNone/>
              <a:defRPr>
                <a:solidFill>
                  <a:schemeClr val="lt1"/>
                </a:solidFill>
              </a:defRPr>
            </a:lvl8pPr>
            <a:lvl9pPr lvl="8" algn="ctr">
              <a:spcBef>
                <a:spcPts val="1000"/>
              </a:spcBef>
              <a:spcAft>
                <a:spcPts val="1000"/>
              </a:spcAft>
              <a:buSzPts val="1200"/>
              <a:buNone/>
              <a:defRPr>
                <a:solidFill>
                  <a:schemeClr val="lt1"/>
                </a:solidFill>
              </a:defRPr>
            </a:lvl9pPr>
          </a:lstStyle>
          <a:p/>
        </p:txBody>
      </p:sp>
      <p:sp>
        <p:nvSpPr>
          <p:cNvPr id="15" name="Google Shape;15;p18"/>
          <p:cNvSpPr txBox="1"/>
          <p:nvPr>
            <p:ph idx="10" type="dt"/>
          </p:nvPr>
        </p:nvSpPr>
        <p:spPr>
          <a:xfrm>
            <a:off x="6752311"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18"/>
          <p:cNvSpPr txBox="1"/>
          <p:nvPr>
            <p:ph idx="11" type="ftr"/>
          </p:nvPr>
        </p:nvSpPr>
        <p:spPr>
          <a:xfrm>
            <a:off x="2743973" y="5870576"/>
            <a:ext cx="3932137"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18"/>
          <p:cNvSpPr txBox="1"/>
          <p:nvPr>
            <p:ph idx="12" type="sldNum"/>
          </p:nvPr>
        </p:nvSpPr>
        <p:spPr>
          <a:xfrm>
            <a:off x="80406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8" name="Shape 18"/>
        <p:cNvGrpSpPr/>
        <p:nvPr/>
      </p:nvGrpSpPr>
      <p:grpSpPr>
        <a:xfrm>
          <a:off x="0" y="0"/>
          <a:ext cx="0" cy="0"/>
          <a:chOff x="0" y="0"/>
          <a:chExt cx="0" cy="0"/>
        </a:xfrm>
      </p:grpSpPr>
      <p:pic>
        <p:nvPicPr>
          <p:cNvPr descr="Celestia-R1---OverlayContentSD.png" id="19" name="Google Shape;19;p19"/>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20" name="Google Shape;20;p19"/>
          <p:cNvSpPr txBox="1"/>
          <p:nvPr>
            <p:ph type="title"/>
          </p:nvPr>
        </p:nvSpPr>
        <p:spPr>
          <a:xfrm>
            <a:off x="457200" y="609601"/>
            <a:ext cx="7772400"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2800"/>
              <a:buFont typeface="Calibri"/>
              <a:buNone/>
              <a:defRPr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9"/>
          <p:cNvSpPr txBox="1"/>
          <p:nvPr>
            <p:ph idx="1" type="body"/>
          </p:nvPr>
        </p:nvSpPr>
        <p:spPr>
          <a:xfrm>
            <a:off x="457200" y="2142068"/>
            <a:ext cx="7772400" cy="3649133"/>
          </a:xfrm>
          <a:prstGeom prst="rect">
            <a:avLst/>
          </a:prstGeom>
          <a:noFill/>
          <a:ln>
            <a:noFill/>
          </a:ln>
        </p:spPr>
        <p:txBody>
          <a:bodyPr anchorCtr="0" anchor="ctr"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22" name="Google Shape;22;p19"/>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9"/>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9"/>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5" name="Shape 25"/>
        <p:cNvGrpSpPr/>
        <p:nvPr/>
      </p:nvGrpSpPr>
      <p:grpSpPr>
        <a:xfrm>
          <a:off x="0" y="0"/>
          <a:ext cx="0" cy="0"/>
          <a:chOff x="0" y="0"/>
          <a:chExt cx="0" cy="0"/>
        </a:xfrm>
      </p:grpSpPr>
      <p:pic>
        <p:nvPicPr>
          <p:cNvPr descr="Celestia-R1---OverlayContentSD.png" id="26" name="Google Shape;26;p20"/>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27" name="Google Shape;27;p20"/>
          <p:cNvSpPr txBox="1"/>
          <p:nvPr>
            <p:ph type="title"/>
          </p:nvPr>
        </p:nvSpPr>
        <p:spPr>
          <a:xfrm>
            <a:off x="457202" y="3308581"/>
            <a:ext cx="7772400"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200"/>
              <a:buFont typeface="Calibri"/>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20"/>
          <p:cNvSpPr txBox="1"/>
          <p:nvPr>
            <p:ph idx="1" type="body"/>
          </p:nvPr>
        </p:nvSpPr>
        <p:spPr>
          <a:xfrm>
            <a:off x="457201" y="4777381"/>
            <a:ext cx="7772400"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800"/>
              <a:buNone/>
              <a:defRPr sz="1800" cap="none">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29" name="Google Shape;29;p20"/>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20"/>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20"/>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2" name="Shape 32"/>
        <p:cNvGrpSpPr/>
        <p:nvPr/>
      </p:nvGrpSpPr>
      <p:grpSpPr>
        <a:xfrm>
          <a:off x="0" y="0"/>
          <a:ext cx="0" cy="0"/>
          <a:chOff x="0" y="0"/>
          <a:chExt cx="0" cy="0"/>
        </a:xfrm>
      </p:grpSpPr>
      <p:pic>
        <p:nvPicPr>
          <p:cNvPr descr="Celestia-R1---OverlayContentSD.png" id="33" name="Google Shape;33;p21"/>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34" name="Google Shape;34;p21"/>
          <p:cNvSpPr txBox="1"/>
          <p:nvPr>
            <p:ph type="title"/>
          </p:nvPr>
        </p:nvSpPr>
        <p:spPr>
          <a:xfrm>
            <a:off x="457200" y="609601"/>
            <a:ext cx="7772400"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21"/>
          <p:cNvSpPr txBox="1"/>
          <p:nvPr>
            <p:ph idx="1" type="body"/>
          </p:nvPr>
        </p:nvSpPr>
        <p:spPr>
          <a:xfrm>
            <a:off x="457201" y="2142068"/>
            <a:ext cx="3813048" cy="3649134"/>
          </a:xfrm>
          <a:prstGeom prst="rect">
            <a:avLst/>
          </a:prstGeom>
          <a:noFill/>
          <a:ln>
            <a:noFill/>
          </a:ln>
        </p:spPr>
        <p:txBody>
          <a:bodyPr anchorCtr="0" anchor="ctr"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36" name="Google Shape;36;p21"/>
          <p:cNvSpPr txBox="1"/>
          <p:nvPr>
            <p:ph idx="2" type="body"/>
          </p:nvPr>
        </p:nvSpPr>
        <p:spPr>
          <a:xfrm>
            <a:off x="4416553" y="2142068"/>
            <a:ext cx="3813048" cy="3649133"/>
          </a:xfrm>
          <a:prstGeom prst="rect">
            <a:avLst/>
          </a:prstGeom>
          <a:noFill/>
          <a:ln>
            <a:noFill/>
          </a:ln>
        </p:spPr>
        <p:txBody>
          <a:bodyPr anchorCtr="0" anchor="ctr"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37" name="Google Shape;37;p21"/>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21"/>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1"/>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pic>
        <p:nvPicPr>
          <p:cNvPr descr="Celestia-R1---OverlayContentSD.png" id="41" name="Google Shape;41;p22"/>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42" name="Google Shape;42;p22"/>
          <p:cNvSpPr txBox="1"/>
          <p:nvPr>
            <p:ph type="title"/>
          </p:nvPr>
        </p:nvSpPr>
        <p:spPr>
          <a:xfrm>
            <a:off x="457200" y="609601"/>
            <a:ext cx="7772400"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200"/>
              <a:buFont typeface="Calibri"/>
              <a:buNone/>
              <a:defRPr sz="3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2"/>
          <p:cNvSpPr txBox="1"/>
          <p:nvPr>
            <p:ph idx="1" type="body"/>
          </p:nvPr>
        </p:nvSpPr>
        <p:spPr>
          <a:xfrm>
            <a:off x="743480" y="2218267"/>
            <a:ext cx="3540603" cy="576262"/>
          </a:xfrm>
          <a:prstGeom prst="rect">
            <a:avLst/>
          </a:prstGeom>
          <a:noFill/>
          <a:ln>
            <a:noFill/>
          </a:ln>
        </p:spPr>
        <p:txBody>
          <a:bodyPr anchorCtr="0" anchor="b" bIns="45700" lIns="91425" spcFirstLastPara="1" rIns="91425" wrap="square" tIns="45700">
            <a:noAutofit/>
          </a:bodyPr>
          <a:lstStyle>
            <a:lvl1pPr indent="-228600" lvl="0" marL="457200" algn="l">
              <a:spcBef>
                <a:spcPts val="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1000"/>
              </a:spcAft>
              <a:buSzPts val="1600"/>
              <a:buNone/>
              <a:defRPr b="1" sz="1600"/>
            </a:lvl9pPr>
          </a:lstStyle>
          <a:p/>
        </p:txBody>
      </p:sp>
      <p:sp>
        <p:nvSpPr>
          <p:cNvPr id="44" name="Google Shape;44;p22"/>
          <p:cNvSpPr txBox="1"/>
          <p:nvPr>
            <p:ph idx="2" type="body"/>
          </p:nvPr>
        </p:nvSpPr>
        <p:spPr>
          <a:xfrm>
            <a:off x="457200" y="2870201"/>
            <a:ext cx="3813048" cy="2920998"/>
          </a:xfrm>
          <a:prstGeom prst="rect">
            <a:avLst/>
          </a:prstGeom>
          <a:noFill/>
          <a:ln>
            <a:noFill/>
          </a:ln>
        </p:spPr>
        <p:txBody>
          <a:bodyPr anchorCtr="0" anchor="t"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45" name="Google Shape;45;p22"/>
          <p:cNvSpPr txBox="1"/>
          <p:nvPr>
            <p:ph idx="3" type="body"/>
          </p:nvPr>
        </p:nvSpPr>
        <p:spPr>
          <a:xfrm>
            <a:off x="4711120" y="2218267"/>
            <a:ext cx="3518480" cy="576262"/>
          </a:xfrm>
          <a:prstGeom prst="rect">
            <a:avLst/>
          </a:prstGeom>
          <a:noFill/>
          <a:ln>
            <a:noFill/>
          </a:ln>
        </p:spPr>
        <p:txBody>
          <a:bodyPr anchorCtr="0" anchor="b" bIns="45700" lIns="91425" spcFirstLastPara="1" rIns="91425" wrap="square" tIns="45700">
            <a:noAutofit/>
          </a:bodyPr>
          <a:lstStyle>
            <a:lvl1pPr indent="-228600" lvl="0" marL="457200" algn="l">
              <a:spcBef>
                <a:spcPts val="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1000"/>
              </a:spcAft>
              <a:buSzPts val="1600"/>
              <a:buNone/>
              <a:defRPr b="1" sz="1600"/>
            </a:lvl9pPr>
          </a:lstStyle>
          <a:p/>
        </p:txBody>
      </p:sp>
      <p:sp>
        <p:nvSpPr>
          <p:cNvPr id="46" name="Google Shape;46;p22"/>
          <p:cNvSpPr txBox="1"/>
          <p:nvPr>
            <p:ph idx="4" type="body"/>
          </p:nvPr>
        </p:nvSpPr>
        <p:spPr>
          <a:xfrm>
            <a:off x="4416552" y="2870201"/>
            <a:ext cx="3813048" cy="2920998"/>
          </a:xfrm>
          <a:prstGeom prst="rect">
            <a:avLst/>
          </a:prstGeom>
          <a:noFill/>
          <a:ln>
            <a:noFill/>
          </a:ln>
        </p:spPr>
        <p:txBody>
          <a:bodyPr anchorCtr="0" anchor="t"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47" name="Google Shape;47;p22"/>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2"/>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22"/>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0" name="Shape 50"/>
        <p:cNvGrpSpPr/>
        <p:nvPr/>
      </p:nvGrpSpPr>
      <p:grpSpPr>
        <a:xfrm>
          <a:off x="0" y="0"/>
          <a:ext cx="0" cy="0"/>
          <a:chOff x="0" y="0"/>
          <a:chExt cx="0" cy="0"/>
        </a:xfrm>
      </p:grpSpPr>
      <p:pic>
        <p:nvPicPr>
          <p:cNvPr descr="Celestia-R1---OverlayContentSD.png" id="51" name="Google Shape;51;p23"/>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52" name="Google Shape;52;p23"/>
          <p:cNvSpPr txBox="1"/>
          <p:nvPr>
            <p:ph type="title"/>
          </p:nvPr>
        </p:nvSpPr>
        <p:spPr>
          <a:xfrm>
            <a:off x="457201" y="609601"/>
            <a:ext cx="7772400"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200"/>
              <a:buFont typeface="Calibri"/>
              <a:buNone/>
              <a:defRPr sz="3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3"/>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23"/>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23"/>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6" name="Shape 56"/>
        <p:cNvGrpSpPr/>
        <p:nvPr/>
      </p:nvGrpSpPr>
      <p:grpSpPr>
        <a:xfrm>
          <a:off x="0" y="0"/>
          <a:ext cx="0" cy="0"/>
          <a:chOff x="0" y="0"/>
          <a:chExt cx="0" cy="0"/>
        </a:xfrm>
      </p:grpSpPr>
      <p:pic>
        <p:nvPicPr>
          <p:cNvPr descr="Celestia-R1---OverlayContentSD.png" id="57" name="Google Shape;57;p24"/>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58" name="Google Shape;58;p24"/>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4"/>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4"/>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1" name="Shape 61"/>
        <p:cNvGrpSpPr/>
        <p:nvPr/>
      </p:nvGrpSpPr>
      <p:grpSpPr>
        <a:xfrm>
          <a:off x="0" y="0"/>
          <a:ext cx="0" cy="0"/>
          <a:chOff x="0" y="0"/>
          <a:chExt cx="0" cy="0"/>
        </a:xfrm>
      </p:grpSpPr>
      <p:pic>
        <p:nvPicPr>
          <p:cNvPr descr="Celestia-R1---OverlayContentSD.png" id="62" name="Google Shape;62;p25"/>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63" name="Google Shape;63;p25"/>
          <p:cNvSpPr txBox="1"/>
          <p:nvPr>
            <p:ph type="title"/>
          </p:nvPr>
        </p:nvSpPr>
        <p:spPr>
          <a:xfrm>
            <a:off x="461718" y="1557868"/>
            <a:ext cx="2862910" cy="143933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2400"/>
              <a:buFont typeface="Calibri"/>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5"/>
          <p:cNvSpPr txBox="1"/>
          <p:nvPr>
            <p:ph idx="1" type="body"/>
          </p:nvPr>
        </p:nvSpPr>
        <p:spPr>
          <a:xfrm>
            <a:off x="3606144" y="609601"/>
            <a:ext cx="4627975" cy="5181600"/>
          </a:xfrm>
          <a:prstGeom prst="rect">
            <a:avLst/>
          </a:prstGeom>
          <a:noFill/>
          <a:ln>
            <a:noFill/>
          </a:ln>
        </p:spPr>
        <p:txBody>
          <a:bodyPr anchorCtr="0" anchor="ctr"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65" name="Google Shape;65;p25"/>
          <p:cNvSpPr txBox="1"/>
          <p:nvPr>
            <p:ph idx="2" type="body"/>
          </p:nvPr>
        </p:nvSpPr>
        <p:spPr>
          <a:xfrm>
            <a:off x="461718" y="2997200"/>
            <a:ext cx="2862910" cy="1845735"/>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66" name="Google Shape;66;p25"/>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5"/>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5"/>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9" name="Shape 69"/>
        <p:cNvGrpSpPr/>
        <p:nvPr/>
      </p:nvGrpSpPr>
      <p:grpSpPr>
        <a:xfrm>
          <a:off x="0" y="0"/>
          <a:ext cx="0" cy="0"/>
          <a:chOff x="0" y="0"/>
          <a:chExt cx="0" cy="0"/>
        </a:xfrm>
      </p:grpSpPr>
      <p:pic>
        <p:nvPicPr>
          <p:cNvPr descr="Celestia-R1---OverlayContentSD.png" id="70" name="Google Shape;70;p26"/>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71" name="Google Shape;71;p26"/>
          <p:cNvSpPr txBox="1"/>
          <p:nvPr>
            <p:ph type="title"/>
          </p:nvPr>
        </p:nvSpPr>
        <p:spPr>
          <a:xfrm>
            <a:off x="462128" y="1735672"/>
            <a:ext cx="4097204" cy="13716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2400"/>
              <a:buFont typeface="Calibri"/>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6"/>
          <p:cNvSpPr/>
          <p:nvPr>
            <p:ph idx="2" type="pic"/>
          </p:nvPr>
        </p:nvSpPr>
        <p:spPr>
          <a:xfrm>
            <a:off x="5029200" y="914400"/>
            <a:ext cx="3200400" cy="4572000"/>
          </a:xfrm>
          <a:prstGeom prst="roundRect">
            <a:avLst>
              <a:gd fmla="val 4280" name="adj"/>
            </a:avLst>
          </a:prstGeom>
          <a:noFill/>
          <a:ln cap="sq" cmpd="dbl" w="50800">
            <a:solidFill>
              <a:srgbClr val="FFFFFF"/>
            </a:solidFill>
            <a:prstDash val="solid"/>
            <a:miter lim="800000"/>
            <a:headEnd len="sm" w="sm" type="none"/>
            <a:tailEnd len="sm" w="sm" type="none"/>
          </a:ln>
          <a:effectLst>
            <a:outerShdw blurRad="254000" rotWithShape="0" algn="tl">
              <a:srgbClr val="000000">
                <a:alpha val="42745"/>
              </a:srgbClr>
            </a:outerShdw>
          </a:effectLst>
        </p:spPr>
      </p:sp>
      <p:sp>
        <p:nvSpPr>
          <p:cNvPr id="73" name="Google Shape;73;p26"/>
          <p:cNvSpPr txBox="1"/>
          <p:nvPr>
            <p:ph idx="1" type="body"/>
          </p:nvPr>
        </p:nvSpPr>
        <p:spPr>
          <a:xfrm>
            <a:off x="462128" y="3107272"/>
            <a:ext cx="4097204" cy="18288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600"/>
              <a:buNone/>
              <a:defRPr sz="16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74" name="Google Shape;74;p26"/>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6"/>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6"/>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77" name="Shape 77"/>
        <p:cNvGrpSpPr/>
        <p:nvPr/>
      </p:nvGrpSpPr>
      <p:grpSpPr>
        <a:xfrm>
          <a:off x="0" y="0"/>
          <a:ext cx="0" cy="0"/>
          <a:chOff x="0" y="0"/>
          <a:chExt cx="0" cy="0"/>
        </a:xfrm>
      </p:grpSpPr>
      <p:pic>
        <p:nvPicPr>
          <p:cNvPr descr="Celestia-R1---OverlayContentSD.png" id="78" name="Google Shape;78;p27"/>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79" name="Google Shape;79;p27"/>
          <p:cNvSpPr txBox="1"/>
          <p:nvPr>
            <p:ph type="title"/>
          </p:nvPr>
        </p:nvSpPr>
        <p:spPr>
          <a:xfrm>
            <a:off x="457201" y="4732865"/>
            <a:ext cx="7772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2000"/>
              <a:buFont typeface="Calibri"/>
              <a:buNone/>
              <a:defRPr b="0"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7"/>
          <p:cNvSpPr/>
          <p:nvPr>
            <p:ph idx="2" type="pic"/>
          </p:nvPr>
        </p:nvSpPr>
        <p:spPr>
          <a:xfrm>
            <a:off x="914401" y="932112"/>
            <a:ext cx="6858000" cy="3164976"/>
          </a:xfrm>
          <a:prstGeom prst="roundRect">
            <a:avLst>
              <a:gd fmla="val 4380" name="adj"/>
            </a:avLst>
          </a:prstGeom>
          <a:noFill/>
          <a:ln cap="sq" cmpd="dbl" w="50800">
            <a:solidFill>
              <a:srgbClr val="FFFFFF"/>
            </a:solidFill>
            <a:prstDash val="solid"/>
            <a:miter lim="800000"/>
            <a:headEnd len="sm" w="sm" type="none"/>
            <a:tailEnd len="sm" w="sm" type="none"/>
          </a:ln>
          <a:effectLst>
            <a:outerShdw blurRad="254000" rotWithShape="0" algn="tl">
              <a:srgbClr val="000000">
                <a:alpha val="42745"/>
              </a:srgbClr>
            </a:outerShdw>
          </a:effectLst>
        </p:spPr>
      </p:sp>
      <p:sp>
        <p:nvSpPr>
          <p:cNvPr id="81" name="Google Shape;81;p27"/>
          <p:cNvSpPr txBox="1"/>
          <p:nvPr>
            <p:ph idx="1" type="body"/>
          </p:nvPr>
        </p:nvSpPr>
        <p:spPr>
          <a:xfrm>
            <a:off x="457201" y="5299603"/>
            <a:ext cx="7772400" cy="493712"/>
          </a:xfrm>
          <a:prstGeom prst="rect">
            <a:avLst/>
          </a:prstGeom>
          <a:noFill/>
          <a:ln>
            <a:noFill/>
          </a:ln>
        </p:spPr>
        <p:txBody>
          <a:bodyPr anchorCtr="0" anchor="ctr" bIns="45700" lIns="91425" spcFirstLastPara="1" rIns="91425" wrap="square" tIns="45700">
            <a:normAutofit/>
          </a:bodyPr>
          <a:lstStyle>
            <a:lvl1pPr indent="-228600" lvl="0" marL="457200" algn="l">
              <a:spcBef>
                <a:spcPts val="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82" name="Google Shape;82;p27"/>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7"/>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7"/>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85" name="Shape 85"/>
        <p:cNvGrpSpPr/>
        <p:nvPr/>
      </p:nvGrpSpPr>
      <p:grpSpPr>
        <a:xfrm>
          <a:off x="0" y="0"/>
          <a:ext cx="0" cy="0"/>
          <a:chOff x="0" y="0"/>
          <a:chExt cx="0" cy="0"/>
        </a:xfrm>
      </p:grpSpPr>
      <p:pic>
        <p:nvPicPr>
          <p:cNvPr descr="Celestia-R1---OverlayContentSD.png" id="86" name="Google Shape;86;p28"/>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87" name="Google Shape;87;p28"/>
          <p:cNvSpPr txBox="1"/>
          <p:nvPr>
            <p:ph type="title"/>
          </p:nvPr>
        </p:nvSpPr>
        <p:spPr>
          <a:xfrm>
            <a:off x="457203" y="609602"/>
            <a:ext cx="7772399" cy="31241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200"/>
              <a:buFont typeface="Calibri"/>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8"/>
          <p:cNvSpPr txBox="1"/>
          <p:nvPr>
            <p:ph idx="1" type="body"/>
          </p:nvPr>
        </p:nvSpPr>
        <p:spPr>
          <a:xfrm>
            <a:off x="457202" y="4343400"/>
            <a:ext cx="7772399" cy="1447800"/>
          </a:xfrm>
          <a:prstGeom prst="rect">
            <a:avLst/>
          </a:prstGeom>
          <a:noFill/>
          <a:ln>
            <a:noFill/>
          </a:ln>
        </p:spPr>
        <p:txBody>
          <a:bodyPr anchorCtr="0" anchor="ctr" bIns="45700" lIns="91425" spcFirstLastPara="1" rIns="91425" wrap="square" tIns="45700">
            <a:normAutofit/>
          </a:bodyPr>
          <a:lstStyle>
            <a:lvl1pPr indent="-228600" lvl="0" marL="457200" algn="l">
              <a:spcBef>
                <a:spcPts val="0"/>
              </a:spcBef>
              <a:spcAft>
                <a:spcPts val="0"/>
              </a:spcAft>
              <a:buSzPts val="2000"/>
              <a:buNone/>
              <a:defRPr sz="20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89" name="Google Shape;89;p28"/>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8"/>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8"/>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2" name="Shape 92"/>
        <p:cNvGrpSpPr/>
        <p:nvPr/>
      </p:nvGrpSpPr>
      <p:grpSpPr>
        <a:xfrm>
          <a:off x="0" y="0"/>
          <a:ext cx="0" cy="0"/>
          <a:chOff x="0" y="0"/>
          <a:chExt cx="0" cy="0"/>
        </a:xfrm>
      </p:grpSpPr>
      <p:pic>
        <p:nvPicPr>
          <p:cNvPr descr="Celestia-R1---OverlayContentSD.png" id="93" name="Google Shape;93;p29"/>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94" name="Google Shape;94;p29"/>
          <p:cNvSpPr txBox="1"/>
          <p:nvPr/>
        </p:nvSpPr>
        <p:spPr>
          <a:xfrm>
            <a:off x="421796" y="718114"/>
            <a:ext cx="457319"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95" name="Google Shape;95;p29"/>
          <p:cNvSpPr txBox="1"/>
          <p:nvPr/>
        </p:nvSpPr>
        <p:spPr>
          <a:xfrm>
            <a:off x="7735800" y="2751671"/>
            <a:ext cx="457319"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96" name="Google Shape;96;p29"/>
          <p:cNvSpPr txBox="1"/>
          <p:nvPr>
            <p:ph type="title"/>
          </p:nvPr>
        </p:nvSpPr>
        <p:spPr>
          <a:xfrm>
            <a:off x="879115" y="609602"/>
            <a:ext cx="7091297" cy="27431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200"/>
              <a:buFont typeface="Calibri"/>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9"/>
          <p:cNvSpPr txBox="1"/>
          <p:nvPr>
            <p:ph idx="1" type="body"/>
          </p:nvPr>
        </p:nvSpPr>
        <p:spPr>
          <a:xfrm>
            <a:off x="988671" y="3352800"/>
            <a:ext cx="6876133" cy="381000"/>
          </a:xfrm>
          <a:prstGeom prst="rect">
            <a:avLst/>
          </a:prstGeom>
          <a:noFill/>
          <a:ln>
            <a:noFill/>
          </a:ln>
        </p:spPr>
        <p:txBody>
          <a:bodyPr anchorCtr="0" anchor="ctr" bIns="45700" lIns="91425" spcFirstLastPara="1" rIns="91425" wrap="square" tIns="45700">
            <a:normAutofit/>
          </a:bodyPr>
          <a:lstStyle>
            <a:lvl1pPr indent="-228600" lvl="0" marL="457200" algn="l">
              <a:spcBef>
                <a:spcPts val="0"/>
              </a:spcBef>
              <a:spcAft>
                <a:spcPts val="0"/>
              </a:spcAft>
              <a:buSzPts val="1600"/>
              <a:buFont typeface="Calibri"/>
              <a:buNone/>
              <a:defRPr sz="1600"/>
            </a:lvl1pPr>
            <a:lvl2pPr indent="-228600" lvl="1" marL="914400" algn="l">
              <a:spcBef>
                <a:spcPts val="1000"/>
              </a:spcBef>
              <a:spcAft>
                <a:spcPts val="0"/>
              </a:spcAft>
              <a:buSzPts val="1600"/>
              <a:buFont typeface="Calibri"/>
              <a:buNone/>
              <a:defRPr/>
            </a:lvl2pPr>
            <a:lvl3pPr indent="-228600" lvl="2" marL="1371600" algn="l">
              <a:spcBef>
                <a:spcPts val="1000"/>
              </a:spcBef>
              <a:spcAft>
                <a:spcPts val="0"/>
              </a:spcAft>
              <a:buSzPts val="1400"/>
              <a:buFont typeface="Calibri"/>
              <a:buNone/>
              <a:defRPr/>
            </a:lvl3pPr>
            <a:lvl4pPr indent="-228600" lvl="3" marL="1828800" algn="l">
              <a:spcBef>
                <a:spcPts val="1000"/>
              </a:spcBef>
              <a:spcAft>
                <a:spcPts val="0"/>
              </a:spcAft>
              <a:buSzPts val="1200"/>
              <a:buFont typeface="Calibri"/>
              <a:buNone/>
              <a:defRPr/>
            </a:lvl4pPr>
            <a:lvl5pPr indent="-228600" lvl="4" marL="2286000" algn="l">
              <a:spcBef>
                <a:spcPts val="1000"/>
              </a:spcBef>
              <a:spcAft>
                <a:spcPts val="0"/>
              </a:spcAft>
              <a:buSzPts val="1200"/>
              <a:buFont typeface="Calibri"/>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98" name="Google Shape;98;p29"/>
          <p:cNvSpPr txBox="1"/>
          <p:nvPr>
            <p:ph idx="2" type="body"/>
          </p:nvPr>
        </p:nvSpPr>
        <p:spPr>
          <a:xfrm>
            <a:off x="462266" y="4343400"/>
            <a:ext cx="7772400" cy="1447800"/>
          </a:xfrm>
          <a:prstGeom prst="rect">
            <a:avLst/>
          </a:prstGeom>
          <a:noFill/>
          <a:ln>
            <a:noFill/>
          </a:ln>
        </p:spPr>
        <p:txBody>
          <a:bodyPr anchorCtr="0" anchor="ctr" bIns="45700" lIns="91425" spcFirstLastPara="1" rIns="91425" wrap="square" tIns="45700">
            <a:normAutofit/>
          </a:bodyPr>
          <a:lstStyle>
            <a:lvl1pPr indent="-228600" lvl="0" marL="457200" algn="l">
              <a:spcBef>
                <a:spcPts val="0"/>
              </a:spcBef>
              <a:spcAft>
                <a:spcPts val="0"/>
              </a:spcAft>
              <a:buSzPts val="2000"/>
              <a:buNone/>
              <a:defRPr sz="20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99" name="Google Shape;99;p29"/>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29"/>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29"/>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2" name="Shape 102"/>
        <p:cNvGrpSpPr/>
        <p:nvPr/>
      </p:nvGrpSpPr>
      <p:grpSpPr>
        <a:xfrm>
          <a:off x="0" y="0"/>
          <a:ext cx="0" cy="0"/>
          <a:chOff x="0" y="0"/>
          <a:chExt cx="0" cy="0"/>
        </a:xfrm>
      </p:grpSpPr>
      <p:pic>
        <p:nvPicPr>
          <p:cNvPr descr="Celestia-R1---OverlayContentSD.png" id="103" name="Google Shape;103;p30"/>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104" name="Google Shape;104;p30"/>
          <p:cNvSpPr txBox="1"/>
          <p:nvPr>
            <p:ph type="title"/>
          </p:nvPr>
        </p:nvSpPr>
        <p:spPr>
          <a:xfrm>
            <a:off x="457201" y="3291648"/>
            <a:ext cx="7772401"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2800"/>
              <a:buFont typeface="Calibri"/>
              <a:buNone/>
              <a:defRPr b="0" sz="2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30"/>
          <p:cNvSpPr txBox="1"/>
          <p:nvPr>
            <p:ph idx="1" type="body"/>
          </p:nvPr>
        </p:nvSpPr>
        <p:spPr>
          <a:xfrm>
            <a:off x="457200" y="4760448"/>
            <a:ext cx="7772402"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800"/>
              <a:buNone/>
              <a:defRPr sz="18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06" name="Google Shape;106;p30"/>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30"/>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30"/>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09" name="Shape 109"/>
        <p:cNvGrpSpPr/>
        <p:nvPr/>
      </p:nvGrpSpPr>
      <p:grpSpPr>
        <a:xfrm>
          <a:off x="0" y="0"/>
          <a:ext cx="0" cy="0"/>
          <a:chOff x="0" y="0"/>
          <a:chExt cx="0" cy="0"/>
        </a:xfrm>
      </p:grpSpPr>
      <p:pic>
        <p:nvPicPr>
          <p:cNvPr descr="Celestia-R1---OverlayContentSD.png" id="110" name="Google Shape;110;p31"/>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111" name="Google Shape;111;p31"/>
          <p:cNvSpPr txBox="1"/>
          <p:nvPr/>
        </p:nvSpPr>
        <p:spPr>
          <a:xfrm>
            <a:off x="421796" y="718114"/>
            <a:ext cx="457319"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112" name="Google Shape;112;p31"/>
          <p:cNvSpPr txBox="1"/>
          <p:nvPr/>
        </p:nvSpPr>
        <p:spPr>
          <a:xfrm>
            <a:off x="7735800" y="2751671"/>
            <a:ext cx="457319"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113" name="Google Shape;113;p31"/>
          <p:cNvSpPr txBox="1"/>
          <p:nvPr>
            <p:ph type="title"/>
          </p:nvPr>
        </p:nvSpPr>
        <p:spPr>
          <a:xfrm>
            <a:off x="879115" y="609602"/>
            <a:ext cx="7091297" cy="27431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200"/>
              <a:buFont typeface="Calibri"/>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31"/>
          <p:cNvSpPr txBox="1"/>
          <p:nvPr>
            <p:ph idx="1" type="body"/>
          </p:nvPr>
        </p:nvSpPr>
        <p:spPr>
          <a:xfrm>
            <a:off x="457200" y="3886200"/>
            <a:ext cx="7772401" cy="889000"/>
          </a:xfrm>
          <a:prstGeom prst="rect">
            <a:avLst/>
          </a:prstGeom>
          <a:noFill/>
          <a:ln>
            <a:noFill/>
          </a:ln>
        </p:spPr>
        <p:txBody>
          <a:bodyPr anchorCtr="0" anchor="b" bIns="45700" lIns="91425" spcFirstLastPara="1" rIns="91425" wrap="square" tIns="45700">
            <a:normAutofit/>
          </a:bodyPr>
          <a:lstStyle>
            <a:lvl1pPr indent="-228600" lvl="0" marL="457200" algn="l">
              <a:spcBef>
                <a:spcPts val="0"/>
              </a:spcBef>
              <a:spcAft>
                <a:spcPts val="0"/>
              </a:spcAft>
              <a:buSzPts val="2000"/>
              <a:buNone/>
              <a:defRPr b="0" sz="2000" cap="none">
                <a:solidFill>
                  <a:schemeClr val="lt1"/>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15" name="Google Shape;115;p31"/>
          <p:cNvSpPr txBox="1"/>
          <p:nvPr>
            <p:ph idx="2" type="body"/>
          </p:nvPr>
        </p:nvSpPr>
        <p:spPr>
          <a:xfrm>
            <a:off x="457200" y="4775200"/>
            <a:ext cx="7772401" cy="10160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600"/>
              <a:buNone/>
              <a:defRPr sz="1600">
                <a:solidFill>
                  <a:schemeClr val="lt1"/>
                </a:solidFill>
              </a:defRPr>
            </a:lvl1pPr>
            <a:lvl2pPr indent="-228600" lvl="1" marL="914400" algn="l">
              <a:spcBef>
                <a:spcPts val="1000"/>
              </a:spcBef>
              <a:spcAft>
                <a:spcPts val="0"/>
              </a:spcAft>
              <a:buSzPts val="1600"/>
              <a:buNone/>
              <a:defRPr sz="16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16" name="Google Shape;116;p31"/>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31"/>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31"/>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19" name="Shape 119"/>
        <p:cNvGrpSpPr/>
        <p:nvPr/>
      </p:nvGrpSpPr>
      <p:grpSpPr>
        <a:xfrm>
          <a:off x="0" y="0"/>
          <a:ext cx="0" cy="0"/>
          <a:chOff x="0" y="0"/>
          <a:chExt cx="0" cy="0"/>
        </a:xfrm>
      </p:grpSpPr>
      <p:pic>
        <p:nvPicPr>
          <p:cNvPr descr="Celestia-R1---OverlayContentSD.png" id="120" name="Google Shape;120;p32"/>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121" name="Google Shape;121;p32"/>
          <p:cNvSpPr txBox="1"/>
          <p:nvPr>
            <p:ph type="title"/>
          </p:nvPr>
        </p:nvSpPr>
        <p:spPr>
          <a:xfrm>
            <a:off x="464440" y="609602"/>
            <a:ext cx="7772401" cy="27431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2800"/>
              <a:buFont typeface="Calibri"/>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32"/>
          <p:cNvSpPr txBox="1"/>
          <p:nvPr>
            <p:ph idx="1" type="body"/>
          </p:nvPr>
        </p:nvSpPr>
        <p:spPr>
          <a:xfrm>
            <a:off x="464440" y="3505200"/>
            <a:ext cx="7772401" cy="838200"/>
          </a:xfrm>
          <a:prstGeom prst="rect">
            <a:avLst/>
          </a:prstGeom>
          <a:noFill/>
          <a:ln>
            <a:noFill/>
          </a:ln>
        </p:spPr>
        <p:txBody>
          <a:bodyPr anchorCtr="0" anchor="b" bIns="45700" lIns="91425" spcFirstLastPara="1" rIns="91425" wrap="square" tIns="45700">
            <a:normAutofit/>
          </a:bodyPr>
          <a:lstStyle>
            <a:lvl1pPr indent="-228600" lvl="0" marL="457200" algn="l">
              <a:spcBef>
                <a:spcPts val="0"/>
              </a:spcBef>
              <a:spcAft>
                <a:spcPts val="0"/>
              </a:spcAft>
              <a:buSzPts val="2000"/>
              <a:buNone/>
              <a:defRPr b="0" sz="2000" cap="none">
                <a:solidFill>
                  <a:schemeClr val="lt1"/>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23" name="Google Shape;123;p32"/>
          <p:cNvSpPr txBox="1"/>
          <p:nvPr>
            <p:ph idx="2" type="body"/>
          </p:nvPr>
        </p:nvSpPr>
        <p:spPr>
          <a:xfrm>
            <a:off x="464439" y="4343400"/>
            <a:ext cx="7772401" cy="14478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600"/>
              <a:buNone/>
              <a:defRPr sz="1600">
                <a:solidFill>
                  <a:schemeClr val="lt1"/>
                </a:solidFill>
              </a:defRPr>
            </a:lvl1pPr>
            <a:lvl2pPr indent="-228600" lvl="1" marL="914400" algn="l">
              <a:spcBef>
                <a:spcPts val="1000"/>
              </a:spcBef>
              <a:spcAft>
                <a:spcPts val="0"/>
              </a:spcAft>
              <a:buSzPts val="1600"/>
              <a:buNone/>
              <a:defRPr sz="16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24" name="Google Shape;124;p32"/>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32"/>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32"/>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27" name="Shape 127"/>
        <p:cNvGrpSpPr/>
        <p:nvPr/>
      </p:nvGrpSpPr>
      <p:grpSpPr>
        <a:xfrm>
          <a:off x="0" y="0"/>
          <a:ext cx="0" cy="0"/>
          <a:chOff x="0" y="0"/>
          <a:chExt cx="0" cy="0"/>
        </a:xfrm>
      </p:grpSpPr>
      <p:pic>
        <p:nvPicPr>
          <p:cNvPr descr="Celestia-R1---OverlayContentSD.png" id="128" name="Google Shape;128;p33"/>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129" name="Google Shape;129;p33"/>
          <p:cNvSpPr txBox="1"/>
          <p:nvPr>
            <p:ph type="title"/>
          </p:nvPr>
        </p:nvSpPr>
        <p:spPr>
          <a:xfrm>
            <a:off x="457200" y="609601"/>
            <a:ext cx="7772400"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2800"/>
              <a:buFont typeface="Calibri"/>
              <a:buNone/>
              <a:defRPr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33"/>
          <p:cNvSpPr txBox="1"/>
          <p:nvPr>
            <p:ph idx="1" type="body"/>
          </p:nvPr>
        </p:nvSpPr>
        <p:spPr>
          <a:xfrm rot="5400000">
            <a:off x="2518834" y="80435"/>
            <a:ext cx="3649133" cy="7772400"/>
          </a:xfrm>
          <a:prstGeom prst="rect">
            <a:avLst/>
          </a:prstGeom>
          <a:noFill/>
          <a:ln>
            <a:noFill/>
          </a:ln>
        </p:spPr>
        <p:txBody>
          <a:bodyPr anchorCtr="0" anchor="t"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31" name="Google Shape;131;p33"/>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2" name="Google Shape;132;p33"/>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33"/>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4" name="Shape 134"/>
        <p:cNvGrpSpPr/>
        <p:nvPr/>
      </p:nvGrpSpPr>
      <p:grpSpPr>
        <a:xfrm>
          <a:off x="0" y="0"/>
          <a:ext cx="0" cy="0"/>
          <a:chOff x="0" y="0"/>
          <a:chExt cx="0" cy="0"/>
        </a:xfrm>
      </p:grpSpPr>
      <p:pic>
        <p:nvPicPr>
          <p:cNvPr descr="Celestia-R1---OverlayContentSD.png" id="135" name="Google Shape;135;p34"/>
          <p:cNvPicPr preferRelativeResize="0"/>
          <p:nvPr/>
        </p:nvPicPr>
        <p:blipFill rotWithShape="1">
          <a:blip r:embed="rId2">
            <a:alphaModFix/>
          </a:blip>
          <a:srcRect b="0" l="0" r="0" t="0"/>
          <a:stretch/>
        </p:blipFill>
        <p:spPr>
          <a:xfrm>
            <a:off x="13956" y="0"/>
            <a:ext cx="9118600" cy="6858000"/>
          </a:xfrm>
          <a:prstGeom prst="rect">
            <a:avLst/>
          </a:prstGeom>
          <a:noFill/>
          <a:ln>
            <a:noFill/>
          </a:ln>
        </p:spPr>
      </p:pic>
      <p:sp>
        <p:nvSpPr>
          <p:cNvPr id="136" name="Google Shape;136;p34"/>
          <p:cNvSpPr txBox="1"/>
          <p:nvPr>
            <p:ph type="title"/>
          </p:nvPr>
        </p:nvSpPr>
        <p:spPr>
          <a:xfrm rot="5400000">
            <a:off x="4800488" y="2362090"/>
            <a:ext cx="5181601" cy="1676621"/>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2800"/>
              <a:buFont typeface="Calibri"/>
              <a:buNone/>
              <a:defRPr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34"/>
          <p:cNvSpPr txBox="1"/>
          <p:nvPr>
            <p:ph idx="1" type="body"/>
          </p:nvPr>
        </p:nvSpPr>
        <p:spPr>
          <a:xfrm rot="5400000">
            <a:off x="861492" y="205308"/>
            <a:ext cx="5181600" cy="5990184"/>
          </a:xfrm>
          <a:prstGeom prst="rect">
            <a:avLst/>
          </a:prstGeom>
          <a:noFill/>
          <a:ln>
            <a:noFill/>
          </a:ln>
        </p:spPr>
        <p:txBody>
          <a:bodyPr anchorCtr="0" anchor="t"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38" name="Google Shape;138;p34"/>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34"/>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34"/>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1.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17"/>
          <p:cNvSpPr txBox="1"/>
          <p:nvPr>
            <p:ph type="title"/>
          </p:nvPr>
        </p:nvSpPr>
        <p:spPr>
          <a:xfrm>
            <a:off x="457200" y="609601"/>
            <a:ext cx="7772400" cy="1456267"/>
          </a:xfrm>
          <a:prstGeom prst="rect">
            <a:avLst/>
          </a:prstGeom>
          <a:noFill/>
          <a:ln>
            <a:noFill/>
          </a:ln>
        </p:spPr>
        <p:txBody>
          <a:bodyPr anchorCtr="0" anchor="ctr" bIns="45700" lIns="91425" spcFirstLastPara="1" rIns="91425" wrap="square" tIns="45700">
            <a:normAutofit/>
          </a:bodyPr>
          <a:lstStyle>
            <a:lvl1pPr lvl="0" marR="0" rtl="0" algn="l">
              <a:spcBef>
                <a:spcPts val="0"/>
              </a:spcBef>
              <a:spcAft>
                <a:spcPts val="0"/>
              </a:spcAft>
              <a:buClr>
                <a:schemeClr val="lt1"/>
              </a:buClr>
              <a:buSzPts val="3200"/>
              <a:buFont typeface="Calibri"/>
              <a:buNone/>
              <a:defRPr b="0" i="0" sz="32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7" name="Google Shape;7;p17"/>
          <p:cNvSpPr txBox="1"/>
          <p:nvPr>
            <p:ph idx="1" type="body"/>
          </p:nvPr>
        </p:nvSpPr>
        <p:spPr>
          <a:xfrm>
            <a:off x="457200" y="2142068"/>
            <a:ext cx="7772400" cy="3649133"/>
          </a:xfrm>
          <a:prstGeom prst="rect">
            <a:avLst/>
          </a:prstGeom>
          <a:noFill/>
          <a:ln>
            <a:noFill/>
          </a:ln>
        </p:spPr>
        <p:txBody>
          <a:bodyPr anchorCtr="0" anchor="ctr" bIns="45700" lIns="91425" spcFirstLastPara="1" rIns="91425" wrap="square" tIns="45700">
            <a:normAutofit/>
          </a:bodyPr>
          <a:lstStyle>
            <a:lvl1pPr indent="-342900" lvl="0" marL="457200" marR="0" rtl="0" algn="l">
              <a:spcBef>
                <a:spcPts val="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1pPr>
            <a:lvl2pPr indent="-330200" lvl="1" marL="914400" marR="0" rtl="0" algn="l">
              <a:spcBef>
                <a:spcPts val="1000"/>
              </a:spcBef>
              <a:spcAft>
                <a:spcPts val="0"/>
              </a:spcAft>
              <a:buClr>
                <a:schemeClr val="lt1"/>
              </a:buClr>
              <a:buSzPts val="1600"/>
              <a:buFont typeface="Arial"/>
              <a:buChar char="•"/>
              <a:defRPr b="0" i="0" sz="1600" u="none" cap="none" strike="noStrike">
                <a:solidFill>
                  <a:schemeClr val="lt1"/>
                </a:solidFill>
                <a:latin typeface="Calibri"/>
                <a:ea typeface="Calibri"/>
                <a:cs typeface="Calibri"/>
                <a:sym typeface="Calibri"/>
              </a:defRPr>
            </a:lvl2pPr>
            <a:lvl3pPr indent="-317500" lvl="2" marL="1371600" marR="0" rtl="0" algn="l">
              <a:spcBef>
                <a:spcPts val="1000"/>
              </a:spcBef>
              <a:spcAft>
                <a:spcPts val="0"/>
              </a:spcAft>
              <a:buClr>
                <a:schemeClr val="lt1"/>
              </a:buClr>
              <a:buSzPts val="1400"/>
              <a:buFont typeface="Arial"/>
              <a:buChar char="•"/>
              <a:defRPr b="0" i="0" sz="1400" u="none" cap="none" strike="noStrike">
                <a:solidFill>
                  <a:schemeClr val="lt1"/>
                </a:solidFill>
                <a:latin typeface="Calibri"/>
                <a:ea typeface="Calibri"/>
                <a:cs typeface="Calibri"/>
                <a:sym typeface="Calibri"/>
              </a:defRPr>
            </a:lvl3pPr>
            <a:lvl4pPr indent="-304800" lvl="3" marL="18288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4pPr>
            <a:lvl5pPr indent="-304800" lvl="4" marL="22860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5pPr>
            <a:lvl6pPr indent="-304800" lvl="5" marL="27432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6pPr>
            <a:lvl7pPr indent="-304800" lvl="6" marL="32004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7pPr>
            <a:lvl8pPr indent="-304800" lvl="7" marL="36576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8pPr>
            <a:lvl9pPr indent="-304800" lvl="8" marL="4114800" marR="0" rtl="0" algn="l">
              <a:spcBef>
                <a:spcPts val="1000"/>
              </a:spcBef>
              <a:spcAft>
                <a:spcPts val="100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9pPr>
          </a:lstStyle>
          <a:p/>
        </p:txBody>
      </p:sp>
      <p:sp>
        <p:nvSpPr>
          <p:cNvPr id="8" name="Google Shape;8;p17"/>
          <p:cNvSpPr txBox="1"/>
          <p:nvPr>
            <p:ph idx="10" type="dt"/>
          </p:nvPr>
        </p:nvSpPr>
        <p:spPr>
          <a:xfrm>
            <a:off x="6523712" y="5870576"/>
            <a:ext cx="1212173" cy="3778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9" name="Google Shape;9;p17"/>
          <p:cNvSpPr txBox="1"/>
          <p:nvPr>
            <p:ph idx="11" type="ftr"/>
          </p:nvPr>
        </p:nvSpPr>
        <p:spPr>
          <a:xfrm>
            <a:off x="457200" y="5870576"/>
            <a:ext cx="5990311" cy="3778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10" name="Google Shape;10;p17"/>
          <p:cNvSpPr txBox="1"/>
          <p:nvPr>
            <p:ph idx="12" type="sldNum"/>
          </p:nvPr>
        </p:nvSpPr>
        <p:spPr>
          <a:xfrm>
            <a:off x="7812085" y="5870576"/>
            <a:ext cx="417516" cy="3778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lt1"/>
                </a:solidFill>
                <a:latin typeface="Calibri"/>
                <a:ea typeface="Calibri"/>
                <a:cs typeface="Calibri"/>
                <a:sym typeface="Calibri"/>
              </a:defRPr>
            </a:lvl1pPr>
            <a:lvl2pPr indent="0" lvl="1" marL="0" marR="0" rtl="0" algn="r">
              <a:spcBef>
                <a:spcPts val="0"/>
              </a:spcBef>
              <a:buNone/>
              <a:defRPr b="0" i="0" sz="1000" u="none" cap="none" strike="noStrike">
                <a:solidFill>
                  <a:schemeClr val="lt1"/>
                </a:solidFill>
                <a:latin typeface="Calibri"/>
                <a:ea typeface="Calibri"/>
                <a:cs typeface="Calibri"/>
                <a:sym typeface="Calibri"/>
              </a:defRPr>
            </a:lvl2pPr>
            <a:lvl3pPr indent="0" lvl="2" marL="0" marR="0" rtl="0" algn="r">
              <a:spcBef>
                <a:spcPts val="0"/>
              </a:spcBef>
              <a:buNone/>
              <a:defRPr b="0" i="0" sz="1000" u="none" cap="none" strike="noStrike">
                <a:solidFill>
                  <a:schemeClr val="lt1"/>
                </a:solidFill>
                <a:latin typeface="Calibri"/>
                <a:ea typeface="Calibri"/>
                <a:cs typeface="Calibri"/>
                <a:sym typeface="Calibri"/>
              </a:defRPr>
            </a:lvl3pPr>
            <a:lvl4pPr indent="0" lvl="3" marL="0" marR="0" rtl="0" algn="r">
              <a:spcBef>
                <a:spcPts val="0"/>
              </a:spcBef>
              <a:buNone/>
              <a:defRPr b="0" i="0" sz="1000" u="none" cap="none" strike="noStrike">
                <a:solidFill>
                  <a:schemeClr val="lt1"/>
                </a:solidFill>
                <a:latin typeface="Calibri"/>
                <a:ea typeface="Calibri"/>
                <a:cs typeface="Calibri"/>
                <a:sym typeface="Calibri"/>
              </a:defRPr>
            </a:lvl4pPr>
            <a:lvl5pPr indent="0" lvl="4" marL="0" marR="0" rtl="0" algn="r">
              <a:spcBef>
                <a:spcPts val="0"/>
              </a:spcBef>
              <a:buNone/>
              <a:defRPr b="0" i="0" sz="1000" u="none" cap="none" strike="noStrike">
                <a:solidFill>
                  <a:schemeClr val="lt1"/>
                </a:solidFill>
                <a:latin typeface="Calibri"/>
                <a:ea typeface="Calibri"/>
                <a:cs typeface="Calibri"/>
                <a:sym typeface="Calibri"/>
              </a:defRPr>
            </a:lvl5pPr>
            <a:lvl6pPr indent="0" lvl="5" marL="0" marR="0" rtl="0" algn="r">
              <a:spcBef>
                <a:spcPts val="0"/>
              </a:spcBef>
              <a:buNone/>
              <a:defRPr b="0" i="0" sz="1000" u="none" cap="none" strike="noStrike">
                <a:solidFill>
                  <a:schemeClr val="lt1"/>
                </a:solidFill>
                <a:latin typeface="Calibri"/>
                <a:ea typeface="Calibri"/>
                <a:cs typeface="Calibri"/>
                <a:sym typeface="Calibri"/>
              </a:defRPr>
            </a:lvl6pPr>
            <a:lvl7pPr indent="0" lvl="6" marL="0" marR="0" rtl="0" algn="r">
              <a:spcBef>
                <a:spcPts val="0"/>
              </a:spcBef>
              <a:buNone/>
              <a:defRPr b="0" i="0" sz="1000" u="none" cap="none" strike="noStrike">
                <a:solidFill>
                  <a:schemeClr val="lt1"/>
                </a:solidFill>
                <a:latin typeface="Calibri"/>
                <a:ea typeface="Calibri"/>
                <a:cs typeface="Calibri"/>
                <a:sym typeface="Calibri"/>
              </a:defRPr>
            </a:lvl7pPr>
            <a:lvl8pPr indent="0" lvl="7" marL="0" marR="0" rtl="0" algn="r">
              <a:spcBef>
                <a:spcPts val="0"/>
              </a:spcBef>
              <a:buNone/>
              <a:defRPr b="0" i="0" sz="1000" u="none" cap="none" strike="noStrike">
                <a:solidFill>
                  <a:schemeClr val="lt1"/>
                </a:solidFill>
                <a:latin typeface="Calibri"/>
                <a:ea typeface="Calibri"/>
                <a:cs typeface="Calibri"/>
                <a:sym typeface="Calibri"/>
              </a:defRPr>
            </a:lvl8pPr>
            <a:lvl9pPr indent="0" lvl="8" marL="0" marR="0" rtl="0" algn="r">
              <a:spcBef>
                <a:spcPts val="0"/>
              </a:spcBef>
              <a:buNone/>
              <a:defRPr b="0" i="0" sz="1000" u="none" cap="none" strike="noStrike">
                <a:solidFill>
                  <a:schemeClr val="lt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1"/>
          <p:cNvSpPr txBox="1"/>
          <p:nvPr>
            <p:ph type="ctrTitle"/>
          </p:nvPr>
        </p:nvSpPr>
        <p:spPr>
          <a:xfrm>
            <a:off x="762000" y="1905000"/>
            <a:ext cx="7924800" cy="314325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4400"/>
              <a:buFont typeface="Calibri"/>
              <a:buNone/>
            </a:pPr>
            <a:r>
              <a:rPr lang="en-US"/>
              <a:t>THE IMPORTANCE OF EMPLOYEE ENGAGEMENT IN THE SUCCESS OF A HOTEL.</a:t>
            </a:r>
            <a:endParaRPr/>
          </a:p>
        </p:txBody>
      </p:sp>
      <p:sp>
        <p:nvSpPr>
          <p:cNvPr id="146" name="Google Shape;146;p1"/>
          <p:cNvSpPr txBox="1"/>
          <p:nvPr>
            <p:ph idx="1" type="subTitle"/>
          </p:nvPr>
        </p:nvSpPr>
        <p:spPr>
          <a:xfrm>
            <a:off x="1524000" y="4953000"/>
            <a:ext cx="4876800" cy="1447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2800"/>
              <a:buNone/>
            </a:pPr>
            <a:r>
              <a:rPr lang="en-US" sz="2800"/>
              <a:t>STUDENT NAME: SALMAN ALI</a:t>
            </a:r>
            <a:endParaRPr/>
          </a:p>
          <a:p>
            <a:pPr indent="0" lvl="0" marL="0" rtl="0" algn="l">
              <a:spcBef>
                <a:spcPts val="1000"/>
              </a:spcBef>
              <a:spcAft>
                <a:spcPts val="0"/>
              </a:spcAft>
              <a:buSzPts val="2800"/>
              <a:buNone/>
            </a:pPr>
            <a:r>
              <a:rPr lang="en-US" sz="2800"/>
              <a:t>STUDENT ID: 2119165</a:t>
            </a:r>
            <a:endParaRPr sz="2800"/>
          </a:p>
        </p:txBody>
      </p:sp>
      <p:pic>
        <p:nvPicPr>
          <p:cNvPr descr="Building Better Employee Engagement | Inspiring Service - Servicebrand  Global" id="147" name="Google Shape;147;p1"/>
          <p:cNvPicPr preferRelativeResize="0"/>
          <p:nvPr/>
        </p:nvPicPr>
        <p:blipFill rotWithShape="1">
          <a:blip r:embed="rId3">
            <a:alphaModFix/>
          </a:blip>
          <a:srcRect b="0" l="0" r="0" t="0"/>
          <a:stretch/>
        </p:blipFill>
        <p:spPr>
          <a:xfrm>
            <a:off x="2482850" y="552450"/>
            <a:ext cx="4178300" cy="20701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
          <p:cNvSpPr txBox="1"/>
          <p:nvPr>
            <p:ph type="ctrTitle"/>
          </p:nvPr>
        </p:nvSpPr>
        <p:spPr>
          <a:xfrm>
            <a:off x="762000" y="381001"/>
            <a:ext cx="7772400" cy="1371600"/>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INTRODUCTION</a:t>
            </a:r>
            <a:endParaRPr/>
          </a:p>
        </p:txBody>
      </p:sp>
      <p:sp>
        <p:nvSpPr>
          <p:cNvPr id="153" name="Google Shape;153;p2"/>
          <p:cNvSpPr txBox="1"/>
          <p:nvPr>
            <p:ph idx="1" type="subTitle"/>
          </p:nvPr>
        </p:nvSpPr>
        <p:spPr>
          <a:xfrm>
            <a:off x="304800" y="1752600"/>
            <a:ext cx="8534400" cy="4800600"/>
          </a:xfrm>
          <a:prstGeom prst="rect">
            <a:avLst/>
          </a:prstGeom>
          <a:noFill/>
          <a:ln>
            <a:noFill/>
          </a:ln>
        </p:spPr>
        <p:txBody>
          <a:bodyPr anchorCtr="0" anchor="t" bIns="45700" lIns="91425" spcFirstLastPara="1" rIns="91425" wrap="square" tIns="45700">
            <a:normAutofit fontScale="92500"/>
          </a:bodyPr>
          <a:lstStyle/>
          <a:p>
            <a:pPr indent="0" lvl="0" marL="0" rtl="0" algn="just">
              <a:lnSpc>
                <a:spcPct val="150000"/>
              </a:lnSpc>
              <a:spcBef>
                <a:spcPts val="0"/>
              </a:spcBef>
              <a:spcAft>
                <a:spcPts val="0"/>
              </a:spcAft>
              <a:buSzPct val="100000"/>
              <a:buNone/>
            </a:pPr>
            <a:r>
              <a:rPr lang="en-US" sz="2400">
                <a:solidFill>
                  <a:schemeClr val="lt1"/>
                </a:solidFill>
              </a:rPr>
              <a:t>HOTEL MANAGEMENT IS A PART OF HOSPITALITY INDUSTRY THAT IS INVOLVED IN OVERSEEING THE ACTIVITIES OF A HOTEL . HOTEL INDUSTRY IS ONE OF THE FAST GROWING INDUSTRY IN THE WORLD. SO COMPETITION AS WELL AS REVENUE OPPORTUNITY IS VERY HIGH HERE. EMPLOYEE MANAGEMENT IS CRUCIAL FOR THE SUCCESS OF A HOTEL COMPANY AS THEY ARE THE FIRST DEFENCE OF PROFITABILITY GAME. LEADERS OR MANAGERS OF THIS INDUSTRY REQUIRE A SET OF SKILLED EMPLOYEES. THEY ALSO NEED TO ENGAGE THEM TO ACHIEVE ORGANISATIONAL GOALS AND OBJECTIVES. </a:t>
            </a:r>
            <a:endParaRPr sz="2400">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3"/>
          <p:cNvSpPr txBox="1"/>
          <p:nvPr>
            <p:ph type="ctrTitle"/>
          </p:nvPr>
        </p:nvSpPr>
        <p:spPr>
          <a:xfrm>
            <a:off x="609600" y="152400"/>
            <a:ext cx="7772400" cy="147002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EMPLOYEE ENGAGEMENT</a:t>
            </a:r>
            <a:endParaRPr/>
          </a:p>
        </p:txBody>
      </p:sp>
      <p:sp>
        <p:nvSpPr>
          <p:cNvPr id="159" name="Google Shape;159;p3"/>
          <p:cNvSpPr txBox="1"/>
          <p:nvPr>
            <p:ph idx="1" type="subTitle"/>
          </p:nvPr>
        </p:nvSpPr>
        <p:spPr>
          <a:xfrm>
            <a:off x="457200" y="1371600"/>
            <a:ext cx="8382000" cy="525780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SzPts val="2500"/>
              <a:buNone/>
            </a:pPr>
            <a:r>
              <a:rPr lang="en-US" sz="2500"/>
              <a:t>EMPLOYEE ENGAGEMENT IS A MAJOR PART OF HUMAN RESOURCE (HR) WHICH DEMONSTRATE THE LEVEL OF CONNECTION AND DEDICATION OF EMPLOYEES TOWARDS THEIR ORGANISATION (</a:t>
            </a:r>
            <a:r>
              <a:rPr lang="en-US" sz="2800"/>
              <a:t>KAZIMOTO, P. 2016)</a:t>
            </a:r>
            <a:r>
              <a:rPr lang="en-US" sz="2500"/>
              <a:t>. EMPLOYEE ENGAGEMENT IS IMPORTANT FOR EVERY INDUSTRY. IT IS EVEN MORE IMPORTANT FOR HOTEL INDUSTRY AS EMPLOYEES ARE THE FIRST DEFENCE FOR HOTEL INDUSTRY IN PROFITABILITY GAME. ENGAGED EMPLOYEES CAN PRODUCE AND PROVIDE BETTER SERVICES THAN NEWLY APPOINTED EMPLOYEES WHICH HELPS TO ACHIEVE ORGANISATIONAL GOALS AND OBJECTIVES.  </a:t>
            </a:r>
            <a:endParaRPr sz="25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4"/>
          <p:cNvSpPr txBox="1"/>
          <p:nvPr>
            <p:ph type="ctrTitle"/>
          </p:nvPr>
        </p:nvSpPr>
        <p:spPr>
          <a:xfrm>
            <a:off x="685800" y="381000"/>
            <a:ext cx="7772400" cy="147002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THE DELOITTE MODEL OF EMPLOYEE ENGAGEMENT</a:t>
            </a:r>
            <a:endParaRPr/>
          </a:p>
        </p:txBody>
      </p:sp>
      <p:sp>
        <p:nvSpPr>
          <p:cNvPr id="165" name="Google Shape;165;p4"/>
          <p:cNvSpPr txBox="1"/>
          <p:nvPr>
            <p:ph idx="1" type="subTitle"/>
          </p:nvPr>
        </p:nvSpPr>
        <p:spPr>
          <a:xfrm>
            <a:off x="609600" y="2133600"/>
            <a:ext cx="7924800" cy="3886200"/>
          </a:xfrm>
          <a:prstGeom prst="rect">
            <a:avLst/>
          </a:prstGeom>
          <a:noFill/>
          <a:ln>
            <a:noFill/>
          </a:ln>
        </p:spPr>
        <p:txBody>
          <a:bodyPr anchorCtr="0" anchor="t" bIns="45700" lIns="91425" spcFirstLastPara="1" rIns="91425" wrap="square" tIns="45700">
            <a:normAutofit lnSpcReduction="10000"/>
          </a:bodyPr>
          <a:lstStyle/>
          <a:p>
            <a:pPr indent="0" lvl="0" marL="0" rtl="0" algn="just">
              <a:lnSpc>
                <a:spcPct val="150000"/>
              </a:lnSpc>
              <a:spcBef>
                <a:spcPts val="0"/>
              </a:spcBef>
              <a:spcAft>
                <a:spcPts val="0"/>
              </a:spcAft>
              <a:buSzPts val="2500"/>
              <a:buNone/>
            </a:pPr>
            <a:r>
              <a:rPr lang="en-US" sz="2500"/>
              <a:t>ACCORDING TO THE DELOITTE MODEL, EMPLOYEES  PREFER TO WORK WHEN THEY ARE PROVIDED HEALTHY WORKPLACE AND GOOD CULTURE. THE MODEL REFERS A PROCESS TO ENGAGE EMPLOYEES BY DEVELOPING A CULTURE WHERE EMPLOYEES ARE RESPECTED, INVOLVED AND CHALLENGED (</a:t>
            </a:r>
            <a:r>
              <a:rPr lang="en-US" sz="2800"/>
              <a:t>SUGIYONO, 2017)</a:t>
            </a:r>
            <a:r>
              <a:rPr lang="en-US" sz="2500"/>
              <a:t>. THE MAIN FOCUS OF THIS MODEL IS ON DEVELOPING A GOOD CULTURE. </a:t>
            </a:r>
            <a:endParaRPr sz="25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5"/>
          <p:cNvSpPr txBox="1"/>
          <p:nvPr>
            <p:ph type="ctrTitle"/>
          </p:nvPr>
        </p:nvSpPr>
        <p:spPr>
          <a:xfrm>
            <a:off x="304800" y="1021639"/>
            <a:ext cx="7772400" cy="108902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THE DELOITTE MODEL</a:t>
            </a:r>
            <a:endParaRPr/>
          </a:p>
        </p:txBody>
      </p:sp>
      <p:sp>
        <p:nvSpPr>
          <p:cNvPr id="171" name="Google Shape;171;p5"/>
          <p:cNvSpPr txBox="1"/>
          <p:nvPr>
            <p:ph idx="1" type="subTitle"/>
          </p:nvPr>
        </p:nvSpPr>
        <p:spPr>
          <a:xfrm>
            <a:off x="609600" y="2057400"/>
            <a:ext cx="8077200" cy="914400"/>
          </a:xfrm>
          <a:prstGeom prst="rect">
            <a:avLst/>
          </a:prstGeom>
          <a:noFill/>
          <a:ln>
            <a:noFill/>
          </a:ln>
        </p:spPr>
        <p:txBody>
          <a:bodyPr anchorCtr="0" anchor="t" bIns="45700" lIns="91425" spcFirstLastPara="1" rIns="91425" wrap="square" tIns="45700">
            <a:normAutofit/>
          </a:bodyPr>
          <a:lstStyle/>
          <a:p>
            <a:pPr indent="0" lvl="0" marL="0" rtl="0" algn="just">
              <a:spcBef>
                <a:spcPts val="0"/>
              </a:spcBef>
              <a:spcAft>
                <a:spcPts val="0"/>
              </a:spcAft>
              <a:buSzPts val="1800"/>
              <a:buNone/>
            </a:pPr>
            <a:r>
              <a:rPr lang="en-US"/>
              <a:t>THE MODEL HAS FIVE MAIN ELEMENTS </a:t>
            </a:r>
            <a:endParaRPr/>
          </a:p>
        </p:txBody>
      </p:sp>
      <p:sp>
        <p:nvSpPr>
          <p:cNvPr id="172" name="Google Shape;172;p5"/>
          <p:cNvSpPr txBox="1"/>
          <p:nvPr/>
        </p:nvSpPr>
        <p:spPr>
          <a:xfrm>
            <a:off x="2743200" y="2895600"/>
            <a:ext cx="4953000" cy="2918107"/>
          </a:xfrm>
          <a:prstGeom prst="rect">
            <a:avLst/>
          </a:prstGeom>
          <a:noFill/>
          <a:ln>
            <a:noFill/>
          </a:ln>
        </p:spPr>
        <p:txBody>
          <a:bodyPr anchorCtr="0" anchor="t" bIns="45700" lIns="91425" spcFirstLastPara="1" rIns="91425" wrap="square" tIns="45700">
            <a:spAutoFit/>
          </a:bodyPr>
          <a:lstStyle/>
          <a:p>
            <a:pPr indent="-285750" lvl="0" marL="285750" marR="0" rtl="0" algn="l">
              <a:lnSpc>
                <a:spcPct val="150000"/>
              </a:lnSpc>
              <a:spcBef>
                <a:spcPts val="0"/>
              </a:spcBef>
              <a:spcAft>
                <a:spcPts val="0"/>
              </a:spcAft>
              <a:buClr>
                <a:schemeClr val="lt1"/>
              </a:buClr>
              <a:buSzPts val="2500"/>
              <a:buFont typeface="Noto Sans Symbols"/>
              <a:buChar char="❖"/>
            </a:pPr>
            <a:r>
              <a:rPr b="0" i="0" lang="en-US" sz="2500" u="none" cap="none" strike="noStrike">
                <a:solidFill>
                  <a:schemeClr val="lt1"/>
                </a:solidFill>
                <a:latin typeface="Calibri"/>
                <a:ea typeface="Calibri"/>
                <a:cs typeface="Calibri"/>
                <a:sym typeface="Calibri"/>
              </a:rPr>
              <a:t>Meaningful work.</a:t>
            </a:r>
            <a:endParaRPr/>
          </a:p>
          <a:p>
            <a:pPr indent="-285750" lvl="0" marL="285750" marR="0" rtl="0" algn="l">
              <a:lnSpc>
                <a:spcPct val="150000"/>
              </a:lnSpc>
              <a:spcBef>
                <a:spcPts val="0"/>
              </a:spcBef>
              <a:spcAft>
                <a:spcPts val="0"/>
              </a:spcAft>
              <a:buClr>
                <a:schemeClr val="lt1"/>
              </a:buClr>
              <a:buSzPts val="2500"/>
              <a:buFont typeface="Noto Sans Symbols"/>
              <a:buChar char="❖"/>
            </a:pPr>
            <a:r>
              <a:rPr b="0" i="0" lang="en-US" sz="2500" u="none" cap="none" strike="noStrike">
                <a:solidFill>
                  <a:schemeClr val="lt1"/>
                </a:solidFill>
                <a:latin typeface="Calibri"/>
                <a:ea typeface="Calibri"/>
                <a:cs typeface="Calibri"/>
                <a:sym typeface="Calibri"/>
              </a:rPr>
              <a:t>Positive work environment.</a:t>
            </a:r>
            <a:endParaRPr/>
          </a:p>
          <a:p>
            <a:pPr indent="-285750" lvl="0" marL="285750" marR="0" rtl="0" algn="l">
              <a:lnSpc>
                <a:spcPct val="150000"/>
              </a:lnSpc>
              <a:spcBef>
                <a:spcPts val="0"/>
              </a:spcBef>
              <a:spcAft>
                <a:spcPts val="0"/>
              </a:spcAft>
              <a:buClr>
                <a:schemeClr val="lt1"/>
              </a:buClr>
              <a:buSzPts val="2500"/>
              <a:buFont typeface="Noto Sans Symbols"/>
              <a:buChar char="❖"/>
            </a:pPr>
            <a:r>
              <a:rPr b="0" i="0" lang="en-US" sz="2500" u="none" cap="none" strike="noStrike">
                <a:solidFill>
                  <a:schemeClr val="lt1"/>
                </a:solidFill>
                <a:latin typeface="Calibri"/>
                <a:ea typeface="Calibri"/>
                <a:cs typeface="Calibri"/>
                <a:sym typeface="Calibri"/>
              </a:rPr>
              <a:t>Hands-on management.</a:t>
            </a:r>
            <a:endParaRPr/>
          </a:p>
          <a:p>
            <a:pPr indent="-285750" lvl="0" marL="285750" marR="0" rtl="0" algn="l">
              <a:lnSpc>
                <a:spcPct val="150000"/>
              </a:lnSpc>
              <a:spcBef>
                <a:spcPts val="0"/>
              </a:spcBef>
              <a:spcAft>
                <a:spcPts val="0"/>
              </a:spcAft>
              <a:buClr>
                <a:schemeClr val="lt1"/>
              </a:buClr>
              <a:buSzPts val="2500"/>
              <a:buFont typeface="Noto Sans Symbols"/>
              <a:buChar char="❖"/>
            </a:pPr>
            <a:r>
              <a:rPr b="0" i="0" lang="en-US" sz="2500" u="none" cap="none" strike="noStrike">
                <a:solidFill>
                  <a:schemeClr val="lt1"/>
                </a:solidFill>
                <a:latin typeface="Calibri"/>
                <a:ea typeface="Calibri"/>
                <a:cs typeface="Calibri"/>
                <a:sym typeface="Calibri"/>
              </a:rPr>
              <a:t>Growth opportunity.</a:t>
            </a:r>
            <a:endParaRPr/>
          </a:p>
          <a:p>
            <a:pPr indent="-285750" lvl="0" marL="285750" marR="0" rtl="0" algn="l">
              <a:lnSpc>
                <a:spcPct val="150000"/>
              </a:lnSpc>
              <a:spcBef>
                <a:spcPts val="0"/>
              </a:spcBef>
              <a:spcAft>
                <a:spcPts val="0"/>
              </a:spcAft>
              <a:buClr>
                <a:schemeClr val="lt1"/>
              </a:buClr>
              <a:buSzPts val="2500"/>
              <a:buFont typeface="Noto Sans Symbols"/>
              <a:buChar char="❖"/>
            </a:pPr>
            <a:r>
              <a:rPr b="0" i="0" lang="en-US" sz="2500" u="none" cap="none" strike="noStrike">
                <a:solidFill>
                  <a:schemeClr val="lt1"/>
                </a:solidFill>
                <a:latin typeface="Calibri"/>
                <a:ea typeface="Calibri"/>
                <a:cs typeface="Calibri"/>
                <a:sym typeface="Calibri"/>
              </a:rPr>
              <a:t>Trust in leadership.</a:t>
            </a:r>
            <a:endParaRPr b="0" i="0" sz="2500" u="none" cap="none" strike="noStrike">
              <a:solidFill>
                <a:schemeClr val="lt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6"/>
          <p:cNvSpPr txBox="1"/>
          <p:nvPr>
            <p:ph type="ctrTitle"/>
          </p:nvPr>
        </p:nvSpPr>
        <p:spPr>
          <a:xfrm>
            <a:off x="609600" y="0"/>
            <a:ext cx="7772400" cy="147002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THE DELOITTE MODEL</a:t>
            </a:r>
            <a:endParaRPr/>
          </a:p>
        </p:txBody>
      </p:sp>
      <p:sp>
        <p:nvSpPr>
          <p:cNvPr id="178" name="Google Shape;178;p6"/>
          <p:cNvSpPr txBox="1"/>
          <p:nvPr>
            <p:ph idx="1" type="subTitle"/>
          </p:nvPr>
        </p:nvSpPr>
        <p:spPr>
          <a:xfrm>
            <a:off x="505691" y="1219200"/>
            <a:ext cx="8115300" cy="1524000"/>
          </a:xfrm>
          <a:prstGeom prst="rect">
            <a:avLst/>
          </a:prstGeom>
          <a:noFill/>
          <a:ln>
            <a:noFill/>
          </a:ln>
        </p:spPr>
        <p:txBody>
          <a:bodyPr anchorCtr="0" anchor="t" bIns="45700" lIns="91425" spcFirstLastPara="1" rIns="91425" wrap="square" tIns="45700">
            <a:normAutofit fontScale="92500" lnSpcReduction="10000"/>
          </a:bodyPr>
          <a:lstStyle/>
          <a:p>
            <a:pPr indent="0" lvl="0" marL="0" rtl="0" algn="just">
              <a:spcBef>
                <a:spcPts val="0"/>
              </a:spcBef>
              <a:spcAft>
                <a:spcPts val="0"/>
              </a:spcAft>
              <a:buSzPct val="100000"/>
              <a:buNone/>
            </a:pPr>
            <a:r>
              <a:rPr b="1" lang="en-US" sz="2500"/>
              <a:t>MEANINGFUL WORK</a:t>
            </a:r>
            <a:endParaRPr/>
          </a:p>
          <a:p>
            <a:pPr indent="0" lvl="0" marL="0" rtl="0" algn="just">
              <a:spcBef>
                <a:spcPts val="1000"/>
              </a:spcBef>
              <a:spcAft>
                <a:spcPts val="0"/>
              </a:spcAft>
              <a:buSzPct val="100000"/>
              <a:buNone/>
            </a:pPr>
            <a:r>
              <a:rPr lang="en-US" sz="2400"/>
              <a:t>EMPLOYEES ARE MORE LIKELY TO DO JOBS WHICH ARE MEANINGFUL TO THEM. THIS MODEL IDENTIFIES FOUR MAIN ELEMENTS THAT HELP EMPLOYEES TO FIND MEANING IN THEIR JOBS.</a:t>
            </a:r>
            <a:endParaRPr sz="2400"/>
          </a:p>
        </p:txBody>
      </p:sp>
      <p:sp>
        <p:nvSpPr>
          <p:cNvPr id="179" name="Google Shape;179;p6"/>
          <p:cNvSpPr/>
          <p:nvPr/>
        </p:nvSpPr>
        <p:spPr>
          <a:xfrm>
            <a:off x="609600" y="3000223"/>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Autonomy</a:t>
            </a:r>
            <a:endParaRPr b="0" i="0" sz="1800" u="none" cap="none" strike="noStrike">
              <a:solidFill>
                <a:schemeClr val="lt1"/>
              </a:solidFill>
              <a:latin typeface="Calibri"/>
              <a:ea typeface="Calibri"/>
              <a:cs typeface="Calibri"/>
              <a:sym typeface="Calibri"/>
            </a:endParaRPr>
          </a:p>
        </p:txBody>
      </p:sp>
      <p:sp>
        <p:nvSpPr>
          <p:cNvPr id="180" name="Google Shape;180;p6"/>
          <p:cNvSpPr/>
          <p:nvPr/>
        </p:nvSpPr>
        <p:spPr>
          <a:xfrm>
            <a:off x="3276600" y="2866873"/>
            <a:ext cx="5562600" cy="790727"/>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When employees are given freedom, they prefer to work and find their work more meaningful.</a:t>
            </a:r>
            <a:endParaRPr b="0" i="0" sz="1800" u="none" cap="none" strike="noStrike">
              <a:solidFill>
                <a:schemeClr val="lt1"/>
              </a:solidFill>
              <a:latin typeface="Calibri"/>
              <a:ea typeface="Calibri"/>
              <a:cs typeface="Calibri"/>
              <a:sym typeface="Calibri"/>
            </a:endParaRPr>
          </a:p>
        </p:txBody>
      </p:sp>
      <p:sp>
        <p:nvSpPr>
          <p:cNvPr id="181" name="Google Shape;181;p6"/>
          <p:cNvSpPr/>
          <p:nvPr/>
        </p:nvSpPr>
        <p:spPr>
          <a:xfrm>
            <a:off x="602673" y="3913909"/>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Cultural hires</a:t>
            </a:r>
            <a:endParaRPr b="0" i="0" sz="1800" u="none" cap="none" strike="noStrike">
              <a:solidFill>
                <a:schemeClr val="lt1"/>
              </a:solidFill>
              <a:latin typeface="Calibri"/>
              <a:ea typeface="Calibri"/>
              <a:cs typeface="Calibri"/>
              <a:sym typeface="Calibri"/>
            </a:endParaRPr>
          </a:p>
        </p:txBody>
      </p:sp>
      <p:sp>
        <p:nvSpPr>
          <p:cNvPr id="182" name="Google Shape;182;p6"/>
          <p:cNvSpPr/>
          <p:nvPr/>
        </p:nvSpPr>
        <p:spPr>
          <a:xfrm>
            <a:off x="3276600" y="3739097"/>
            <a:ext cx="5562600" cy="883024"/>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A company should hire new employees who fit in the organisational culture (Sparrow, P. and Balain, S. 2010).</a:t>
            </a:r>
            <a:endParaRPr b="0" i="0" sz="1800" u="none" cap="none" strike="noStrike">
              <a:solidFill>
                <a:schemeClr val="lt1"/>
              </a:solidFill>
              <a:latin typeface="Calibri"/>
              <a:ea typeface="Calibri"/>
              <a:cs typeface="Calibri"/>
              <a:sym typeface="Calibri"/>
            </a:endParaRPr>
          </a:p>
        </p:txBody>
      </p:sp>
      <p:sp>
        <p:nvSpPr>
          <p:cNvPr id="183" name="Google Shape;183;p6"/>
          <p:cNvSpPr/>
          <p:nvPr/>
        </p:nvSpPr>
        <p:spPr>
          <a:xfrm>
            <a:off x="609600" y="4914900"/>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Small, empowered team</a:t>
            </a:r>
            <a:endParaRPr b="0" i="0" sz="1800" u="none" cap="none" strike="noStrike">
              <a:solidFill>
                <a:schemeClr val="lt1"/>
              </a:solidFill>
              <a:latin typeface="Calibri"/>
              <a:ea typeface="Calibri"/>
              <a:cs typeface="Calibri"/>
              <a:sym typeface="Calibri"/>
            </a:endParaRPr>
          </a:p>
        </p:txBody>
      </p:sp>
      <p:sp>
        <p:nvSpPr>
          <p:cNvPr id="184" name="Google Shape;184;p6"/>
          <p:cNvSpPr/>
          <p:nvPr/>
        </p:nvSpPr>
        <p:spPr>
          <a:xfrm>
            <a:off x="3276600" y="4781550"/>
            <a:ext cx="5562600" cy="8001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Employee engagement becomes easier when teams are small.  The decision making process is also fast here.</a:t>
            </a:r>
            <a:endParaRPr b="0" i="0" sz="1800" u="none" cap="none" strike="noStrike">
              <a:solidFill>
                <a:schemeClr val="lt1"/>
              </a:solidFill>
              <a:latin typeface="Calibri"/>
              <a:ea typeface="Calibri"/>
              <a:cs typeface="Calibri"/>
              <a:sym typeface="Calibri"/>
            </a:endParaRPr>
          </a:p>
        </p:txBody>
      </p:sp>
      <p:sp>
        <p:nvSpPr>
          <p:cNvPr id="185" name="Google Shape;185;p6"/>
          <p:cNvSpPr/>
          <p:nvPr/>
        </p:nvSpPr>
        <p:spPr>
          <a:xfrm>
            <a:off x="609600" y="5934634"/>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Time for slacki8ng</a:t>
            </a:r>
            <a:endParaRPr b="0" i="0" sz="1800" u="none" cap="none" strike="noStrike">
              <a:solidFill>
                <a:schemeClr val="lt1"/>
              </a:solidFill>
              <a:latin typeface="Calibri"/>
              <a:ea typeface="Calibri"/>
              <a:cs typeface="Calibri"/>
              <a:sym typeface="Calibri"/>
            </a:endParaRPr>
          </a:p>
        </p:txBody>
      </p:sp>
      <p:sp>
        <p:nvSpPr>
          <p:cNvPr id="186" name="Google Shape;186;p6"/>
          <p:cNvSpPr/>
          <p:nvPr/>
        </p:nvSpPr>
        <p:spPr>
          <a:xfrm>
            <a:off x="3276600" y="5715000"/>
            <a:ext cx="5562600" cy="990601"/>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Employees should be given time for rest. It helps to improve productivity and employee satisfaction. For example, Google’s 20% rule. </a:t>
            </a:r>
            <a:endParaRPr b="0" i="0" sz="1800" u="none" cap="none" strike="noStrike">
              <a:solidFill>
                <a:schemeClr val="lt1"/>
              </a:solidFill>
              <a:latin typeface="Calibri"/>
              <a:ea typeface="Calibri"/>
              <a:cs typeface="Calibri"/>
              <a:sym typeface="Calibri"/>
            </a:endParaRPr>
          </a:p>
        </p:txBody>
      </p:sp>
      <p:sp>
        <p:nvSpPr>
          <p:cNvPr id="187" name="Google Shape;187;p6"/>
          <p:cNvSpPr/>
          <p:nvPr/>
        </p:nvSpPr>
        <p:spPr>
          <a:xfrm>
            <a:off x="2895600" y="3133573"/>
            <a:ext cx="381000" cy="26670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88" name="Google Shape;188;p6"/>
          <p:cNvSpPr/>
          <p:nvPr/>
        </p:nvSpPr>
        <p:spPr>
          <a:xfrm>
            <a:off x="2954482" y="4047259"/>
            <a:ext cx="381000" cy="26670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89" name="Google Shape;189;p6"/>
          <p:cNvSpPr/>
          <p:nvPr/>
        </p:nvSpPr>
        <p:spPr>
          <a:xfrm>
            <a:off x="2954482" y="5048250"/>
            <a:ext cx="381000" cy="26670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90" name="Google Shape;190;p6"/>
          <p:cNvSpPr/>
          <p:nvPr/>
        </p:nvSpPr>
        <p:spPr>
          <a:xfrm>
            <a:off x="2954482" y="6076950"/>
            <a:ext cx="381000" cy="26670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7"/>
          <p:cNvSpPr txBox="1"/>
          <p:nvPr>
            <p:ph type="ctrTitle"/>
          </p:nvPr>
        </p:nvSpPr>
        <p:spPr>
          <a:xfrm>
            <a:off x="762000" y="152400"/>
            <a:ext cx="7772400" cy="1143000"/>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THE DELOITTE MODEL</a:t>
            </a:r>
            <a:endParaRPr/>
          </a:p>
        </p:txBody>
      </p:sp>
      <p:sp>
        <p:nvSpPr>
          <p:cNvPr id="196" name="Google Shape;196;p7"/>
          <p:cNvSpPr txBox="1"/>
          <p:nvPr>
            <p:ph idx="1" type="subTitle"/>
          </p:nvPr>
        </p:nvSpPr>
        <p:spPr>
          <a:xfrm>
            <a:off x="457200" y="1371600"/>
            <a:ext cx="8201891" cy="1447800"/>
          </a:xfrm>
          <a:prstGeom prst="rect">
            <a:avLst/>
          </a:prstGeom>
          <a:noFill/>
          <a:ln>
            <a:noFill/>
          </a:ln>
        </p:spPr>
        <p:txBody>
          <a:bodyPr anchorCtr="0" anchor="t" bIns="45700" lIns="91425" spcFirstLastPara="1" rIns="91425" wrap="square" tIns="45700">
            <a:normAutofit/>
          </a:bodyPr>
          <a:lstStyle/>
          <a:p>
            <a:pPr indent="0" lvl="0" marL="0" rtl="0" algn="just">
              <a:spcBef>
                <a:spcPts val="0"/>
              </a:spcBef>
              <a:spcAft>
                <a:spcPts val="0"/>
              </a:spcAft>
              <a:buSzPts val="1800"/>
              <a:buNone/>
            </a:pPr>
            <a:r>
              <a:rPr b="1" lang="en-US"/>
              <a:t>POSITIVE WORK ENVIRONMENT</a:t>
            </a:r>
            <a:endParaRPr/>
          </a:p>
          <a:p>
            <a:pPr indent="0" lvl="0" marL="0" rtl="0" algn="just">
              <a:spcBef>
                <a:spcPts val="1000"/>
              </a:spcBef>
              <a:spcAft>
                <a:spcPts val="0"/>
              </a:spcAft>
              <a:buSzPts val="1800"/>
              <a:buNone/>
            </a:pPr>
            <a:r>
              <a:rPr lang="en-US"/>
              <a:t>EMPLOYEE ENGAGEMENT REQUIRES DEVELOPING AN ENVIRONMENT WHERE EMPLOYEES FEEL RESPECTED AND COMFORTABLE . TO CREATE  THIS TYPE OF WORKPLACE ENVIRONMENT, A  MANAGER NEEDS-</a:t>
            </a:r>
            <a:endParaRPr/>
          </a:p>
        </p:txBody>
      </p:sp>
      <p:sp>
        <p:nvSpPr>
          <p:cNvPr id="197" name="Google Shape;197;p7"/>
          <p:cNvSpPr/>
          <p:nvPr/>
        </p:nvSpPr>
        <p:spPr>
          <a:xfrm>
            <a:off x="533400" y="3200400"/>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Flexible work environment</a:t>
            </a:r>
            <a:endParaRPr b="0" i="0" sz="1800" u="none" cap="none" strike="noStrike">
              <a:solidFill>
                <a:schemeClr val="lt1"/>
              </a:solidFill>
              <a:latin typeface="Calibri"/>
              <a:ea typeface="Calibri"/>
              <a:cs typeface="Calibri"/>
              <a:sym typeface="Calibri"/>
            </a:endParaRPr>
          </a:p>
        </p:txBody>
      </p:sp>
      <p:sp>
        <p:nvSpPr>
          <p:cNvPr id="198" name="Google Shape;198;p7"/>
          <p:cNvSpPr/>
          <p:nvPr/>
        </p:nvSpPr>
        <p:spPr>
          <a:xfrm>
            <a:off x="3733800" y="2933700"/>
            <a:ext cx="5223164" cy="10668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Employees are human, not robots. They may have bad days. A hotel manager should develop a policy which allows employees to work in  their best way.</a:t>
            </a:r>
            <a:endParaRPr b="0" i="0" sz="1800" u="none" cap="none" strike="noStrike">
              <a:solidFill>
                <a:schemeClr val="lt1"/>
              </a:solidFill>
              <a:latin typeface="Calibri"/>
              <a:ea typeface="Calibri"/>
              <a:cs typeface="Calibri"/>
              <a:sym typeface="Calibri"/>
            </a:endParaRPr>
          </a:p>
        </p:txBody>
      </p:sp>
      <p:sp>
        <p:nvSpPr>
          <p:cNvPr id="199" name="Google Shape;199;p7"/>
          <p:cNvSpPr/>
          <p:nvPr/>
        </p:nvSpPr>
        <p:spPr>
          <a:xfrm>
            <a:off x="533400" y="4610100"/>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Recognition</a:t>
            </a:r>
            <a:endParaRPr b="0" i="0" sz="1800" u="none" cap="none" strike="noStrike">
              <a:solidFill>
                <a:schemeClr val="lt1"/>
              </a:solidFill>
              <a:latin typeface="Calibri"/>
              <a:ea typeface="Calibri"/>
              <a:cs typeface="Calibri"/>
              <a:sym typeface="Calibri"/>
            </a:endParaRPr>
          </a:p>
        </p:txBody>
      </p:sp>
      <p:sp>
        <p:nvSpPr>
          <p:cNvPr id="200" name="Google Shape;200;p7"/>
          <p:cNvSpPr/>
          <p:nvPr/>
        </p:nvSpPr>
        <p:spPr>
          <a:xfrm>
            <a:off x="3733800" y="4267200"/>
            <a:ext cx="5257800" cy="12192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Employees feel mo0tivated to perform better when their works are recognised. A hotel should develop a culture that recognises employee’s achievements and special dates (Sparrow, P. and Balain, S. 2010). </a:t>
            </a:r>
            <a:endParaRPr b="0" i="0" sz="1800" u="none" cap="none" strike="noStrike">
              <a:solidFill>
                <a:schemeClr val="lt1"/>
              </a:solidFill>
              <a:latin typeface="Calibri"/>
              <a:ea typeface="Calibri"/>
              <a:cs typeface="Calibri"/>
              <a:sym typeface="Calibri"/>
            </a:endParaRPr>
          </a:p>
        </p:txBody>
      </p:sp>
      <p:sp>
        <p:nvSpPr>
          <p:cNvPr id="201" name="Google Shape;201;p7"/>
          <p:cNvSpPr/>
          <p:nvPr/>
        </p:nvSpPr>
        <p:spPr>
          <a:xfrm>
            <a:off x="533400" y="5862612"/>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Diverse work environment</a:t>
            </a:r>
            <a:endParaRPr b="0" i="0" sz="1800" u="none" cap="none" strike="noStrike">
              <a:solidFill>
                <a:schemeClr val="lt1"/>
              </a:solidFill>
              <a:latin typeface="Calibri"/>
              <a:ea typeface="Calibri"/>
              <a:cs typeface="Calibri"/>
              <a:sym typeface="Calibri"/>
            </a:endParaRPr>
          </a:p>
        </p:txBody>
      </p:sp>
      <p:sp>
        <p:nvSpPr>
          <p:cNvPr id="202" name="Google Shape;202;p7"/>
          <p:cNvSpPr/>
          <p:nvPr/>
        </p:nvSpPr>
        <p:spPr>
          <a:xfrm>
            <a:off x="3733800" y="5638800"/>
            <a:ext cx="5223164" cy="981024"/>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Employees should be given opportunities to share new ideas and opinions. It improves individual skills as well as work environment.</a:t>
            </a:r>
            <a:endParaRPr b="0" i="0" sz="1800" u="none" cap="none" strike="noStrike">
              <a:solidFill>
                <a:schemeClr val="lt1"/>
              </a:solidFill>
              <a:latin typeface="Calibri"/>
              <a:ea typeface="Calibri"/>
              <a:cs typeface="Calibri"/>
              <a:sym typeface="Calibri"/>
            </a:endParaRPr>
          </a:p>
        </p:txBody>
      </p:sp>
      <p:sp>
        <p:nvSpPr>
          <p:cNvPr id="203" name="Google Shape;203;p7"/>
          <p:cNvSpPr/>
          <p:nvPr/>
        </p:nvSpPr>
        <p:spPr>
          <a:xfrm>
            <a:off x="2819400" y="3276600"/>
            <a:ext cx="914400" cy="390373"/>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04" name="Google Shape;204;p7"/>
          <p:cNvSpPr/>
          <p:nvPr/>
        </p:nvSpPr>
        <p:spPr>
          <a:xfrm>
            <a:off x="2819400" y="4676775"/>
            <a:ext cx="914400" cy="40005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05" name="Google Shape;205;p7"/>
          <p:cNvSpPr/>
          <p:nvPr/>
        </p:nvSpPr>
        <p:spPr>
          <a:xfrm>
            <a:off x="2819400" y="5929287"/>
            <a:ext cx="914400" cy="40005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8"/>
          <p:cNvSpPr txBox="1"/>
          <p:nvPr>
            <p:ph type="ctrTitle"/>
          </p:nvPr>
        </p:nvSpPr>
        <p:spPr>
          <a:xfrm>
            <a:off x="609600" y="228600"/>
            <a:ext cx="7772400" cy="1066800"/>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THE DELOITTE MODEL</a:t>
            </a:r>
            <a:endParaRPr/>
          </a:p>
        </p:txBody>
      </p:sp>
      <p:sp>
        <p:nvSpPr>
          <p:cNvPr id="211" name="Google Shape;211;p8"/>
          <p:cNvSpPr txBox="1"/>
          <p:nvPr>
            <p:ph idx="1" type="subTitle"/>
          </p:nvPr>
        </p:nvSpPr>
        <p:spPr>
          <a:xfrm>
            <a:off x="304800" y="1219200"/>
            <a:ext cx="8153400" cy="175260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SzPts val="2400"/>
              <a:buNone/>
            </a:pPr>
            <a:r>
              <a:rPr b="1" lang="en-US" sz="2400"/>
              <a:t>HANDS-ON MANAGEMENT</a:t>
            </a:r>
            <a:endParaRPr/>
          </a:p>
          <a:p>
            <a:pPr indent="0" lvl="0" marL="0" rtl="0" algn="just">
              <a:spcBef>
                <a:spcPts val="1000"/>
              </a:spcBef>
              <a:spcAft>
                <a:spcPts val="0"/>
              </a:spcAft>
              <a:buSzPts val="2400"/>
              <a:buNone/>
            </a:pPr>
            <a:r>
              <a:rPr lang="en-US" sz="2400"/>
              <a:t>AS EARLY MENTIONED, EACH WORK SHOULD BE MEANINGFUL TO THE EMPLOYEES. EMPLOYEES SHOULD BE GIVEN LIMITED POWER OF DECISION MAKING AND FREEDOM. </a:t>
            </a:r>
            <a:endParaRPr sz="2400"/>
          </a:p>
        </p:txBody>
      </p:sp>
      <p:sp>
        <p:nvSpPr>
          <p:cNvPr id="212" name="Google Shape;212;p8"/>
          <p:cNvSpPr/>
          <p:nvPr/>
        </p:nvSpPr>
        <p:spPr>
          <a:xfrm>
            <a:off x="304800" y="3304309"/>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Setting clear goals</a:t>
            </a:r>
            <a:endParaRPr b="0" i="0" sz="1800" u="none" cap="none" strike="noStrike">
              <a:solidFill>
                <a:schemeClr val="lt1"/>
              </a:solidFill>
              <a:latin typeface="Calibri"/>
              <a:ea typeface="Calibri"/>
              <a:cs typeface="Calibri"/>
              <a:sym typeface="Calibri"/>
            </a:endParaRPr>
          </a:p>
        </p:txBody>
      </p:sp>
      <p:sp>
        <p:nvSpPr>
          <p:cNvPr id="213" name="Google Shape;213;p8"/>
          <p:cNvSpPr/>
          <p:nvPr/>
        </p:nvSpPr>
        <p:spPr>
          <a:xfrm>
            <a:off x="3359726" y="2961409"/>
            <a:ext cx="5479473" cy="12192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Goals and objectives that a company sets  for the employees, should be easily understandable and regularly revisited. Employee’s opinion  should be taken into consideration to set goals.</a:t>
            </a:r>
            <a:endParaRPr b="0" i="0" sz="1800" u="none" cap="none" strike="noStrike">
              <a:solidFill>
                <a:schemeClr val="lt1"/>
              </a:solidFill>
              <a:latin typeface="Calibri"/>
              <a:ea typeface="Calibri"/>
              <a:cs typeface="Calibri"/>
              <a:sym typeface="Calibri"/>
            </a:endParaRPr>
          </a:p>
        </p:txBody>
      </p:sp>
      <p:sp>
        <p:nvSpPr>
          <p:cNvPr id="214" name="Google Shape;214;p8"/>
          <p:cNvSpPr/>
          <p:nvPr/>
        </p:nvSpPr>
        <p:spPr>
          <a:xfrm>
            <a:off x="304800" y="4610100"/>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Coaching</a:t>
            </a:r>
            <a:endParaRPr b="0" i="0" sz="1800" u="none" cap="none" strike="noStrike">
              <a:solidFill>
                <a:schemeClr val="lt1"/>
              </a:solidFill>
              <a:latin typeface="Calibri"/>
              <a:ea typeface="Calibri"/>
              <a:cs typeface="Calibri"/>
              <a:sym typeface="Calibri"/>
            </a:endParaRPr>
          </a:p>
        </p:txBody>
      </p:sp>
      <p:sp>
        <p:nvSpPr>
          <p:cNvPr id="215" name="Google Shape;215;p8"/>
          <p:cNvSpPr/>
          <p:nvPr/>
        </p:nvSpPr>
        <p:spPr>
          <a:xfrm>
            <a:off x="3359727" y="4419600"/>
            <a:ext cx="5479472" cy="9906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A  manager should provide professional skill development opportunities to the employees to improve their skills and performances. </a:t>
            </a:r>
            <a:endParaRPr b="0" i="0" sz="1800" u="none" cap="none" strike="noStrike">
              <a:solidFill>
                <a:schemeClr val="lt1"/>
              </a:solidFill>
              <a:latin typeface="Calibri"/>
              <a:ea typeface="Calibri"/>
              <a:cs typeface="Calibri"/>
              <a:sym typeface="Calibri"/>
            </a:endParaRPr>
          </a:p>
        </p:txBody>
      </p:sp>
      <p:sp>
        <p:nvSpPr>
          <p:cNvPr id="216" name="Google Shape;216;p8"/>
          <p:cNvSpPr/>
          <p:nvPr/>
        </p:nvSpPr>
        <p:spPr>
          <a:xfrm>
            <a:off x="387927" y="5695950"/>
            <a:ext cx="2286000" cy="898712"/>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Investing in management development</a:t>
            </a:r>
            <a:endParaRPr b="0" i="0" sz="1800" u="none" cap="none" strike="noStrike">
              <a:solidFill>
                <a:schemeClr val="lt1"/>
              </a:solidFill>
              <a:latin typeface="Calibri"/>
              <a:ea typeface="Calibri"/>
              <a:cs typeface="Calibri"/>
              <a:sym typeface="Calibri"/>
            </a:endParaRPr>
          </a:p>
        </p:txBody>
      </p:sp>
      <p:sp>
        <p:nvSpPr>
          <p:cNvPr id="217" name="Google Shape;217;p8"/>
          <p:cNvSpPr/>
          <p:nvPr/>
        </p:nvSpPr>
        <p:spPr>
          <a:xfrm>
            <a:off x="3359727" y="5562600"/>
            <a:ext cx="5479472" cy="1165412"/>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A company can invest in management development to produce the best leaders. Invest in employees, they will invest more in the company </a:t>
            </a:r>
            <a:endParaRPr b="0" i="0" sz="1800" u="none" cap="none" strike="noStrike">
              <a:solidFill>
                <a:schemeClr val="lt1"/>
              </a:solidFill>
              <a:latin typeface="Calibri"/>
              <a:ea typeface="Calibri"/>
              <a:cs typeface="Calibri"/>
              <a:sym typeface="Calibri"/>
            </a:endParaRPr>
          </a:p>
        </p:txBody>
      </p:sp>
      <p:sp>
        <p:nvSpPr>
          <p:cNvPr id="218" name="Google Shape;218;p8"/>
          <p:cNvSpPr/>
          <p:nvPr/>
        </p:nvSpPr>
        <p:spPr>
          <a:xfrm>
            <a:off x="2590800" y="3352291"/>
            <a:ext cx="727364" cy="485418"/>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19" name="Google Shape;219;p8"/>
          <p:cNvSpPr/>
          <p:nvPr/>
        </p:nvSpPr>
        <p:spPr>
          <a:xfrm>
            <a:off x="2673927" y="5926588"/>
            <a:ext cx="651164" cy="437436"/>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20" name="Google Shape;220;p8"/>
          <p:cNvSpPr/>
          <p:nvPr/>
        </p:nvSpPr>
        <p:spPr>
          <a:xfrm>
            <a:off x="2590800" y="4658082"/>
            <a:ext cx="651164" cy="437436"/>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9"/>
          <p:cNvSpPr txBox="1"/>
          <p:nvPr>
            <p:ph type="ctrTitle"/>
          </p:nvPr>
        </p:nvSpPr>
        <p:spPr>
          <a:xfrm>
            <a:off x="685800" y="17929"/>
            <a:ext cx="7772400" cy="147002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THE DELOITTE MODEL</a:t>
            </a:r>
            <a:endParaRPr/>
          </a:p>
        </p:txBody>
      </p:sp>
      <p:sp>
        <p:nvSpPr>
          <p:cNvPr id="226" name="Google Shape;226;p9"/>
          <p:cNvSpPr txBox="1"/>
          <p:nvPr>
            <p:ph idx="1" type="subTitle"/>
          </p:nvPr>
        </p:nvSpPr>
        <p:spPr>
          <a:xfrm>
            <a:off x="381000" y="1447800"/>
            <a:ext cx="8610600" cy="1524000"/>
          </a:xfrm>
          <a:prstGeom prst="rect">
            <a:avLst/>
          </a:prstGeom>
          <a:noFill/>
          <a:ln>
            <a:noFill/>
          </a:ln>
        </p:spPr>
        <p:txBody>
          <a:bodyPr anchorCtr="0" anchor="t" bIns="45700" lIns="91425" spcFirstLastPara="1" rIns="91425" wrap="square" tIns="45700">
            <a:normAutofit/>
          </a:bodyPr>
          <a:lstStyle/>
          <a:p>
            <a:pPr indent="0" lvl="0" marL="0" rtl="0" algn="just">
              <a:spcBef>
                <a:spcPts val="0"/>
              </a:spcBef>
              <a:spcAft>
                <a:spcPts val="0"/>
              </a:spcAft>
              <a:buSzPts val="2500"/>
              <a:buNone/>
            </a:pPr>
            <a:r>
              <a:rPr b="1" lang="en-US" sz="2500"/>
              <a:t>GROWTH OPPORTUNITY </a:t>
            </a:r>
            <a:endParaRPr/>
          </a:p>
          <a:p>
            <a:pPr indent="0" lvl="0" marL="0" rtl="0" algn="just">
              <a:spcBef>
                <a:spcPts val="1000"/>
              </a:spcBef>
              <a:spcAft>
                <a:spcPts val="0"/>
              </a:spcAft>
              <a:buSzPts val="2500"/>
              <a:buNone/>
            </a:pPr>
            <a:r>
              <a:rPr lang="en-US" sz="2500"/>
              <a:t>A MANAGER CAN MANAGE TRAINING AND SUPPORT PROGRAMS FOR THE EMPLOYEES TO IMPROVE EMPLOYEE ENGAGEMENT</a:t>
            </a:r>
            <a:endParaRPr sz="2500"/>
          </a:p>
        </p:txBody>
      </p:sp>
      <p:sp>
        <p:nvSpPr>
          <p:cNvPr id="227" name="Google Shape;227;p9"/>
          <p:cNvSpPr/>
          <p:nvPr/>
        </p:nvSpPr>
        <p:spPr>
          <a:xfrm>
            <a:off x="457200" y="3259282"/>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Training and support</a:t>
            </a:r>
            <a:endParaRPr b="0" i="0" sz="1800" u="none" cap="none" strike="noStrike">
              <a:solidFill>
                <a:schemeClr val="lt1"/>
              </a:solidFill>
              <a:latin typeface="Calibri"/>
              <a:ea typeface="Calibri"/>
              <a:cs typeface="Calibri"/>
              <a:sym typeface="Calibri"/>
            </a:endParaRPr>
          </a:p>
        </p:txBody>
      </p:sp>
      <p:sp>
        <p:nvSpPr>
          <p:cNvPr id="228" name="Google Shape;228;p9"/>
          <p:cNvSpPr/>
          <p:nvPr/>
        </p:nvSpPr>
        <p:spPr>
          <a:xfrm>
            <a:off x="3314700" y="2876550"/>
            <a:ext cx="5486400" cy="12573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Proper training and adequate support are important for the growth of employees and a company.</a:t>
            </a:r>
            <a:endParaRPr b="0" i="0" sz="1800" u="none" cap="none" strike="noStrike">
              <a:solidFill>
                <a:schemeClr val="lt1"/>
              </a:solidFill>
              <a:latin typeface="Calibri"/>
              <a:ea typeface="Calibri"/>
              <a:cs typeface="Calibri"/>
              <a:sym typeface="Calibri"/>
            </a:endParaRPr>
          </a:p>
        </p:txBody>
      </p:sp>
      <p:sp>
        <p:nvSpPr>
          <p:cNvPr id="229" name="Google Shape;229;p9"/>
          <p:cNvSpPr/>
          <p:nvPr/>
        </p:nvSpPr>
        <p:spPr>
          <a:xfrm>
            <a:off x="464127" y="4438650"/>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Learning culture</a:t>
            </a:r>
            <a:endParaRPr b="0" i="0" sz="1800" u="none" cap="none" strike="noStrike">
              <a:solidFill>
                <a:schemeClr val="lt1"/>
              </a:solidFill>
              <a:latin typeface="Calibri"/>
              <a:ea typeface="Calibri"/>
              <a:cs typeface="Calibri"/>
              <a:sym typeface="Calibri"/>
            </a:endParaRPr>
          </a:p>
        </p:txBody>
      </p:sp>
      <p:sp>
        <p:nvSpPr>
          <p:cNvPr id="230" name="Google Shape;230;p9"/>
          <p:cNvSpPr/>
          <p:nvPr/>
        </p:nvSpPr>
        <p:spPr>
          <a:xfrm>
            <a:off x="3314700" y="4267200"/>
            <a:ext cx="5663045" cy="8763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Providing enough resources and learning environment can improve employee skills and engagement (Ghozali, I. and Latan, H. 2015)</a:t>
            </a:r>
            <a:endParaRPr/>
          </a:p>
        </p:txBody>
      </p:sp>
      <p:sp>
        <p:nvSpPr>
          <p:cNvPr id="231" name="Google Shape;231;p9"/>
          <p:cNvSpPr/>
          <p:nvPr/>
        </p:nvSpPr>
        <p:spPr>
          <a:xfrm>
            <a:off x="457200" y="5715000"/>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Facilitated talent mobility</a:t>
            </a:r>
            <a:endParaRPr b="0" i="0" sz="1800" u="none" cap="none" strike="noStrike">
              <a:solidFill>
                <a:schemeClr val="lt1"/>
              </a:solidFill>
              <a:latin typeface="Calibri"/>
              <a:ea typeface="Calibri"/>
              <a:cs typeface="Calibri"/>
              <a:sym typeface="Calibri"/>
            </a:endParaRPr>
          </a:p>
        </p:txBody>
      </p:sp>
      <p:sp>
        <p:nvSpPr>
          <p:cNvPr id="232" name="Google Shape;232;p9"/>
          <p:cNvSpPr/>
          <p:nvPr/>
        </p:nvSpPr>
        <p:spPr>
          <a:xfrm>
            <a:off x="3314699" y="5334000"/>
            <a:ext cx="5663045" cy="1295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Employees want to build their career with company. They need to ensure that their career will also improve with the growth of the company.</a:t>
            </a:r>
            <a:endParaRPr b="0" i="0" sz="1800" u="none" cap="none" strike="noStrike">
              <a:solidFill>
                <a:schemeClr val="lt1"/>
              </a:solidFill>
              <a:latin typeface="Calibri"/>
              <a:ea typeface="Calibri"/>
              <a:cs typeface="Calibri"/>
              <a:sym typeface="Calibri"/>
            </a:endParaRPr>
          </a:p>
        </p:txBody>
      </p:sp>
      <p:sp>
        <p:nvSpPr>
          <p:cNvPr id="233" name="Google Shape;233;p9"/>
          <p:cNvSpPr/>
          <p:nvPr/>
        </p:nvSpPr>
        <p:spPr>
          <a:xfrm>
            <a:off x="2722418" y="3360646"/>
            <a:ext cx="651164" cy="437436"/>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34" name="Google Shape;234;p9"/>
          <p:cNvSpPr/>
          <p:nvPr/>
        </p:nvSpPr>
        <p:spPr>
          <a:xfrm>
            <a:off x="2750127" y="5715000"/>
            <a:ext cx="651164" cy="437436"/>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35" name="Google Shape;235;p9"/>
          <p:cNvSpPr/>
          <p:nvPr/>
        </p:nvSpPr>
        <p:spPr>
          <a:xfrm>
            <a:off x="2763982" y="4534614"/>
            <a:ext cx="651164" cy="437436"/>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10"/>
          <p:cNvSpPr txBox="1"/>
          <p:nvPr>
            <p:ph type="ctrTitle"/>
          </p:nvPr>
        </p:nvSpPr>
        <p:spPr>
          <a:xfrm>
            <a:off x="609600" y="304800"/>
            <a:ext cx="7772400" cy="990600"/>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THE DELOITTE MODEL</a:t>
            </a:r>
            <a:endParaRPr/>
          </a:p>
        </p:txBody>
      </p:sp>
      <p:sp>
        <p:nvSpPr>
          <p:cNvPr id="241" name="Google Shape;241;p10"/>
          <p:cNvSpPr txBox="1"/>
          <p:nvPr>
            <p:ph idx="1" type="subTitle"/>
          </p:nvPr>
        </p:nvSpPr>
        <p:spPr>
          <a:xfrm>
            <a:off x="762000" y="1295400"/>
            <a:ext cx="8001000" cy="1752600"/>
          </a:xfrm>
          <a:prstGeom prst="rect">
            <a:avLst/>
          </a:prstGeom>
          <a:noFill/>
          <a:ln>
            <a:noFill/>
          </a:ln>
        </p:spPr>
        <p:txBody>
          <a:bodyPr anchorCtr="0" anchor="t" bIns="45700" lIns="91425" spcFirstLastPara="1" rIns="91425" wrap="square" tIns="45700">
            <a:normAutofit/>
          </a:bodyPr>
          <a:lstStyle/>
          <a:p>
            <a:pPr indent="0" lvl="0" marL="0" rtl="0" algn="just">
              <a:spcBef>
                <a:spcPts val="0"/>
              </a:spcBef>
              <a:spcAft>
                <a:spcPts val="0"/>
              </a:spcAft>
              <a:buSzPts val="2500"/>
              <a:buNone/>
            </a:pPr>
            <a:r>
              <a:rPr b="1" lang="en-US" sz="2500"/>
              <a:t>TRUST IN LEADERSHIP</a:t>
            </a:r>
            <a:endParaRPr/>
          </a:p>
          <a:p>
            <a:pPr indent="0" lvl="0" marL="0" rtl="0" algn="just">
              <a:spcBef>
                <a:spcPts val="1000"/>
              </a:spcBef>
              <a:spcAft>
                <a:spcPts val="0"/>
              </a:spcAft>
              <a:buSzPts val="2500"/>
              <a:buNone/>
            </a:pPr>
            <a:r>
              <a:rPr lang="en-US" sz="2500"/>
              <a:t>LEADERSHIP IS THE MOST CRUCIAL ELEMENT  WHICH IS COMMITTED TO THE EMPLOYEES. THE COMMITMENT HAS THREE PARTS.</a:t>
            </a:r>
            <a:endParaRPr sz="2500"/>
          </a:p>
        </p:txBody>
      </p:sp>
      <p:sp>
        <p:nvSpPr>
          <p:cNvPr id="242" name="Google Shape;242;p10"/>
          <p:cNvSpPr/>
          <p:nvPr/>
        </p:nvSpPr>
        <p:spPr>
          <a:xfrm>
            <a:off x="817418" y="3082840"/>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Mission and purpose</a:t>
            </a:r>
            <a:endParaRPr b="0" i="0" sz="1800" u="none" cap="none" strike="noStrike">
              <a:solidFill>
                <a:schemeClr val="lt1"/>
              </a:solidFill>
              <a:latin typeface="Calibri"/>
              <a:ea typeface="Calibri"/>
              <a:cs typeface="Calibri"/>
              <a:sym typeface="Calibri"/>
            </a:endParaRPr>
          </a:p>
        </p:txBody>
      </p:sp>
      <p:sp>
        <p:nvSpPr>
          <p:cNvPr id="243" name="Google Shape;243;p10"/>
          <p:cNvSpPr/>
          <p:nvPr/>
        </p:nvSpPr>
        <p:spPr>
          <a:xfrm>
            <a:off x="3456709" y="2939404"/>
            <a:ext cx="5334000" cy="943536"/>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A  leader must understand  the mission and purposes of the company and clearly communicate them with employees (Ghozali, I. and Latan, H. 2015).</a:t>
            </a:r>
            <a:endParaRPr b="0" i="0" sz="1800" u="none" cap="none" strike="noStrike">
              <a:solidFill>
                <a:schemeClr val="lt1"/>
              </a:solidFill>
              <a:latin typeface="Calibri"/>
              <a:ea typeface="Calibri"/>
              <a:cs typeface="Calibri"/>
              <a:sym typeface="Calibri"/>
            </a:endParaRPr>
          </a:p>
        </p:txBody>
      </p:sp>
      <p:sp>
        <p:nvSpPr>
          <p:cNvPr id="244" name="Google Shape;244;p10"/>
          <p:cNvSpPr/>
          <p:nvPr/>
        </p:nvSpPr>
        <p:spPr>
          <a:xfrm>
            <a:off x="817418" y="4326082"/>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Transparency</a:t>
            </a:r>
            <a:endParaRPr b="0" i="0" sz="1800" u="none" cap="none" strike="noStrike">
              <a:solidFill>
                <a:schemeClr val="lt1"/>
              </a:solidFill>
              <a:latin typeface="Calibri"/>
              <a:ea typeface="Calibri"/>
              <a:cs typeface="Calibri"/>
              <a:sym typeface="Calibri"/>
            </a:endParaRPr>
          </a:p>
        </p:txBody>
      </p:sp>
      <p:sp>
        <p:nvSpPr>
          <p:cNvPr id="245" name="Google Shape;245;p10"/>
          <p:cNvSpPr/>
          <p:nvPr/>
        </p:nvSpPr>
        <p:spPr>
          <a:xfrm>
            <a:off x="3456709" y="4247845"/>
            <a:ext cx="5334000" cy="863056"/>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Learning and development is important. So a leader should invest all resources and time in the employees. </a:t>
            </a:r>
            <a:endParaRPr b="0" i="0" sz="1800" u="none" cap="none" strike="noStrike">
              <a:solidFill>
                <a:schemeClr val="lt1"/>
              </a:solidFill>
              <a:latin typeface="Calibri"/>
              <a:ea typeface="Calibri"/>
              <a:cs typeface="Calibri"/>
              <a:sym typeface="Calibri"/>
            </a:endParaRPr>
          </a:p>
        </p:txBody>
      </p:sp>
      <p:sp>
        <p:nvSpPr>
          <p:cNvPr id="246" name="Google Shape;246;p10"/>
          <p:cNvSpPr/>
          <p:nvPr/>
        </p:nvSpPr>
        <p:spPr>
          <a:xfrm>
            <a:off x="817418" y="5611091"/>
            <a:ext cx="2286000" cy="533400"/>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Inspiration</a:t>
            </a:r>
            <a:endParaRPr b="0" i="0" sz="1800" u="none" cap="none" strike="noStrike">
              <a:solidFill>
                <a:schemeClr val="lt1"/>
              </a:solidFill>
              <a:latin typeface="Calibri"/>
              <a:ea typeface="Calibri"/>
              <a:cs typeface="Calibri"/>
              <a:sym typeface="Calibri"/>
            </a:endParaRPr>
          </a:p>
        </p:txBody>
      </p:sp>
      <p:sp>
        <p:nvSpPr>
          <p:cNvPr id="247" name="Google Shape;247;p10"/>
          <p:cNvSpPr/>
          <p:nvPr/>
        </p:nvSpPr>
        <p:spPr>
          <a:xfrm>
            <a:off x="3456709" y="5389418"/>
            <a:ext cx="5334000" cy="1163782"/>
          </a:xfrm>
          <a:prstGeom prst="rect">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lt1"/>
                </a:solidFill>
                <a:latin typeface="Calibri"/>
                <a:ea typeface="Calibri"/>
                <a:cs typeface="Calibri"/>
                <a:sym typeface="Calibri"/>
              </a:rPr>
              <a:t>A leader sets the tone  for a n organisation. His actions and words for the organisation drive employee morale. </a:t>
            </a:r>
            <a:endParaRPr b="0" i="0" sz="1800" u="none" cap="none" strike="noStrike">
              <a:solidFill>
                <a:schemeClr val="lt1"/>
              </a:solidFill>
              <a:latin typeface="Calibri"/>
              <a:ea typeface="Calibri"/>
              <a:cs typeface="Calibri"/>
              <a:sym typeface="Calibri"/>
            </a:endParaRPr>
          </a:p>
        </p:txBody>
      </p:sp>
      <p:sp>
        <p:nvSpPr>
          <p:cNvPr id="248" name="Google Shape;248;p10"/>
          <p:cNvSpPr/>
          <p:nvPr/>
        </p:nvSpPr>
        <p:spPr>
          <a:xfrm>
            <a:off x="3120736" y="3216190"/>
            <a:ext cx="381000" cy="26670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49" name="Google Shape;249;p10"/>
          <p:cNvSpPr/>
          <p:nvPr/>
        </p:nvSpPr>
        <p:spPr>
          <a:xfrm>
            <a:off x="3120736" y="4546023"/>
            <a:ext cx="381000" cy="26670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50" name="Google Shape;250;p10"/>
          <p:cNvSpPr/>
          <p:nvPr/>
        </p:nvSpPr>
        <p:spPr>
          <a:xfrm>
            <a:off x="3110345" y="5744441"/>
            <a:ext cx="381000" cy="266700"/>
          </a:xfrm>
          <a:prstGeom prst="rightArrow">
            <a:avLst>
              <a:gd fmla="val 50000" name="adj1"/>
              <a:gd fmla="val 50000" name="adj2"/>
            </a:avLst>
          </a:prstGeom>
          <a:solidFill>
            <a:schemeClr val="accent1"/>
          </a:solidFill>
          <a:ln cap="rnd" cmpd="sng" w="19050">
            <a:solidFill>
              <a:srgbClr val="7D2D8C"/>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11"/>
          <p:cNvSpPr txBox="1"/>
          <p:nvPr>
            <p:ph type="ctrTitle"/>
          </p:nvPr>
        </p:nvSpPr>
        <p:spPr>
          <a:xfrm>
            <a:off x="609600" y="152400"/>
            <a:ext cx="7772400" cy="1339426"/>
          </a:xfrm>
          <a:prstGeom prst="rect">
            <a:avLst/>
          </a:prstGeom>
          <a:noFill/>
          <a:ln>
            <a:noFill/>
          </a:ln>
        </p:spPr>
        <p:txBody>
          <a:bodyPr anchorCtr="0" anchor="b" bIns="45700" lIns="91425" spcFirstLastPara="1" rIns="91425" wrap="square" tIns="45700">
            <a:normAutofit fontScale="90000"/>
          </a:bodyPr>
          <a:lstStyle/>
          <a:p>
            <a:pPr indent="0" lvl="0" marL="0" rtl="0" algn="r">
              <a:spcBef>
                <a:spcPts val="0"/>
              </a:spcBef>
              <a:spcAft>
                <a:spcPts val="0"/>
              </a:spcAft>
              <a:buClr>
                <a:schemeClr val="lt1"/>
              </a:buClr>
              <a:buSzPct val="100000"/>
              <a:buFont typeface="Calibri"/>
              <a:buNone/>
            </a:pPr>
            <a:r>
              <a:rPr lang="en-US"/>
              <a:t>THE IMPORTANCE OF EMPLOYEE ENGAGEMENT</a:t>
            </a:r>
            <a:endParaRPr/>
          </a:p>
        </p:txBody>
      </p:sp>
      <p:sp>
        <p:nvSpPr>
          <p:cNvPr id="256" name="Google Shape;256;p11"/>
          <p:cNvSpPr txBox="1"/>
          <p:nvPr/>
        </p:nvSpPr>
        <p:spPr>
          <a:xfrm>
            <a:off x="590550" y="1491826"/>
            <a:ext cx="4648200"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US" sz="2400" u="none" cap="none" strike="noStrike">
                <a:solidFill>
                  <a:schemeClr val="lt1"/>
                </a:solidFill>
                <a:latin typeface="Calibri"/>
                <a:ea typeface="Calibri"/>
                <a:cs typeface="Calibri"/>
                <a:sym typeface="Calibri"/>
              </a:rPr>
              <a:t>Reduces turnover costs</a:t>
            </a:r>
            <a:endParaRPr b="1" sz="2400">
              <a:solidFill>
                <a:schemeClr val="lt1"/>
              </a:solidFill>
              <a:latin typeface="Calibri"/>
              <a:ea typeface="Calibri"/>
              <a:cs typeface="Calibri"/>
              <a:sym typeface="Calibri"/>
            </a:endParaRPr>
          </a:p>
        </p:txBody>
      </p:sp>
      <p:sp>
        <p:nvSpPr>
          <p:cNvPr id="257" name="Google Shape;257;p11"/>
          <p:cNvSpPr txBox="1"/>
          <p:nvPr/>
        </p:nvSpPr>
        <p:spPr>
          <a:xfrm>
            <a:off x="914400" y="1974273"/>
            <a:ext cx="8001000" cy="1938992"/>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US" sz="2400">
                <a:solidFill>
                  <a:schemeClr val="lt1"/>
                </a:solidFill>
                <a:latin typeface="Calibri"/>
                <a:ea typeface="Calibri"/>
                <a:cs typeface="Calibri"/>
                <a:sym typeface="Calibri"/>
              </a:rPr>
              <a:t>Hiring and training newly appointed employees costs a lot for a company. The annual turnover rate is 73%.  A recent research of Cornell’s Centre shows that the turnover cost is €5,564 per  employee. With the help of employee engagement, a company can save a huge amount of money</a:t>
            </a:r>
            <a:endParaRPr sz="2400">
              <a:solidFill>
                <a:schemeClr val="lt1"/>
              </a:solidFill>
              <a:latin typeface="Calibri"/>
              <a:ea typeface="Calibri"/>
              <a:cs typeface="Calibri"/>
              <a:sym typeface="Calibri"/>
            </a:endParaRPr>
          </a:p>
        </p:txBody>
      </p:sp>
      <p:sp>
        <p:nvSpPr>
          <p:cNvPr id="258" name="Google Shape;258;p11"/>
          <p:cNvSpPr txBox="1"/>
          <p:nvPr/>
        </p:nvSpPr>
        <p:spPr>
          <a:xfrm>
            <a:off x="590550" y="4114800"/>
            <a:ext cx="4000500"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lt1"/>
                </a:solidFill>
                <a:latin typeface="Calibri"/>
                <a:ea typeface="Calibri"/>
                <a:cs typeface="Calibri"/>
                <a:sym typeface="Calibri"/>
              </a:rPr>
              <a:t>Increases productivity</a:t>
            </a:r>
            <a:endParaRPr b="1" sz="2400">
              <a:solidFill>
                <a:schemeClr val="lt1"/>
              </a:solidFill>
              <a:latin typeface="Calibri"/>
              <a:ea typeface="Calibri"/>
              <a:cs typeface="Calibri"/>
              <a:sym typeface="Calibri"/>
            </a:endParaRPr>
          </a:p>
        </p:txBody>
      </p:sp>
      <p:sp>
        <p:nvSpPr>
          <p:cNvPr id="259" name="Google Shape;259;p11"/>
          <p:cNvSpPr txBox="1"/>
          <p:nvPr/>
        </p:nvSpPr>
        <p:spPr>
          <a:xfrm>
            <a:off x="914400" y="4576465"/>
            <a:ext cx="8001000" cy="193899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400">
                <a:solidFill>
                  <a:schemeClr val="lt1"/>
                </a:solidFill>
                <a:latin typeface="Calibri"/>
                <a:ea typeface="Calibri"/>
                <a:cs typeface="Calibri"/>
                <a:sym typeface="Calibri"/>
              </a:rPr>
              <a:t>Engaged people produces better performances than newly appointed employees as they know the process of the work as well as company’s culture and goals. Another survey shows that engaged employees use 10 times fewer sick days which increases productivity.</a:t>
            </a:r>
            <a:endParaRPr sz="2400">
              <a:solidFill>
                <a:schemeClr val="lt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12"/>
          <p:cNvSpPr txBox="1"/>
          <p:nvPr>
            <p:ph type="ctrTitle"/>
          </p:nvPr>
        </p:nvSpPr>
        <p:spPr>
          <a:xfrm>
            <a:off x="762000" y="152401"/>
            <a:ext cx="7772400" cy="1371600"/>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3400"/>
              <a:buFont typeface="Calibri"/>
              <a:buNone/>
            </a:pPr>
            <a:r>
              <a:rPr lang="en-US" sz="3400"/>
              <a:t>THE IMPORTANCE OF EMPLOYEE ENGAGEMENT</a:t>
            </a:r>
            <a:endParaRPr sz="3400"/>
          </a:p>
        </p:txBody>
      </p:sp>
      <p:sp>
        <p:nvSpPr>
          <p:cNvPr id="265" name="Google Shape;265;p12"/>
          <p:cNvSpPr txBox="1"/>
          <p:nvPr/>
        </p:nvSpPr>
        <p:spPr>
          <a:xfrm>
            <a:off x="2649682" y="1489501"/>
            <a:ext cx="3733800"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lt1"/>
                </a:solidFill>
                <a:latin typeface="Calibri"/>
                <a:ea typeface="Calibri"/>
                <a:cs typeface="Calibri"/>
                <a:sym typeface="Calibri"/>
              </a:rPr>
              <a:t>Produces more revenue</a:t>
            </a:r>
            <a:endParaRPr b="1" sz="2400">
              <a:solidFill>
                <a:schemeClr val="lt1"/>
              </a:solidFill>
              <a:latin typeface="Calibri"/>
              <a:ea typeface="Calibri"/>
              <a:cs typeface="Calibri"/>
              <a:sym typeface="Calibri"/>
            </a:endParaRPr>
          </a:p>
        </p:txBody>
      </p:sp>
      <p:sp>
        <p:nvSpPr>
          <p:cNvPr id="266" name="Google Shape;266;p12"/>
          <p:cNvSpPr txBox="1"/>
          <p:nvPr/>
        </p:nvSpPr>
        <p:spPr>
          <a:xfrm>
            <a:off x="457200" y="2286000"/>
            <a:ext cx="8305800" cy="2677656"/>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US" sz="2400">
                <a:solidFill>
                  <a:schemeClr val="lt1"/>
                </a:solidFill>
                <a:latin typeface="Calibri"/>
                <a:ea typeface="Calibri"/>
                <a:cs typeface="Calibri"/>
                <a:sym typeface="Calibri"/>
              </a:rPr>
              <a:t>As mentioned earlier, a company can save a lot of money by reducing turnover costs by engaging employees. The turnover cost may affect the productivity.  An example can clarify it. Engaged employees help to produce 147% more revenue than the newly appointed employees. Experienced and engaged employees can perform better as they know the company and the customers.</a:t>
            </a:r>
            <a:endParaRPr sz="2400">
              <a:solidFill>
                <a:schemeClr val="lt1"/>
              </a:solidFill>
              <a:latin typeface="Calibri"/>
              <a:ea typeface="Calibri"/>
              <a:cs typeface="Calibri"/>
              <a:sym typeface="Calibri"/>
            </a:endParaRPr>
          </a:p>
        </p:txBody>
      </p:sp>
      <p:pic>
        <p:nvPicPr>
          <p:cNvPr descr="7 strategies for increasing employee satisfaction in your company - Agility  PR Solutions" id="267" name="Google Shape;267;p12"/>
          <p:cNvPicPr preferRelativeResize="0"/>
          <p:nvPr/>
        </p:nvPicPr>
        <p:blipFill rotWithShape="1">
          <a:blip r:embed="rId3">
            <a:alphaModFix/>
          </a:blip>
          <a:srcRect b="0" l="0" r="0" t="0"/>
          <a:stretch/>
        </p:blipFill>
        <p:spPr>
          <a:xfrm>
            <a:off x="457199" y="4970583"/>
            <a:ext cx="8305799" cy="178327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13"/>
          <p:cNvSpPr txBox="1"/>
          <p:nvPr>
            <p:ph type="ctrTitle"/>
          </p:nvPr>
        </p:nvSpPr>
        <p:spPr>
          <a:xfrm>
            <a:off x="20595" y="463715"/>
            <a:ext cx="7772400" cy="685801"/>
          </a:xfrm>
          <a:prstGeom prst="rect">
            <a:avLst/>
          </a:prstGeom>
          <a:noFill/>
          <a:ln>
            <a:noFill/>
          </a:ln>
        </p:spPr>
        <p:txBody>
          <a:bodyPr anchorCtr="0" anchor="b" bIns="45700" lIns="91425" spcFirstLastPara="1" rIns="91425" wrap="square" tIns="45700">
            <a:normAutofit fontScale="90000"/>
          </a:bodyPr>
          <a:lstStyle/>
          <a:p>
            <a:pPr indent="0" lvl="0" marL="0" rtl="0" algn="r">
              <a:spcBef>
                <a:spcPts val="0"/>
              </a:spcBef>
              <a:spcAft>
                <a:spcPts val="0"/>
              </a:spcAft>
              <a:buClr>
                <a:schemeClr val="lt1"/>
              </a:buClr>
              <a:buSzPct val="100000"/>
              <a:buFont typeface="Calibri"/>
              <a:buNone/>
            </a:pPr>
            <a:r>
              <a:rPr lang="en-US" sz="4000"/>
              <a:t>HOW TO ENGAGE EMPLOYEES?</a:t>
            </a:r>
            <a:endParaRPr/>
          </a:p>
        </p:txBody>
      </p:sp>
      <p:sp>
        <p:nvSpPr>
          <p:cNvPr id="273" name="Google Shape;273;p13"/>
          <p:cNvSpPr txBox="1"/>
          <p:nvPr>
            <p:ph idx="1" type="subTitle"/>
          </p:nvPr>
        </p:nvSpPr>
        <p:spPr>
          <a:xfrm>
            <a:off x="1371600" y="2388974"/>
            <a:ext cx="6781800" cy="3657600"/>
          </a:xfrm>
          <a:prstGeom prst="rect">
            <a:avLst/>
          </a:prstGeom>
          <a:noFill/>
          <a:ln>
            <a:noFill/>
          </a:ln>
        </p:spPr>
        <p:txBody>
          <a:bodyPr anchorCtr="0" anchor="t" bIns="45700" lIns="91425" spcFirstLastPara="1" rIns="91425" wrap="square" tIns="45700">
            <a:noAutofit/>
          </a:bodyPr>
          <a:lstStyle/>
          <a:p>
            <a:pPr indent="-457200" lvl="0" marL="457200" rtl="0" algn="just">
              <a:lnSpc>
                <a:spcPct val="150000"/>
              </a:lnSpc>
              <a:spcBef>
                <a:spcPts val="0"/>
              </a:spcBef>
              <a:spcAft>
                <a:spcPts val="0"/>
              </a:spcAft>
              <a:buSzPts val="2100"/>
              <a:buFont typeface="Noto Sans Symbols"/>
              <a:buChar char="❑"/>
            </a:pPr>
            <a:r>
              <a:rPr lang="en-US" sz="2100"/>
              <a:t>MANAGING TEAM BUILDING PROGRAMS- SUCH AS GROUP WORK, BOARD GAMES, ETC.</a:t>
            </a:r>
            <a:endParaRPr/>
          </a:p>
          <a:p>
            <a:pPr indent="-457200" lvl="0" marL="457200" rtl="0" algn="just">
              <a:lnSpc>
                <a:spcPct val="150000"/>
              </a:lnSpc>
              <a:spcBef>
                <a:spcPts val="1000"/>
              </a:spcBef>
              <a:spcAft>
                <a:spcPts val="0"/>
              </a:spcAft>
              <a:buSzPts val="2100"/>
              <a:buFont typeface="Noto Sans Symbols"/>
              <a:buChar char="❑"/>
            </a:pPr>
            <a:r>
              <a:rPr lang="en-US" sz="2100"/>
              <a:t>DEFINING AND SHARING MISSION, VISION AND VALUES WITH EMPLOYEES- MAKES WORK MEANINGFUL TO THE EMPLOYEES.</a:t>
            </a:r>
            <a:endParaRPr/>
          </a:p>
          <a:p>
            <a:pPr indent="-457200" lvl="0" marL="457200" rtl="0" algn="just">
              <a:lnSpc>
                <a:spcPct val="150000"/>
              </a:lnSpc>
              <a:spcBef>
                <a:spcPts val="1000"/>
              </a:spcBef>
              <a:spcAft>
                <a:spcPts val="0"/>
              </a:spcAft>
              <a:buSzPts val="2100"/>
              <a:buFont typeface="Noto Sans Symbols"/>
              <a:buChar char="❑"/>
            </a:pPr>
            <a:r>
              <a:rPr lang="en-US" sz="2100"/>
              <a:t>SUPPORTING EMPLOYEES WITH PROFESSIONAL DEVELOPMENT OPPORTUNITIES- HELPS TO IMPROVE EMPLOYEE QUALITY AND COMPANY GROWTH.</a:t>
            </a:r>
            <a:endParaRPr/>
          </a:p>
        </p:txBody>
      </p:sp>
      <p:sp>
        <p:nvSpPr>
          <p:cNvPr id="274" name="Google Shape;274;p13"/>
          <p:cNvSpPr txBox="1"/>
          <p:nvPr/>
        </p:nvSpPr>
        <p:spPr>
          <a:xfrm>
            <a:off x="304800" y="1151575"/>
            <a:ext cx="8534400" cy="1200329"/>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US" sz="2400">
                <a:solidFill>
                  <a:schemeClr val="lt1"/>
                </a:solidFill>
                <a:latin typeface="Calibri"/>
                <a:ea typeface="Calibri"/>
                <a:cs typeface="Calibri"/>
                <a:sym typeface="Calibri"/>
              </a:rPr>
              <a:t>There are many ways of engaging employees. But the ways vary as the goals and culture vary from company to company. The most effective ways of engaging employees are mentioned below-</a:t>
            </a:r>
            <a:endParaRPr sz="2400">
              <a:solidFill>
                <a:schemeClr val="lt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14"/>
          <p:cNvSpPr txBox="1"/>
          <p:nvPr>
            <p:ph type="ctrTitle"/>
          </p:nvPr>
        </p:nvSpPr>
        <p:spPr>
          <a:xfrm>
            <a:off x="609600" y="381000"/>
            <a:ext cx="7772400" cy="147002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HOW TO ENGAGE EMPLOYEES?</a:t>
            </a:r>
            <a:endParaRPr/>
          </a:p>
        </p:txBody>
      </p:sp>
      <p:sp>
        <p:nvSpPr>
          <p:cNvPr id="280" name="Google Shape;280;p14"/>
          <p:cNvSpPr txBox="1"/>
          <p:nvPr>
            <p:ph idx="1" type="subTitle"/>
          </p:nvPr>
        </p:nvSpPr>
        <p:spPr>
          <a:xfrm>
            <a:off x="1447800" y="2133600"/>
            <a:ext cx="7239000" cy="3886200"/>
          </a:xfrm>
          <a:prstGeom prst="rect">
            <a:avLst/>
          </a:prstGeom>
          <a:noFill/>
          <a:ln>
            <a:noFill/>
          </a:ln>
        </p:spPr>
        <p:txBody>
          <a:bodyPr anchorCtr="0" anchor="t" bIns="45700" lIns="91425" spcFirstLastPara="1" rIns="91425" wrap="square" tIns="45700">
            <a:normAutofit fontScale="92500"/>
          </a:bodyPr>
          <a:lstStyle/>
          <a:p>
            <a:pPr indent="-457200" lvl="0" marL="457200" rtl="0" algn="just">
              <a:lnSpc>
                <a:spcPct val="150000"/>
              </a:lnSpc>
              <a:spcBef>
                <a:spcPts val="0"/>
              </a:spcBef>
              <a:spcAft>
                <a:spcPts val="0"/>
              </a:spcAft>
              <a:buSzPct val="100000"/>
              <a:buFont typeface="Noto Sans Symbols"/>
              <a:buChar char="❑"/>
            </a:pPr>
            <a:r>
              <a:rPr lang="en-US" sz="2200"/>
              <a:t>DEVELOPING EASY COMMUNICATION PLATFORM- INCREASES RELATIONSHIP AMONG EMPLOYEES.</a:t>
            </a:r>
            <a:endParaRPr/>
          </a:p>
          <a:p>
            <a:pPr indent="-457200" lvl="0" marL="457200" rtl="0" algn="just">
              <a:lnSpc>
                <a:spcPct val="150000"/>
              </a:lnSpc>
              <a:spcBef>
                <a:spcPts val="1000"/>
              </a:spcBef>
              <a:spcAft>
                <a:spcPts val="0"/>
              </a:spcAft>
              <a:buSzPct val="100000"/>
              <a:buFont typeface="Noto Sans Symbols"/>
              <a:buChar char="❑"/>
            </a:pPr>
            <a:r>
              <a:rPr lang="en-US" sz="2200"/>
              <a:t>RECOGNISING EMPLOYEE ACHIEVEMENTS AND PERSONAL DATES- MOTIVATES THEM TO PRODUCE BETTER PERFORMANCE AND IMPROVE JOB SATISFACTION.</a:t>
            </a:r>
            <a:endParaRPr/>
          </a:p>
          <a:p>
            <a:pPr indent="-457200" lvl="0" marL="457200" rtl="0" algn="just">
              <a:lnSpc>
                <a:spcPct val="150000"/>
              </a:lnSpc>
              <a:spcBef>
                <a:spcPts val="1000"/>
              </a:spcBef>
              <a:spcAft>
                <a:spcPts val="0"/>
              </a:spcAft>
              <a:buSzPct val="100000"/>
              <a:buFont typeface="Noto Sans Symbols"/>
              <a:buChar char="❑"/>
            </a:pPr>
            <a:r>
              <a:rPr lang="en-US" sz="2200"/>
              <a:t>ARRANGING FRIENDLY  COMPETITIONS-  HELPS TEAM BUILDING PROCESS AND IMPROVE INTERPERSONAL RELATIONSHIPS. </a:t>
            </a:r>
            <a:endParaRPr sz="22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 name="Shape 284"/>
        <p:cNvGrpSpPr/>
        <p:nvPr/>
      </p:nvGrpSpPr>
      <p:grpSpPr>
        <a:xfrm>
          <a:off x="0" y="0"/>
          <a:ext cx="0" cy="0"/>
          <a:chOff x="0" y="0"/>
          <a:chExt cx="0" cy="0"/>
        </a:xfrm>
      </p:grpSpPr>
      <p:sp>
        <p:nvSpPr>
          <p:cNvPr id="285" name="Google Shape;285;p15"/>
          <p:cNvSpPr txBox="1"/>
          <p:nvPr>
            <p:ph type="ctrTitle"/>
          </p:nvPr>
        </p:nvSpPr>
        <p:spPr>
          <a:xfrm>
            <a:off x="685800" y="304800"/>
            <a:ext cx="7772400" cy="106997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FINDINGS AND CONCLUSION</a:t>
            </a:r>
            <a:endParaRPr/>
          </a:p>
        </p:txBody>
      </p:sp>
      <p:sp>
        <p:nvSpPr>
          <p:cNvPr id="286" name="Google Shape;286;p15"/>
          <p:cNvSpPr txBox="1"/>
          <p:nvPr>
            <p:ph idx="1" type="subTitle"/>
          </p:nvPr>
        </p:nvSpPr>
        <p:spPr>
          <a:xfrm>
            <a:off x="381000" y="1600200"/>
            <a:ext cx="8458200" cy="5029200"/>
          </a:xfrm>
          <a:prstGeom prst="rect">
            <a:avLst/>
          </a:prstGeom>
          <a:noFill/>
          <a:ln>
            <a:noFill/>
          </a:ln>
        </p:spPr>
        <p:txBody>
          <a:bodyPr anchorCtr="0" anchor="t" bIns="45700" lIns="91425" spcFirstLastPara="1" rIns="91425" wrap="square" tIns="45700">
            <a:normAutofit fontScale="92500" lnSpcReduction="10000"/>
          </a:bodyPr>
          <a:lstStyle/>
          <a:p>
            <a:pPr indent="0" lvl="0" marL="0" rtl="0" algn="just">
              <a:lnSpc>
                <a:spcPct val="170000"/>
              </a:lnSpc>
              <a:spcBef>
                <a:spcPts val="0"/>
              </a:spcBef>
              <a:spcAft>
                <a:spcPts val="0"/>
              </a:spcAft>
              <a:buSzPct val="100000"/>
              <a:buNone/>
            </a:pPr>
            <a:r>
              <a:rPr lang="en-US" sz="2400"/>
              <a:t>EMPLOYEE ENGAGEMENT IS ONE OF THE DRIVING ELEMENTS  FOR THE SUCCESS OF HOTEL INDUSTRY. EMPLOYEES PRESENT THE SERVICES AT THE FIRST PLACE TO THE CUSTOMERS. THEIR TEAM EFFORTS PRODUCE THE MOST AMOUNT OF REVENUE FOR A COMPANY. LEADERS SHOULD MANAGE EMPLOYEE ENGAGEMENT PROGRAMS TO PROVIDE GOOD SERVICES AND ACHIEVE ORGANISATIONAL GOALS. EMPLOYEES SHOULD BE GIVEN ENOUGH RESOURCES AND OPPORTUNITIES TO SHOW THEIR SKILLS. THIS IS HOW A COMPANY CAN GAIN SUCCESS IN THIS COMPETITIVE ERA OF BUSINESS. </a:t>
            </a:r>
            <a:endParaRPr sz="240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0" name="Shape 290"/>
        <p:cNvGrpSpPr/>
        <p:nvPr/>
      </p:nvGrpSpPr>
      <p:grpSpPr>
        <a:xfrm>
          <a:off x="0" y="0"/>
          <a:ext cx="0" cy="0"/>
          <a:chOff x="0" y="0"/>
          <a:chExt cx="0" cy="0"/>
        </a:xfrm>
      </p:grpSpPr>
      <p:sp>
        <p:nvSpPr>
          <p:cNvPr id="291" name="Google Shape;291;p16"/>
          <p:cNvSpPr txBox="1"/>
          <p:nvPr>
            <p:ph type="ctrTitle"/>
          </p:nvPr>
        </p:nvSpPr>
        <p:spPr>
          <a:xfrm>
            <a:off x="762000" y="228600"/>
            <a:ext cx="7772400" cy="91757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lt1"/>
              </a:buClr>
              <a:buSzPts val="4400"/>
              <a:buFont typeface="Calibri"/>
              <a:buNone/>
            </a:pPr>
            <a:r>
              <a:rPr lang="en-US"/>
              <a:t>REFERENCES</a:t>
            </a:r>
            <a:endParaRPr/>
          </a:p>
        </p:txBody>
      </p:sp>
      <p:sp>
        <p:nvSpPr>
          <p:cNvPr id="292" name="Google Shape;292;p16"/>
          <p:cNvSpPr txBox="1"/>
          <p:nvPr>
            <p:ph idx="1" type="subTitle"/>
          </p:nvPr>
        </p:nvSpPr>
        <p:spPr>
          <a:xfrm>
            <a:off x="304800" y="1143000"/>
            <a:ext cx="8610600" cy="5486400"/>
          </a:xfrm>
          <a:prstGeom prst="rect">
            <a:avLst/>
          </a:prstGeom>
          <a:noFill/>
          <a:ln>
            <a:noFill/>
          </a:ln>
        </p:spPr>
        <p:txBody>
          <a:bodyPr anchorCtr="0" anchor="t" bIns="45700" lIns="91425" spcFirstLastPara="1" rIns="91425" wrap="square" tIns="45700">
            <a:normAutofit fontScale="85000" lnSpcReduction="20000"/>
          </a:bodyPr>
          <a:lstStyle/>
          <a:p>
            <a:pPr indent="0" lvl="0" marL="0" rtl="0" algn="just">
              <a:spcBef>
                <a:spcPts val="0"/>
              </a:spcBef>
              <a:spcAft>
                <a:spcPts val="0"/>
              </a:spcAft>
              <a:buSzPct val="100000"/>
              <a:buNone/>
            </a:pPr>
            <a:r>
              <a:rPr lang="en-US" sz="1600"/>
              <a:t>ANITHA, J. (2014). DETERMINANTS OF EMPLOYEE ENGAGEMENT AND THEIR IMPACT ON EMPLOYEE PERFORMANCE. INTERNATIONAL JOURNAL OF PRODUCTIVITY AND PERFORMANCE MANAGEMENT, 63(3), 308-323.</a:t>
            </a:r>
            <a:endParaRPr/>
          </a:p>
          <a:p>
            <a:pPr indent="0" lvl="0" marL="0" rtl="0" algn="just">
              <a:spcBef>
                <a:spcPts val="1000"/>
              </a:spcBef>
              <a:spcAft>
                <a:spcPts val="0"/>
              </a:spcAft>
              <a:buSzPct val="100000"/>
              <a:buNone/>
            </a:pPr>
            <a:r>
              <a:rPr lang="en-US" sz="1600"/>
              <a:t>BAUER, T. AND ERDOGAN, B. (2012). AN INTRODUCTION TO ORGANIZATIONAL BEHAVIOR, V1.1. 784. HTTPS:// 2012BOOKS.LARDBUCKET.ORG/.</a:t>
            </a:r>
            <a:endParaRPr/>
          </a:p>
          <a:p>
            <a:pPr indent="0" lvl="0" marL="0" rtl="0" algn="just">
              <a:spcBef>
                <a:spcPts val="1000"/>
              </a:spcBef>
              <a:spcAft>
                <a:spcPts val="0"/>
              </a:spcAft>
              <a:buSzPct val="100000"/>
              <a:buNone/>
            </a:pPr>
            <a:r>
              <a:rPr lang="en-US" sz="1600"/>
              <a:t>HAIR, JOE F., RINGLE, C. M., AND SARSTEDT, M. (2011). PLSSEM: INDEED, A SILVER BULLET. JOURNAL OF MARKETING THEORY AND PRACTICE, 19(2), 139-152.</a:t>
            </a:r>
            <a:endParaRPr/>
          </a:p>
          <a:p>
            <a:pPr indent="0" lvl="0" marL="0" rtl="0" algn="just">
              <a:spcBef>
                <a:spcPts val="1000"/>
              </a:spcBef>
              <a:spcAft>
                <a:spcPts val="0"/>
              </a:spcAft>
              <a:buSzPct val="100000"/>
              <a:buNone/>
            </a:pPr>
            <a:r>
              <a:rPr lang="en-US" sz="1600"/>
              <a:t>OTIENO, B. B. A., WAIGANJO, E. W., AND NJERU, A. (2015). EFFECT OF EMPLOYEE ENGAGEMENT ON ORGANISATION PERFORMANCE IN KENYA’S HORTICULTURAL SECTOR. INTERNATIONAL JOURNAL OF BUSINESS ADMINISTRATION, 6(2), 77-85.</a:t>
            </a:r>
            <a:endParaRPr/>
          </a:p>
          <a:p>
            <a:pPr indent="0" lvl="0" marL="0" rtl="0" algn="just">
              <a:spcBef>
                <a:spcPts val="1000"/>
              </a:spcBef>
              <a:spcAft>
                <a:spcPts val="0"/>
              </a:spcAft>
              <a:buSzPct val="100000"/>
              <a:buNone/>
            </a:pPr>
            <a:r>
              <a:rPr lang="en-US" sz="1600"/>
              <a:t>SAKS, A. M. (2019). ANTECEDENTS AND CONSEQUENCES OF EMPLOYEE ENGAGEMENT REVISITED. JOURNAL OF ORGANIZATIONAL EFFECTIVENESS: PEOPLE AND PERFORMANCE, 6(1), 19-38. </a:t>
            </a:r>
            <a:endParaRPr/>
          </a:p>
          <a:p>
            <a:pPr indent="0" lvl="0" marL="0" rtl="0" algn="just">
              <a:spcBef>
                <a:spcPts val="1000"/>
              </a:spcBef>
              <a:spcAft>
                <a:spcPts val="0"/>
              </a:spcAft>
              <a:buSzPct val="100000"/>
              <a:buNone/>
            </a:pPr>
            <a:r>
              <a:rPr lang="en-US" sz="1600"/>
              <a:t>GHOZALI, I. AND LATAN, H. (2015). PARTIAL LEAST SQUARES KONSEP, TEKNIK DAN APLIKASI MENGGUNAKAN PROGRAM SMARTPLS 3.0 UNTUK PENELITIAN EMPIRIS, EDISI 2. SEMARANG, ID: BADAN PENERBIT UNIVERSITAS DIPONEGORO.</a:t>
            </a:r>
            <a:endParaRPr/>
          </a:p>
          <a:p>
            <a:pPr indent="0" lvl="0" marL="0" rtl="0" algn="just">
              <a:spcBef>
                <a:spcPts val="1000"/>
              </a:spcBef>
              <a:spcAft>
                <a:spcPts val="0"/>
              </a:spcAft>
              <a:buSzPct val="100000"/>
              <a:buNone/>
            </a:pPr>
            <a:r>
              <a:rPr lang="en-US" sz="1600"/>
              <a:t>KAZIMOTO, P. (2016). EMPLOYEE ENGAGEMENT AND ORGANIZATIONAL PERFORMANCE OF RETAILS ENTERPRISES. AMERICAN JOURNAL OF INDUSTRIAL AND BUSINESS MANAGEMENT, 6(4), 516-525.</a:t>
            </a:r>
            <a:endParaRPr/>
          </a:p>
          <a:p>
            <a:pPr indent="0" lvl="0" marL="0" rtl="0" algn="just">
              <a:spcBef>
                <a:spcPts val="1000"/>
              </a:spcBef>
              <a:spcAft>
                <a:spcPts val="0"/>
              </a:spcAft>
              <a:buSzPct val="100000"/>
              <a:buNone/>
            </a:pPr>
            <a:r>
              <a:rPr lang="en-US" sz="1600"/>
              <a:t>SPARROW, P., AND BALAIN, S. (2010). ENGAGING HR STRATEGISTS: DO THE LOGICS MATCH THE REALITIES?. HANDBOOK OF EMPLOYEE ENGAGEMENT: PERSPECTIVES, ISSUES, RESEARCH, AND PRACTICE. 283-296. CHELTENHAM, UK: EDWARD ELGAR PUBLISHING.</a:t>
            </a:r>
            <a:endParaRPr/>
          </a:p>
          <a:p>
            <a:pPr indent="0" lvl="0" marL="0" rtl="0" algn="just">
              <a:spcBef>
                <a:spcPts val="1000"/>
              </a:spcBef>
              <a:spcAft>
                <a:spcPts val="0"/>
              </a:spcAft>
              <a:buSzPct val="100000"/>
              <a:buNone/>
            </a:pPr>
            <a:r>
              <a:rPr lang="en-US" sz="1600"/>
              <a:t>SUGIYONO. (2017). STATISTIKA UNTUK PENELITIAN. BANDUNG, ID: ALFABETA.</a:t>
            </a:r>
            <a:endParaRPr/>
          </a:p>
          <a:p>
            <a:pPr indent="0" lvl="0" marL="0" rtl="0" algn="just">
              <a:spcBef>
                <a:spcPts val="1000"/>
              </a:spcBef>
              <a:spcAft>
                <a:spcPts val="0"/>
              </a:spcAft>
              <a:buSzPct val="100000"/>
              <a:buNone/>
            </a:pPr>
            <a:r>
              <a:rPr lang="en-US" sz="1600"/>
              <a:t>GHOZALI, I. AND LATAN, H. (2015). PARTIAL LEAST SQUARES KONSEP, TEKNIK DAN APLIKASI MENGGUNAKAN PROGRAM SMARTPLS 3.0 UNTUK PENELITIAN EMPIRIS, EDISI 2. SEMARANG, ID: BADAN PENERBIT UNIVERSITAS DIPONEGORO</a:t>
            </a:r>
            <a:endParaRPr sz="1600"/>
          </a:p>
          <a:p>
            <a:pPr indent="0" lvl="0" marL="0" rtl="0" algn="just">
              <a:spcBef>
                <a:spcPts val="1000"/>
              </a:spcBef>
              <a:spcAft>
                <a:spcPts val="0"/>
              </a:spcAft>
              <a:buSzPct val="100000"/>
              <a:buNone/>
            </a:pPr>
            <a:r>
              <a:t/>
            </a:r>
            <a:endParaRPr sz="1600"/>
          </a:p>
        </p:txBody>
      </p:sp>
    </p:spTree>
  </p:cSld>
  <p:clrMapOvr>
    <a:masterClrMapping/>
  </p:clrMapOvr>
</p:sld>
</file>

<file path=ppt/theme/theme1.xml><?xml version="1.0" encoding="utf-8"?>
<a:theme xmlns:a="http://schemas.openxmlformats.org/drawingml/2006/main" xmlns:r="http://schemas.openxmlformats.org/officeDocument/2006/relationships" name="Celestial">
  <a:themeElements>
    <a:clrScheme name="Celestial">
      <a:dk1>
        <a:srgbClr val="000000"/>
      </a:dk1>
      <a:lt1>
        <a:srgbClr val="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creator>DELL</dc:creator>
</cp:coreProperties>
</file>