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handoutMasterIdLst>
    <p:handoutMasterId r:id="rId7"/>
  </p:handoutMasterIdLst>
  <p:sldIdLst>
    <p:sldId id="359" r:id="rId2"/>
    <p:sldId id="338" r:id="rId3"/>
    <p:sldId id="346" r:id="rId4"/>
    <p:sldId id="347" r:id="rId5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10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55" autoAdjust="0"/>
    <p:restoredTop sz="95699" autoAdjust="0"/>
  </p:normalViewPr>
  <p:slideViewPr>
    <p:cSldViewPr>
      <p:cViewPr varScale="1">
        <p:scale>
          <a:sx n="102" d="100"/>
          <a:sy n="102" d="100"/>
        </p:scale>
        <p:origin x="78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D32C05-F4BE-4B5E-8143-2529D5E03F75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7F3ABD-B1F0-45AA-B35B-7ED4494464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741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EF07E1-3C98-45E4-9770-B98F84B86E96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3"/>
            <a:ext cx="5379720" cy="43984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41147B-2EFC-4B95-9DE6-EE865964611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880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7B69C29-B782-459A-A1D7-CA5D49D77ACA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977BF8-E151-4F48-A4C4-8AF3D3FF4A3D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592E75-8CB6-4028-809D-1D34B5E6DE83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CE6D14-82AB-49E7-85E3-677E7D003B71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8F818A9-655C-489F-B1F5-E105FF20368B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3AAB26-C446-4EC0-B55B-6B0A79176EA5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47CF4A-8460-4FA6-94C9-123F23CCEA0C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9EF4326-F142-448D-B400-EC3FB3561758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E8F54AD-EA60-4A09-B727-6459A8DA38A4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BA1094-BF37-4D1A-BD16-03CF3867AC08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75CC4F-DC3A-4829-AA07-86D1DCBF2DBE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3AD7B-1067-4D97-9C6D-C0086BFA746F}" type="datetime5">
              <a:rPr lang="en-US" smtClean="0"/>
              <a:pPr>
                <a:defRPr/>
              </a:pPr>
              <a:t>19-Feb-18</a:t>
            </a:fld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843F1-62D0-4C91-A046-FC739B8EF15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FE2EF8B-E02A-4196-9A3C-BC8EEBD9F5E7}" type="datetime5">
              <a:rPr lang="en-US" smtClean="0"/>
              <a:pPr/>
              <a:t>19-Feb-18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7503B6A-4DA5-4756-B58A-8B28CBAE0F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0673F7-F15E-4861-AF2E-BA5CBB9528F2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395536" y="764704"/>
            <a:ext cx="8072437" cy="79208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 anchor="ctr"/>
          <a:lstStyle/>
          <a:p>
            <a:pPr algn="ctr" eaLnBrk="1" hangingPunct="1"/>
            <a:r>
              <a:rPr lang="en-GB" sz="2400" b="1" dirty="0" smtClean="0">
                <a:solidFill>
                  <a:srgbClr val="4910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Assessing the internal environment   (SWOT analysis)                  </a:t>
            </a:r>
            <a:endParaRPr lang="en-GB" sz="2400" b="1" dirty="0">
              <a:solidFill>
                <a:srgbClr val="4910D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17412" name="Rectangle 3"/>
          <p:cNvSpPr>
            <a:spLocks noChangeArrowheads="1"/>
          </p:cNvSpPr>
          <p:nvPr/>
        </p:nvSpPr>
        <p:spPr bwMode="auto">
          <a:xfrm>
            <a:off x="539750" y="1844675"/>
            <a:ext cx="8115300" cy="4583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683568" y="1556792"/>
            <a:ext cx="7786688" cy="4625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63500" tIns="25400" rIns="63500" bIns="25400">
            <a:spAutoFit/>
          </a:bodyPr>
          <a:lstStyle/>
          <a:p>
            <a:pPr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</a:pPr>
            <a:r>
              <a:rPr lang="en-GB" sz="2200" dirty="0" smtClean="0">
                <a:latin typeface="Arial" charset="0"/>
                <a:cs typeface="Arial" charset="0"/>
              </a:rPr>
              <a:t>Internal analysis is also important to:</a:t>
            </a:r>
            <a:endParaRPr lang="en-GB" sz="1200" dirty="0" smtClean="0">
              <a:latin typeface="Arial" charset="0"/>
              <a:cs typeface="Arial" charset="0"/>
            </a:endParaRP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Ø"/>
            </a:pPr>
            <a:r>
              <a:rPr lang="en-GB" sz="2200" dirty="0" smtClean="0">
                <a:latin typeface="Arial" charset="0"/>
                <a:cs typeface="Arial" charset="0"/>
              </a:rPr>
              <a:t>assess &amp; develop organisational &amp;/or functional </a:t>
            </a:r>
            <a:r>
              <a:rPr lang="en-GB" sz="22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strengths</a:t>
            </a: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Ø"/>
            </a:pPr>
            <a:r>
              <a:rPr lang="en-GB" sz="2200" dirty="0" smtClean="0">
                <a:latin typeface="Arial" charset="0"/>
                <a:cs typeface="Arial" charset="0"/>
              </a:rPr>
              <a:t>identify &amp; eliminate or reduce any </a:t>
            </a:r>
            <a:r>
              <a:rPr lang="en-GB" sz="22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weaknesses</a:t>
            </a: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Ø"/>
            </a:pPr>
            <a:r>
              <a:rPr lang="en-GB" sz="2200" dirty="0" smtClean="0">
                <a:latin typeface="Arial" charset="0"/>
                <a:cs typeface="Arial" charset="0"/>
              </a:rPr>
              <a:t>highlight &amp; exploit </a:t>
            </a:r>
            <a:r>
              <a:rPr lang="en-GB" sz="22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opportunities</a:t>
            </a: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Ø"/>
            </a:pPr>
            <a:r>
              <a:rPr lang="en-GB" sz="2200" dirty="0" smtClean="0">
                <a:latin typeface="Arial" charset="0"/>
                <a:cs typeface="Arial" charset="0"/>
              </a:rPr>
              <a:t>identify &amp; take action to minimise the impact of any </a:t>
            </a:r>
            <a:r>
              <a:rPr lang="en-GB" sz="22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threats </a:t>
            </a:r>
            <a:r>
              <a:rPr lang="en-GB" sz="2200" dirty="0" smtClean="0">
                <a:latin typeface="Arial" charset="0"/>
                <a:cs typeface="Arial" charset="0"/>
              </a:rPr>
              <a:t> </a:t>
            </a: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</a:pPr>
            <a:endParaRPr lang="en-GB" sz="900" dirty="0" smtClean="0">
              <a:latin typeface="Arial" charset="0"/>
              <a:cs typeface="Arial" charset="0"/>
            </a:endParaRP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</a:pPr>
            <a:r>
              <a:rPr lang="en-GB" sz="2200" dirty="0" smtClean="0">
                <a:latin typeface="Arial" charset="0"/>
                <a:cs typeface="Arial" charset="0"/>
              </a:rPr>
              <a:t>Internal strengths &amp; weaknesses may be linked to:</a:t>
            </a: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v"/>
            </a:pPr>
            <a:r>
              <a:rPr lang="en-GB" sz="2200" dirty="0" smtClean="0">
                <a:latin typeface="Arial" charset="0"/>
                <a:cs typeface="Arial" charset="0"/>
              </a:rPr>
              <a:t>Resources e.g. staff (skills, expertise, numbers) management structure &amp; style,  equipment, buildings etc</a:t>
            </a:r>
          </a:p>
          <a:p>
            <a:pPr marL="533400" indent="-533400" eaLnBrk="1" hangingPunct="1">
              <a:lnSpc>
                <a:spcPct val="85000"/>
              </a:lnSpc>
              <a:spcBef>
                <a:spcPct val="40000"/>
              </a:spcBef>
              <a:buClr>
                <a:schemeClr val="hlink"/>
              </a:buClr>
              <a:buSzPct val="70000"/>
              <a:buFont typeface="Wingdings" pitchFamily="2" charset="2"/>
              <a:buChar char="v"/>
            </a:pPr>
            <a:r>
              <a:rPr lang="en-GB" sz="2200" dirty="0" smtClean="0">
                <a:latin typeface="Arial" charset="0"/>
                <a:cs typeface="Arial" charset="0"/>
              </a:rPr>
              <a:t>Organisational culture e.g. staff flexibility, commitment &amp; motivation, attitudes to change, management style, conditions of service/contractual arrangements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785813" y="704850"/>
            <a:ext cx="7900987" cy="723900"/>
          </a:xfrm>
        </p:spPr>
        <p:txBody>
          <a:bodyPr/>
          <a:lstStyle/>
          <a:p>
            <a:pPr algn="ctr" eaLnBrk="1" hangingPunct="1"/>
            <a:r>
              <a:rPr lang="en-GB" sz="2800" dirty="0" smtClean="0">
                <a:solidFill>
                  <a:srgbClr val="4910D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Environmental</a:t>
            </a:r>
            <a:r>
              <a:rPr lang="en-GB" sz="2800" dirty="0" smtClean="0">
                <a:solidFill>
                  <a:srgbClr val="4910D6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 Factors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63" y="1714500"/>
            <a:ext cx="8229600" cy="4389438"/>
          </a:xfrm>
        </p:spPr>
        <p:txBody>
          <a:bodyPr>
            <a:normAutofit/>
          </a:bodyPr>
          <a:lstStyle/>
          <a:p>
            <a:pPr marL="1438275" indent="-898525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olitical</a:t>
            </a:r>
          </a:p>
          <a:p>
            <a:pPr marL="1438275" indent="-898525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conomic</a:t>
            </a:r>
          </a:p>
          <a:p>
            <a:pPr marL="1438275" indent="-898525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ocial-cultural</a:t>
            </a:r>
          </a:p>
          <a:p>
            <a:pPr marL="1438275" indent="-898525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echnological</a:t>
            </a:r>
          </a:p>
          <a:p>
            <a:pPr marL="1438275" indent="-898525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egal</a:t>
            </a:r>
          </a:p>
          <a:p>
            <a:pPr marL="1438275" indent="-898525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nvironmental</a:t>
            </a:r>
          </a:p>
          <a:p>
            <a:pPr marL="719138" indent="-449263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dirty="0" smtClean="0"/>
          </a:p>
          <a:p>
            <a:pPr marL="269875" indent="0">
              <a:lnSpc>
                <a:spcPct val="90000"/>
              </a:lnSpc>
              <a:buClr>
                <a:schemeClr val="accent3"/>
              </a:buClr>
              <a:buNone/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C17FB4-B71A-4758-AE01-E8D66A2CCBC3}" type="slidenum">
              <a:rPr lang="en-US"/>
              <a:pPr>
                <a:defRPr/>
              </a:pPr>
              <a:t>2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 smtClean="0">
                <a:solidFill>
                  <a:srgbClr val="4910D6"/>
                </a:solidFill>
                <a:latin typeface="Arial" charset="0"/>
                <a:cs typeface="Arial" charset="0"/>
              </a:rPr>
              <a:t>Environmental Analysis using PESTLE </a:t>
            </a:r>
            <a:r>
              <a:rPr lang="en-GB" sz="2400" b="1" dirty="0" smtClean="0">
                <a:solidFill>
                  <a:srgbClr val="4910D6"/>
                </a:solidFill>
                <a:latin typeface="Arial" charset="0"/>
                <a:cs typeface="Arial" charset="0"/>
              </a:rPr>
              <a:t/>
            </a:r>
            <a:br>
              <a:rPr lang="en-GB" sz="2400" b="1" dirty="0" smtClean="0">
                <a:solidFill>
                  <a:srgbClr val="4910D6"/>
                </a:solidFill>
                <a:latin typeface="Arial" charset="0"/>
                <a:cs typeface="Arial" charset="0"/>
              </a:rPr>
            </a:br>
            <a:r>
              <a:rPr lang="en-GB" sz="2400" dirty="0" smtClean="0">
                <a:solidFill>
                  <a:srgbClr val="4910D6"/>
                </a:solidFill>
                <a:latin typeface="Arial" charset="0"/>
                <a:cs typeface="Arial" charset="0"/>
              </a:rPr>
              <a:t>Examples of generic factors affecting organisations</a:t>
            </a:r>
            <a:endParaRPr lang="en-US" sz="2400" dirty="0" smtClean="0">
              <a:solidFill>
                <a:srgbClr val="4910D6"/>
              </a:solidFill>
              <a:latin typeface="Arial" charset="0"/>
              <a:cs typeface="Arial" charset="0"/>
            </a:endParaRPr>
          </a:p>
        </p:txBody>
      </p:sp>
      <p:graphicFrame>
        <p:nvGraphicFramePr>
          <p:cNvPr id="27666" name="Group 18"/>
          <p:cNvGraphicFramePr>
            <a:graphicFrameLocks noGrp="1"/>
          </p:cNvGraphicFramePr>
          <p:nvPr>
            <p:ph type="tbl" idx="1"/>
          </p:nvPr>
        </p:nvGraphicFramePr>
        <p:xfrm>
          <a:off x="1259632" y="1412776"/>
          <a:ext cx="6984776" cy="4693920"/>
        </p:xfrm>
        <a:graphic>
          <a:graphicData uri="http://schemas.openxmlformats.org/drawingml/2006/table">
            <a:tbl>
              <a:tblPr/>
              <a:tblGrid>
                <a:gridCol w="3492388"/>
                <a:gridCol w="3492388"/>
              </a:tblGrid>
              <a:tr h="2263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910D6"/>
                          </a:solidFill>
                          <a:effectLst/>
                          <a:latin typeface="Garamond" pitchFamily="18" charset="0"/>
                        </a:rPr>
                        <a:t>Political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Taxation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Legislation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Foreign trade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Government stability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910D6"/>
                          </a:solidFill>
                          <a:effectLst/>
                          <a:latin typeface="Garamond" pitchFamily="18" charset="0"/>
                        </a:rPr>
                        <a:t>Economic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GNP trends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Interest rates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Inflation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Disposable income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Unemployment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621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910D6"/>
                          </a:solidFill>
                          <a:effectLst/>
                          <a:latin typeface="Garamond" pitchFamily="18" charset="0"/>
                        </a:rPr>
                        <a:t>Socio-Cultural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Demographics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Social mobility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Lifestyle changes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International Employee base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Levels of education</a:t>
                      </a:r>
                      <a:endParaRPr kumimoji="0" lang="en-US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910D6"/>
                          </a:solidFill>
                          <a:effectLst/>
                          <a:latin typeface="Garamond" pitchFamily="18" charset="0"/>
                        </a:rPr>
                        <a:t>Technological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Government R&amp;D spending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New R&amp;D developments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Expansion of Social Media</a:t>
                      </a:r>
                    </a:p>
                    <a:p>
                      <a:pPr marL="179388" marR="0" lvl="0" indent="-17938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US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Online Recruitment and Selection.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4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3C2BE9-4D27-405B-AB53-9821FB82DA96}" type="slidenum">
              <a:rPr lang="en-US" smtClean="0"/>
              <a:pPr>
                <a:defRPr/>
              </a:pPr>
              <a:t>3</a:t>
            </a:fld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3000"/>
                                        <p:tgtEl>
                                          <p:spTgt spid="27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500063" y="1000125"/>
            <a:ext cx="7715250" cy="85725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7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PEST analysis cont: </a:t>
            </a:r>
            <a:r>
              <a:rPr lang="en-GB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en-US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7666" name="Group 18"/>
          <p:cNvGraphicFramePr>
            <a:graphicFrameLocks noGrp="1"/>
          </p:cNvGraphicFramePr>
          <p:nvPr>
            <p:ph type="tbl" idx="1"/>
          </p:nvPr>
        </p:nvGraphicFramePr>
        <p:xfrm>
          <a:off x="571500" y="1857375"/>
          <a:ext cx="7643866" cy="3439098"/>
        </p:xfrm>
        <a:graphic>
          <a:graphicData uri="http://schemas.openxmlformats.org/drawingml/2006/table">
            <a:tbl>
              <a:tblPr/>
              <a:tblGrid>
                <a:gridCol w="3786214"/>
                <a:gridCol w="3857652"/>
              </a:tblGrid>
              <a:tr h="34390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910D6"/>
                          </a:solidFill>
                          <a:effectLst/>
                          <a:latin typeface="Garamond" pitchFamily="18" charset="0"/>
                        </a:rPr>
                        <a:t>Legal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</a:t>
                      </a: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Laws of Country -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 Planning &amp; Property Law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 Contract Law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 Employment &amp; Health and Safety Legislation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 Visa Requirement/Work Permits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   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4910D6"/>
                          </a:solidFill>
                          <a:effectLst/>
                          <a:latin typeface="Garamond" pitchFamily="18" charset="0"/>
                        </a:rPr>
                        <a:t>Environmental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 </a:t>
                      </a:r>
                      <a:r>
                        <a:rPr kumimoji="0" lang="en-GB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Recycling </a:t>
                      </a: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requirements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 Environmental protection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 Renewable energy resources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 Building regulations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Char char="§"/>
                        <a:tabLst/>
                      </a:pPr>
                      <a:r>
                        <a:rPr kumimoji="0" lang="en-GB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242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20C95D-B0FF-42CF-B444-CA63E17F5B59}" type="slidenum">
              <a:rPr lang="en-US" smtClean="0"/>
              <a:pPr>
                <a:defRPr/>
              </a:pPr>
              <a:t>4</a:t>
            </a:fld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27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2225</TotalTime>
  <Words>201</Words>
  <Application>Microsoft Office PowerPoint</Application>
  <PresentationFormat>On-screen Show (4:3)</PresentationFormat>
  <Paragraphs>58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Arial</vt:lpstr>
      <vt:lpstr>Calibri</vt:lpstr>
      <vt:lpstr>Garamond</vt:lpstr>
      <vt:lpstr>Lucida Sans Unicode</vt:lpstr>
      <vt:lpstr>Verdana</vt:lpstr>
      <vt:lpstr>Wingdings</vt:lpstr>
      <vt:lpstr>Wingdings 2</vt:lpstr>
      <vt:lpstr>Wingdings 3</vt:lpstr>
      <vt:lpstr>Concourse</vt:lpstr>
      <vt:lpstr>PowerPoint Presentation</vt:lpstr>
      <vt:lpstr>Environmental Factors</vt:lpstr>
      <vt:lpstr>Environmental Analysis using PESTLE  Examples of generic factors affecting organisations</vt:lpstr>
      <vt:lpstr>PEST analysis cont: 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Ruth Evans</dc:creator>
  <cp:lastModifiedBy>Brynach Heffernan</cp:lastModifiedBy>
  <cp:revision>244</cp:revision>
  <cp:lastPrinted>2018-02-19T09:35:14Z</cp:lastPrinted>
  <dcterms:created xsi:type="dcterms:W3CDTF">2009-10-03T14:14:14Z</dcterms:created>
  <dcterms:modified xsi:type="dcterms:W3CDTF">2018-02-19T09:35:20Z</dcterms:modified>
</cp:coreProperties>
</file>