
<file path=[Content_Types].xml><?xml version="1.0" encoding="utf-8"?>
<Types xmlns="http://schemas.openxmlformats.org/package/2006/content-types">
  <Default Extension="1" ContentType="image/jpeg"/>
  <Default Extension="2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8" r:id="rId5"/>
    <p:sldId id="259" r:id="rId6"/>
    <p:sldId id="261" r:id="rId7"/>
    <p:sldId id="267" r:id="rId8"/>
    <p:sldId id="262" r:id="rId9"/>
    <p:sldId id="264" r:id="rId10"/>
    <p:sldId id="263" r:id="rId11"/>
    <p:sldId id="269" r:id="rId12"/>
    <p:sldId id="260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200" d="100"/>
          <a:sy n="200" d="100"/>
        </p:scale>
        <p:origin x="-1358" y="-20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5" Type="http://schemas.openxmlformats.org/officeDocument/2006/relationships/image" Target="../media/image12.jpg"/><Relationship Id="rId4" Type="http://schemas.openxmlformats.org/officeDocument/2006/relationships/image" Target="../media/image11.1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2"/><Relationship Id="rId2" Type="http://schemas.openxmlformats.org/officeDocument/2006/relationships/image" Target="../media/image14.1"/><Relationship Id="rId1" Type="http://schemas.openxmlformats.org/officeDocument/2006/relationships/image" Target="../media/image13.jpg"/><Relationship Id="rId5" Type="http://schemas.openxmlformats.org/officeDocument/2006/relationships/image" Target="../media/image17.1"/><Relationship Id="rId4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5" Type="http://schemas.openxmlformats.org/officeDocument/2006/relationships/image" Target="../media/image12.jpg"/><Relationship Id="rId4" Type="http://schemas.openxmlformats.org/officeDocument/2006/relationships/image" Target="../media/image11.1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2"/><Relationship Id="rId2" Type="http://schemas.openxmlformats.org/officeDocument/2006/relationships/image" Target="../media/image14.1"/><Relationship Id="rId1" Type="http://schemas.openxmlformats.org/officeDocument/2006/relationships/image" Target="../media/image13.jpg"/><Relationship Id="rId5" Type="http://schemas.openxmlformats.org/officeDocument/2006/relationships/image" Target="../media/image17.1"/><Relationship Id="rId4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B29895-52AA-4BAC-BE43-46742E2827F8}" type="doc">
      <dgm:prSet loTypeId="urn:microsoft.com/office/officeart/2005/8/layout/vList3" loCatId="picture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FE55AB43-FBFB-45FA-8668-0E47B9395275}">
      <dgm:prSet phldrT="[Text]" phldr="0"/>
      <dgm:spPr/>
      <dgm:t>
        <a:bodyPr/>
        <a:lstStyle/>
        <a:p>
          <a:r>
            <a:rPr lang="en-GB" dirty="0"/>
            <a:t>Reduced routine telephone enquires  (NHS England, 205))</a:t>
          </a:r>
        </a:p>
      </dgm:t>
    </dgm:pt>
    <dgm:pt modelId="{54A02368-5E88-4F69-B424-8FEC6C45D9B7}" type="parTrans" cxnId="{9D0508FE-B689-447B-A467-DB67B44E7DB2}">
      <dgm:prSet/>
      <dgm:spPr/>
      <dgm:t>
        <a:bodyPr/>
        <a:lstStyle/>
        <a:p>
          <a:endParaRPr lang="en-GB"/>
        </a:p>
      </dgm:t>
    </dgm:pt>
    <dgm:pt modelId="{DAE19613-7369-45AF-BBED-2346D6E2D798}" type="sibTrans" cxnId="{9D0508FE-B689-447B-A467-DB67B44E7DB2}">
      <dgm:prSet/>
      <dgm:spPr/>
      <dgm:t>
        <a:bodyPr/>
        <a:lstStyle/>
        <a:p>
          <a:endParaRPr lang="en-GB"/>
        </a:p>
      </dgm:t>
    </dgm:pt>
    <dgm:pt modelId="{76E219DE-D4EC-46F1-8EB4-19A16C39F8E0}">
      <dgm:prSet phldrT="[Text]" phldr="0"/>
      <dgm:spPr/>
      <dgm:t>
        <a:bodyPr/>
        <a:lstStyle/>
        <a:p>
          <a:r>
            <a:rPr lang="en-GB" dirty="0"/>
            <a:t>Faster prescription processing </a:t>
          </a:r>
        </a:p>
      </dgm:t>
    </dgm:pt>
    <dgm:pt modelId="{AD2001B0-8596-40A9-ACF5-4859F76A3D5F}" type="parTrans" cxnId="{D030012E-DDF1-47B6-8187-E03EEC1A6FE6}">
      <dgm:prSet/>
      <dgm:spPr/>
      <dgm:t>
        <a:bodyPr/>
        <a:lstStyle/>
        <a:p>
          <a:endParaRPr lang="en-GB"/>
        </a:p>
      </dgm:t>
    </dgm:pt>
    <dgm:pt modelId="{43825BA4-4FBE-4D14-AB0C-4A09209A7D32}" type="sibTrans" cxnId="{D030012E-DDF1-47B6-8187-E03EEC1A6FE6}">
      <dgm:prSet/>
      <dgm:spPr/>
      <dgm:t>
        <a:bodyPr/>
        <a:lstStyle/>
        <a:p>
          <a:endParaRPr lang="en-GB"/>
        </a:p>
      </dgm:t>
    </dgm:pt>
    <dgm:pt modelId="{DE1E3C0F-B51A-441D-9586-701AA76AA318}">
      <dgm:prSet phldrT="[Text]" phldr="0"/>
      <dgm:spPr/>
      <dgm:t>
        <a:bodyPr/>
        <a:lstStyle/>
        <a:p>
          <a:r>
            <a:rPr lang="en-GB" dirty="0"/>
            <a:t>Improved digital communication with patients (Kc </a:t>
          </a:r>
          <a:r>
            <a:rPr lang="en-GB" i="1" dirty="0"/>
            <a:t>et al., </a:t>
          </a:r>
          <a:r>
            <a:rPr lang="en-GB" dirty="0"/>
            <a:t>2023)</a:t>
          </a:r>
        </a:p>
      </dgm:t>
    </dgm:pt>
    <dgm:pt modelId="{BCF6FCD6-18F7-4A20-ACA3-6024D1BD42C6}" type="parTrans" cxnId="{05DF7215-A6D9-43BB-ABE1-37B994718B04}">
      <dgm:prSet/>
      <dgm:spPr/>
      <dgm:t>
        <a:bodyPr/>
        <a:lstStyle/>
        <a:p>
          <a:endParaRPr lang="en-GB"/>
        </a:p>
      </dgm:t>
    </dgm:pt>
    <dgm:pt modelId="{50E3641C-F027-4192-B021-A1851421B489}" type="sibTrans" cxnId="{05DF7215-A6D9-43BB-ABE1-37B994718B04}">
      <dgm:prSet/>
      <dgm:spPr/>
      <dgm:t>
        <a:bodyPr/>
        <a:lstStyle/>
        <a:p>
          <a:endParaRPr lang="en-GB"/>
        </a:p>
      </dgm:t>
    </dgm:pt>
    <dgm:pt modelId="{90048664-40D5-410A-9BC6-CB610FF815B1}">
      <dgm:prSet phldrT="[Text]" phldr="0"/>
      <dgm:spPr/>
      <dgm:t>
        <a:bodyPr/>
        <a:lstStyle/>
        <a:p>
          <a:r>
            <a:rPr lang="en-GB" dirty="0"/>
            <a:t>Better access to patient information (Kc </a:t>
          </a:r>
          <a:r>
            <a:rPr lang="en-GB" i="1" dirty="0"/>
            <a:t>et al., </a:t>
          </a:r>
          <a:r>
            <a:rPr lang="en-GB" dirty="0"/>
            <a:t>2023)</a:t>
          </a:r>
        </a:p>
      </dgm:t>
    </dgm:pt>
    <dgm:pt modelId="{61D325C8-4DF8-4E05-B4EB-69DA595F2908}" type="parTrans" cxnId="{16AF1F74-C58D-43D0-AEB4-9E1F33CF2A7D}">
      <dgm:prSet/>
      <dgm:spPr/>
      <dgm:t>
        <a:bodyPr/>
        <a:lstStyle/>
        <a:p>
          <a:endParaRPr lang="en-GB"/>
        </a:p>
      </dgm:t>
    </dgm:pt>
    <dgm:pt modelId="{FA297AB7-8689-408B-BCA6-090033276B81}" type="sibTrans" cxnId="{16AF1F74-C58D-43D0-AEB4-9E1F33CF2A7D}">
      <dgm:prSet/>
      <dgm:spPr/>
      <dgm:t>
        <a:bodyPr/>
        <a:lstStyle/>
        <a:p>
          <a:endParaRPr lang="en-GB"/>
        </a:p>
      </dgm:t>
    </dgm:pt>
    <dgm:pt modelId="{59B1D166-002A-44E6-9916-0689C511D6A4}">
      <dgm:prSet phldrT="[Text]" phldr="0"/>
      <dgm:spPr/>
      <dgm:t>
        <a:bodyPr/>
        <a:lstStyle/>
        <a:p>
          <a:r>
            <a:rPr lang="en-GB" dirty="0"/>
            <a:t>Reduced paper-based administration</a:t>
          </a:r>
        </a:p>
      </dgm:t>
    </dgm:pt>
    <dgm:pt modelId="{D77CEA8E-C52B-4F59-8059-40E540C84360}" type="parTrans" cxnId="{F3027774-BE16-4912-B60B-DE35B39F5838}">
      <dgm:prSet/>
      <dgm:spPr/>
      <dgm:t>
        <a:bodyPr/>
        <a:lstStyle/>
        <a:p>
          <a:endParaRPr lang="en-GB"/>
        </a:p>
      </dgm:t>
    </dgm:pt>
    <dgm:pt modelId="{5A530172-E6CE-49BB-82B3-4096F1E2B1D8}" type="sibTrans" cxnId="{F3027774-BE16-4912-B60B-DE35B39F5838}">
      <dgm:prSet/>
      <dgm:spPr/>
      <dgm:t>
        <a:bodyPr/>
        <a:lstStyle/>
        <a:p>
          <a:endParaRPr lang="en-GB"/>
        </a:p>
      </dgm:t>
    </dgm:pt>
    <dgm:pt modelId="{DF3C6F7D-2890-4756-BB3C-40AEF181C82D}" type="pres">
      <dgm:prSet presAssocID="{D2B29895-52AA-4BAC-BE43-46742E2827F8}" presName="linearFlow" presStyleCnt="0">
        <dgm:presLayoutVars>
          <dgm:dir/>
          <dgm:resizeHandles val="exact"/>
        </dgm:presLayoutVars>
      </dgm:prSet>
      <dgm:spPr/>
    </dgm:pt>
    <dgm:pt modelId="{1036DF48-26EC-4FD3-B533-EDBF1D20C0A3}" type="pres">
      <dgm:prSet presAssocID="{FE55AB43-FBFB-45FA-8668-0E47B9395275}" presName="composite" presStyleCnt="0"/>
      <dgm:spPr/>
    </dgm:pt>
    <dgm:pt modelId="{77803FEE-CB74-4BB2-BFF8-84F7B02A1536}" type="pres">
      <dgm:prSet presAssocID="{FE55AB43-FBFB-45FA-8668-0E47B9395275}" presName="imgShp" presStyleLbl="fgImgPlace1" presStyleIdx="0" presStyleCnt="5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Mobile phone and text message bubbles"/>
        </a:ext>
      </dgm:extLst>
    </dgm:pt>
    <dgm:pt modelId="{5A812C94-7705-4873-93D4-8B7122E30BBA}" type="pres">
      <dgm:prSet presAssocID="{FE55AB43-FBFB-45FA-8668-0E47B9395275}" presName="txShp" presStyleLbl="node1" presStyleIdx="0" presStyleCnt="5">
        <dgm:presLayoutVars>
          <dgm:bulletEnabled val="1"/>
        </dgm:presLayoutVars>
      </dgm:prSet>
      <dgm:spPr/>
    </dgm:pt>
    <dgm:pt modelId="{A79D00F7-9B65-4D3F-803B-53E05D279134}" type="pres">
      <dgm:prSet presAssocID="{DAE19613-7369-45AF-BBED-2346D6E2D798}" presName="spacing" presStyleCnt="0"/>
      <dgm:spPr/>
    </dgm:pt>
    <dgm:pt modelId="{3E821B40-51A3-4C06-BB93-3C0C68BA4CD0}" type="pres">
      <dgm:prSet presAssocID="{76E219DE-D4EC-46F1-8EB4-19A16C39F8E0}" presName="composite" presStyleCnt="0"/>
      <dgm:spPr/>
    </dgm:pt>
    <dgm:pt modelId="{0E247025-A7DC-4829-A3CC-6DCBEDC7F7D9}" type="pres">
      <dgm:prSet presAssocID="{76E219DE-D4EC-46F1-8EB4-19A16C39F8E0}" presName="imgShp" presStyleLbl="fgImgPlace1" presStyleIdx="1" presStyleCnt="5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Pharmacist stocking drawer"/>
        </a:ext>
      </dgm:extLst>
    </dgm:pt>
    <dgm:pt modelId="{BEFDA603-6AB3-4A96-9A72-0A8C741C79E2}" type="pres">
      <dgm:prSet presAssocID="{76E219DE-D4EC-46F1-8EB4-19A16C39F8E0}" presName="txShp" presStyleLbl="node1" presStyleIdx="1" presStyleCnt="5">
        <dgm:presLayoutVars>
          <dgm:bulletEnabled val="1"/>
        </dgm:presLayoutVars>
      </dgm:prSet>
      <dgm:spPr/>
    </dgm:pt>
    <dgm:pt modelId="{3D1AB7AA-63C7-4B6C-A56D-D79D4DD36E02}" type="pres">
      <dgm:prSet presAssocID="{43825BA4-4FBE-4D14-AB0C-4A09209A7D32}" presName="spacing" presStyleCnt="0"/>
      <dgm:spPr/>
    </dgm:pt>
    <dgm:pt modelId="{64A2C829-47F1-4A78-8C03-F36BED7A2FC2}" type="pres">
      <dgm:prSet presAssocID="{DE1E3C0F-B51A-441D-9586-701AA76AA318}" presName="composite" presStyleCnt="0"/>
      <dgm:spPr/>
    </dgm:pt>
    <dgm:pt modelId="{699BE3A1-61FB-4DCE-B1B9-985399180FC5}" type="pres">
      <dgm:prSet presAssocID="{DE1E3C0F-B51A-441D-9586-701AA76AA318}" presName="imgShp" presStyleLbl="fgImgPlace1" presStyleIdx="2" presStyleCnt="5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  <dgm:pt modelId="{D8456EF5-0180-4742-B9A2-D3FA5473D7A8}" type="pres">
      <dgm:prSet presAssocID="{DE1E3C0F-B51A-441D-9586-701AA76AA318}" presName="txShp" presStyleLbl="node1" presStyleIdx="2" presStyleCnt="5">
        <dgm:presLayoutVars>
          <dgm:bulletEnabled val="1"/>
        </dgm:presLayoutVars>
      </dgm:prSet>
      <dgm:spPr/>
    </dgm:pt>
    <dgm:pt modelId="{C4C3C727-9818-4D12-B5B4-BB8B2CF36B00}" type="pres">
      <dgm:prSet presAssocID="{50E3641C-F027-4192-B021-A1851421B489}" presName="spacing" presStyleCnt="0"/>
      <dgm:spPr/>
    </dgm:pt>
    <dgm:pt modelId="{8BC3C46B-CF36-444D-9857-C16F61ABD380}" type="pres">
      <dgm:prSet presAssocID="{90048664-40D5-410A-9BC6-CB610FF815B1}" presName="composite" presStyleCnt="0"/>
      <dgm:spPr/>
    </dgm:pt>
    <dgm:pt modelId="{96927F26-83EC-4719-B010-873339341C58}" type="pres">
      <dgm:prSet presAssocID="{90048664-40D5-410A-9BC6-CB610FF815B1}" presName="imgShp" presStyleLbl="fgImgPlace1" presStyleIdx="3" presStyleCnt="5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</dgm:pt>
    <dgm:pt modelId="{28BA2C04-723C-4EE7-9934-63AB6D4616CD}" type="pres">
      <dgm:prSet presAssocID="{90048664-40D5-410A-9BC6-CB610FF815B1}" presName="txShp" presStyleLbl="node1" presStyleIdx="3" presStyleCnt="5">
        <dgm:presLayoutVars>
          <dgm:bulletEnabled val="1"/>
        </dgm:presLayoutVars>
      </dgm:prSet>
      <dgm:spPr/>
    </dgm:pt>
    <dgm:pt modelId="{598CE875-3CB5-40BD-8A40-652FF90C94F6}" type="pres">
      <dgm:prSet presAssocID="{FA297AB7-8689-408B-BCA6-090033276B81}" presName="spacing" presStyleCnt="0"/>
      <dgm:spPr/>
    </dgm:pt>
    <dgm:pt modelId="{AF5DBEF7-D06F-4C90-B0AC-9C58D9F714B3}" type="pres">
      <dgm:prSet presAssocID="{59B1D166-002A-44E6-9916-0689C511D6A4}" presName="composite" presStyleCnt="0"/>
      <dgm:spPr/>
    </dgm:pt>
    <dgm:pt modelId="{47F9390A-27EA-4454-85E6-5AABA8A4DEA2}" type="pres">
      <dgm:prSet presAssocID="{59B1D166-002A-44E6-9916-0689C511D6A4}" presName="imgShp" presStyleLbl="fgImgPlace1" presStyleIdx="4" presStyleCnt="5"/>
      <dgm:spPr>
        <a:blipFill>
          <a:blip xmlns:r="http://schemas.openxmlformats.org/officeDocument/2006/relationships" r:embed="rId5"/>
          <a:srcRect/>
          <a:stretch>
            <a:fillRect l="-39000" r="-39000"/>
          </a:stretch>
        </a:blipFill>
      </dgm:spPr>
    </dgm:pt>
    <dgm:pt modelId="{73D7A4DC-D7AB-4651-8DC7-270A74024789}" type="pres">
      <dgm:prSet presAssocID="{59B1D166-002A-44E6-9916-0689C511D6A4}" presName="txShp" presStyleLbl="node1" presStyleIdx="4" presStyleCnt="5">
        <dgm:presLayoutVars>
          <dgm:bulletEnabled val="1"/>
        </dgm:presLayoutVars>
      </dgm:prSet>
      <dgm:spPr/>
    </dgm:pt>
  </dgm:ptLst>
  <dgm:cxnLst>
    <dgm:cxn modelId="{DA1D1606-4207-4151-91B2-A0D949BE9223}" type="presOf" srcId="{90048664-40D5-410A-9BC6-CB610FF815B1}" destId="{28BA2C04-723C-4EE7-9934-63AB6D4616CD}" srcOrd="0" destOrd="0" presId="urn:microsoft.com/office/officeart/2005/8/layout/vList3"/>
    <dgm:cxn modelId="{DB36EE14-8CF3-43C9-B91C-0D043DC750FA}" type="presOf" srcId="{FE55AB43-FBFB-45FA-8668-0E47B9395275}" destId="{5A812C94-7705-4873-93D4-8B7122E30BBA}" srcOrd="0" destOrd="0" presId="urn:microsoft.com/office/officeart/2005/8/layout/vList3"/>
    <dgm:cxn modelId="{05DF7215-A6D9-43BB-ABE1-37B994718B04}" srcId="{D2B29895-52AA-4BAC-BE43-46742E2827F8}" destId="{DE1E3C0F-B51A-441D-9586-701AA76AA318}" srcOrd="2" destOrd="0" parTransId="{BCF6FCD6-18F7-4A20-ACA3-6024D1BD42C6}" sibTransId="{50E3641C-F027-4192-B021-A1851421B489}"/>
    <dgm:cxn modelId="{D030012E-DDF1-47B6-8187-E03EEC1A6FE6}" srcId="{D2B29895-52AA-4BAC-BE43-46742E2827F8}" destId="{76E219DE-D4EC-46F1-8EB4-19A16C39F8E0}" srcOrd="1" destOrd="0" parTransId="{AD2001B0-8596-40A9-ACF5-4859F76A3D5F}" sibTransId="{43825BA4-4FBE-4D14-AB0C-4A09209A7D32}"/>
    <dgm:cxn modelId="{8FF4353B-0863-4073-8F7A-2813F4D5BB2F}" type="presOf" srcId="{DE1E3C0F-B51A-441D-9586-701AA76AA318}" destId="{D8456EF5-0180-4742-B9A2-D3FA5473D7A8}" srcOrd="0" destOrd="0" presId="urn:microsoft.com/office/officeart/2005/8/layout/vList3"/>
    <dgm:cxn modelId="{582C686B-79F9-498E-A180-C5F5572DDE0E}" type="presOf" srcId="{76E219DE-D4EC-46F1-8EB4-19A16C39F8E0}" destId="{BEFDA603-6AB3-4A96-9A72-0A8C741C79E2}" srcOrd="0" destOrd="0" presId="urn:microsoft.com/office/officeart/2005/8/layout/vList3"/>
    <dgm:cxn modelId="{16AF1F74-C58D-43D0-AEB4-9E1F33CF2A7D}" srcId="{D2B29895-52AA-4BAC-BE43-46742E2827F8}" destId="{90048664-40D5-410A-9BC6-CB610FF815B1}" srcOrd="3" destOrd="0" parTransId="{61D325C8-4DF8-4E05-B4EB-69DA595F2908}" sibTransId="{FA297AB7-8689-408B-BCA6-090033276B81}"/>
    <dgm:cxn modelId="{F3027774-BE16-4912-B60B-DE35B39F5838}" srcId="{D2B29895-52AA-4BAC-BE43-46742E2827F8}" destId="{59B1D166-002A-44E6-9916-0689C511D6A4}" srcOrd="4" destOrd="0" parTransId="{D77CEA8E-C52B-4F59-8059-40E540C84360}" sibTransId="{5A530172-E6CE-49BB-82B3-4096F1E2B1D8}"/>
    <dgm:cxn modelId="{4BFC077B-3D8B-4503-8D17-10E0F10D846C}" type="presOf" srcId="{D2B29895-52AA-4BAC-BE43-46742E2827F8}" destId="{DF3C6F7D-2890-4756-BB3C-40AEF181C82D}" srcOrd="0" destOrd="0" presId="urn:microsoft.com/office/officeart/2005/8/layout/vList3"/>
    <dgm:cxn modelId="{EEB285B4-FE8F-402B-81EC-83C94112120A}" type="presOf" srcId="{59B1D166-002A-44E6-9916-0689C511D6A4}" destId="{73D7A4DC-D7AB-4651-8DC7-270A74024789}" srcOrd="0" destOrd="0" presId="urn:microsoft.com/office/officeart/2005/8/layout/vList3"/>
    <dgm:cxn modelId="{9D0508FE-B689-447B-A467-DB67B44E7DB2}" srcId="{D2B29895-52AA-4BAC-BE43-46742E2827F8}" destId="{FE55AB43-FBFB-45FA-8668-0E47B9395275}" srcOrd="0" destOrd="0" parTransId="{54A02368-5E88-4F69-B424-8FEC6C45D9B7}" sibTransId="{DAE19613-7369-45AF-BBED-2346D6E2D798}"/>
    <dgm:cxn modelId="{2D91DC22-855A-42F6-AD71-35AB55F7B094}" type="presParOf" srcId="{DF3C6F7D-2890-4756-BB3C-40AEF181C82D}" destId="{1036DF48-26EC-4FD3-B533-EDBF1D20C0A3}" srcOrd="0" destOrd="0" presId="urn:microsoft.com/office/officeart/2005/8/layout/vList3"/>
    <dgm:cxn modelId="{AC34FB4B-4589-4272-A27B-85E66F8C50FA}" type="presParOf" srcId="{1036DF48-26EC-4FD3-B533-EDBF1D20C0A3}" destId="{77803FEE-CB74-4BB2-BFF8-84F7B02A1536}" srcOrd="0" destOrd="0" presId="urn:microsoft.com/office/officeart/2005/8/layout/vList3"/>
    <dgm:cxn modelId="{AC337D23-7234-4550-8FBF-E10408BF3F2A}" type="presParOf" srcId="{1036DF48-26EC-4FD3-B533-EDBF1D20C0A3}" destId="{5A812C94-7705-4873-93D4-8B7122E30BBA}" srcOrd="1" destOrd="0" presId="urn:microsoft.com/office/officeart/2005/8/layout/vList3"/>
    <dgm:cxn modelId="{F0C085E6-B1B4-457D-83DB-1DD077ACEA08}" type="presParOf" srcId="{DF3C6F7D-2890-4756-BB3C-40AEF181C82D}" destId="{A79D00F7-9B65-4D3F-803B-53E05D279134}" srcOrd="1" destOrd="0" presId="urn:microsoft.com/office/officeart/2005/8/layout/vList3"/>
    <dgm:cxn modelId="{649E47AE-2CCF-4B26-952F-BA5AD6FA9209}" type="presParOf" srcId="{DF3C6F7D-2890-4756-BB3C-40AEF181C82D}" destId="{3E821B40-51A3-4C06-BB93-3C0C68BA4CD0}" srcOrd="2" destOrd="0" presId="urn:microsoft.com/office/officeart/2005/8/layout/vList3"/>
    <dgm:cxn modelId="{780DA227-FDC6-40D2-97E2-9A98A8A248B1}" type="presParOf" srcId="{3E821B40-51A3-4C06-BB93-3C0C68BA4CD0}" destId="{0E247025-A7DC-4829-A3CC-6DCBEDC7F7D9}" srcOrd="0" destOrd="0" presId="urn:microsoft.com/office/officeart/2005/8/layout/vList3"/>
    <dgm:cxn modelId="{BC9ADC08-B3DF-4433-96D2-E54BDA3132E5}" type="presParOf" srcId="{3E821B40-51A3-4C06-BB93-3C0C68BA4CD0}" destId="{BEFDA603-6AB3-4A96-9A72-0A8C741C79E2}" srcOrd="1" destOrd="0" presId="urn:microsoft.com/office/officeart/2005/8/layout/vList3"/>
    <dgm:cxn modelId="{9246C711-E76B-4A9D-9DE7-DE5D24D98E96}" type="presParOf" srcId="{DF3C6F7D-2890-4756-BB3C-40AEF181C82D}" destId="{3D1AB7AA-63C7-4B6C-A56D-D79D4DD36E02}" srcOrd="3" destOrd="0" presId="urn:microsoft.com/office/officeart/2005/8/layout/vList3"/>
    <dgm:cxn modelId="{2DFCE989-0B59-4518-ABC3-54E578A2E6BB}" type="presParOf" srcId="{DF3C6F7D-2890-4756-BB3C-40AEF181C82D}" destId="{64A2C829-47F1-4A78-8C03-F36BED7A2FC2}" srcOrd="4" destOrd="0" presId="urn:microsoft.com/office/officeart/2005/8/layout/vList3"/>
    <dgm:cxn modelId="{908C6223-8D32-4E13-AA7B-240496A9A18E}" type="presParOf" srcId="{64A2C829-47F1-4A78-8C03-F36BED7A2FC2}" destId="{699BE3A1-61FB-4DCE-B1B9-985399180FC5}" srcOrd="0" destOrd="0" presId="urn:microsoft.com/office/officeart/2005/8/layout/vList3"/>
    <dgm:cxn modelId="{10B0B1F4-EE64-44F6-8F5A-5A42CBB33E8D}" type="presParOf" srcId="{64A2C829-47F1-4A78-8C03-F36BED7A2FC2}" destId="{D8456EF5-0180-4742-B9A2-D3FA5473D7A8}" srcOrd="1" destOrd="0" presId="urn:microsoft.com/office/officeart/2005/8/layout/vList3"/>
    <dgm:cxn modelId="{DFD6B2F8-E684-43AF-84DE-D34AAD03B633}" type="presParOf" srcId="{DF3C6F7D-2890-4756-BB3C-40AEF181C82D}" destId="{C4C3C727-9818-4D12-B5B4-BB8B2CF36B00}" srcOrd="5" destOrd="0" presId="urn:microsoft.com/office/officeart/2005/8/layout/vList3"/>
    <dgm:cxn modelId="{2B9C9073-0A83-4281-ACD2-0C3C28C387D1}" type="presParOf" srcId="{DF3C6F7D-2890-4756-BB3C-40AEF181C82D}" destId="{8BC3C46B-CF36-444D-9857-C16F61ABD380}" srcOrd="6" destOrd="0" presId="urn:microsoft.com/office/officeart/2005/8/layout/vList3"/>
    <dgm:cxn modelId="{6445208D-1FDA-4755-9F0E-D7DE98C4F307}" type="presParOf" srcId="{8BC3C46B-CF36-444D-9857-C16F61ABD380}" destId="{96927F26-83EC-4719-B010-873339341C58}" srcOrd="0" destOrd="0" presId="urn:microsoft.com/office/officeart/2005/8/layout/vList3"/>
    <dgm:cxn modelId="{1EEB916D-D03A-4F58-8700-048193872E6D}" type="presParOf" srcId="{8BC3C46B-CF36-444D-9857-C16F61ABD380}" destId="{28BA2C04-723C-4EE7-9934-63AB6D4616CD}" srcOrd="1" destOrd="0" presId="urn:microsoft.com/office/officeart/2005/8/layout/vList3"/>
    <dgm:cxn modelId="{B84B5E97-9F48-4246-B212-006C8D4CC3EC}" type="presParOf" srcId="{DF3C6F7D-2890-4756-BB3C-40AEF181C82D}" destId="{598CE875-3CB5-40BD-8A40-652FF90C94F6}" srcOrd="7" destOrd="0" presId="urn:microsoft.com/office/officeart/2005/8/layout/vList3"/>
    <dgm:cxn modelId="{100CCD17-671D-4619-AE60-261F37764CC2}" type="presParOf" srcId="{DF3C6F7D-2890-4756-BB3C-40AEF181C82D}" destId="{AF5DBEF7-D06F-4C90-B0AC-9C58D9F714B3}" srcOrd="8" destOrd="0" presId="urn:microsoft.com/office/officeart/2005/8/layout/vList3"/>
    <dgm:cxn modelId="{A9203B07-AC4C-478E-8E05-2251903F3825}" type="presParOf" srcId="{AF5DBEF7-D06F-4C90-B0AC-9C58D9F714B3}" destId="{47F9390A-27EA-4454-85E6-5AABA8A4DEA2}" srcOrd="0" destOrd="0" presId="urn:microsoft.com/office/officeart/2005/8/layout/vList3"/>
    <dgm:cxn modelId="{2DF253F0-D3A0-4E06-BE8E-2A8DA8137578}" type="presParOf" srcId="{AF5DBEF7-D06F-4C90-B0AC-9C58D9F714B3}" destId="{73D7A4DC-D7AB-4651-8DC7-270A7402478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27ED7C-B53C-4233-A25D-61784410E33E}" type="doc">
      <dgm:prSet loTypeId="urn:microsoft.com/office/officeart/2005/8/layout/vList3" loCatId="picture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38DB7577-9BD5-4519-A64E-8B45963FA527}">
      <dgm:prSet phldrT="[Text]" phldr="0"/>
      <dgm:spPr/>
      <dgm:t>
        <a:bodyPr/>
        <a:lstStyle/>
        <a:p>
          <a:r>
            <a:rPr lang="en-GB" dirty="0"/>
            <a:t>Increased online consultation requests (Fant </a:t>
          </a:r>
          <a:r>
            <a:rPr lang="en-GB" i="1" dirty="0"/>
            <a:t>et al., 2022)</a:t>
          </a:r>
          <a:endParaRPr lang="en-GB" dirty="0"/>
        </a:p>
      </dgm:t>
    </dgm:pt>
    <dgm:pt modelId="{FE7CE18F-2C42-4B97-84EB-A6CC51B13738}" type="parTrans" cxnId="{E54B7E1C-6520-47AA-96AE-5E1B0006F540}">
      <dgm:prSet/>
      <dgm:spPr/>
      <dgm:t>
        <a:bodyPr/>
        <a:lstStyle/>
        <a:p>
          <a:endParaRPr lang="en-GB"/>
        </a:p>
      </dgm:t>
    </dgm:pt>
    <dgm:pt modelId="{9472BEFE-7BB5-454D-B04B-503C6E829329}" type="sibTrans" cxnId="{E54B7E1C-6520-47AA-96AE-5E1B0006F540}">
      <dgm:prSet/>
      <dgm:spPr/>
      <dgm:t>
        <a:bodyPr/>
        <a:lstStyle/>
        <a:p>
          <a:endParaRPr lang="en-GB"/>
        </a:p>
      </dgm:t>
    </dgm:pt>
    <dgm:pt modelId="{8DBCF546-5A22-4023-B123-C5D80192F225}">
      <dgm:prSet phldrT="[Text]" phldr="0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noProof="0" dirty="0"/>
            <a:t>Continuous management of digital messages (Department of Health and Social Care, 2022)</a:t>
          </a:r>
          <a:endParaRPr lang="en-GB" dirty="0"/>
        </a:p>
      </dgm:t>
    </dgm:pt>
    <dgm:pt modelId="{83CCD49B-D5D1-4E30-96BC-7D2C4B22932F}" type="parTrans" cxnId="{FB554EF8-CEE1-4BCF-93B3-8A3180F081EB}">
      <dgm:prSet/>
      <dgm:spPr/>
      <dgm:t>
        <a:bodyPr/>
        <a:lstStyle/>
        <a:p>
          <a:endParaRPr lang="en-GB"/>
        </a:p>
      </dgm:t>
    </dgm:pt>
    <dgm:pt modelId="{ACDB4996-D4A2-4996-BA14-193EB44FFB37}" type="sibTrans" cxnId="{FB554EF8-CEE1-4BCF-93B3-8A3180F081EB}">
      <dgm:prSet/>
      <dgm:spPr/>
      <dgm:t>
        <a:bodyPr/>
        <a:lstStyle/>
        <a:p>
          <a:endParaRPr lang="en-GB"/>
        </a:p>
      </dgm:t>
    </dgm:pt>
    <dgm:pt modelId="{EC4C2D0E-D235-4B8B-B81F-7B0BBF3CE898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noProof="0" dirty="0"/>
            <a:t>Greater administrative complexity (Novak</a:t>
          </a:r>
          <a:r>
            <a:rPr lang="en-GB" i="0" noProof="0" dirty="0"/>
            <a:t>, </a:t>
          </a:r>
          <a:r>
            <a:rPr lang="en-GB" i="1" noProof="0" dirty="0"/>
            <a:t> et al.,</a:t>
          </a:r>
          <a:r>
            <a:rPr lang="en-GB" noProof="0" dirty="0"/>
            <a:t> 2013) </a:t>
          </a:r>
          <a:endParaRPr lang="en-GB" dirty="0"/>
        </a:p>
      </dgm:t>
    </dgm:pt>
    <dgm:pt modelId="{DD43CD34-B028-45CC-A163-59746A19A4F5}" type="parTrans" cxnId="{BFD58DBB-457E-41DA-86C8-DE2517E75FE6}">
      <dgm:prSet/>
      <dgm:spPr/>
      <dgm:t>
        <a:bodyPr/>
        <a:lstStyle/>
        <a:p>
          <a:endParaRPr lang="en-GB"/>
        </a:p>
      </dgm:t>
    </dgm:pt>
    <dgm:pt modelId="{5ECC5491-4EE2-4BEC-B36C-8DA70BFCBFCF}" type="sibTrans" cxnId="{BFD58DBB-457E-41DA-86C8-DE2517E75FE6}">
      <dgm:prSet/>
      <dgm:spPr/>
      <dgm:t>
        <a:bodyPr/>
        <a:lstStyle/>
        <a:p>
          <a:endParaRPr lang="en-GB"/>
        </a:p>
      </dgm:t>
    </dgm:pt>
    <dgm:pt modelId="{CBA6B250-EDF9-4918-82B9-93EBE1CF6AC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noProof="0" dirty="0"/>
            <a:t>New responsibilities associated with digital systems (Department of Health and Social Care, 2022)</a:t>
          </a:r>
          <a:endParaRPr lang="en-GB" dirty="0"/>
        </a:p>
      </dgm:t>
    </dgm:pt>
    <dgm:pt modelId="{0772A3AB-9F1C-4247-A801-48182D752FCE}" type="parTrans" cxnId="{E37962A8-1E05-4381-98CD-9C7A6361F2F0}">
      <dgm:prSet/>
      <dgm:spPr/>
      <dgm:t>
        <a:bodyPr/>
        <a:lstStyle/>
        <a:p>
          <a:endParaRPr lang="en-GB"/>
        </a:p>
      </dgm:t>
    </dgm:pt>
    <dgm:pt modelId="{F4BF10AF-2C20-4BB3-AF05-B08621CF6A73}" type="sibTrans" cxnId="{E37962A8-1E05-4381-98CD-9C7A6361F2F0}">
      <dgm:prSet/>
      <dgm:spPr/>
      <dgm:t>
        <a:bodyPr/>
        <a:lstStyle/>
        <a:p>
          <a:endParaRPr lang="en-GB"/>
        </a:p>
      </dgm:t>
    </dgm:pt>
    <dgm:pt modelId="{8F92DE04-0B51-4478-B974-FDAFD1626A9D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noProof="0" dirty="0"/>
            <a:t>Ongoing staff training requirements (Department of Health and Social Care, 2022)</a:t>
          </a:r>
          <a:endParaRPr lang="en-GB" dirty="0"/>
        </a:p>
      </dgm:t>
    </dgm:pt>
    <dgm:pt modelId="{FB58828B-B440-468B-B137-BE7C8C0D5C35}" type="parTrans" cxnId="{3C3C6262-0DA7-4880-843E-5A7175C9FF46}">
      <dgm:prSet/>
      <dgm:spPr/>
      <dgm:t>
        <a:bodyPr/>
        <a:lstStyle/>
        <a:p>
          <a:endParaRPr lang="en-GB"/>
        </a:p>
      </dgm:t>
    </dgm:pt>
    <dgm:pt modelId="{2D677989-8684-44F7-86A6-BAC8E38D1E8C}" type="sibTrans" cxnId="{3C3C6262-0DA7-4880-843E-5A7175C9FF46}">
      <dgm:prSet/>
      <dgm:spPr/>
      <dgm:t>
        <a:bodyPr/>
        <a:lstStyle/>
        <a:p>
          <a:endParaRPr lang="en-GB"/>
        </a:p>
      </dgm:t>
    </dgm:pt>
    <dgm:pt modelId="{7F9738A5-171C-437E-B7AF-C084748FC534}" type="pres">
      <dgm:prSet presAssocID="{2227ED7C-B53C-4233-A25D-61784410E33E}" presName="linearFlow" presStyleCnt="0">
        <dgm:presLayoutVars>
          <dgm:dir/>
          <dgm:resizeHandles val="exact"/>
        </dgm:presLayoutVars>
      </dgm:prSet>
      <dgm:spPr/>
    </dgm:pt>
    <dgm:pt modelId="{D03EF8B8-D998-48C7-B60A-B880C788831A}" type="pres">
      <dgm:prSet presAssocID="{38DB7577-9BD5-4519-A64E-8B45963FA527}" presName="composite" presStyleCnt="0"/>
      <dgm:spPr/>
    </dgm:pt>
    <dgm:pt modelId="{51414413-56D9-4CB8-94B5-4E7AE4B7B379}" type="pres">
      <dgm:prSet presAssocID="{38DB7577-9BD5-4519-A64E-8B45963FA527}" presName="imgShp" presStyleLbl="fgImgPlace1" presStyleIdx="0" presStyleCnt="5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</dgm:pt>
    <dgm:pt modelId="{A31D6700-4F82-48C9-AC21-941E14370751}" type="pres">
      <dgm:prSet presAssocID="{38DB7577-9BD5-4519-A64E-8B45963FA527}" presName="txShp" presStyleLbl="node1" presStyleIdx="0" presStyleCnt="5">
        <dgm:presLayoutVars>
          <dgm:bulletEnabled val="1"/>
        </dgm:presLayoutVars>
      </dgm:prSet>
      <dgm:spPr/>
    </dgm:pt>
    <dgm:pt modelId="{9784B18C-C1E1-44BF-A3A7-C69318749113}" type="pres">
      <dgm:prSet presAssocID="{9472BEFE-7BB5-454D-B04B-503C6E829329}" presName="spacing" presStyleCnt="0"/>
      <dgm:spPr/>
    </dgm:pt>
    <dgm:pt modelId="{A1919C18-3B6C-490E-B5EF-CA94F41A0D0D}" type="pres">
      <dgm:prSet presAssocID="{8DBCF546-5A22-4023-B123-C5D80192F225}" presName="composite" presStyleCnt="0"/>
      <dgm:spPr/>
    </dgm:pt>
    <dgm:pt modelId="{D3A580D3-E436-4332-8A81-7433C850D683}" type="pres">
      <dgm:prSet presAssocID="{8DBCF546-5A22-4023-B123-C5D80192F225}" presName="imgShp" presStyleLbl="fgImgPlace1" presStyleIdx="1" presStyleCnt="5"/>
      <dgm:spPr>
        <a:blipFill>
          <a:blip xmlns:r="http://schemas.openxmlformats.org/officeDocument/2006/relationships" r:embed="rId2"/>
          <a:srcRect/>
          <a:stretch>
            <a:fillRect l="-14000" r="-14000"/>
          </a:stretch>
        </a:blipFill>
      </dgm:spPr>
    </dgm:pt>
    <dgm:pt modelId="{A3F3126B-9430-4B79-8A99-55F13EA86702}" type="pres">
      <dgm:prSet presAssocID="{8DBCF546-5A22-4023-B123-C5D80192F225}" presName="txShp" presStyleLbl="node1" presStyleIdx="1" presStyleCnt="5">
        <dgm:presLayoutVars>
          <dgm:bulletEnabled val="1"/>
        </dgm:presLayoutVars>
      </dgm:prSet>
      <dgm:spPr/>
    </dgm:pt>
    <dgm:pt modelId="{B42131CD-78D1-4681-8AA5-1D94256F07A1}" type="pres">
      <dgm:prSet presAssocID="{ACDB4996-D4A2-4996-BA14-193EB44FFB37}" presName="spacing" presStyleCnt="0"/>
      <dgm:spPr/>
    </dgm:pt>
    <dgm:pt modelId="{9DF9EC37-BF09-4B1F-A019-1CE143FEC241}" type="pres">
      <dgm:prSet presAssocID="{EC4C2D0E-D235-4B8B-B81F-7B0BBF3CE898}" presName="composite" presStyleCnt="0"/>
      <dgm:spPr/>
    </dgm:pt>
    <dgm:pt modelId="{40A40AA8-1E97-4BA5-9229-C05468156124}" type="pres">
      <dgm:prSet presAssocID="{EC4C2D0E-D235-4B8B-B81F-7B0BBF3CE898}" presName="imgShp" presStyleLbl="fgImgPlace1" presStyleIdx="2" presStyleCnt="5"/>
      <dgm:spPr>
        <a:blipFill>
          <a:blip xmlns:r="http://schemas.openxmlformats.org/officeDocument/2006/relationships" r:embed="rId3"/>
          <a:srcRect/>
          <a:stretch>
            <a:fillRect l="-21000" r="-21000"/>
          </a:stretch>
        </a:blipFill>
      </dgm:spPr>
    </dgm:pt>
    <dgm:pt modelId="{F3E8A510-4D33-4CCF-AD79-AB714EBF714A}" type="pres">
      <dgm:prSet presAssocID="{EC4C2D0E-D235-4B8B-B81F-7B0BBF3CE898}" presName="txShp" presStyleLbl="node1" presStyleIdx="2" presStyleCnt="5">
        <dgm:presLayoutVars>
          <dgm:bulletEnabled val="1"/>
        </dgm:presLayoutVars>
      </dgm:prSet>
      <dgm:spPr/>
    </dgm:pt>
    <dgm:pt modelId="{10FF3EF6-9ACB-4BD6-B9ED-8E49E139F726}" type="pres">
      <dgm:prSet presAssocID="{5ECC5491-4EE2-4BEC-B36C-8DA70BFCBFCF}" presName="spacing" presStyleCnt="0"/>
      <dgm:spPr/>
    </dgm:pt>
    <dgm:pt modelId="{11874ABF-CFA5-4E67-A934-34EB523D0527}" type="pres">
      <dgm:prSet presAssocID="{CBA6B250-EDF9-4918-82B9-93EBE1CF6AC1}" presName="composite" presStyleCnt="0"/>
      <dgm:spPr/>
    </dgm:pt>
    <dgm:pt modelId="{5378DE2A-229D-41FF-A433-C500C94A3EBC}" type="pres">
      <dgm:prSet presAssocID="{CBA6B250-EDF9-4918-82B9-93EBE1CF6AC1}" presName="imgShp" presStyleLbl="fgImgPlace1" presStyleIdx="3" presStyleCnt="5"/>
      <dgm:spPr>
        <a:blipFill>
          <a:blip xmlns:r="http://schemas.openxmlformats.org/officeDocument/2006/relationships" r:embed="rId4"/>
          <a:srcRect/>
          <a:stretch>
            <a:fillRect l="-4000" r="-4000"/>
          </a:stretch>
        </a:blipFill>
      </dgm:spPr>
    </dgm:pt>
    <dgm:pt modelId="{B563749B-219A-4C68-9148-29AB1DCAC5B4}" type="pres">
      <dgm:prSet presAssocID="{CBA6B250-EDF9-4918-82B9-93EBE1CF6AC1}" presName="txShp" presStyleLbl="node1" presStyleIdx="3" presStyleCnt="5">
        <dgm:presLayoutVars>
          <dgm:bulletEnabled val="1"/>
        </dgm:presLayoutVars>
      </dgm:prSet>
      <dgm:spPr/>
    </dgm:pt>
    <dgm:pt modelId="{6E5A1E34-60A0-4192-BC32-33CDEE320165}" type="pres">
      <dgm:prSet presAssocID="{F4BF10AF-2C20-4BB3-AF05-B08621CF6A73}" presName="spacing" presStyleCnt="0"/>
      <dgm:spPr/>
    </dgm:pt>
    <dgm:pt modelId="{579B4CDD-D02B-4350-A0C8-47E14659EA9A}" type="pres">
      <dgm:prSet presAssocID="{8F92DE04-0B51-4478-B974-FDAFD1626A9D}" presName="composite" presStyleCnt="0"/>
      <dgm:spPr/>
    </dgm:pt>
    <dgm:pt modelId="{05124B53-2542-4FB8-A91B-7FB6BB93056D}" type="pres">
      <dgm:prSet presAssocID="{8F92DE04-0B51-4478-B974-FDAFD1626A9D}" presName="imgShp" presStyleLbl="fgImgPlace1" presStyleIdx="4" presStyleCnt="5"/>
      <dgm:spPr>
        <a:blipFill>
          <a:blip xmlns:r="http://schemas.openxmlformats.org/officeDocument/2006/relationships" r:embed="rId5"/>
          <a:srcRect/>
          <a:stretch>
            <a:fillRect l="-26000" r="-26000"/>
          </a:stretch>
        </a:blipFill>
      </dgm:spPr>
    </dgm:pt>
    <dgm:pt modelId="{CA5FE054-7E28-4B2B-A586-4F5FDFE62DD8}" type="pres">
      <dgm:prSet presAssocID="{8F92DE04-0B51-4478-B974-FDAFD1626A9D}" presName="txShp" presStyleLbl="node1" presStyleIdx="4" presStyleCnt="5">
        <dgm:presLayoutVars>
          <dgm:bulletEnabled val="1"/>
        </dgm:presLayoutVars>
      </dgm:prSet>
      <dgm:spPr/>
    </dgm:pt>
  </dgm:ptLst>
  <dgm:cxnLst>
    <dgm:cxn modelId="{2BB95606-B28C-440E-BCD0-F3B0D6848BFC}" type="presOf" srcId="{8F92DE04-0B51-4478-B974-FDAFD1626A9D}" destId="{CA5FE054-7E28-4B2B-A586-4F5FDFE62DD8}" srcOrd="0" destOrd="0" presId="urn:microsoft.com/office/officeart/2005/8/layout/vList3"/>
    <dgm:cxn modelId="{E54B7E1C-6520-47AA-96AE-5E1B0006F540}" srcId="{2227ED7C-B53C-4233-A25D-61784410E33E}" destId="{38DB7577-9BD5-4519-A64E-8B45963FA527}" srcOrd="0" destOrd="0" parTransId="{FE7CE18F-2C42-4B97-84EB-A6CC51B13738}" sibTransId="{9472BEFE-7BB5-454D-B04B-503C6E829329}"/>
    <dgm:cxn modelId="{AC7FC820-BD3E-40EB-914C-AB6B6ED52182}" type="presOf" srcId="{EC4C2D0E-D235-4B8B-B81F-7B0BBF3CE898}" destId="{F3E8A510-4D33-4CCF-AD79-AB714EBF714A}" srcOrd="0" destOrd="0" presId="urn:microsoft.com/office/officeart/2005/8/layout/vList3"/>
    <dgm:cxn modelId="{BD10FD3F-BB13-41FE-8690-7A076378A754}" type="presOf" srcId="{CBA6B250-EDF9-4918-82B9-93EBE1CF6AC1}" destId="{B563749B-219A-4C68-9148-29AB1DCAC5B4}" srcOrd="0" destOrd="0" presId="urn:microsoft.com/office/officeart/2005/8/layout/vList3"/>
    <dgm:cxn modelId="{3C3C6262-0DA7-4880-843E-5A7175C9FF46}" srcId="{2227ED7C-B53C-4233-A25D-61784410E33E}" destId="{8F92DE04-0B51-4478-B974-FDAFD1626A9D}" srcOrd="4" destOrd="0" parTransId="{FB58828B-B440-468B-B137-BE7C8C0D5C35}" sibTransId="{2D677989-8684-44F7-86A6-BAC8E38D1E8C}"/>
    <dgm:cxn modelId="{3AD7C071-E5E0-49A6-8DEC-4DBF2A83AE45}" type="presOf" srcId="{38DB7577-9BD5-4519-A64E-8B45963FA527}" destId="{A31D6700-4F82-48C9-AC21-941E14370751}" srcOrd="0" destOrd="0" presId="urn:microsoft.com/office/officeart/2005/8/layout/vList3"/>
    <dgm:cxn modelId="{22D10D83-B979-4BE4-951F-40C9D48103D7}" type="presOf" srcId="{2227ED7C-B53C-4233-A25D-61784410E33E}" destId="{7F9738A5-171C-437E-B7AF-C084748FC534}" srcOrd="0" destOrd="0" presId="urn:microsoft.com/office/officeart/2005/8/layout/vList3"/>
    <dgm:cxn modelId="{E37962A8-1E05-4381-98CD-9C7A6361F2F0}" srcId="{2227ED7C-B53C-4233-A25D-61784410E33E}" destId="{CBA6B250-EDF9-4918-82B9-93EBE1CF6AC1}" srcOrd="3" destOrd="0" parTransId="{0772A3AB-9F1C-4247-A801-48182D752FCE}" sibTransId="{F4BF10AF-2C20-4BB3-AF05-B08621CF6A73}"/>
    <dgm:cxn modelId="{BFD58DBB-457E-41DA-86C8-DE2517E75FE6}" srcId="{2227ED7C-B53C-4233-A25D-61784410E33E}" destId="{EC4C2D0E-D235-4B8B-B81F-7B0BBF3CE898}" srcOrd="2" destOrd="0" parTransId="{DD43CD34-B028-45CC-A163-59746A19A4F5}" sibTransId="{5ECC5491-4EE2-4BEC-B36C-8DA70BFCBFCF}"/>
    <dgm:cxn modelId="{4473DBE8-6C03-44E8-A03A-C933269BEBA5}" type="presOf" srcId="{8DBCF546-5A22-4023-B123-C5D80192F225}" destId="{A3F3126B-9430-4B79-8A99-55F13EA86702}" srcOrd="0" destOrd="0" presId="urn:microsoft.com/office/officeart/2005/8/layout/vList3"/>
    <dgm:cxn modelId="{FB554EF8-CEE1-4BCF-93B3-8A3180F081EB}" srcId="{2227ED7C-B53C-4233-A25D-61784410E33E}" destId="{8DBCF546-5A22-4023-B123-C5D80192F225}" srcOrd="1" destOrd="0" parTransId="{83CCD49B-D5D1-4E30-96BC-7D2C4B22932F}" sibTransId="{ACDB4996-D4A2-4996-BA14-193EB44FFB37}"/>
    <dgm:cxn modelId="{49C314F2-7287-4A60-B3D3-03240C09FE02}" type="presParOf" srcId="{7F9738A5-171C-437E-B7AF-C084748FC534}" destId="{D03EF8B8-D998-48C7-B60A-B880C788831A}" srcOrd="0" destOrd="0" presId="urn:microsoft.com/office/officeart/2005/8/layout/vList3"/>
    <dgm:cxn modelId="{ECEA6457-CBF3-43FC-B764-8421F59F040B}" type="presParOf" srcId="{D03EF8B8-D998-48C7-B60A-B880C788831A}" destId="{51414413-56D9-4CB8-94B5-4E7AE4B7B379}" srcOrd="0" destOrd="0" presId="urn:microsoft.com/office/officeart/2005/8/layout/vList3"/>
    <dgm:cxn modelId="{891B23DB-B62E-43E1-96D2-83418ACD9A38}" type="presParOf" srcId="{D03EF8B8-D998-48C7-B60A-B880C788831A}" destId="{A31D6700-4F82-48C9-AC21-941E14370751}" srcOrd="1" destOrd="0" presId="urn:microsoft.com/office/officeart/2005/8/layout/vList3"/>
    <dgm:cxn modelId="{AE12782A-0042-4737-988E-41CAB8125809}" type="presParOf" srcId="{7F9738A5-171C-437E-B7AF-C084748FC534}" destId="{9784B18C-C1E1-44BF-A3A7-C69318749113}" srcOrd="1" destOrd="0" presId="urn:microsoft.com/office/officeart/2005/8/layout/vList3"/>
    <dgm:cxn modelId="{374B105B-F35B-46F3-9150-91C33BDF0EE4}" type="presParOf" srcId="{7F9738A5-171C-437E-B7AF-C084748FC534}" destId="{A1919C18-3B6C-490E-B5EF-CA94F41A0D0D}" srcOrd="2" destOrd="0" presId="urn:microsoft.com/office/officeart/2005/8/layout/vList3"/>
    <dgm:cxn modelId="{06910640-1F5C-43BD-AF54-4BD74003345C}" type="presParOf" srcId="{A1919C18-3B6C-490E-B5EF-CA94F41A0D0D}" destId="{D3A580D3-E436-4332-8A81-7433C850D683}" srcOrd="0" destOrd="0" presId="urn:microsoft.com/office/officeart/2005/8/layout/vList3"/>
    <dgm:cxn modelId="{BDB67051-E7D4-465B-B15D-70E62F514440}" type="presParOf" srcId="{A1919C18-3B6C-490E-B5EF-CA94F41A0D0D}" destId="{A3F3126B-9430-4B79-8A99-55F13EA86702}" srcOrd="1" destOrd="0" presId="urn:microsoft.com/office/officeart/2005/8/layout/vList3"/>
    <dgm:cxn modelId="{F677FA18-6DE9-4E9C-AB4F-39AA86014121}" type="presParOf" srcId="{7F9738A5-171C-437E-B7AF-C084748FC534}" destId="{B42131CD-78D1-4681-8AA5-1D94256F07A1}" srcOrd="3" destOrd="0" presId="urn:microsoft.com/office/officeart/2005/8/layout/vList3"/>
    <dgm:cxn modelId="{F26EACF4-4759-4E4E-9BA4-7E163A3391F1}" type="presParOf" srcId="{7F9738A5-171C-437E-B7AF-C084748FC534}" destId="{9DF9EC37-BF09-4B1F-A019-1CE143FEC241}" srcOrd="4" destOrd="0" presId="urn:microsoft.com/office/officeart/2005/8/layout/vList3"/>
    <dgm:cxn modelId="{C0D4072D-3715-426B-8853-6E6DEE0EB35F}" type="presParOf" srcId="{9DF9EC37-BF09-4B1F-A019-1CE143FEC241}" destId="{40A40AA8-1E97-4BA5-9229-C05468156124}" srcOrd="0" destOrd="0" presId="urn:microsoft.com/office/officeart/2005/8/layout/vList3"/>
    <dgm:cxn modelId="{73431660-C810-4BD3-96D3-E1237AFC5173}" type="presParOf" srcId="{9DF9EC37-BF09-4B1F-A019-1CE143FEC241}" destId="{F3E8A510-4D33-4CCF-AD79-AB714EBF714A}" srcOrd="1" destOrd="0" presId="urn:microsoft.com/office/officeart/2005/8/layout/vList3"/>
    <dgm:cxn modelId="{3831A56E-B82D-41FD-A5E7-130724A45504}" type="presParOf" srcId="{7F9738A5-171C-437E-B7AF-C084748FC534}" destId="{10FF3EF6-9ACB-4BD6-B9ED-8E49E139F726}" srcOrd="5" destOrd="0" presId="urn:microsoft.com/office/officeart/2005/8/layout/vList3"/>
    <dgm:cxn modelId="{9B415CA9-4AF4-4018-9B23-FF29DEA50C9B}" type="presParOf" srcId="{7F9738A5-171C-437E-B7AF-C084748FC534}" destId="{11874ABF-CFA5-4E67-A934-34EB523D0527}" srcOrd="6" destOrd="0" presId="urn:microsoft.com/office/officeart/2005/8/layout/vList3"/>
    <dgm:cxn modelId="{0C2C4B13-15A2-45D3-87A8-91C60FBC7E63}" type="presParOf" srcId="{11874ABF-CFA5-4E67-A934-34EB523D0527}" destId="{5378DE2A-229D-41FF-A433-C500C94A3EBC}" srcOrd="0" destOrd="0" presId="urn:microsoft.com/office/officeart/2005/8/layout/vList3"/>
    <dgm:cxn modelId="{18818C27-1C09-48A0-8DFD-3731A370F4B8}" type="presParOf" srcId="{11874ABF-CFA5-4E67-A934-34EB523D0527}" destId="{B563749B-219A-4C68-9148-29AB1DCAC5B4}" srcOrd="1" destOrd="0" presId="urn:microsoft.com/office/officeart/2005/8/layout/vList3"/>
    <dgm:cxn modelId="{05DAF03B-8729-4611-B3E1-36C6D405B701}" type="presParOf" srcId="{7F9738A5-171C-437E-B7AF-C084748FC534}" destId="{6E5A1E34-60A0-4192-BC32-33CDEE320165}" srcOrd="7" destOrd="0" presId="urn:microsoft.com/office/officeart/2005/8/layout/vList3"/>
    <dgm:cxn modelId="{F2B592F6-EFB2-4DBA-82EA-6ECF40373433}" type="presParOf" srcId="{7F9738A5-171C-437E-B7AF-C084748FC534}" destId="{579B4CDD-D02B-4350-A0C8-47E14659EA9A}" srcOrd="8" destOrd="0" presId="urn:microsoft.com/office/officeart/2005/8/layout/vList3"/>
    <dgm:cxn modelId="{BDBFC8F9-5712-4933-B9F4-D997A939B291}" type="presParOf" srcId="{579B4CDD-D02B-4350-A0C8-47E14659EA9A}" destId="{05124B53-2542-4FB8-A91B-7FB6BB93056D}" srcOrd="0" destOrd="0" presId="urn:microsoft.com/office/officeart/2005/8/layout/vList3"/>
    <dgm:cxn modelId="{BA75AFE6-076C-4B5E-A978-B1176765E658}" type="presParOf" srcId="{579B4CDD-D02B-4350-A0C8-47E14659EA9A}" destId="{CA5FE054-7E28-4B2B-A586-4F5FDFE62DD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12C94-7705-4873-93D4-8B7122E30BBA}">
      <dsp:nvSpPr>
        <dsp:cNvPr id="0" name=""/>
        <dsp:cNvSpPr/>
      </dsp:nvSpPr>
      <dsp:spPr>
        <a:xfrm rot="10800000">
          <a:off x="862275" y="1945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Reduced routine telephone enquires  (NHS England, 205))</a:t>
          </a:r>
        </a:p>
      </dsp:txBody>
      <dsp:txXfrm rot="10800000">
        <a:off x="1008870" y="1945"/>
        <a:ext cx="2694762" cy="586382"/>
      </dsp:txXfrm>
    </dsp:sp>
    <dsp:sp modelId="{77803FEE-CB74-4BB2-BFF8-84F7B02A1536}">
      <dsp:nvSpPr>
        <dsp:cNvPr id="0" name=""/>
        <dsp:cNvSpPr/>
      </dsp:nvSpPr>
      <dsp:spPr>
        <a:xfrm>
          <a:off x="569084" y="1945"/>
          <a:ext cx="586382" cy="586382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DA603-6AB3-4A96-9A72-0A8C741C79E2}">
      <dsp:nvSpPr>
        <dsp:cNvPr id="0" name=""/>
        <dsp:cNvSpPr/>
      </dsp:nvSpPr>
      <dsp:spPr>
        <a:xfrm rot="10800000">
          <a:off x="862275" y="763368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Faster prescription processing </a:t>
          </a:r>
        </a:p>
      </dsp:txBody>
      <dsp:txXfrm rot="10800000">
        <a:off x="1008870" y="763368"/>
        <a:ext cx="2694762" cy="586382"/>
      </dsp:txXfrm>
    </dsp:sp>
    <dsp:sp modelId="{0E247025-A7DC-4829-A3CC-6DCBEDC7F7D9}">
      <dsp:nvSpPr>
        <dsp:cNvPr id="0" name=""/>
        <dsp:cNvSpPr/>
      </dsp:nvSpPr>
      <dsp:spPr>
        <a:xfrm>
          <a:off x="569084" y="763368"/>
          <a:ext cx="586382" cy="586382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456EF5-0180-4742-B9A2-D3FA5473D7A8}">
      <dsp:nvSpPr>
        <dsp:cNvPr id="0" name=""/>
        <dsp:cNvSpPr/>
      </dsp:nvSpPr>
      <dsp:spPr>
        <a:xfrm rot="10800000">
          <a:off x="862275" y="1524790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Improved digital communication with patients (Kc </a:t>
          </a:r>
          <a:r>
            <a:rPr lang="en-GB" sz="1300" i="1" kern="1200" dirty="0"/>
            <a:t>et al., </a:t>
          </a:r>
          <a:r>
            <a:rPr lang="en-GB" sz="1300" kern="1200" dirty="0"/>
            <a:t>2023)</a:t>
          </a:r>
        </a:p>
      </dsp:txBody>
      <dsp:txXfrm rot="10800000">
        <a:off x="1008870" y="1524790"/>
        <a:ext cx="2694762" cy="586382"/>
      </dsp:txXfrm>
    </dsp:sp>
    <dsp:sp modelId="{699BE3A1-61FB-4DCE-B1B9-985399180FC5}">
      <dsp:nvSpPr>
        <dsp:cNvPr id="0" name=""/>
        <dsp:cNvSpPr/>
      </dsp:nvSpPr>
      <dsp:spPr>
        <a:xfrm>
          <a:off x="569084" y="1524790"/>
          <a:ext cx="586382" cy="586382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A2C04-723C-4EE7-9934-63AB6D4616CD}">
      <dsp:nvSpPr>
        <dsp:cNvPr id="0" name=""/>
        <dsp:cNvSpPr/>
      </dsp:nvSpPr>
      <dsp:spPr>
        <a:xfrm rot="10800000">
          <a:off x="862275" y="2286212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Better access to patient information (Kc </a:t>
          </a:r>
          <a:r>
            <a:rPr lang="en-GB" sz="1300" i="1" kern="1200" dirty="0"/>
            <a:t>et al., </a:t>
          </a:r>
          <a:r>
            <a:rPr lang="en-GB" sz="1300" kern="1200" dirty="0"/>
            <a:t>2023)</a:t>
          </a:r>
        </a:p>
      </dsp:txBody>
      <dsp:txXfrm rot="10800000">
        <a:off x="1008870" y="2286212"/>
        <a:ext cx="2694762" cy="586382"/>
      </dsp:txXfrm>
    </dsp:sp>
    <dsp:sp modelId="{96927F26-83EC-4719-B010-873339341C58}">
      <dsp:nvSpPr>
        <dsp:cNvPr id="0" name=""/>
        <dsp:cNvSpPr/>
      </dsp:nvSpPr>
      <dsp:spPr>
        <a:xfrm>
          <a:off x="569084" y="2286212"/>
          <a:ext cx="586382" cy="586382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D7A4DC-D7AB-4651-8DC7-270A74024789}">
      <dsp:nvSpPr>
        <dsp:cNvPr id="0" name=""/>
        <dsp:cNvSpPr/>
      </dsp:nvSpPr>
      <dsp:spPr>
        <a:xfrm rot="10800000">
          <a:off x="862275" y="3047634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Reduced paper-based administration</a:t>
          </a:r>
        </a:p>
      </dsp:txBody>
      <dsp:txXfrm rot="10800000">
        <a:off x="1008870" y="3047634"/>
        <a:ext cx="2694762" cy="586382"/>
      </dsp:txXfrm>
    </dsp:sp>
    <dsp:sp modelId="{47F9390A-27EA-4454-85E6-5AABA8A4DEA2}">
      <dsp:nvSpPr>
        <dsp:cNvPr id="0" name=""/>
        <dsp:cNvSpPr/>
      </dsp:nvSpPr>
      <dsp:spPr>
        <a:xfrm>
          <a:off x="569084" y="3047634"/>
          <a:ext cx="586382" cy="586382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39000" r="-39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D6700-4F82-48C9-AC21-941E14370751}">
      <dsp:nvSpPr>
        <dsp:cNvPr id="0" name=""/>
        <dsp:cNvSpPr/>
      </dsp:nvSpPr>
      <dsp:spPr>
        <a:xfrm rot="10800000">
          <a:off x="837464" y="933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Increased online consultation requests (Fant </a:t>
          </a:r>
          <a:r>
            <a:rPr lang="en-GB" sz="900" i="1" kern="1200" dirty="0"/>
            <a:t>et al., 2022)</a:t>
          </a:r>
          <a:endParaRPr lang="en-GB" sz="900" kern="1200" dirty="0"/>
        </a:p>
      </dsp:txBody>
      <dsp:txXfrm rot="10800000">
        <a:off x="959248" y="933"/>
        <a:ext cx="2719573" cy="487137"/>
      </dsp:txXfrm>
    </dsp:sp>
    <dsp:sp modelId="{51414413-56D9-4CB8-94B5-4E7AE4B7B379}">
      <dsp:nvSpPr>
        <dsp:cNvPr id="0" name=""/>
        <dsp:cNvSpPr/>
      </dsp:nvSpPr>
      <dsp:spPr>
        <a:xfrm>
          <a:off x="593895" y="933"/>
          <a:ext cx="487137" cy="487137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3126B-9430-4B79-8A99-55F13EA86702}">
      <dsp:nvSpPr>
        <dsp:cNvPr id="0" name=""/>
        <dsp:cNvSpPr/>
      </dsp:nvSpPr>
      <dsp:spPr>
        <a:xfrm rot="10800000">
          <a:off x="837464" y="633485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900" kern="1200" noProof="0" dirty="0"/>
            <a:t>Continuous management of digital messages (Department of Health and Social Care, 2022)</a:t>
          </a:r>
          <a:endParaRPr lang="en-GB" sz="900" kern="1200" dirty="0"/>
        </a:p>
      </dsp:txBody>
      <dsp:txXfrm rot="10800000">
        <a:off x="959248" y="633485"/>
        <a:ext cx="2719573" cy="487137"/>
      </dsp:txXfrm>
    </dsp:sp>
    <dsp:sp modelId="{D3A580D3-E436-4332-8A81-7433C850D683}">
      <dsp:nvSpPr>
        <dsp:cNvPr id="0" name=""/>
        <dsp:cNvSpPr/>
      </dsp:nvSpPr>
      <dsp:spPr>
        <a:xfrm>
          <a:off x="593895" y="633485"/>
          <a:ext cx="487137" cy="487137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14000" r="-14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E8A510-4D33-4CCF-AD79-AB714EBF714A}">
      <dsp:nvSpPr>
        <dsp:cNvPr id="0" name=""/>
        <dsp:cNvSpPr/>
      </dsp:nvSpPr>
      <dsp:spPr>
        <a:xfrm rot="10800000">
          <a:off x="837464" y="1266038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900" kern="1200" noProof="0" dirty="0"/>
            <a:t>Greater administrative complexity (Novak</a:t>
          </a:r>
          <a:r>
            <a:rPr lang="en-GB" sz="900" i="0" kern="1200" noProof="0" dirty="0"/>
            <a:t>, </a:t>
          </a:r>
          <a:r>
            <a:rPr lang="en-GB" sz="900" i="1" kern="1200" noProof="0" dirty="0"/>
            <a:t> et al.,</a:t>
          </a:r>
          <a:r>
            <a:rPr lang="en-GB" sz="900" kern="1200" noProof="0" dirty="0"/>
            <a:t> 2013) </a:t>
          </a:r>
          <a:endParaRPr lang="en-GB" sz="900" kern="1200" dirty="0"/>
        </a:p>
      </dsp:txBody>
      <dsp:txXfrm rot="10800000">
        <a:off x="959248" y="1266038"/>
        <a:ext cx="2719573" cy="487137"/>
      </dsp:txXfrm>
    </dsp:sp>
    <dsp:sp modelId="{40A40AA8-1E97-4BA5-9229-C05468156124}">
      <dsp:nvSpPr>
        <dsp:cNvPr id="0" name=""/>
        <dsp:cNvSpPr/>
      </dsp:nvSpPr>
      <dsp:spPr>
        <a:xfrm>
          <a:off x="593895" y="1266038"/>
          <a:ext cx="487137" cy="487137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21000" r="-21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63749B-219A-4C68-9148-29AB1DCAC5B4}">
      <dsp:nvSpPr>
        <dsp:cNvPr id="0" name=""/>
        <dsp:cNvSpPr/>
      </dsp:nvSpPr>
      <dsp:spPr>
        <a:xfrm rot="10800000">
          <a:off x="837464" y="1898590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900" kern="1200" noProof="0" dirty="0"/>
            <a:t>New responsibilities associated with digital systems (Department of Health and Social Care, 2022)</a:t>
          </a:r>
          <a:endParaRPr lang="en-GB" sz="900" kern="1200" dirty="0"/>
        </a:p>
      </dsp:txBody>
      <dsp:txXfrm rot="10800000">
        <a:off x="959248" y="1898590"/>
        <a:ext cx="2719573" cy="487137"/>
      </dsp:txXfrm>
    </dsp:sp>
    <dsp:sp modelId="{5378DE2A-229D-41FF-A433-C500C94A3EBC}">
      <dsp:nvSpPr>
        <dsp:cNvPr id="0" name=""/>
        <dsp:cNvSpPr/>
      </dsp:nvSpPr>
      <dsp:spPr>
        <a:xfrm>
          <a:off x="593895" y="1898590"/>
          <a:ext cx="487137" cy="487137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4000" r="-4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FE054-7E28-4B2B-A586-4F5FDFE62DD8}">
      <dsp:nvSpPr>
        <dsp:cNvPr id="0" name=""/>
        <dsp:cNvSpPr/>
      </dsp:nvSpPr>
      <dsp:spPr>
        <a:xfrm rot="10800000">
          <a:off x="837464" y="2531142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900" kern="1200" noProof="0" dirty="0"/>
            <a:t>Ongoing staff training requirements (Department of Health and Social Care, 2022)</a:t>
          </a:r>
          <a:endParaRPr lang="en-GB" sz="900" kern="1200" dirty="0"/>
        </a:p>
      </dsp:txBody>
      <dsp:txXfrm rot="10800000">
        <a:off x="959248" y="2531142"/>
        <a:ext cx="2719573" cy="487137"/>
      </dsp:txXfrm>
    </dsp:sp>
    <dsp:sp modelId="{05124B53-2542-4FB8-A91B-7FB6BB93056D}">
      <dsp:nvSpPr>
        <dsp:cNvPr id="0" name=""/>
        <dsp:cNvSpPr/>
      </dsp:nvSpPr>
      <dsp:spPr>
        <a:xfrm>
          <a:off x="593895" y="2531142"/>
          <a:ext cx="487137" cy="487137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26000" r="-26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2721E0-552A-483A-BCEF-6EC329882C00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4EB520-CF37-486E-B231-00ADBD190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604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4EB520-CF37-486E-B231-00ADBD190B3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3269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4EB520-CF37-486E-B231-00ADBD190B3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25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27119-6B1A-221A-4798-EDA3F8EE4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FCA161-EBF5-D8F9-40CA-4D8FD5871F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20C40-249C-2C0A-D0B1-9E54E45C9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CF2A3-75D9-4477-AC4F-31B8F23E5B88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1690B-27EE-3040-0AF9-5DB2A9BDE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308E2-58C0-FD96-5B1D-482E86B6D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770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E550E-694C-D6CB-F652-E9A6FBF61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059F0-12A7-66B2-63EB-8B7B3FA36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683F-343C-BF51-93F8-CABE445E4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7C42-9EFA-4751-8706-C860FC8257B8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E1B31-6681-B66E-A090-D2A4C6C27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3455B-7874-205D-3D9E-7657F54E7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030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E1034-AFAC-8F28-31FF-B54835C11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D1D16-FB3E-7601-46A1-9BA17C56A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2399C-174F-04A2-360C-D0A17D138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C6DFC-9AF8-4648-8108-ECEA342E6E5C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B05BD-9488-80D0-ECCC-C3DDDB0AF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3497B-9B12-11D0-E806-0D1B7027A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211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E34BC-FB3E-42E8-6F90-35AEDE42D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8F386-3971-4050-98CF-BBBF09E024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1B5EF8-2DE8-CF11-204D-BA1F1250D6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F210E-2959-5867-09A6-418A88B10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0C1CB-7D25-424D-9439-908B2FBE3D40}" type="datetime1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482558-C79A-76C0-3046-9F02BDCF9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982B0D-3D72-90BD-2FE7-D257C9AB2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84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2CC87-54C5-A2CB-07E7-E87B0CA41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FB7A4B-D035-D546-6A42-FE4F1A07F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B90BE6-0C14-D500-5844-B124CA3A09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9E3E58-FA43-0AF1-F559-2F9FABF5C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F6FB81-2AB5-965F-A02D-935B9372DE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9A754B-2F3A-8E22-FD70-64EBBB8AF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E953-B185-4FC1-99B4-EC9A55FBE49D}" type="datetime1">
              <a:rPr lang="en-GB" smtClean="0"/>
              <a:t>01/07/2026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8BFBF4-4109-4CD4-FB5D-7E5F4967C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B8B814-FD71-DFB3-BB95-CF3D61BE5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27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6EB3C-8AA1-0C69-4098-FF46557F3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A615AA-A054-3E77-9F4B-0D3AD7CA4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338EB-B0B9-451E-961A-E6E5E6E1A2E5}" type="datetime1">
              <a:rPr lang="en-GB" smtClean="0"/>
              <a:t>01/07/2026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01FB5A-6C2D-3781-0E6C-8EF97D951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F44ADB-96C4-6410-4CC5-5F5B395B4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812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7958C4-3161-46A7-1E50-1045407F9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3C92C-18C5-482E-8245-F13FCE18C959}" type="datetime1">
              <a:rPr lang="en-GB" smtClean="0"/>
              <a:t>01/07/2026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A0F82C-24D2-8781-B99A-4D086EF8A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42A156-1CC1-4C8B-11E4-8ACAD02EC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328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08FD-94DF-9B4F-DF97-A674F2D53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3C98E-AB99-38C0-C265-31A3DE05A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BA800C-FE89-23F4-5D40-07944561B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BAC4C-F216-60D2-6A35-4CABEE4B0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12D24-A082-4B7B-92E6-CABB6D2746AC}" type="datetime1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509321-4396-D3D2-34EE-26500D610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EF43B6-8084-FF4A-D34E-CCD237F99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650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81037-FDB7-F0D8-F188-297749F83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325892-97D4-22F4-6AF7-73B0414273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3EDA84-8C4C-CAAF-A859-117FCAFB16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75D753-D7BA-7984-7076-35D567419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38D94-6A44-430C-B282-90A61DD6E0BA}" type="datetime1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626E7-6F71-B85D-B730-41A6BF0F7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7F2B34-8724-9B55-E2AE-CA7EE5056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252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4F85F-0D4C-888F-1A38-88F51D081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3CB583-4AB8-2B9C-76B1-F78B036EF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62175-69AE-E9DC-1EAD-C22EC536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A9537-CBC5-44C4-BA84-B0B3CACCECAC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A9BB8-7737-99C2-5615-136A71882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0AB61-55FC-7909-E446-DFDACFE12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20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E6C648-B16B-43E9-EF13-449B42D077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F2C67C-0EFA-4D31-FEFF-AB75DDF9F2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A98DF-CD21-0FCF-A08D-AB85DBF01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61A40-0818-468F-9A65-7A246765EC7B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EC91B-A579-CAAC-FC14-9D37B9D3C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4F62E-5B27-0862-CB2A-2BE62BCF9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105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9EF288-8065-C50D-8F26-5B5963E6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9F5848-242B-AA3C-657C-581C3E912B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EC488-6DE9-0EE8-CF60-C7C57C4F6B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216484-B8D7-4733-950D-6EF5255CE9AF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2A3D1-0696-F3FA-5BB2-AB7BFAADB2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7A1B7-9A61-9530-CE45-1F28F52F21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84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reports-and-analysis/analysis/digitising-the-nhs-and-adult-social-care-what-could-it-cost" TargetMode="External"/><Relationship Id="rId3" Type="http://schemas.openxmlformats.org/officeDocument/2006/relationships/hyperlink" Target="https://doi.org/10.1016/j.intcom.2010.07.003" TargetMode="External"/><Relationship Id="rId7" Type="http://schemas.openxmlformats.org/officeDocument/2006/relationships/hyperlink" Target="https://doi.org/10.2196/jmir.8775" TargetMode="External"/><Relationship Id="rId2" Type="http://schemas.openxmlformats.org/officeDocument/2006/relationships/hyperlink" Target="https://doi.org/10.2196/5647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guidance-to-support-digital-transformation-of-social-care" TargetMode="External"/><Relationship Id="rId5" Type="http://schemas.openxmlformats.org/officeDocument/2006/relationships/hyperlink" Target="https://doi.org/10.1177/08404704221107362" TargetMode="External"/><Relationship Id="rId4" Type="http://schemas.openxmlformats.org/officeDocument/2006/relationships/hyperlink" Target="https://www.gov.uk/government/publications/a-plan-for-digital-health-and-social-care/a-plan-for-digital-health-and-social-care" TargetMode="External"/><Relationship Id="rId9" Type="http://schemas.openxmlformats.org/officeDocument/2006/relationships/hyperlink" Target="https://doi.org/10.3399/BJGP.2022.0150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wansurgery.org.uk/nhs-app/" TargetMode="External"/><Relationship Id="rId3" Type="http://schemas.openxmlformats.org/officeDocument/2006/relationships/hyperlink" Target="https://www.england.nhs.uk/2019/01/nhs-app-begins-public-rollout/" TargetMode="External"/><Relationship Id="rId7" Type="http://schemas.openxmlformats.org/officeDocument/2006/relationships/hyperlink" Target="https://doi.org/10.1016/j.ijmedinf.2013.01.009" TargetMode="External"/><Relationship Id="rId2" Type="http://schemas.openxmlformats.org/officeDocument/2006/relationships/hyperlink" Target="https://pmc.ncbi.nlm.nih.gov/articles/PMC10240167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archive.nationalarchives.gov.uk/ukgwa/20230418155402/https:/www.longtermplan.nhs.uk/publication/nhs-long-term-plan/" TargetMode="External"/><Relationship Id="rId5" Type="http://schemas.openxmlformats.org/officeDocument/2006/relationships/hyperlink" Target="https://digital.nhs.uk/services/nhs-app/roadmap" TargetMode="External"/><Relationship Id="rId4" Type="http://schemas.openxmlformats.org/officeDocument/2006/relationships/hyperlink" Target="https://www.england.nhs.uk/2025/12/record-numbers-using-nhs-app-to-manage-heal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C78A4-5410-6E06-D4A4-AC3EF18D0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31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Component 2 Viva Voce (Oral Presentation)</a:t>
            </a:r>
            <a:endParaRPr lang="en-GB" sz="31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E0742D-7D75-7266-3291-793CCD9646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 noProof="0" dirty="0"/>
              <a:t>Title: Component 2 Viva Voce (Oral Presentation)</a:t>
            </a:r>
            <a:br>
              <a:rPr lang="en-GB" sz="1800" b="1" noProof="0" dirty="0"/>
            </a:br>
            <a:r>
              <a:rPr lang="en-GB" sz="1800" b="1" noProof="0" dirty="0"/>
              <a:t>Name: </a:t>
            </a:r>
            <a:r>
              <a:rPr lang="en-GB" sz="1800" noProof="0" dirty="0"/>
              <a:t>Ulfat Parveen </a:t>
            </a:r>
            <a:br>
              <a:rPr lang="en-GB" sz="1800" b="1" noProof="0" dirty="0"/>
            </a:br>
            <a:r>
              <a:rPr lang="en-GB" sz="1800" b="1" noProof="0" dirty="0"/>
              <a:t>Student Number: </a:t>
            </a:r>
            <a:r>
              <a:rPr lang="en-GB" sz="1800" noProof="0" dirty="0"/>
              <a:t>2310942</a:t>
            </a:r>
            <a:br>
              <a:rPr lang="en-GB" sz="1800" b="1" noProof="0" dirty="0"/>
            </a:br>
            <a:r>
              <a:rPr lang="en-GB" sz="1800" b="1" noProof="0" dirty="0"/>
              <a:t>Module: </a:t>
            </a:r>
            <a:r>
              <a:rPr lang="en-GB" sz="1800" noProof="0" dirty="0"/>
              <a:t>Digital Transformation in the Health and Care Professions</a:t>
            </a:r>
            <a:br>
              <a:rPr lang="en-GB" sz="1800" b="1" noProof="0" dirty="0"/>
            </a:br>
            <a:r>
              <a:rPr lang="en-GB" sz="1800" b="1" noProof="0" dirty="0"/>
              <a:t>Module Code: </a:t>
            </a:r>
            <a:r>
              <a:rPr lang="en-GB" sz="1800" noProof="0" dirty="0"/>
              <a:t>BMHP6026</a:t>
            </a:r>
            <a:br>
              <a:rPr lang="en-GB" sz="1800" b="1" noProof="0" dirty="0"/>
            </a:br>
            <a:r>
              <a:rPr lang="en-GB" sz="1800" b="1" noProof="0" dirty="0"/>
              <a:t>Lecture: </a:t>
            </a:r>
            <a:r>
              <a:rPr lang="en-GB" sz="1800" noProof="0" dirty="0"/>
              <a:t>Kennedy Obohwemu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4" name="Picture 2" descr="NHS App - John Smith Medical Centre">
            <a:extLst>
              <a:ext uri="{FF2B5EF4-FFF2-40B4-BE49-F238E27FC236}">
                <a16:creationId xmlns:a16="http://schemas.microsoft.com/office/drawing/2014/main" id="{BA4A3DA8-27ED-CA35-4043-5B2B48C202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871413"/>
            <a:ext cx="5628018" cy="488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99A71E-0B73-7C12-9A54-AFED11713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53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  <p:bldP spid="2" grpId="0"/>
      <p:bldP spid="62" grpId="0" animBg="1"/>
      <p:bldP spid="3" grpId="0" build="p"/>
      <p:bldP spid="63" grpId="0" animBg="1"/>
      <p:bldP spid="56" grpId="0" animBg="1"/>
      <p:bldP spid="58" grpId="0" animBg="1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61E01C63-EC62-6A12-002B-E73DA3BA8F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676" y="686614"/>
            <a:ext cx="3874124" cy="251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ARCHIVE Aims">
            <a:extLst>
              <a:ext uri="{FF2B5EF4-FFF2-40B4-BE49-F238E27FC236}">
                <a16:creationId xmlns:a16="http://schemas.microsoft.com/office/drawing/2014/main" id="{B91B6F43-62DB-398B-2D45-7F90E0C84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6161" y="3586297"/>
            <a:ext cx="3725154" cy="2644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Right Triangle 308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32F59D-79E9-7460-5D8F-0C15D5A5C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5660" y="866904"/>
            <a:ext cx="5642312" cy="76485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GB" sz="4000" noProof="0" dirty="0"/>
              <a:t>Introduction</a:t>
            </a:r>
            <a:r>
              <a:rPr lang="en-GB" sz="5400" noProof="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242F91-50FD-12CD-9767-606522CE5419}"/>
              </a:ext>
            </a:extLst>
          </p:cNvPr>
          <p:cNvSpPr txBox="1"/>
          <p:nvPr/>
        </p:nvSpPr>
        <p:spPr>
          <a:xfrm>
            <a:off x="5608320" y="1631759"/>
            <a:ext cx="5173980" cy="401661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GB" sz="1400" b="1" noProof="0" dirty="0"/>
              <a:t>Why is Digital Transformation Essential?</a:t>
            </a:r>
          </a:p>
          <a:p>
            <a:r>
              <a:rPr lang="en-GB" sz="1400" noProof="0" dirty="0"/>
              <a:t>The NHS is experiencing unprecedented pressure due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Increasing demand for healthcare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An ageing population with complex health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Workforce shortages across primary and secondary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Rising healthcare costs and financial constraints </a:t>
            </a:r>
          </a:p>
          <a:p>
            <a:r>
              <a:rPr lang="en-GB" sz="1400" noProof="0" dirty="0"/>
              <a:t>Increasing patient expectations for accessible, personalised care</a:t>
            </a:r>
          </a:p>
          <a:p>
            <a:pPr algn="ctr"/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(Khan, 2023)</a:t>
            </a:r>
            <a:endParaRPr lang="en-GB" sz="1400" noProof="0" dirty="0"/>
          </a:p>
          <a:p>
            <a:pPr algn="ctr"/>
            <a:r>
              <a:rPr lang="en-GB" sz="1400" b="1" noProof="0" dirty="0"/>
              <a:t>Digital Transformation Strategy</a:t>
            </a:r>
          </a:p>
          <a:p>
            <a:r>
              <a:rPr lang="en-GB" sz="1400" noProof="0" dirty="0"/>
              <a:t>Government policy identifies digital innovation as essential to improving: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Accessibility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Efficiency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Quality of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Long-term sustainability </a:t>
            </a:r>
          </a:p>
          <a:p>
            <a:pPr algn="ctr"/>
            <a:r>
              <a:rPr lang="en-GB" sz="1400" noProof="0" dirty="0"/>
              <a:t>(Department of Health and Social Care, 2022)</a:t>
            </a:r>
          </a:p>
          <a:p>
            <a:pPr algn="ctr"/>
            <a:r>
              <a:rPr lang="en-GB" sz="1400" b="1" noProof="0" dirty="0"/>
              <a:t>Policy Drivers</a:t>
            </a:r>
            <a:endParaRPr lang="en-GB" sz="14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NHS Long Term Plan (2019)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A Plan for Digital Health and Social Care (Department of Health and Social Care, 2022) </a:t>
            </a:r>
          </a:p>
          <a:p>
            <a:pPr algn="ctr"/>
            <a:r>
              <a:rPr lang="en-GB" sz="1400" b="1" noProof="0" dirty="0"/>
              <a:t>Presentation Focus</a:t>
            </a:r>
          </a:p>
          <a:p>
            <a:r>
              <a:rPr lang="en-GB" sz="1400" noProof="0" dirty="0"/>
              <a:t>This presentation critically evaluates the NHS App by examining its impact 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Workforce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Service delivery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Patient experience</a:t>
            </a: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4FB12644-1543-3B62-4196-3A0776A28B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4466" y="3170604"/>
            <a:ext cx="1088760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(GOV.UK, 2023)</a:t>
            </a:r>
            <a:endParaRPr kumimoji="0" lang="en-GB" sz="12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CDC623B-307A-244C-5175-2BE415632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13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1" grpId="0" animBg="1"/>
      <p:bldP spid="3083" grpId="0" animBg="1"/>
      <p:bldP spid="3085" grpId="0" animBg="1"/>
      <p:bldP spid="2" grpId="0"/>
      <p:bldP spid="7" grpId="0"/>
      <p:bldP spid="10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4" name="Rectangle 616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3B24E-0575-98B0-1738-E6EDAD768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36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Overview of the NHS App</a:t>
            </a:r>
            <a:endParaRPr lang="en-GB" sz="36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166" name="Rectangle 616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E90A8D-ECA1-1B82-B380-52260457927B}"/>
              </a:ext>
            </a:extLst>
          </p:cNvPr>
          <p:cNvSpPr txBox="1"/>
          <p:nvPr/>
        </p:nvSpPr>
        <p:spPr>
          <a:xfrm>
            <a:off x="645066" y="2031101"/>
            <a:ext cx="4282984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algn="ctr"/>
            <a:r>
              <a:rPr lang="en-GB" b="1" noProof="0" dirty="0"/>
              <a:t>The NHS App</a:t>
            </a:r>
          </a:p>
          <a:p>
            <a:r>
              <a:rPr lang="en-GB" noProof="0" dirty="0"/>
              <a:t>The NHS App is England's national digital healthcare platform, designed to provide secure, convenient access to NHS services through one digital application (NHS England, 2019).</a:t>
            </a:r>
          </a:p>
          <a:p>
            <a:pPr algn="ctr"/>
            <a:r>
              <a:rPr lang="en-GB" b="1" noProof="0" dirty="0"/>
              <a:t>National Adoption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Over 39 million registered users One of the largest digital transformation programmes in the NHS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Rapid growth following COVID-19 </a:t>
            </a:r>
          </a:p>
          <a:p>
            <a:pPr algn="ctr"/>
            <a:r>
              <a:rPr lang="en-GB" noProof="0" dirty="0"/>
              <a:t>(NHS England, 2025) </a:t>
            </a:r>
          </a:p>
          <a:p>
            <a:pPr algn="ctr"/>
            <a:r>
              <a:rPr lang="en-GB" b="1" noProof="0" dirty="0"/>
              <a:t>Strategic Purpose</a:t>
            </a:r>
          </a:p>
          <a:p>
            <a:r>
              <a:rPr lang="en-GB" noProof="0" dirty="0"/>
              <a:t>The NHS App supports a shift from provider-centred healthcare towards patient-centred, digitally enabled care, encouraging greater self-management and improving access to routine services (NHS England, 2025)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noProof="0" dirty="0"/>
          </a:p>
        </p:txBody>
      </p:sp>
      <p:sp>
        <p:nvSpPr>
          <p:cNvPr id="6168" name="Rectangle 616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6170" name="Rectangle 616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6172" name="Rectangle 617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6146" name="Picture 2" descr="NHS App">
            <a:extLst>
              <a:ext uri="{FF2B5EF4-FFF2-40B4-BE49-F238E27FC236}">
                <a16:creationId xmlns:a16="http://schemas.microsoft.com/office/drawing/2014/main" id="{680A6276-EEF3-9AB7-0CBD-803B4FB9EC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892518"/>
            <a:ext cx="5628018" cy="484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>
            <a:extLst>
              <a:ext uri="{FF2B5EF4-FFF2-40B4-BE49-F238E27FC236}">
                <a16:creationId xmlns:a16="http://schemas.microsoft.com/office/drawing/2014/main" id="{94573B84-B132-D862-02F0-8F7EF56AB0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06434" y="5970727"/>
            <a:ext cx="142705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(Swan Surgery, N.D</a:t>
            </a:r>
            <a:endParaRPr kumimoji="0" lang="en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510DB41-0746-9917-29F7-5E82FE833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0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4" grpId="0" animBg="1"/>
      <p:bldP spid="2" grpId="0"/>
      <p:bldP spid="6166" grpId="0" animBg="1"/>
      <p:bldP spid="9" grpId="0"/>
      <p:bldP spid="6168" grpId="0" animBg="1"/>
      <p:bldP spid="6170" grpId="0" animBg="1"/>
      <p:bldP spid="6172" grpId="0" animBg="1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Blue Fade Vector Art, Icons, and Graphics for Free Download">
            <a:extLst>
              <a:ext uri="{FF2B5EF4-FFF2-40B4-BE49-F238E27FC236}">
                <a16:creationId xmlns:a16="http://schemas.microsoft.com/office/drawing/2014/main" id="{68547B6E-B44E-721B-1863-7CE352FB4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"/>
            <a:ext cx="4629191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The Adoption of Innovation">
            <a:extLst>
              <a:ext uri="{FF2B5EF4-FFF2-40B4-BE49-F238E27FC236}">
                <a16:creationId xmlns:a16="http://schemas.microsoft.com/office/drawing/2014/main" id="{7F5EAC78-FF41-2D46-8857-685DE443EF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17" r="6851"/>
          <a:stretch>
            <a:fillRect/>
          </a:stretch>
        </p:blipFill>
        <p:spPr bwMode="auto">
          <a:xfrm>
            <a:off x="324716" y="0"/>
            <a:ext cx="4166755" cy="617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AB56EFA-E109-AD72-8E20-EAFD00D3C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000" y="853440"/>
            <a:ext cx="5713729" cy="5239863"/>
          </a:xfrm>
        </p:spPr>
        <p:txBody>
          <a:bodyPr anchor="t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b="1" noProof="0" dirty="0"/>
              <a:t>Theoretical Perspective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noProof="0" dirty="0"/>
              <a:t>According to </a:t>
            </a:r>
            <a:r>
              <a:rPr lang="en-GB" sz="1400" b="1" noProof="0" dirty="0"/>
              <a:t>Baxter and Sommerville (2011)</a:t>
            </a:r>
            <a:r>
              <a:rPr lang="en-GB" sz="1400" noProof="0" dirty="0"/>
              <a:t>, successful digital transformation depends on the interaction between: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400" noProof="0" dirty="0"/>
              <a:t>Technology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400" noProof="0" dirty="0"/>
              <a:t>People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400" noProof="0" dirty="0"/>
              <a:t>Organisational processes 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b="1" noProof="0" dirty="0"/>
              <a:t>Critical Evaluation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noProof="0" dirty="0"/>
              <a:t>Introducing technology alone does not transform healthcare. Success depends on workforce readiness, organisational culture, digital capability and effective system integration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(Greenhalgh et al., 2017)</a:t>
            </a:r>
            <a:r>
              <a:rPr lang="en-GB" sz="1400" noProof="0" dirty="0"/>
              <a:t>.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400" b="1" noProof="0" dirty="0"/>
              <a:t>Strategic Drivers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400" noProof="0" dirty="0"/>
              <a:t>The NHS App was introduced to: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Improve access to healthcare 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Increase operational efficiency 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Reduce administrative burden 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Empower patients to manage their own health 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Support integrated, digitally enabled care </a:t>
            </a:r>
          </a:p>
          <a:p>
            <a:pPr marL="5715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400" noProof="0" dirty="0"/>
              <a:t>			(NHS England, 2026)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200" noProof="0" dirty="0"/>
          </a:p>
          <a:p>
            <a:pPr marL="0">
              <a:lnSpc>
                <a:spcPct val="120000"/>
              </a:lnSpc>
              <a:spcBef>
                <a:spcPts val="0"/>
              </a:spcBef>
            </a:pPr>
            <a:endParaRPr lang="en-GB" sz="1200" noProof="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200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7E4ACC-D154-A44C-4CCC-4FB82031C170}"/>
              </a:ext>
            </a:extLst>
          </p:cNvPr>
          <p:cNvSpPr txBox="1"/>
          <p:nvPr/>
        </p:nvSpPr>
        <p:spPr>
          <a:xfrm>
            <a:off x="-1" y="5572751"/>
            <a:ext cx="462919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kern="1200" noProof="0" dirty="0">
                <a:latin typeface="+mj-lt"/>
                <a:ea typeface="+mj-ea"/>
                <a:cs typeface="+mj-cs"/>
              </a:rPr>
              <a:t>Context of the Innovation</a:t>
            </a:r>
            <a:br>
              <a:rPr lang="en-GB" sz="2400" b="1" kern="1200" noProof="0" dirty="0">
                <a:latin typeface="+mj-lt"/>
                <a:ea typeface="+mj-ea"/>
                <a:cs typeface="+mj-cs"/>
              </a:rPr>
            </a:br>
            <a:r>
              <a:rPr lang="en-GB" sz="2400" b="1" kern="1200" noProof="0" dirty="0">
                <a:latin typeface="+mj-lt"/>
                <a:ea typeface="+mj-ea"/>
                <a:cs typeface="+mj-cs"/>
              </a:rPr>
              <a:t>Why Was the NHS App Introduced?</a:t>
            </a:r>
            <a:endParaRPr lang="en-GB" sz="3200" b="1" noProof="0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1B2A818-7C64-1597-769E-F20DAC520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455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D1F46B-6299-39FD-D461-C2FEED7DF0D7}"/>
              </a:ext>
            </a:extLst>
          </p:cNvPr>
          <p:cNvSpPr txBox="1"/>
          <p:nvPr/>
        </p:nvSpPr>
        <p:spPr>
          <a:xfrm>
            <a:off x="793662" y="386930"/>
            <a:ext cx="10066122" cy="12984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8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On Workforce</a:t>
            </a:r>
            <a:endParaRPr lang="en-GB" sz="48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D24192-ACD7-7AA4-4884-567DFF972D50}"/>
              </a:ext>
            </a:extLst>
          </p:cNvPr>
          <p:cNvSpPr txBox="1"/>
          <p:nvPr/>
        </p:nvSpPr>
        <p:spPr>
          <a:xfrm>
            <a:off x="957711" y="2305894"/>
            <a:ext cx="4733970" cy="2128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8000" b="1" noProof="0" dirty="0"/>
              <a:t>Positive Workforce Outcomes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noProof="0" dirty="0"/>
          </a:p>
        </p:txBody>
      </p:sp>
      <p:pic>
        <p:nvPicPr>
          <p:cNvPr id="8194" name="Picture 2" descr="Understanding the impact of coronavirus on the workforce | National  Statistical">
            <a:extLst>
              <a:ext uri="{FF2B5EF4-FFF2-40B4-BE49-F238E27FC236}">
                <a16:creationId xmlns:a16="http://schemas.microsoft.com/office/drawing/2014/main" id="{07A50BF7-A6D7-7DD4-D360-A06DD9731D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17" b="21634"/>
          <a:stretch>
            <a:fillRect/>
          </a:stretch>
        </p:blipFill>
        <p:spPr bwMode="auto">
          <a:xfrm>
            <a:off x="7833360" y="377201"/>
            <a:ext cx="3861721" cy="1621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Rectangle 820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E6F489-D8D4-A71A-4907-DF1E48A628B2}"/>
              </a:ext>
            </a:extLst>
          </p:cNvPr>
          <p:cNvSpPr txBox="1"/>
          <p:nvPr/>
        </p:nvSpPr>
        <p:spPr>
          <a:xfrm>
            <a:off x="6324273" y="2214896"/>
            <a:ext cx="4022179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 b="1" noProof="0" dirty="0"/>
              <a:t>Emerging Workforce Challenges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 noProof="0" dirty="0"/>
              <a:t>Evidence suggests digital technologies have also created:</a:t>
            </a:r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1781D197-316B-D9EF-D819-4E4807B329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913829"/>
              </p:ext>
            </p:extLst>
          </p:nvPr>
        </p:nvGraphicFramePr>
        <p:xfrm>
          <a:off x="496920" y="2475310"/>
          <a:ext cx="4272718" cy="363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D63616AD-5769-F365-45F3-FE1FC024E8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6946285"/>
              </p:ext>
            </p:extLst>
          </p:nvPr>
        </p:nvGraphicFramePr>
        <p:xfrm>
          <a:off x="6096000" y="3092059"/>
          <a:ext cx="4272718" cy="30192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0CC570ED-8F65-A176-0B81-7630B2FA1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512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grpSp>
        <p:nvGrpSpPr>
          <p:cNvPr id="12297" name="Group 12296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298" name="Rectangle 1229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2299" name="Rectangle 1229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</p:grp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A28C83-B271-C2E9-D109-2134A2BDD45A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Benefits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Improved Accessibility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24/7 access to NHS services (NHS England, 2019)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Faster repeat prescriptions (NHS England, 2019)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Reduced reliance on telephone services (Department of Health and Social Care,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Greater convenience for patients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Improved Continuity of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Access to electronic health records (Fang, </a:t>
            </a:r>
            <a:r>
              <a:rPr lang="en-GB" sz="1400" i="1" noProof="0" dirty="0"/>
              <a:t>et al</a:t>
            </a:r>
            <a:r>
              <a:rPr lang="en-GB" sz="1400" noProof="0" dirty="0"/>
              <a:t>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Improved communication (Fang, </a:t>
            </a:r>
            <a:r>
              <a:rPr lang="en-GB" sz="1400" i="1" noProof="0" dirty="0"/>
              <a:t>et al</a:t>
            </a:r>
            <a:r>
              <a:rPr lang="en-GB" sz="1400" noProof="0" dirty="0"/>
              <a:t>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Better support for remote healthcare (Fang, </a:t>
            </a:r>
            <a:r>
              <a:rPr lang="en-GB" sz="1400" i="1" noProof="0" dirty="0"/>
              <a:t>et al</a:t>
            </a:r>
            <a:r>
              <a:rPr lang="en-GB" sz="1400" noProof="0" dirty="0"/>
              <a:t>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Enhanced continuity during COVID-19 (Fang, </a:t>
            </a:r>
            <a:r>
              <a:rPr lang="en-GB" sz="1400" i="1" noProof="0" dirty="0"/>
              <a:t>et al</a:t>
            </a:r>
            <a:r>
              <a:rPr lang="en-GB" sz="1400" noProof="0" dirty="0"/>
              <a:t>., 2022)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Organisational Benefits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Improved workflow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Greater service flexibility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Increased patient self-management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noProof="0" dirty="0"/>
              <a:t>(Department of Health and Social Care, 2022)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Critical Evaluation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noProof="0" dirty="0"/>
              <a:t>The NHS App has modernised healthcare delivery by improving accessibility and supporting more flexible models of care.</a:t>
            </a:r>
          </a:p>
        </p:txBody>
      </p:sp>
      <p:sp>
        <p:nvSpPr>
          <p:cNvPr id="12303" name="Rectangle 1230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305" name="Rectangle 1230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12290" name="Picture 2" descr="HR Service Delivery: Optimizing It for Your Organization - AIHR">
            <a:extLst>
              <a:ext uri="{FF2B5EF4-FFF2-40B4-BE49-F238E27FC236}">
                <a16:creationId xmlns:a16="http://schemas.microsoft.com/office/drawing/2014/main" id="{60158D32-3429-489E-F5FA-A436C8F5A3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09" r="21497" b="1"/>
          <a:stretch>
            <a:fillRect/>
          </a:stretch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95CF55-7CDA-0622-BE2D-457225639E44}"/>
              </a:ext>
            </a:extLst>
          </p:cNvPr>
          <p:cNvSpPr txBox="1"/>
          <p:nvPr/>
        </p:nvSpPr>
        <p:spPr>
          <a:xfrm>
            <a:off x="890862" y="146431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noProof="0" dirty="0"/>
              <a:t>Impact on Service Delivery</a:t>
            </a:r>
            <a:endParaRPr lang="en-GB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A541A50-94AE-4A21-FA9A-B24F3746F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9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5" grpId="0" animBg="1"/>
      <p:bldP spid="12301" grpId="0" animBg="1"/>
      <p:bldP spid="5" grpId="0"/>
      <p:bldP spid="12303" grpId="0" animBg="1"/>
      <p:bldP spid="12305" grpId="0" animBg="1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6" name="Rectangle 1331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5A5D0-4B75-D2AF-8A3F-CFEA665F7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4142020" cy="15840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48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Patient Experience and Empowerment</a:t>
            </a:r>
            <a:endParaRPr lang="en-GB" sz="48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317" name="Rectangle 1331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318" name="Rectangle 133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13314" name="Picture 2" descr="8 Benefits of Electronic Patient Records | HETT Insights">
            <a:extLst>
              <a:ext uri="{FF2B5EF4-FFF2-40B4-BE49-F238E27FC236}">
                <a16:creationId xmlns:a16="http://schemas.microsoft.com/office/drawing/2014/main" id="{FB0D2E09-D644-2D2B-44DB-B5C33D2EB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4279" y="232746"/>
            <a:ext cx="4102887" cy="171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20" name="Rectangle 1331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8D8327-D129-FAAA-95D0-D00C3E7EF1AB}"/>
              </a:ext>
            </a:extLst>
          </p:cNvPr>
          <p:cNvSpPr txBox="1"/>
          <p:nvPr/>
        </p:nvSpPr>
        <p:spPr>
          <a:xfrm>
            <a:off x="808638" y="1970968"/>
            <a:ext cx="4582160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400" b="1" noProof="0" dirty="0"/>
              <a:t>Positive Outcomes</a:t>
            </a:r>
          </a:p>
          <a:p>
            <a:pPr algn="ctr">
              <a:buNone/>
            </a:pPr>
            <a:r>
              <a:rPr lang="en-GB" sz="1400" b="1" noProof="0" dirty="0"/>
              <a:t>Patient Empowerment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Greater control over healthcare </a:t>
            </a:r>
            <a:r>
              <a:rPr lang="en-US" sz="1400" dirty="0"/>
              <a:t>(Alomar </a:t>
            </a:r>
            <a:r>
              <a:rPr lang="en-US" sz="1400" i="1" dirty="0"/>
              <a:t>et al., </a:t>
            </a:r>
            <a:r>
              <a:rPr lang="en-US" sz="1400" dirty="0"/>
              <a:t>2024)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Improved access to medical records </a:t>
            </a:r>
            <a:r>
              <a:rPr lang="en-US" sz="1400" dirty="0"/>
              <a:t>(Alomar </a:t>
            </a:r>
            <a:r>
              <a:rPr lang="en-US" sz="1400" i="1" dirty="0"/>
              <a:t>et al., </a:t>
            </a:r>
            <a:r>
              <a:rPr lang="en-US" sz="1400" dirty="0"/>
              <a:t>2024)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Increased transparency </a:t>
            </a:r>
            <a:r>
              <a:rPr lang="en-US" sz="1400" dirty="0"/>
              <a:t>(Alomar </a:t>
            </a:r>
            <a:r>
              <a:rPr lang="en-US" sz="1400" i="1" dirty="0"/>
              <a:t>et al., </a:t>
            </a:r>
            <a:r>
              <a:rPr lang="en-US" sz="1400" dirty="0"/>
              <a:t>2024)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Better shared decision-making  </a:t>
            </a:r>
            <a:r>
              <a:rPr lang="en-US" sz="1400" dirty="0"/>
              <a:t>(Alomar </a:t>
            </a:r>
            <a:r>
              <a:rPr lang="en-US" sz="1400" i="1" dirty="0"/>
              <a:t>et al., </a:t>
            </a:r>
            <a:r>
              <a:rPr lang="en-US" sz="1400" dirty="0"/>
              <a:t>2024)</a:t>
            </a:r>
            <a:endParaRPr lang="en-GB" sz="1400" noProof="0" dirty="0"/>
          </a:p>
          <a:p>
            <a:pPr algn="ctr">
              <a:buNone/>
            </a:pPr>
            <a:r>
              <a:rPr lang="en-GB" sz="1400" b="1" noProof="0" dirty="0"/>
              <a:t>Convenience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Access services anytime (NHS England,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Reduced travel </a:t>
            </a:r>
            <a:r>
              <a:rPr lang="en-GB" sz="1400" dirty="0"/>
              <a:t>(Fant </a:t>
            </a:r>
            <a:r>
              <a:rPr lang="en-GB" sz="1400" i="1" dirty="0"/>
              <a:t>et al., 2022)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Faster communication </a:t>
            </a:r>
            <a:r>
              <a:rPr lang="en-GB" sz="1400" dirty="0"/>
              <a:t>(Fant </a:t>
            </a:r>
            <a:r>
              <a:rPr lang="en-GB" sz="1400" i="1" dirty="0"/>
              <a:t>et al., 2022)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Improved medication management </a:t>
            </a:r>
            <a:r>
              <a:rPr lang="en-GB" sz="1400" dirty="0"/>
              <a:t>(Fant </a:t>
            </a:r>
            <a:r>
              <a:rPr lang="en-GB" sz="1400" i="1" dirty="0"/>
              <a:t>et al., 2022)</a:t>
            </a:r>
            <a:endParaRPr lang="en-GB" sz="1400" noProof="0" dirty="0"/>
          </a:p>
          <a:p>
            <a:pPr algn="ctr">
              <a:buNone/>
            </a:pPr>
            <a:r>
              <a:rPr lang="en-GB" sz="1400" b="1" noProof="0" dirty="0"/>
              <a:t>Patient Engagement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Encourages self-management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Supports preventative healthcare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Improves long-term condition management</a:t>
            </a:r>
          </a:p>
          <a:p>
            <a:r>
              <a:rPr lang="en-GB" sz="1400" noProof="0" dirty="0"/>
              <a:t>(Department of Health and Social Care, 2022)</a:t>
            </a:r>
          </a:p>
          <a:p>
            <a:pPr algn="ctr">
              <a:buNone/>
            </a:pPr>
            <a:r>
              <a:rPr lang="en-GB" sz="1400" b="1" noProof="0" dirty="0"/>
              <a:t>Critical Evaluation</a:t>
            </a:r>
          </a:p>
          <a:p>
            <a:pPr>
              <a:buNone/>
            </a:pPr>
            <a:r>
              <a:rPr lang="en-GB" sz="1400" noProof="0" dirty="0"/>
              <a:t> </a:t>
            </a:r>
            <a:r>
              <a:rPr lang="da-DK" sz="1400" dirty="0"/>
              <a:t>Alomar, D. </a:t>
            </a:r>
            <a:r>
              <a:rPr lang="da-DK" sz="1400" i="1" dirty="0"/>
              <a:t>et al., </a:t>
            </a:r>
            <a:r>
              <a:rPr lang="da-DK" sz="1400" dirty="0"/>
              <a:t>(2024)  state t</a:t>
            </a:r>
            <a:r>
              <a:rPr lang="en-GB" sz="1400" noProof="0" dirty="0"/>
              <a:t>he NHS App reflects the shift towards person-</a:t>
            </a:r>
            <a:r>
              <a:rPr lang="en-GB" sz="1400" noProof="0" dirty="0" err="1"/>
              <a:t>centered</a:t>
            </a:r>
            <a:r>
              <a:rPr lang="en-GB" sz="1400" noProof="0" dirty="0"/>
              <a:t> </a:t>
            </a:r>
            <a:r>
              <a:rPr lang="en-GB" sz="1400" noProof="0" dirty="0" err="1"/>
              <a:t>careby</a:t>
            </a:r>
            <a:r>
              <a:rPr lang="en-GB" sz="1400" noProof="0" dirty="0"/>
              <a:t> encouraging patients to become active participants in managing their own health.</a:t>
            </a:r>
          </a:p>
          <a:p>
            <a:r>
              <a:rPr lang="en-GB" sz="1400" noProof="0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7C7C0C-3C3B-6C04-523F-F6ABAA956446}"/>
              </a:ext>
            </a:extLst>
          </p:cNvPr>
          <p:cNvSpPr txBox="1"/>
          <p:nvPr/>
        </p:nvSpPr>
        <p:spPr>
          <a:xfrm>
            <a:off x="6230552" y="1949590"/>
            <a:ext cx="543272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400" b="1" noProof="0" dirty="0"/>
              <a:t>Challenges</a:t>
            </a:r>
          </a:p>
          <a:p>
            <a:pPr algn="ctr">
              <a:buNone/>
            </a:pPr>
            <a:r>
              <a:rPr lang="en-GB" sz="1400" b="1" noProof="0" dirty="0"/>
              <a:t>Digital Exclusion</a:t>
            </a:r>
          </a:p>
          <a:p>
            <a:pPr algn="ctr">
              <a:buNone/>
            </a:pPr>
            <a:r>
              <a:rPr lang="en-GB" sz="1400" b="1" noProof="0" dirty="0"/>
              <a:t>Groups most affected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Older adults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People with disabilities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Low-income households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Individuals with limited digital literacy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Rural communities with poor internet access </a:t>
            </a:r>
          </a:p>
          <a:p>
            <a:pPr algn="ctr">
              <a:buNone/>
            </a:pPr>
            <a:r>
              <a:rPr lang="en-GB" sz="1400" b="1" noProof="0" dirty="0"/>
              <a:t>Health Inequalities</a:t>
            </a:r>
          </a:p>
          <a:p>
            <a:pPr algn="ctr">
              <a:buNone/>
            </a:pPr>
            <a:r>
              <a:rPr lang="en-GB" sz="1400" b="1" noProof="0" dirty="0"/>
              <a:t>Without adequate support: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Existing inequalities may increase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Access to healthcare may become less equitable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Some patients may experience reduced engagement </a:t>
            </a:r>
          </a:p>
          <a:p>
            <a:pPr algn="ctr">
              <a:buNone/>
            </a:pPr>
            <a:r>
              <a:rPr lang="en-GB" sz="1400" b="1" noProof="0" dirty="0"/>
              <a:t>Critical Evaluation</a:t>
            </a:r>
          </a:p>
          <a:p>
            <a:pPr>
              <a:buNone/>
            </a:pPr>
            <a:r>
              <a:rPr lang="en-GB" sz="1400" noProof="0" dirty="0"/>
              <a:t>Digital innovation should enhance accessibility without disadvantaging patients who remain dependent on traditional methods of accessing healthcare.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	(Hardie,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2025)</a:t>
            </a:r>
            <a:endParaRPr lang="en-GB" sz="1400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FFE076DA-A2BD-0C12-2A93-C298C39F7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567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 animBg="1"/>
      <p:bldP spid="2" grpId="0"/>
      <p:bldP spid="13317" grpId="0" animBg="1"/>
      <p:bldP spid="13318" grpId="0" animBg="1"/>
      <p:bldP spid="13320" grpId="0" animBg="1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6CAED0A-2A45-4C9C-BCDD-21A8A092C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734C68C-B4F6-B5E9-2864-9883FD09424F}"/>
              </a:ext>
            </a:extLst>
          </p:cNvPr>
          <p:cNvSpPr txBox="1">
            <a:spLocks/>
          </p:cNvSpPr>
          <p:nvPr/>
        </p:nvSpPr>
        <p:spPr>
          <a:xfrm>
            <a:off x="793662" y="386929"/>
            <a:ext cx="3869778" cy="122562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 and Recommendations</a:t>
            </a:r>
            <a:endParaRPr lang="en-US" sz="36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5CCF5A-3288-9967-CF25-8BE94B74246A}"/>
              </a:ext>
            </a:extLst>
          </p:cNvPr>
          <p:cNvSpPr txBox="1"/>
          <p:nvPr/>
        </p:nvSpPr>
        <p:spPr>
          <a:xfrm>
            <a:off x="793660" y="2599509"/>
            <a:ext cx="4160725" cy="35989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400" b="1" noProof="0" dirty="0">
                <a:latin typeface="+mj-lt"/>
              </a:rPr>
              <a:t>Conclusion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400" b="1" noProof="0" dirty="0">
                <a:latin typeface="+mj-lt"/>
              </a:rPr>
              <a:t>The NHS App has successfully: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Improved patient access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Increased patient empowerment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Supported NHS digital transformation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 err="1">
                <a:latin typeface="+mj-lt"/>
              </a:rPr>
              <a:t>Modernised</a:t>
            </a:r>
            <a:r>
              <a:rPr lang="en-US" sz="1400" noProof="0" dirty="0">
                <a:latin typeface="+mj-lt"/>
              </a:rPr>
              <a:t> primary care services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400" b="1" noProof="0" dirty="0">
                <a:latin typeface="+mj-lt"/>
              </a:rPr>
              <a:t>However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Workload has been redistributed rather than reduced (</a:t>
            </a:r>
            <a:r>
              <a:rPr lang="en-GB" sz="1400" dirty="0"/>
              <a:t>Novak, </a:t>
            </a:r>
            <a:r>
              <a:rPr lang="en-GB" sz="1400" i="1" dirty="0"/>
              <a:t>et al., </a:t>
            </a:r>
            <a:r>
              <a:rPr lang="en-GB" sz="1400" dirty="0"/>
              <a:t>2013)</a:t>
            </a:r>
            <a:r>
              <a:rPr lang="en-US" sz="1400" noProof="0" dirty="0">
                <a:latin typeface="+mj-lt"/>
              </a:rPr>
              <a:t>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Increased accessibility has generated additional demand (</a:t>
            </a:r>
            <a:r>
              <a:rPr lang="en-GB" sz="1400" dirty="0"/>
              <a:t>Khan, 2023)</a:t>
            </a:r>
            <a:endParaRPr lang="en-US" sz="1400" noProof="0" dirty="0">
              <a:latin typeface="+mj-lt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Digital exclusion remains a significant challenge (</a:t>
            </a:r>
            <a:r>
              <a:rPr lang="en-GB" sz="1400" dirty="0"/>
              <a:t>Hardie, </a:t>
            </a:r>
            <a:r>
              <a:rPr lang="en-GB" sz="1400" i="1" dirty="0"/>
              <a:t>et al</a:t>
            </a:r>
            <a:r>
              <a:rPr lang="en-GB" sz="1400" dirty="0"/>
              <a:t>., 2025)</a:t>
            </a:r>
            <a:endParaRPr lang="en-US" sz="1400" noProof="0" dirty="0">
              <a:latin typeface="+mj-lt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 err="1">
                <a:latin typeface="+mj-lt"/>
              </a:rPr>
              <a:t>Organisational</a:t>
            </a:r>
            <a:r>
              <a:rPr lang="en-US" sz="1400" noProof="0" dirty="0">
                <a:latin typeface="+mj-lt"/>
              </a:rPr>
              <a:t> and technological barriers continue to limit full transformation </a:t>
            </a:r>
            <a:r>
              <a:rPr lang="en-US" sz="1400" dirty="0"/>
              <a:t>(</a:t>
            </a:r>
            <a:r>
              <a:rPr lang="en-GB" sz="1400" dirty="0"/>
              <a:t>Novak, </a:t>
            </a:r>
            <a:r>
              <a:rPr lang="en-GB" sz="1400" i="1" dirty="0"/>
              <a:t>et al., </a:t>
            </a:r>
            <a:r>
              <a:rPr lang="en-GB" sz="1400" dirty="0"/>
              <a:t>2013)</a:t>
            </a:r>
            <a:r>
              <a:rPr lang="en-US" sz="1400" dirty="0"/>
              <a:t> </a:t>
            </a:r>
            <a:endParaRPr lang="en-US" sz="1400" noProof="0" dirty="0">
              <a:latin typeface="+mj-lt"/>
            </a:endParaRPr>
          </a:p>
        </p:txBody>
      </p:sp>
      <p:pic>
        <p:nvPicPr>
          <p:cNvPr id="7" name="Picture 4" descr="1,500+ Nurse Using Digital Tablet During Home Healthcare Appointment With Seniors Stock Photos, Pictures &amp; Royalty-Free Images - iStock">
            <a:extLst>
              <a:ext uri="{FF2B5EF4-FFF2-40B4-BE49-F238E27FC236}">
                <a16:creationId xmlns:a16="http://schemas.microsoft.com/office/drawing/2014/main" id="{F22B0DB7-ABC9-F662-F009-5698442027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7" r="26807" b="1"/>
          <a:stretch>
            <a:fillRect/>
          </a:stretch>
        </p:blipFill>
        <p:spPr bwMode="auto">
          <a:xfrm>
            <a:off x="7471681" y="189500"/>
            <a:ext cx="1951622" cy="259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Patients seen face to face by GPs upon request, finds NHS England - Pulse Today">
            <a:extLst>
              <a:ext uri="{FF2B5EF4-FFF2-40B4-BE49-F238E27FC236}">
                <a16:creationId xmlns:a16="http://schemas.microsoft.com/office/drawing/2014/main" id="{5F415610-51AA-0A44-BDA1-21DADCB2E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64" r="16716" b="1"/>
          <a:stretch>
            <a:fillRect/>
          </a:stretch>
        </p:blipFill>
        <p:spPr bwMode="auto">
          <a:xfrm>
            <a:off x="9511409" y="191214"/>
            <a:ext cx="1951622" cy="258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DD087F-2E89-FE5C-22A9-FFBEFCB52E07}"/>
              </a:ext>
            </a:extLst>
          </p:cNvPr>
          <p:cNvSpPr txBox="1"/>
          <p:nvPr/>
        </p:nvSpPr>
        <p:spPr>
          <a:xfrm>
            <a:off x="4968376" y="2389218"/>
            <a:ext cx="3814065" cy="39392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400" b="1" noProof="0" dirty="0">
                <a:latin typeface="+mj-lt"/>
              </a:rPr>
              <a:t>Recommendations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noProof="0" dirty="0">
                <a:latin typeface="+mj-lt"/>
              </a:rPr>
              <a:t>Workforce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Expand digital skills training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Recognise digital workload within workforce planning 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noProof="0" dirty="0">
                <a:latin typeface="+mj-lt"/>
              </a:rPr>
              <a:t>Technology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Improve interoperability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Strengthen cybersecurity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Invest in resilient digital infrastructure 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noProof="0" dirty="0">
                <a:latin typeface="+mj-lt"/>
              </a:rPr>
              <a:t>Patients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Improve digital inclusion programmes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Maintain face-to-face and telephone alternatives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B4D20F-197A-BFF3-00C0-C9FD0C6AA3F5}"/>
              </a:ext>
            </a:extLst>
          </p:cNvPr>
          <p:cNvSpPr txBox="1"/>
          <p:nvPr/>
        </p:nvSpPr>
        <p:spPr>
          <a:xfrm>
            <a:off x="8948793" y="2899512"/>
            <a:ext cx="2448560" cy="3376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noProof="0" dirty="0">
                <a:latin typeface="+mj-lt"/>
              </a:rPr>
              <a:t>Technology alone cannot transform healthcare. Successful digital transformation depends on people, processes and organisational readiness.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33FEDAC-BDAE-5E4D-C1C6-F03232F74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01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4" grpId="0"/>
      <p:bldP spid="29" grpId="0" animBg="1"/>
      <p:bldP spid="31" grpId="0" animBg="1"/>
      <p:bldP spid="6" grpId="0"/>
      <p:bldP spid="33" grpId="0" animBg="1"/>
      <p:bldP spid="8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0969F-B3E5-C8FE-4EC9-70E7AAE43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36" y="0"/>
            <a:ext cx="2935147" cy="1026341"/>
          </a:xfrm>
        </p:spPr>
        <p:txBody>
          <a:bodyPr>
            <a:normAutofit/>
          </a:bodyPr>
          <a:lstStyle/>
          <a:p>
            <a:r>
              <a:rPr lang="en-GB" sz="2000" b="1" noProof="0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57FCB-5E2A-CB67-B5A7-5EFA11CA2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9223" y="739060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‌Alomar, D.,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Almashmoum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Eleftheriou, I., Whelan, P.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Anisworth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 (2024). ‘The Influence of Patient Access to Electronic Health Records on Health Care Engagement: A Systematic Review’.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26.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https://doi.org/10.2196/56473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Baxter, G. and Sommerville, I. (2011). ‘Socio-technical systems: From design methods to systems engineering’.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Interacting with Computers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23(1), pp.4–17. Available: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https://doi.org/10.1016/j.intcom.2010.07.003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https://www.gov.uk/government/publications/a-plan-for-digital-health-and-social-care/a-plan-for-digital-health-and-social-care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Fang, M, L., Walker, M., Wong, K, L, Y., Sixsmith, J., Remund, L., and Sixsmith, A. (2022). ‘Future of digital health and community care: Exploring intended positive impacts and unintended negative consequences of COVID-19’.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Healthcare management forum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(5), 279–285.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https://doi.org/10.1177/08404704221107362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GOV.UK.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Guidance to support digital transformation of social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https://www.gov.uk/government/news/guidance-to-support-digital-transformation-of-social-care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Greenhalgh, T.,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J., Papoutsi, C., Lynch, J., Hughes, G., A’Court, C., Hinder, S., Fahy, N., Procter, R. and Shaw, S. (2017). ‘Beyond Adoption: A New Framework for Theorizing and Evaluating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Nonadoption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Abandonment, and Challenges to the Scale-Up, Spread, and Sustainability of Health and Care Technologies’.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19(11).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https://doi.org/10.2196/jmir.8775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Hardie, T., Hall, J., Fozzard, K. and Watt, A.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Digitising the NHS and adult social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The Health Foundation.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https://www.health.org.uk/reports-and-analysis/analysis/digitising-the-nhs-and-adult-social-care-what-could-it-cost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Kc, S., Tewolde, S., Laverty, A.A., Costelloe, C., Papoutsi, C., Reidy, C.,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B., Shenton, C., Majeed, A., Powell, J. and Greaves, F. (2023). ‘Uptake and adoption of the NHS App in England: an observational study’.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73(737).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https://doi.org/10.3399/BJGP.2022.0150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1EDADD3-9559-BB78-DF08-FBC8269C2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97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B7D28-B2E4-7E11-27A2-4C0ACB069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B82E9-A1D1-080B-7612-CBF3A8778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Khan, Z. (2023). ‘The Emerging Challenges and Strengths of the National Health Services: A Physician Perspective’.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15(5).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https://pmc.ncbi.nlm.nih.gov/articles/PMC10240167/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NHS App begins public rollout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https://www.england.nhs.uk/2019/01/nhs-app-begins-public-rollout/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Record numbers using NHS App to manage health.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https://www.england.nhs.uk/2025/12/record-numbers-using-nhs-app-to-manage-health/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England. (2026).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NHS App Roadmap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https://digital.nhs.uk/services/nhs-app/roadmap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UK Government Web Archive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https://webarchive.nationalarchives.gov.uk/ukgwa/20230418155402/https:/www.longtermplan.nhs.uk/publication/nhs-long-term-plan/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‌Novak, L.L., Holden, R.J., Anders, S.H., Hong, J.Y. and Karsh, B.-T. (2013). ‘Using a sociotechnical framework to understand adaptations in health IT implementation’.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Medical Informatics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82(12), pp.e331–e344.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https://doi.org/10.1016/j.ijmedinf.2013.01.009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Swan Surgery. (N.D).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NHS App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https://www.swansurgery.org.uk/nhs-app/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943B-94B5-E4F6-7E20-74D76F7B7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80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9" ma:contentTypeDescription="Create a new document." ma:contentTypeScope="" ma:versionID="1e18ec8de526b729e4badf6e948d41ef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e9e74cb777e74b7fc041cba4cbe81a26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0A2BBEB8-BBDF-4B9D-A0E9-12E26706D2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7A1220-D78D-425E-A845-9670477474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CEF7DA2-0ADD-4E7D-BD2A-20EA6C26D175}">
  <ds:schemaRefs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8425509b-c587-4994-9466-01f6efb644d9"/>
    <ds:schemaRef ds:uri="a7bdb143-267e-438d-bcbf-e88b565c172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1869</Words>
  <Application>Microsoft Office PowerPoint</Application>
  <PresentationFormat>Widescreen</PresentationFormat>
  <Paragraphs>176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Component 2 Viva Voce (Oral Presentation)</vt:lpstr>
      <vt:lpstr>Introduction </vt:lpstr>
      <vt:lpstr>Overview of the NHS App</vt:lpstr>
      <vt:lpstr>PowerPoint Presentation</vt:lpstr>
      <vt:lpstr>PowerPoint Presentation</vt:lpstr>
      <vt:lpstr>PowerPoint Presentation</vt:lpstr>
      <vt:lpstr>Patient Experience and Empowerment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Halima Bibi (2320004)</dc:creator>
  <cp:lastModifiedBy>Halima Bibi (2320004)</cp:lastModifiedBy>
  <cp:revision>6</cp:revision>
  <dcterms:created xsi:type="dcterms:W3CDTF">2026-06-29T22:43:47Z</dcterms:created>
  <dcterms:modified xsi:type="dcterms:W3CDTF">2026-07-01T23:49:53Z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