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261" r:id="rId4"/>
    <p:sldId id="270" r:id="rId5"/>
    <p:sldId id="269" r:id="rId6"/>
    <p:sldId id="268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47" autoAdjust="0"/>
    <p:restoredTop sz="94660"/>
  </p:normalViewPr>
  <p:slideViewPr>
    <p:cSldViewPr snapToGrid="0">
      <p:cViewPr>
        <p:scale>
          <a:sx n="90" d="100"/>
          <a:sy n="90" d="100"/>
        </p:scale>
        <p:origin x="768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3" Type="http://schemas.microsoft.com/office/2015/10/relationships/revisionInfo" Target="revisionInfo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11/13/17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4" Type="http://schemas.openxmlformats.org/officeDocument/2006/relationships/image" Target="../media/image4.emf"/><Relationship Id="rId5" Type="http://schemas.openxmlformats.org/officeDocument/2006/relationships/hyperlink" Target="http://learning.gov.wales/resources/collections/lnf?lang=cy" TargetMode="External"/><Relationship Id="rId6" Type="http://schemas.openxmlformats.org/officeDocument/2006/relationships/hyperlink" Target="http://learning.gov.wales/news/sitenews/reporting-on-the-national-literacy-and-numeracy-framework-is-changing/?skip=1&amp;lang=cy" TargetMode="External"/><Relationship Id="rId7" Type="http://schemas.openxmlformats.org/officeDocument/2006/relationships/image" Target="../media/image5.png"/><Relationship Id="rId8" Type="http://schemas.openxmlformats.org/officeDocument/2006/relationships/hyperlink" Target="http://learning.gov.wales/docs/learningwales/publications/170425-your-questions-answered-cy.pdf" TargetMode="External"/><Relationship Id="rId9" Type="http://schemas.openxmlformats.org/officeDocument/2006/relationships/image" Target="../media/image6.png"/><Relationship Id="rId10" Type="http://schemas.openxmlformats.org/officeDocument/2006/relationships/hyperlink" Target="http://learning.gov.wales/docs/learningwales/publications/131104-assessment-for-learning-and-the-nlnf-cy.pdf" TargetMode="External"/><Relationship Id="rId11" Type="http://schemas.openxmlformats.org/officeDocument/2006/relationships/hyperlink" Target="http://learning.gov.wales/docs/learningwales/publications/140710-assessment-recording-reporting-using-the-lnf-en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3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learning.gov.wales/docs/learningwales/publications/130124curriculumplanningguidancecy.pdf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learning.gov.wales/resources/browse-all/nlnf/framework?lang=c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Rhifedd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Assessing </a:t>
            </a:r>
            <a:r>
              <a:rPr lang="en-GB" dirty="0"/>
              <a:t>Numeracy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ECAD6005/C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70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360" y="803827"/>
            <a:ext cx="10687754" cy="975238"/>
          </a:xfrm>
        </p:spPr>
        <p:txBody>
          <a:bodyPr/>
          <a:lstStyle/>
          <a:p>
            <a:r>
              <a:rPr lang="en-GB" dirty="0" err="1"/>
              <a:t>Dogfennau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 smtClean="0"/>
              <a:t>Rhifedd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sz="1000" dirty="0"/>
              <a:t/>
            </a:r>
            <a:br>
              <a:rPr lang="en-GB" sz="1000" dirty="0"/>
            </a:br>
            <a:r>
              <a:rPr lang="en-GB" sz="2000" dirty="0"/>
              <a:t>Useful Documents for </a:t>
            </a:r>
            <a:r>
              <a:rPr lang="en-GB" sz="2000" dirty="0" smtClean="0"/>
              <a:t>Numeracy </a:t>
            </a:r>
            <a:r>
              <a:rPr lang="en-GB" sz="2000" dirty="0"/>
              <a:t>Assessment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2962" y="2235182"/>
            <a:ext cx="1881076" cy="27170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9213" y="2387632"/>
            <a:ext cx="1776113" cy="24452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3347" y="2387632"/>
            <a:ext cx="1878060" cy="256462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13955" y="5659256"/>
            <a:ext cx="10687754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tx2"/>
                </a:solidFill>
                <a:hlinkClick r:id="rId5"/>
              </a:rPr>
              <a:t>http://</a:t>
            </a:r>
            <a:r>
              <a:rPr lang="en-GB" sz="1600" dirty="0" smtClean="0">
                <a:solidFill>
                  <a:schemeClr val="tx2"/>
                </a:solidFill>
                <a:hlinkClick r:id="rId5"/>
              </a:rPr>
              <a:t>learning.gov.wales/resources/collections/lnf?lang=cy</a:t>
            </a:r>
            <a:r>
              <a:rPr lang="en-GB" sz="1600" dirty="0" smtClean="0">
                <a:solidFill>
                  <a:schemeClr val="tx2"/>
                </a:solidFill>
              </a:rPr>
              <a:t> </a:t>
            </a:r>
          </a:p>
          <a:p>
            <a:endParaRPr lang="en-GB" sz="1600" dirty="0" smtClean="0">
              <a:solidFill>
                <a:schemeClr val="tx2"/>
              </a:solidFill>
            </a:endParaRPr>
          </a:p>
          <a:p>
            <a:r>
              <a:rPr lang="en-GB" u="sng" dirty="0">
                <a:solidFill>
                  <a:schemeClr val="tx2"/>
                </a:solidFill>
                <a:hlinkClick r:id="rId6"/>
              </a:rPr>
              <a:t>http://learning.gov.wales/news/sitenews/reporting-on-the-national-literacy-and-numeracy-framework-is-changing/?</a:t>
            </a:r>
            <a:r>
              <a:rPr lang="en-GB" u="sng" dirty="0" smtClean="0">
                <a:solidFill>
                  <a:schemeClr val="tx2"/>
                </a:solidFill>
                <a:hlinkClick r:id="rId6"/>
              </a:rPr>
              <a:t>skip=1&amp;lang=cy</a:t>
            </a:r>
            <a:r>
              <a:rPr lang="en-GB" u="sng" dirty="0" smtClean="0">
                <a:solidFill>
                  <a:schemeClr val="tx2"/>
                </a:solidFill>
              </a:rPr>
              <a:t> </a:t>
            </a:r>
            <a:endParaRPr lang="en-GB" dirty="0" smtClean="0">
              <a:solidFill>
                <a:schemeClr val="tx2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226618" y="2235182"/>
            <a:ext cx="3857420" cy="3182178"/>
            <a:chOff x="226618" y="2235182"/>
            <a:chExt cx="3857420" cy="318217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6618" y="2235182"/>
              <a:ext cx="1899030" cy="2717074"/>
            </a:xfrm>
            <a:prstGeom prst="rect">
              <a:avLst/>
            </a:prstGeom>
          </p:spPr>
        </p:pic>
        <p:sp>
          <p:nvSpPr>
            <p:cNvPr id="8" name="Rectangle 7"/>
            <p:cNvSpPr/>
            <p:nvPr/>
          </p:nvSpPr>
          <p:spPr>
            <a:xfrm>
              <a:off x="226618" y="4986473"/>
              <a:ext cx="3857420" cy="43088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dirty="0">
                  <a:hlinkClick r:id="rId8"/>
                </a:rPr>
                <a:t>http://</a:t>
              </a:r>
              <a:r>
                <a:rPr lang="en-US" sz="1100" dirty="0" smtClean="0">
                  <a:hlinkClick r:id="rId8"/>
                </a:rPr>
                <a:t>learning.gov.wales/docs/learningwales/publications/170425-your-questions-answered-cy.pdf</a:t>
              </a:r>
              <a:r>
                <a:rPr lang="en-US" sz="1100" dirty="0" smtClean="0"/>
                <a:t> </a:t>
              </a:r>
              <a:endParaRPr lang="en-US" sz="1100" dirty="0"/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232366" y="2387632"/>
            <a:ext cx="3969041" cy="3029728"/>
            <a:chOff x="4232366" y="2387632"/>
            <a:chExt cx="3969041" cy="3029728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44819" y="2387632"/>
              <a:ext cx="1835826" cy="2598841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4232366" y="4986473"/>
              <a:ext cx="3969041" cy="43088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dirty="0">
                  <a:hlinkClick r:id="rId10"/>
                </a:rPr>
                <a:t>http://</a:t>
              </a:r>
              <a:r>
                <a:rPr lang="en-US" sz="1100" dirty="0" smtClean="0">
                  <a:hlinkClick r:id="rId10"/>
                </a:rPr>
                <a:t>learning.gov.wales/docs/learningwales/publications/131104-assessment-for-learning-and-the-nlnf-cy.pdf</a:t>
              </a:r>
              <a:r>
                <a:rPr lang="en-US" sz="1100" dirty="0" smtClean="0"/>
                <a:t> </a:t>
              </a:r>
              <a:endParaRPr lang="en-US" sz="1100" dirty="0"/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8395585" y="2387632"/>
            <a:ext cx="3665275" cy="3199005"/>
            <a:chOff x="8395585" y="2387632"/>
            <a:chExt cx="3665275" cy="3199005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00863" y="2387632"/>
              <a:ext cx="1727360" cy="2445294"/>
            </a:xfrm>
            <a:prstGeom prst="rect">
              <a:avLst/>
            </a:prstGeom>
          </p:spPr>
        </p:pic>
        <p:sp>
          <p:nvSpPr>
            <p:cNvPr id="14" name="Rectangle 13"/>
            <p:cNvSpPr/>
            <p:nvPr/>
          </p:nvSpPr>
          <p:spPr>
            <a:xfrm>
              <a:off x="8395585" y="4986473"/>
              <a:ext cx="3665275" cy="6001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dirty="0">
                  <a:hlinkClick r:id="rId11"/>
                </a:rPr>
                <a:t>http://</a:t>
              </a:r>
              <a:r>
                <a:rPr lang="en-US" sz="1100" dirty="0" smtClean="0">
                  <a:hlinkClick r:id="rId11"/>
                </a:rPr>
                <a:t>learning.gov.wales/docs/learningwales/publications/140710-assessment-recording-reporting-using-the-lnf-en.pdf</a:t>
              </a:r>
              <a:r>
                <a:rPr lang="en-US" sz="1100" dirty="0" smtClean="0"/>
                <a:t> </a:t>
              </a:r>
              <a:endParaRPr lang="en-US" sz="11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4386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E7B0231-26DB-4EFC-A139-808AFA218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Ff.Ll.Rh</a:t>
            </a:r>
            <a:r>
              <a:rPr lang="en-GB" dirty="0" smtClean="0"/>
              <a:t>. ac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/ The LNF and </a:t>
            </a:r>
            <a:r>
              <a:rPr lang="en-GB" dirty="0" err="1" smtClean="0"/>
              <a:t>AfL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="" xmlns:a16="http://schemas.microsoft.com/office/drawing/2014/main" id="{52FE3AA3-8FF4-49D1-A505-3FD66C54D133}"/>
              </a:ext>
            </a:extLst>
          </p:cNvPr>
          <p:cNvSpPr txBox="1">
            <a:spLocks/>
          </p:cNvSpPr>
          <p:nvPr/>
        </p:nvSpPr>
        <p:spPr>
          <a:xfrm>
            <a:off x="123824" y="2328864"/>
            <a:ext cx="9434514" cy="46720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/>
              <a:t>Beth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dealltwriaeth</a:t>
            </a:r>
            <a:r>
              <a:rPr lang="en-GB" sz="2400" dirty="0" smtClean="0"/>
              <a:t> o </a:t>
            </a:r>
            <a:r>
              <a:rPr lang="en-GB" sz="2400" dirty="0" err="1" smtClean="0"/>
              <a:t>farn</a:t>
            </a:r>
            <a:r>
              <a:rPr lang="en-GB" sz="2400" dirty="0" smtClean="0"/>
              <a:t> </a:t>
            </a:r>
            <a:r>
              <a:rPr lang="en-GB" sz="2400" dirty="0" err="1" smtClean="0"/>
              <a:t>Llywodraeth</a:t>
            </a:r>
            <a:r>
              <a:rPr lang="en-GB" sz="2400" dirty="0"/>
              <a:t> </a:t>
            </a:r>
            <a:r>
              <a:rPr lang="en-GB" sz="2400" dirty="0" err="1" smtClean="0"/>
              <a:t>Cymru</a:t>
            </a:r>
            <a:r>
              <a:rPr lang="en-GB" sz="2400" dirty="0" smtClean="0"/>
              <a:t> am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</a:t>
            </a:r>
            <a:r>
              <a:rPr lang="en-GB" sz="2400" dirty="0" err="1" smtClean="0"/>
              <a:t>llythrennedd</a:t>
            </a:r>
            <a:r>
              <a:rPr lang="en-GB" sz="2400" dirty="0" smtClean="0"/>
              <a:t> a </a:t>
            </a:r>
            <a:r>
              <a:rPr lang="en-GB" sz="2400" dirty="0" err="1" smtClean="0"/>
              <a:t>rhifedd</a:t>
            </a:r>
            <a:r>
              <a:rPr lang="en-GB" sz="2400" dirty="0" smtClean="0"/>
              <a:t> a </a:t>
            </a:r>
            <a:r>
              <a:rPr lang="en-GB" sz="2400" dirty="0" err="1" smtClean="0"/>
              <a:t>sut</a:t>
            </a:r>
            <a:r>
              <a:rPr lang="en-GB" sz="2400" dirty="0" smtClean="0"/>
              <a:t> y </a:t>
            </a:r>
            <a:r>
              <a:rPr lang="en-GB" sz="2400" dirty="0" err="1" smtClean="0"/>
              <a:t>dylent</a:t>
            </a:r>
            <a:r>
              <a:rPr lang="en-GB" sz="2400" dirty="0" smtClean="0"/>
              <a:t> </a:t>
            </a:r>
            <a:r>
              <a:rPr lang="en-GB" sz="2400" dirty="0" err="1" smtClean="0"/>
              <a:t>gael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draws y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? A </a:t>
            </a:r>
            <a:r>
              <a:rPr lang="en-GB" sz="2400" dirty="0" err="1" smtClean="0"/>
              <a:t>awgrymir</a:t>
            </a:r>
            <a:r>
              <a:rPr lang="en-GB" sz="2400" dirty="0" smtClean="0"/>
              <a:t> ‘model’ </a:t>
            </a:r>
            <a:r>
              <a:rPr lang="en-GB" sz="2400" dirty="0" err="1" smtClean="0"/>
              <a:t>penodol</a:t>
            </a:r>
            <a:r>
              <a:rPr lang="en-GB" sz="2400" dirty="0" smtClean="0"/>
              <a:t> o </a:t>
            </a:r>
            <a:r>
              <a:rPr lang="en-GB" sz="2400" dirty="0" err="1" smtClean="0"/>
              <a:t>addysgu</a:t>
            </a:r>
            <a:r>
              <a:rPr lang="en-GB" sz="2400" dirty="0" smtClean="0"/>
              <a:t> </a:t>
            </a:r>
            <a:r>
              <a:rPr lang="en-GB" sz="2400" dirty="0" err="1" smtClean="0"/>
              <a:t>traws-gwricwlaidd</a:t>
            </a:r>
            <a:r>
              <a:rPr lang="en-GB" sz="2400" dirty="0" smtClean="0"/>
              <a:t>? </a:t>
            </a:r>
          </a:p>
          <a:p>
            <a:r>
              <a:rPr lang="en-GB" sz="2400" dirty="0" smtClean="0"/>
              <a:t>Pa </a:t>
            </a:r>
            <a:r>
              <a:rPr lang="en-GB" sz="2400" dirty="0" err="1" smtClean="0"/>
              <a:t>weithredoedd</a:t>
            </a:r>
            <a:r>
              <a:rPr lang="en-GB" sz="2400" dirty="0" smtClean="0"/>
              <a:t> </a:t>
            </a:r>
            <a:r>
              <a:rPr lang="en-GB" sz="2400" dirty="0" err="1" smtClean="0"/>
              <a:t>penodol</a:t>
            </a:r>
            <a:r>
              <a:rPr lang="en-GB" sz="2400" dirty="0" smtClean="0"/>
              <a:t> </a:t>
            </a:r>
            <a:r>
              <a:rPr lang="en-GB" sz="2400" dirty="0" err="1" smtClean="0"/>
              <a:t>mae’n</a:t>
            </a:r>
            <a:r>
              <a:rPr lang="en-GB" sz="2400" dirty="0" smtClean="0"/>
              <a:t> </a:t>
            </a:r>
            <a:r>
              <a:rPr lang="en-GB" sz="2400" dirty="0" err="1" smtClean="0"/>
              <a:t>ddogfen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awgrymu</a:t>
            </a:r>
            <a:r>
              <a:rPr lang="en-GB" sz="2400" dirty="0" smtClean="0"/>
              <a:t> </a:t>
            </a:r>
            <a:r>
              <a:rPr lang="en-GB" sz="2400" dirty="0" err="1" smtClean="0"/>
              <a:t>er</a:t>
            </a:r>
            <a:r>
              <a:rPr lang="en-GB" sz="2400" dirty="0" smtClean="0"/>
              <a:t> </a:t>
            </a:r>
            <a:r>
              <a:rPr lang="en-GB" sz="2400" dirty="0" err="1" smtClean="0"/>
              <a:t>mwyn</a:t>
            </a:r>
            <a:r>
              <a:rPr lang="en-GB" sz="2400" dirty="0" smtClean="0"/>
              <a:t> </a:t>
            </a:r>
            <a:r>
              <a:rPr lang="en-GB" sz="2400" dirty="0" err="1" smtClean="0"/>
              <a:t>sicrhau</a:t>
            </a:r>
            <a:r>
              <a:rPr lang="en-GB" sz="2400" dirty="0" smtClean="0"/>
              <a:t> bod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</a:t>
            </a:r>
            <a:r>
              <a:rPr lang="en-GB" sz="2400" dirty="0" err="1" smtClean="0"/>
              <a:t>llythrennedd</a:t>
            </a:r>
            <a:r>
              <a:rPr lang="en-GB" sz="2400" dirty="0" smtClean="0"/>
              <a:t> a </a:t>
            </a:r>
            <a:r>
              <a:rPr lang="en-GB" sz="2400" dirty="0" err="1" smtClean="0"/>
              <a:t>rhifedd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cynnwys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draws y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ac,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benodol</a:t>
            </a:r>
            <a:r>
              <a:rPr lang="en-GB" sz="2400" dirty="0" smtClean="0"/>
              <a:t>,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fel</a:t>
            </a:r>
            <a:r>
              <a:rPr lang="en-GB" sz="2400" dirty="0" smtClean="0"/>
              <a:t> </a:t>
            </a:r>
            <a:r>
              <a:rPr lang="en-GB" sz="2400" dirty="0" err="1" smtClean="0"/>
              <a:t>rhan</a:t>
            </a:r>
            <a:r>
              <a:rPr lang="en-GB" sz="2400" dirty="0" smtClean="0"/>
              <a:t> o broses </a:t>
            </a:r>
            <a:r>
              <a:rPr lang="en-GB" sz="2400" dirty="0" err="1" smtClean="0"/>
              <a:t>asesu</a:t>
            </a:r>
            <a:r>
              <a:rPr lang="en-GB" sz="2400" dirty="0" smtClean="0"/>
              <a:t> </a:t>
            </a:r>
            <a:r>
              <a:rPr lang="en-GB" sz="2400" dirty="0" err="1" smtClean="0"/>
              <a:t>ffurfiannol</a:t>
            </a:r>
            <a:r>
              <a:rPr lang="en-GB" sz="2400" dirty="0" smtClean="0"/>
              <a:t>? </a:t>
            </a:r>
          </a:p>
          <a:p>
            <a:r>
              <a:rPr lang="en-GB" sz="2400" dirty="0" err="1" smtClean="0"/>
              <a:t>Gwerthuswch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</a:t>
            </a:r>
            <a:r>
              <a:rPr lang="en-GB" sz="2400" dirty="0" err="1" smtClean="0"/>
              <a:t>astudiaethau</a:t>
            </a:r>
            <a:r>
              <a:rPr lang="en-GB" sz="2400" dirty="0" smtClean="0"/>
              <a:t> </a:t>
            </a:r>
            <a:r>
              <a:rPr lang="en-GB" sz="2400" dirty="0" err="1" smtClean="0"/>
              <a:t>achos</a:t>
            </a:r>
            <a:r>
              <a:rPr lang="en-GB" sz="2400" dirty="0" smtClean="0"/>
              <a:t> a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mae</a:t>
            </a:r>
            <a:r>
              <a:rPr lang="en-GB" sz="2400" dirty="0" smtClean="0"/>
              <a:t> </a:t>
            </a:r>
            <a:r>
              <a:rPr lang="en-GB" sz="2400" dirty="0" err="1" smtClean="0"/>
              <a:t>rhifedd</a:t>
            </a:r>
            <a:r>
              <a:rPr lang="en-GB" sz="2400" dirty="0" smtClean="0"/>
              <a:t>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ddatblygu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modd</a:t>
            </a:r>
            <a:r>
              <a:rPr lang="en-GB" sz="2400" dirty="0" smtClean="0"/>
              <a:t> </a:t>
            </a:r>
            <a:r>
              <a:rPr lang="en-GB" sz="2400" dirty="0" err="1" smtClean="0"/>
              <a:t>traws-cwricwlaidd</a:t>
            </a:r>
            <a:r>
              <a:rPr lang="en-GB" sz="2400" dirty="0" smtClean="0"/>
              <a:t> </a:t>
            </a:r>
          </a:p>
          <a:p>
            <a:pPr marL="0" indent="0">
              <a:buNone/>
            </a:pPr>
            <a:r>
              <a:rPr lang="en-GB" sz="2400" dirty="0" err="1" smtClean="0"/>
              <a:t>Arallfydol</a:t>
            </a:r>
            <a:r>
              <a:rPr lang="en-GB" sz="2400" dirty="0" smtClean="0"/>
              <a:t>: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Sylfaen (t.46)</a:t>
            </a:r>
          </a:p>
          <a:p>
            <a:pPr marL="0" indent="0">
              <a:buNone/>
            </a:pPr>
            <a:r>
              <a:rPr lang="en-GB" sz="2400" dirty="0" err="1" smtClean="0"/>
              <a:t>Cynllunio</a:t>
            </a:r>
            <a:r>
              <a:rPr lang="en-GB" sz="2400" dirty="0" smtClean="0"/>
              <a:t> </a:t>
            </a:r>
            <a:r>
              <a:rPr lang="en-GB" sz="2400" dirty="0" err="1" smtClean="0"/>
              <a:t>tegan</a:t>
            </a:r>
            <a:r>
              <a:rPr lang="en-GB" sz="2400" dirty="0" smtClean="0"/>
              <a:t> </a:t>
            </a:r>
            <a:r>
              <a:rPr lang="en-GB" sz="2400" dirty="0" err="1" smtClean="0"/>
              <a:t>gwegamera</a:t>
            </a:r>
            <a:r>
              <a:rPr lang="en-GB" sz="2400" dirty="0" smtClean="0"/>
              <a:t>: CA2 (t.57)/ Y </a:t>
            </a:r>
            <a:r>
              <a:rPr lang="en-GB" sz="2400" dirty="0" err="1" smtClean="0"/>
              <a:t>Gofod</a:t>
            </a:r>
            <a:r>
              <a:rPr lang="en-GB" sz="2400" dirty="0" smtClean="0"/>
              <a:t>: CA2 (t.61)</a:t>
            </a:r>
          </a:p>
          <a:p>
            <a:pPr marL="0" indent="0">
              <a:buFont typeface="Wingdings 3" charset="2"/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4538" y="3068041"/>
            <a:ext cx="2256006" cy="319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87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9087" y="385511"/>
            <a:ext cx="7881121" cy="628675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58615" y="1657205"/>
            <a:ext cx="35133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Ffigwr</a:t>
            </a:r>
            <a:r>
              <a:rPr lang="en-US" dirty="0"/>
              <a:t> 1: </a:t>
            </a:r>
            <a:r>
              <a:rPr lang="en-US" dirty="0" err="1"/>
              <a:t>Strategaeth</a:t>
            </a:r>
            <a:r>
              <a:rPr lang="en-US" dirty="0"/>
              <a:t> ac </a:t>
            </a:r>
            <a:r>
              <a:rPr lang="en-US" dirty="0" err="1"/>
              <a:t>ymarfer</a:t>
            </a:r>
            <a:r>
              <a:rPr lang="en-US" dirty="0"/>
              <a:t> ACA </a:t>
            </a:r>
            <a:r>
              <a:rPr lang="en-US" dirty="0" err="1"/>
              <a:t>FfLlRh</a:t>
            </a:r>
            <a:r>
              <a:rPr lang="en-US" dirty="0"/>
              <a:t> </a:t>
            </a:r>
            <a:r>
              <a:rPr lang="en-US" dirty="0" err="1"/>
              <a:t>effeithiol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58615" y="385511"/>
            <a:ext cx="35133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dirty="0" err="1">
                <a:latin typeface="Arial" charset="0"/>
              </a:rPr>
              <a:t>Dulliau</a:t>
            </a:r>
            <a:r>
              <a:rPr lang="en-US" sz="2400" dirty="0">
                <a:latin typeface="Arial" charset="0"/>
              </a:rPr>
              <a:t> </a:t>
            </a:r>
            <a:r>
              <a:rPr lang="en-US" sz="2400" dirty="0" err="1">
                <a:latin typeface="Arial" charset="0"/>
              </a:rPr>
              <a:t>asesu</a:t>
            </a:r>
            <a:r>
              <a:rPr lang="en-US" sz="2400" dirty="0">
                <a:latin typeface="Arial" charset="0"/>
              </a:rPr>
              <a:t>, </a:t>
            </a:r>
            <a:r>
              <a:rPr lang="en-US" sz="2400" dirty="0" err="1">
                <a:latin typeface="Arial" charset="0"/>
              </a:rPr>
              <a:t>cofnodi</a:t>
            </a:r>
            <a:r>
              <a:rPr lang="en-US" sz="2400" dirty="0">
                <a:latin typeface="Arial" charset="0"/>
              </a:rPr>
              <a:t> ac </a:t>
            </a:r>
            <a:r>
              <a:rPr lang="en-US" sz="2400" dirty="0" err="1">
                <a:latin typeface="Arial" charset="0"/>
              </a:rPr>
              <a:t>adrodd</a:t>
            </a:r>
            <a:r>
              <a:rPr lang="en-US" sz="2400" dirty="0">
                <a:latin typeface="Arial" charset="0"/>
              </a:rPr>
              <a:t> (ACA) </a:t>
            </a:r>
            <a:r>
              <a:rPr lang="en-US" sz="2400" dirty="0" err="1" smtClean="0">
                <a:latin typeface="Arial" charset="0"/>
              </a:rPr>
              <a:t>ysgol</a:t>
            </a:r>
            <a:r>
              <a:rPr lang="en-US" sz="2400" dirty="0" smtClean="0">
                <a:latin typeface="Arial" charset="0"/>
              </a:rPr>
              <a:t> </a:t>
            </a:r>
            <a:r>
              <a:rPr lang="en-US" sz="2400" dirty="0" err="1">
                <a:latin typeface="Arial" charset="0"/>
              </a:rPr>
              <a:t>gyfan</a:t>
            </a:r>
            <a:endParaRPr lang="en-US" sz="2400" dirty="0">
              <a:effectLst/>
              <a:latin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832" y="2616232"/>
            <a:ext cx="2256006" cy="319365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58616" y="5625224"/>
            <a:ext cx="3770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 (2014: 4)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Fframwaith</a:t>
            </a:r>
            <a:r>
              <a:rPr lang="en-US" dirty="0" smtClean="0"/>
              <a:t> </a:t>
            </a:r>
            <a:r>
              <a:rPr lang="en-US" dirty="0" err="1" smtClean="0"/>
              <a:t>Llythrennedd</a:t>
            </a:r>
            <a:r>
              <a:rPr lang="en-US" dirty="0" smtClean="0"/>
              <a:t> a </a:t>
            </a:r>
            <a:r>
              <a:rPr lang="en-US" dirty="0" err="1" smtClean="0"/>
              <a:t>Rhifedd</a:t>
            </a:r>
            <a:r>
              <a:rPr lang="en-US" dirty="0" smtClean="0"/>
              <a:t> </a:t>
            </a:r>
            <a:r>
              <a:rPr lang="en-US" dirty="0" err="1" smtClean="0"/>
              <a:t>Cenedlaethol</a:t>
            </a:r>
            <a:r>
              <a:rPr lang="en-US" dirty="0" smtClean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2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114963" y="646113"/>
            <a:ext cx="8067262" cy="1143000"/>
          </a:xfrm>
        </p:spPr>
        <p:txBody>
          <a:bodyPr/>
          <a:lstStyle/>
          <a:p>
            <a:r>
              <a:rPr lang="en-US" dirty="0" err="1" smtClean="0"/>
              <a:t>Asesu’r</a:t>
            </a:r>
            <a:r>
              <a:rPr lang="en-US" dirty="0" smtClean="0"/>
              <a:t> </a:t>
            </a:r>
            <a:r>
              <a:rPr lang="en-US" dirty="0" err="1" smtClean="0"/>
              <a:t>Ff.Ll.Rh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573294" y="2035859"/>
            <a:ext cx="11150600" cy="449897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1200" b="1" dirty="0" err="1" smtClean="0"/>
              <a:t>Asesu</a:t>
            </a:r>
            <a:endParaRPr lang="en-US" sz="11200" b="1" dirty="0" smtClean="0"/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9600" dirty="0" err="1" smtClean="0"/>
              <a:t>Bydd</a:t>
            </a:r>
            <a:r>
              <a:rPr lang="en-US" sz="9600" dirty="0" smtClean="0"/>
              <a:t> </a:t>
            </a:r>
            <a:r>
              <a:rPr lang="en-US" sz="9600" dirty="0" err="1" smtClean="0"/>
              <a:t>asesu</a:t>
            </a:r>
            <a:r>
              <a:rPr lang="en-US" sz="9600" dirty="0" smtClean="0"/>
              <a:t> </a:t>
            </a:r>
            <a:r>
              <a:rPr lang="en-US" sz="9600" dirty="0" err="1"/>
              <a:t>cynnydd</a:t>
            </a:r>
            <a:r>
              <a:rPr lang="en-US" sz="9600" dirty="0"/>
              <a:t> </a:t>
            </a:r>
            <a:r>
              <a:rPr lang="en-US" sz="9600" dirty="0" err="1"/>
              <a:t>dysgwyr</a:t>
            </a:r>
            <a:r>
              <a:rPr lang="en-US" sz="9600" dirty="0"/>
              <a:t> o ran y </a:t>
            </a:r>
            <a:r>
              <a:rPr lang="en-US" sz="9600" dirty="0" err="1"/>
              <a:t>modd</a:t>
            </a:r>
            <a:r>
              <a:rPr lang="en-US" sz="9600" dirty="0"/>
              <a:t> y </a:t>
            </a:r>
            <a:r>
              <a:rPr lang="en-US" sz="9600" dirty="0" err="1"/>
              <a:t>maent</a:t>
            </a:r>
            <a:r>
              <a:rPr lang="en-US" sz="9600" dirty="0"/>
              <a:t> </a:t>
            </a:r>
            <a:r>
              <a:rPr lang="en-US" sz="9600" dirty="0" err="1"/>
              <a:t>yn</a:t>
            </a:r>
            <a:r>
              <a:rPr lang="en-US" sz="9600" dirty="0"/>
              <a:t> </a:t>
            </a:r>
            <a:r>
              <a:rPr lang="en-US" sz="9600" dirty="0" err="1"/>
              <a:t>datblygu</a:t>
            </a:r>
            <a:r>
              <a:rPr lang="en-US" sz="9600" dirty="0"/>
              <a:t> </a:t>
            </a:r>
            <a:r>
              <a:rPr lang="en-US" sz="9600" dirty="0" err="1" smtClean="0"/>
              <a:t>eu</a:t>
            </a:r>
            <a:r>
              <a:rPr lang="en-US" sz="9600" dirty="0" smtClean="0"/>
              <a:t> </a:t>
            </a:r>
            <a:r>
              <a:rPr lang="en-US" sz="9600" dirty="0" err="1"/>
              <a:t>sgiliau</a:t>
            </a:r>
            <a:r>
              <a:rPr lang="en-US" sz="9600" dirty="0"/>
              <a:t> </a:t>
            </a:r>
            <a:r>
              <a:rPr lang="en-US" sz="9600" dirty="0" err="1"/>
              <a:t>llythrennedd</a:t>
            </a:r>
            <a:r>
              <a:rPr lang="en-US" sz="9600" dirty="0"/>
              <a:t> a </a:t>
            </a:r>
            <a:r>
              <a:rPr lang="en-US" sz="9600" dirty="0" err="1"/>
              <a:t>rhifedd</a:t>
            </a:r>
            <a:r>
              <a:rPr lang="en-US" sz="9600" dirty="0"/>
              <a:t> </a:t>
            </a:r>
            <a:r>
              <a:rPr lang="en-US" sz="9600" b="1" dirty="0" err="1"/>
              <a:t>yn</a:t>
            </a:r>
            <a:r>
              <a:rPr lang="en-US" sz="9600" b="1" dirty="0"/>
              <a:t> broses </a:t>
            </a:r>
            <a:r>
              <a:rPr lang="en-US" sz="9600" b="1" dirty="0" err="1"/>
              <a:t>ffurfiannol</a:t>
            </a:r>
            <a:r>
              <a:rPr lang="en-US" sz="9600" b="1" dirty="0"/>
              <a:t> a </a:t>
            </a:r>
            <a:r>
              <a:rPr lang="en-US" sz="9600" b="1" dirty="0" err="1"/>
              <a:t>pharhaus</a:t>
            </a:r>
            <a:r>
              <a:rPr lang="en-US" sz="9600" b="1" dirty="0"/>
              <a:t> </a:t>
            </a:r>
            <a:r>
              <a:rPr lang="en-US" sz="9600" dirty="0" smtClean="0"/>
              <a:t>a </a:t>
            </a:r>
            <a:r>
              <a:rPr lang="en-US" sz="9600" dirty="0" err="1"/>
              <a:t>gaiff</a:t>
            </a:r>
            <a:r>
              <a:rPr lang="en-US" sz="9600" dirty="0"/>
              <a:t> </a:t>
            </a:r>
            <a:r>
              <a:rPr lang="en-US" sz="9600" dirty="0" err="1"/>
              <a:t>ei</a:t>
            </a:r>
            <a:r>
              <a:rPr lang="en-US" sz="9600" dirty="0"/>
              <a:t> </a:t>
            </a:r>
            <a:r>
              <a:rPr lang="en-US" sz="9600" dirty="0" err="1"/>
              <a:t>hategu</a:t>
            </a:r>
            <a:r>
              <a:rPr lang="en-US" sz="9600" dirty="0"/>
              <a:t> </a:t>
            </a:r>
            <a:r>
              <a:rPr lang="en-US" sz="9600" dirty="0" err="1"/>
              <a:t>gan</a:t>
            </a:r>
            <a:r>
              <a:rPr lang="en-US" sz="9600" dirty="0"/>
              <a:t> </a:t>
            </a:r>
            <a:r>
              <a:rPr lang="en-US" sz="9600" dirty="0" err="1"/>
              <a:t>eu</a:t>
            </a:r>
            <a:r>
              <a:rPr lang="en-US" sz="9600" dirty="0"/>
              <a:t> </a:t>
            </a:r>
            <a:r>
              <a:rPr lang="en-US" sz="9600" dirty="0" err="1"/>
              <a:t>canlyniadau</a:t>
            </a:r>
            <a:r>
              <a:rPr lang="en-US" sz="9600" dirty="0"/>
              <a:t> </a:t>
            </a:r>
            <a:r>
              <a:rPr lang="en-US" sz="9600" dirty="0" err="1"/>
              <a:t>yn</a:t>
            </a:r>
            <a:r>
              <a:rPr lang="en-US" sz="9600" dirty="0"/>
              <a:t> </a:t>
            </a:r>
            <a:r>
              <a:rPr lang="en-US" sz="9600" dirty="0" smtClean="0"/>
              <a:t>y </a:t>
            </a:r>
            <a:r>
              <a:rPr lang="en-US" sz="9600" dirty="0" err="1" smtClean="0"/>
              <a:t>profion</a:t>
            </a:r>
            <a:r>
              <a:rPr lang="en-US" sz="9600" dirty="0" smtClean="0"/>
              <a:t> </a:t>
            </a:r>
            <a:r>
              <a:rPr lang="en-US" sz="9600" dirty="0" err="1"/>
              <a:t>darllen</a:t>
            </a:r>
            <a:r>
              <a:rPr lang="en-US" sz="9600" dirty="0"/>
              <a:t> a </a:t>
            </a:r>
            <a:r>
              <a:rPr lang="en-US" sz="9600" dirty="0" err="1" smtClean="0"/>
              <a:t>rhifedd</a:t>
            </a:r>
            <a:r>
              <a:rPr lang="en-US" sz="9600" dirty="0" smtClean="0"/>
              <a:t> </a:t>
            </a:r>
            <a:r>
              <a:rPr lang="en-US" sz="9600" dirty="0" err="1" smtClean="0"/>
              <a:t>blynyddol</a:t>
            </a:r>
            <a:r>
              <a:rPr lang="en-US" sz="9600" dirty="0"/>
              <a:t>. </a:t>
            </a:r>
            <a:r>
              <a:rPr lang="en-US" sz="9600" dirty="0" err="1"/>
              <a:t>Fodd</a:t>
            </a:r>
            <a:r>
              <a:rPr lang="en-US" sz="9600" dirty="0"/>
              <a:t> </a:t>
            </a:r>
            <a:r>
              <a:rPr lang="en-US" sz="9600" dirty="0" err="1"/>
              <a:t>bynnag</a:t>
            </a:r>
            <a:r>
              <a:rPr lang="en-US" sz="9600" dirty="0"/>
              <a:t>, </a:t>
            </a:r>
            <a:r>
              <a:rPr lang="en-US" sz="9600" dirty="0" err="1"/>
              <a:t>bydd</a:t>
            </a:r>
            <a:r>
              <a:rPr lang="en-US" sz="9600" dirty="0"/>
              <a:t> </a:t>
            </a:r>
            <a:r>
              <a:rPr lang="en-US" sz="9600" dirty="0" err="1"/>
              <a:t>yn</a:t>
            </a:r>
            <a:r>
              <a:rPr lang="en-US" sz="9600" dirty="0"/>
              <a:t> </a:t>
            </a:r>
            <a:r>
              <a:rPr lang="en-US" sz="9600" dirty="0" err="1"/>
              <a:t>ofynnol</a:t>
            </a:r>
            <a:r>
              <a:rPr lang="en-US" sz="9600" dirty="0"/>
              <a:t> </a:t>
            </a:r>
            <a:r>
              <a:rPr lang="en-US" sz="9600" dirty="0" err="1"/>
              <a:t>i</a:t>
            </a:r>
            <a:r>
              <a:rPr lang="en-US" sz="9600" dirty="0"/>
              <a:t> </a:t>
            </a:r>
            <a:r>
              <a:rPr lang="en-US" sz="9600" dirty="0" err="1"/>
              <a:t>athrawon</a:t>
            </a:r>
            <a:r>
              <a:rPr lang="en-US" sz="9600" dirty="0"/>
              <a:t> </a:t>
            </a:r>
            <a:r>
              <a:rPr lang="en-US" sz="9600" dirty="0" err="1"/>
              <a:t>lunio</a:t>
            </a:r>
            <a:r>
              <a:rPr lang="en-US" sz="9600" dirty="0"/>
              <a:t> </a:t>
            </a:r>
            <a:r>
              <a:rPr lang="en-US" sz="9600" dirty="0" err="1"/>
              <a:t>adroddiad</a:t>
            </a:r>
            <a:r>
              <a:rPr lang="en-US" sz="9600" dirty="0"/>
              <a:t> </a:t>
            </a:r>
            <a:r>
              <a:rPr lang="en-US" sz="9600" dirty="0" err="1" smtClean="0"/>
              <a:t>cyfunol</a:t>
            </a:r>
            <a:r>
              <a:rPr lang="en-US" sz="9600" dirty="0" smtClean="0"/>
              <a:t> </a:t>
            </a:r>
            <a:r>
              <a:rPr lang="en-US" sz="9600" dirty="0" err="1"/>
              <a:t>ar</a:t>
            </a:r>
            <a:r>
              <a:rPr lang="en-US" sz="9600" dirty="0"/>
              <a:t> </a:t>
            </a:r>
            <a:r>
              <a:rPr lang="en-US" sz="9600" dirty="0" err="1"/>
              <a:t>gynnydd</a:t>
            </a:r>
            <a:r>
              <a:rPr lang="en-US" sz="9600" dirty="0"/>
              <a:t> </a:t>
            </a:r>
            <a:r>
              <a:rPr lang="en-US" sz="9600" dirty="0" err="1"/>
              <a:t>dysgwyr</a:t>
            </a:r>
            <a:r>
              <a:rPr lang="en-US" sz="9600" dirty="0"/>
              <a:t> a </a:t>
            </a:r>
            <a:r>
              <a:rPr lang="en-US" sz="9600" dirty="0" err="1"/>
              <a:t>nodi</a:t>
            </a:r>
            <a:r>
              <a:rPr lang="en-US" sz="9600" dirty="0"/>
              <a:t> </a:t>
            </a:r>
            <a:r>
              <a:rPr lang="en-US" sz="9600" dirty="0" err="1"/>
              <a:t>meysydd</a:t>
            </a:r>
            <a:r>
              <a:rPr lang="en-US" sz="9600" dirty="0"/>
              <a:t> </a:t>
            </a:r>
            <a:r>
              <a:rPr lang="en-US" sz="9600" dirty="0" err="1"/>
              <a:t>i’w</a:t>
            </a:r>
            <a:r>
              <a:rPr lang="en-US" sz="9600" dirty="0"/>
              <a:t> </a:t>
            </a:r>
            <a:r>
              <a:rPr lang="en-US" sz="9600" dirty="0" err="1"/>
              <a:t>gwella</a:t>
            </a:r>
            <a:r>
              <a:rPr lang="en-US" sz="9600" dirty="0"/>
              <a:t> bob </a:t>
            </a:r>
            <a:r>
              <a:rPr lang="en-US" sz="9600" dirty="0" err="1" smtClean="0"/>
              <a:t>blwyddyn</a:t>
            </a:r>
            <a:r>
              <a:rPr lang="en-US" sz="9600" dirty="0"/>
              <a:t>. 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9600" dirty="0" err="1"/>
              <a:t>Bydd</a:t>
            </a:r>
            <a:r>
              <a:rPr lang="en-US" sz="9600" dirty="0"/>
              <a:t> </a:t>
            </a:r>
            <a:r>
              <a:rPr lang="en-US" sz="9600" dirty="0" err="1"/>
              <a:t>angen</a:t>
            </a:r>
            <a:r>
              <a:rPr lang="en-US" sz="9600" dirty="0"/>
              <a:t> </a:t>
            </a:r>
            <a:r>
              <a:rPr lang="en-US" sz="9600" dirty="0" err="1"/>
              <a:t>i</a:t>
            </a:r>
            <a:r>
              <a:rPr lang="en-US" sz="9600" dirty="0"/>
              <a:t> </a:t>
            </a:r>
            <a:r>
              <a:rPr lang="en-US" sz="9600" dirty="0" err="1"/>
              <a:t>athrawon</a:t>
            </a:r>
            <a:r>
              <a:rPr lang="en-US" sz="9600" dirty="0"/>
              <a:t> </a:t>
            </a:r>
            <a:r>
              <a:rPr lang="en-US" sz="9600" dirty="0" err="1"/>
              <a:t>asesu</a:t>
            </a:r>
            <a:r>
              <a:rPr lang="en-US" sz="9600" dirty="0"/>
              <a:t> </a:t>
            </a:r>
            <a:r>
              <a:rPr lang="en-US" sz="9600" dirty="0" err="1"/>
              <a:t>cynnydd</a:t>
            </a:r>
            <a:r>
              <a:rPr lang="en-US" sz="9600" dirty="0"/>
              <a:t> </a:t>
            </a:r>
            <a:r>
              <a:rPr lang="en-US" sz="9600" dirty="0" err="1"/>
              <a:t>fel</a:t>
            </a:r>
            <a:r>
              <a:rPr lang="en-US" sz="9600" dirty="0"/>
              <a:t> </a:t>
            </a:r>
            <a:r>
              <a:rPr lang="en-US" sz="9600" dirty="0" err="1"/>
              <a:t>rhan</a:t>
            </a:r>
            <a:r>
              <a:rPr lang="en-US" sz="9600" dirty="0"/>
              <a:t> o </a:t>
            </a:r>
            <a:r>
              <a:rPr lang="en-US" sz="9600" dirty="0" err="1"/>
              <a:t>arfer</a:t>
            </a:r>
            <a:r>
              <a:rPr lang="en-US" sz="9600" dirty="0"/>
              <a:t> bob </a:t>
            </a:r>
            <a:r>
              <a:rPr lang="en-US" sz="9600" dirty="0" err="1"/>
              <a:t>dydd</a:t>
            </a:r>
            <a:r>
              <a:rPr lang="en-US" sz="9600" dirty="0"/>
              <a:t> </a:t>
            </a:r>
            <a:r>
              <a:rPr lang="en-US" sz="9600" dirty="0" err="1"/>
              <a:t>yr</a:t>
            </a:r>
            <a:r>
              <a:rPr lang="en-US" sz="9600" dirty="0"/>
              <a:t> </a:t>
            </a:r>
            <a:r>
              <a:rPr lang="en-US" sz="9600" dirty="0" err="1" smtClean="0"/>
              <a:t>ystafell</a:t>
            </a:r>
            <a:r>
              <a:rPr lang="en-US" sz="9600" dirty="0" smtClean="0"/>
              <a:t> </a:t>
            </a:r>
            <a:r>
              <a:rPr lang="en-US" sz="9600" dirty="0" err="1" smtClean="0"/>
              <a:t>ddosbarth</a:t>
            </a:r>
            <a:r>
              <a:rPr lang="en-US" sz="9600" dirty="0" smtClean="0"/>
              <a:t>, </a:t>
            </a:r>
            <a:r>
              <a:rPr lang="en-US" sz="9600" dirty="0" err="1" smtClean="0"/>
              <a:t>sut</a:t>
            </a:r>
            <a:r>
              <a:rPr lang="en-US" sz="9600" dirty="0" smtClean="0"/>
              <a:t> </a:t>
            </a:r>
            <a:r>
              <a:rPr lang="en-US" sz="9600" dirty="0" err="1"/>
              <a:t>bynnag</a:t>
            </a:r>
            <a:r>
              <a:rPr lang="en-US" sz="9600" dirty="0"/>
              <a:t> y </a:t>
            </a:r>
            <a:r>
              <a:rPr lang="en-US" sz="9600" dirty="0" err="1"/>
              <a:t>maent</a:t>
            </a:r>
            <a:r>
              <a:rPr lang="en-US" sz="9600" dirty="0"/>
              <a:t> </a:t>
            </a:r>
            <a:r>
              <a:rPr lang="en-US" sz="9600" dirty="0" err="1"/>
              <a:t>yn</a:t>
            </a:r>
            <a:r>
              <a:rPr lang="en-US" sz="9600" dirty="0"/>
              <a:t> </a:t>
            </a:r>
            <a:r>
              <a:rPr lang="en-US" sz="9600" dirty="0" err="1"/>
              <a:t>trefnu</a:t>
            </a:r>
            <a:r>
              <a:rPr lang="en-US" sz="9600" dirty="0"/>
              <a:t> </a:t>
            </a:r>
            <a:r>
              <a:rPr lang="en-US" sz="9600" dirty="0" err="1"/>
              <a:t>eu</a:t>
            </a:r>
            <a:r>
              <a:rPr lang="en-US" sz="9600" dirty="0"/>
              <a:t> </a:t>
            </a:r>
            <a:r>
              <a:rPr lang="en-US" sz="9600" dirty="0" err="1"/>
              <a:t>hystafelloedd</a:t>
            </a:r>
            <a:r>
              <a:rPr lang="en-US" sz="9600" dirty="0"/>
              <a:t> </a:t>
            </a:r>
            <a:r>
              <a:rPr lang="en-US" sz="9600" dirty="0" err="1" smtClean="0"/>
              <a:t>dosbarth</a:t>
            </a:r>
            <a:r>
              <a:rPr lang="en-US" sz="9600" dirty="0"/>
              <a:t>, ac felly </a:t>
            </a:r>
            <a:r>
              <a:rPr lang="en-US" sz="9600" dirty="0" err="1"/>
              <a:t>bydd</a:t>
            </a:r>
            <a:r>
              <a:rPr lang="en-US" sz="9600" dirty="0"/>
              <a:t> </a:t>
            </a:r>
            <a:r>
              <a:rPr lang="en-US" sz="9600" dirty="0" err="1"/>
              <a:t>angen</a:t>
            </a:r>
            <a:r>
              <a:rPr lang="en-US" sz="9600" dirty="0"/>
              <a:t> </a:t>
            </a:r>
            <a:r>
              <a:rPr lang="en-US" sz="9600" dirty="0" err="1"/>
              <a:t>iddynt</a:t>
            </a:r>
            <a:r>
              <a:rPr lang="en-US" sz="9600" dirty="0"/>
              <a:t> </a:t>
            </a:r>
            <a:r>
              <a:rPr lang="en-US" sz="9600" dirty="0" err="1"/>
              <a:t>ddatblygu</a:t>
            </a:r>
            <a:r>
              <a:rPr lang="en-US" sz="9600" dirty="0"/>
              <a:t> </a:t>
            </a:r>
            <a:r>
              <a:rPr lang="en-US" sz="9600" dirty="0" err="1"/>
              <a:t>strategaethau</a:t>
            </a:r>
            <a:r>
              <a:rPr lang="en-US" sz="9600" dirty="0"/>
              <a:t> </a:t>
            </a:r>
            <a:r>
              <a:rPr lang="en-US" sz="9600" dirty="0" err="1"/>
              <a:t>priodol</a:t>
            </a:r>
            <a:r>
              <a:rPr lang="en-US" sz="9600" dirty="0"/>
              <a:t> </a:t>
            </a:r>
            <a:r>
              <a:rPr lang="en-US" sz="9600" dirty="0" err="1" smtClean="0"/>
              <a:t>i</a:t>
            </a:r>
            <a:r>
              <a:rPr lang="en-US" sz="9600" dirty="0" smtClean="0"/>
              <a:t> </a:t>
            </a:r>
            <a:r>
              <a:rPr lang="en-US" sz="9600" dirty="0" err="1"/>
              <a:t>asesu</a:t>
            </a:r>
            <a:r>
              <a:rPr lang="en-US" sz="9600" dirty="0"/>
              <a:t> </a:t>
            </a:r>
            <a:r>
              <a:rPr lang="en-US" sz="9600" dirty="0" err="1"/>
              <a:t>sgiliau</a:t>
            </a:r>
            <a:r>
              <a:rPr lang="en-US" sz="9600" dirty="0"/>
              <a:t> </a:t>
            </a:r>
            <a:r>
              <a:rPr lang="en-US" sz="9600" dirty="0" err="1"/>
              <a:t>llythrennedd</a:t>
            </a:r>
            <a:r>
              <a:rPr lang="en-US" sz="9600" dirty="0"/>
              <a:t> a </a:t>
            </a:r>
            <a:r>
              <a:rPr lang="en-US" sz="9600" dirty="0" err="1"/>
              <a:t>rhifedd</a:t>
            </a:r>
            <a:r>
              <a:rPr lang="en-US" sz="9600" dirty="0"/>
              <a:t>. </a:t>
            </a:r>
          </a:p>
          <a:p>
            <a:pPr>
              <a:buNone/>
            </a:pPr>
            <a:r>
              <a:rPr lang="en-US" sz="8000" dirty="0" err="1" smtClean="0"/>
              <a:t>Llywodraeth</a:t>
            </a:r>
            <a:r>
              <a:rPr lang="en-US" sz="8000" dirty="0" smtClean="0"/>
              <a:t> </a:t>
            </a:r>
            <a:r>
              <a:rPr lang="en-US" sz="8000" dirty="0" err="1" smtClean="0"/>
              <a:t>Cymru</a:t>
            </a:r>
            <a:r>
              <a:rPr lang="en-US" sz="8000" dirty="0" smtClean="0"/>
              <a:t> (</a:t>
            </a:r>
            <a:r>
              <a:rPr lang="en-US" sz="8000" dirty="0" smtClean="0"/>
              <a:t>2013: 27), </a:t>
            </a:r>
            <a:r>
              <a:rPr lang="en-US" sz="8000" i="1" dirty="0" err="1" smtClean="0"/>
              <a:t>Canllawiau</a:t>
            </a:r>
            <a:r>
              <a:rPr lang="en-US" sz="8000" i="1" dirty="0" smtClean="0"/>
              <a:t> </a:t>
            </a:r>
            <a:r>
              <a:rPr lang="en-US" sz="8000" i="1" dirty="0" err="1" smtClean="0"/>
              <a:t>ar</a:t>
            </a:r>
            <a:r>
              <a:rPr lang="en-US" sz="8000" i="1" dirty="0" smtClean="0"/>
              <a:t> </a:t>
            </a:r>
            <a:r>
              <a:rPr lang="en-US" sz="8000" i="1" dirty="0" err="1" smtClean="0"/>
              <a:t>Gynllunio’r</a:t>
            </a:r>
            <a:r>
              <a:rPr lang="en-US" sz="8000" i="1" dirty="0" smtClean="0"/>
              <a:t> </a:t>
            </a:r>
            <a:r>
              <a:rPr lang="en-US" sz="8000" i="1" dirty="0" err="1" smtClean="0"/>
              <a:t>Cwricwlwm</a:t>
            </a:r>
            <a:endParaRPr lang="en-US" sz="8000" dirty="0" smtClean="0"/>
          </a:p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558800" y="6412248"/>
            <a:ext cx="11633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learning.gov.wales/docs/learningwales/publications/130124curriculumplanningguidancecy.pdf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860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6"/>
          <p:cNvSpPr txBox="1">
            <a:spLocks/>
          </p:cNvSpPr>
          <p:nvPr/>
        </p:nvSpPr>
        <p:spPr>
          <a:xfrm>
            <a:off x="304988" y="2046287"/>
            <a:ext cx="5511611" cy="44545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charset="2"/>
              <a:buNone/>
            </a:pPr>
            <a:r>
              <a:rPr lang="en-US" sz="1900" b="1" dirty="0" smtClean="0"/>
              <a:t>  </a:t>
            </a:r>
            <a:r>
              <a:rPr lang="en-US" sz="2100" b="1" dirty="0" smtClean="0"/>
              <a:t>   </a:t>
            </a:r>
            <a:r>
              <a:rPr lang="en-US" sz="2100" b="1" dirty="0" err="1" smtClean="0"/>
              <a:t>Gwella</a:t>
            </a:r>
            <a:r>
              <a:rPr lang="en-US" sz="2100" b="1" dirty="0" smtClean="0"/>
              <a:t> a </a:t>
            </a:r>
            <a:r>
              <a:rPr lang="en-US" sz="2100" b="1" dirty="0" err="1" smtClean="0"/>
              <a:t>gwneud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cynnydd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yw’r</a:t>
            </a:r>
            <a:r>
              <a:rPr lang="en-US" sz="2100" b="1" dirty="0" smtClean="0"/>
              <a:t> nod ac </a:t>
            </a:r>
            <a:r>
              <a:rPr lang="en-US" sz="2100" b="1" dirty="0" err="1" smtClean="0"/>
              <a:t>mae’n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holi</a:t>
            </a:r>
            <a:r>
              <a:rPr lang="en-US" sz="2100" b="1" dirty="0" smtClean="0"/>
              <a:t>? </a:t>
            </a:r>
            <a:endParaRPr lang="en-US" sz="2100" dirty="0" smtClean="0"/>
          </a:p>
          <a:p>
            <a:r>
              <a:rPr lang="en-US" sz="2100" dirty="0" smtClean="0"/>
              <a:t>Pa </a:t>
            </a:r>
            <a:r>
              <a:rPr lang="en-US" sz="2100" dirty="0" err="1" smtClean="0"/>
              <a:t>mor</a:t>
            </a:r>
            <a:r>
              <a:rPr lang="en-US" sz="2100" dirty="0" smtClean="0"/>
              <a:t> </a:t>
            </a:r>
            <a:r>
              <a:rPr lang="en-US" sz="2100" dirty="0" err="1" smtClean="0"/>
              <a:t>dda</a:t>
            </a:r>
            <a:r>
              <a:rPr lang="en-US" sz="2100" dirty="0" smtClean="0"/>
              <a:t> </a:t>
            </a:r>
            <a:r>
              <a:rPr lang="en-US" sz="2100" dirty="0" err="1" smtClean="0"/>
              <a:t>wyt</a:t>
            </a:r>
            <a:r>
              <a:rPr lang="en-US" sz="2100" dirty="0" smtClean="0"/>
              <a:t> </a:t>
            </a:r>
            <a:r>
              <a:rPr lang="en-US" sz="2100" dirty="0" err="1" smtClean="0"/>
              <a:t>ti’n</a:t>
            </a:r>
            <a:r>
              <a:rPr lang="en-US" sz="2100" dirty="0" smtClean="0"/>
              <a:t> </a:t>
            </a:r>
            <a:r>
              <a:rPr lang="en-US" sz="2100" dirty="0" err="1" smtClean="0"/>
              <a:t>ei</a:t>
            </a:r>
            <a:r>
              <a:rPr lang="en-US" sz="2100" dirty="0" smtClean="0"/>
              <a:t> </a:t>
            </a:r>
            <a:r>
              <a:rPr lang="en-US" sz="2100" dirty="0" err="1" smtClean="0"/>
              <a:t>wneud</a:t>
            </a:r>
            <a:r>
              <a:rPr lang="en-US" sz="2100" dirty="0" smtClean="0"/>
              <a:t>? </a:t>
            </a:r>
          </a:p>
          <a:p>
            <a:r>
              <a:rPr lang="en-US" sz="2100" dirty="0" smtClean="0"/>
              <a:t>Pa </a:t>
            </a:r>
            <a:r>
              <a:rPr lang="en-US" sz="2100" dirty="0" err="1" smtClean="0"/>
              <a:t>gynnydd</a:t>
            </a:r>
            <a:r>
              <a:rPr lang="en-US" sz="2100" dirty="0" smtClean="0"/>
              <a:t> </a:t>
            </a:r>
            <a:r>
              <a:rPr lang="en-US" sz="2100" dirty="0" err="1" smtClean="0"/>
              <a:t>wnaeth</a:t>
            </a:r>
            <a:r>
              <a:rPr lang="en-US" sz="2100" dirty="0" smtClean="0"/>
              <a:t> y </a:t>
            </a:r>
            <a:r>
              <a:rPr lang="en-US" sz="2100" dirty="0" err="1" smtClean="0"/>
              <a:t>disgybl</a:t>
            </a:r>
            <a:r>
              <a:rPr lang="en-US" sz="2100" dirty="0" smtClean="0"/>
              <a:t>?  </a:t>
            </a:r>
          </a:p>
          <a:p>
            <a:pPr>
              <a:spcAft>
                <a:spcPts val="600"/>
              </a:spcAft>
            </a:pPr>
            <a:r>
              <a:rPr lang="en-US" sz="2100" dirty="0" smtClean="0"/>
              <a:t>Beth </a:t>
            </a:r>
            <a:r>
              <a:rPr lang="en-US" sz="2100" dirty="0" err="1" smtClean="0"/>
              <a:t>sydd</a:t>
            </a:r>
            <a:r>
              <a:rPr lang="en-US" sz="2100" dirty="0" smtClean="0"/>
              <a:t> </a:t>
            </a:r>
            <a:r>
              <a:rPr lang="en-US" sz="2100" dirty="0" err="1" smtClean="0"/>
              <a:t>angen</a:t>
            </a:r>
            <a:r>
              <a:rPr lang="en-US" sz="2100" dirty="0" smtClean="0"/>
              <a:t> </a:t>
            </a:r>
            <a:r>
              <a:rPr lang="en-US" sz="2100" dirty="0" err="1" smtClean="0"/>
              <a:t>iddo</a:t>
            </a:r>
            <a:r>
              <a:rPr lang="en-US" sz="2100" dirty="0" smtClean="0"/>
              <a:t> </a:t>
            </a:r>
            <a:r>
              <a:rPr lang="en-US" sz="2100" dirty="0" err="1" smtClean="0"/>
              <a:t>wneud</a:t>
            </a:r>
            <a:r>
              <a:rPr lang="en-US" sz="2100" dirty="0" smtClean="0"/>
              <a:t> </a:t>
            </a:r>
            <a:r>
              <a:rPr lang="en-US" sz="2100" dirty="0" err="1" smtClean="0"/>
              <a:t>nesaf</a:t>
            </a:r>
            <a:r>
              <a:rPr lang="en-US" sz="2100" dirty="0" smtClean="0"/>
              <a:t>?</a:t>
            </a:r>
          </a:p>
          <a:p>
            <a:pPr>
              <a:buFont typeface="Wingdings 3" charset="2"/>
              <a:buNone/>
            </a:pPr>
            <a:r>
              <a:rPr lang="en-US" sz="2100" b="1" dirty="0" smtClean="0"/>
              <a:t>     </a:t>
            </a:r>
            <a:r>
              <a:rPr lang="en-US" sz="2100" b="1" dirty="0" err="1" smtClean="0"/>
              <a:t>Mae’n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dueddol</a:t>
            </a:r>
            <a:r>
              <a:rPr lang="en-US" sz="2100" b="1" dirty="0" smtClean="0"/>
              <a:t> o </a:t>
            </a:r>
            <a:r>
              <a:rPr lang="en-US" sz="2100" b="1" dirty="0" err="1" smtClean="0"/>
              <a:t>edrych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ymlaen</a:t>
            </a:r>
            <a:r>
              <a:rPr lang="en-US" sz="2100" b="1" dirty="0" smtClean="0"/>
              <a:t> ac </a:t>
            </a:r>
            <a:r>
              <a:rPr lang="en-US" sz="2100" b="1" dirty="0" err="1" smtClean="0"/>
              <a:t>yn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rhan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o’r</a:t>
            </a:r>
            <a:r>
              <a:rPr lang="en-US" sz="2100" b="1" dirty="0" smtClean="0"/>
              <a:t> broses </a:t>
            </a:r>
            <a:r>
              <a:rPr lang="en-US" sz="2100" b="1" dirty="0" err="1" smtClean="0"/>
              <a:t>ddysgu</a:t>
            </a:r>
            <a:endParaRPr lang="en-US" sz="2100" b="1" dirty="0" smtClean="0"/>
          </a:p>
          <a:p>
            <a:pPr>
              <a:buFont typeface="Wingdings 3" charset="2"/>
              <a:buNone/>
            </a:pPr>
            <a:r>
              <a:rPr lang="en-US" sz="2100" b="1" dirty="0" smtClean="0"/>
              <a:t>      </a:t>
            </a:r>
            <a:r>
              <a:rPr lang="en-US" sz="2100" b="1" dirty="0" err="1" smtClean="0"/>
              <a:t>Yn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dueddol</a:t>
            </a:r>
            <a:r>
              <a:rPr lang="en-US" sz="2100" b="1" dirty="0" smtClean="0"/>
              <a:t> o </a:t>
            </a:r>
            <a:r>
              <a:rPr lang="en-US" sz="2100" b="1" dirty="0" err="1" smtClean="0"/>
              <a:t>gymryd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mwy</a:t>
            </a:r>
            <a:r>
              <a:rPr lang="en-US" sz="2100" b="1" dirty="0" smtClean="0"/>
              <a:t> o </a:t>
            </a:r>
            <a:r>
              <a:rPr lang="en-US" sz="2100" b="1" dirty="0" err="1" smtClean="0"/>
              <a:t>amser</a:t>
            </a:r>
            <a:r>
              <a:rPr lang="en-US" sz="2100" b="1" dirty="0" smtClean="0"/>
              <a:t>, </a:t>
            </a:r>
            <a:r>
              <a:rPr lang="en-US" sz="2100" b="1" dirty="0" err="1" smtClean="0"/>
              <a:t>yn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berthnasol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i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ddisgyblion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unigol</a:t>
            </a:r>
            <a:r>
              <a:rPr lang="en-US" sz="2100" b="1" dirty="0" smtClean="0"/>
              <a:t>, ac </a:t>
            </a:r>
            <a:r>
              <a:rPr lang="en-US" sz="2100" b="1" dirty="0" err="1" smtClean="0"/>
              <a:t>felly’n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anoddach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cyffredinoli</a:t>
            </a:r>
            <a:r>
              <a:rPr lang="en-US" sz="2100" b="1" dirty="0" smtClean="0"/>
              <a:t> ac </a:t>
            </a:r>
            <a:r>
              <a:rPr lang="en-US" sz="2100" b="1" dirty="0" err="1" smtClean="0"/>
              <a:t>yn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fwy</a:t>
            </a:r>
            <a:r>
              <a:rPr lang="en-US" sz="2100" b="1" dirty="0" smtClean="0"/>
              <a:t> </a:t>
            </a:r>
            <a:r>
              <a:rPr lang="en-US" sz="2100" b="1" dirty="0" err="1" smtClean="0"/>
              <a:t>goddrychol</a:t>
            </a:r>
            <a:endParaRPr lang="en-US" sz="2100" b="1" dirty="0"/>
          </a:p>
        </p:txBody>
      </p:sp>
      <p:sp>
        <p:nvSpPr>
          <p:cNvPr id="3" name="Content Placeholder 8"/>
          <p:cNvSpPr txBox="1">
            <a:spLocks/>
          </p:cNvSpPr>
          <p:nvPr/>
        </p:nvSpPr>
        <p:spPr>
          <a:xfrm>
            <a:off x="6197789" y="2046287"/>
            <a:ext cx="5511611" cy="445452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3" charset="2"/>
              <a:buNone/>
            </a:pPr>
            <a:r>
              <a:rPr lang="en-US" sz="2714" b="1" dirty="0" smtClean="0"/>
              <a:t>     </a:t>
            </a:r>
            <a:r>
              <a:rPr lang="en-US" sz="2714" b="1" dirty="0" err="1" smtClean="0"/>
              <a:t>Atebolrwydd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yw’r</a:t>
            </a:r>
            <a:r>
              <a:rPr lang="en-US" sz="2714" b="1" dirty="0" smtClean="0"/>
              <a:t> nod ac </a:t>
            </a:r>
            <a:r>
              <a:rPr lang="en-US" sz="2714" b="1" dirty="0" err="1" smtClean="0"/>
              <a:t>mae’n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holi</a:t>
            </a:r>
            <a:r>
              <a:rPr lang="en-US" sz="2714" b="1" dirty="0" smtClean="0"/>
              <a:t>:</a:t>
            </a:r>
            <a:endParaRPr lang="en-US" sz="2714" dirty="0" smtClean="0"/>
          </a:p>
          <a:p>
            <a:r>
              <a:rPr lang="en-US" sz="2714" dirty="0" smtClean="0"/>
              <a:t>Pa </a:t>
            </a:r>
            <a:r>
              <a:rPr lang="en-US" sz="2714" dirty="0" err="1" smtClean="0"/>
              <a:t>mor</a:t>
            </a:r>
            <a:r>
              <a:rPr lang="en-US" sz="2714" dirty="0" smtClean="0"/>
              <a:t> </a:t>
            </a:r>
            <a:r>
              <a:rPr lang="en-US" sz="2714" dirty="0" err="1" smtClean="0"/>
              <a:t>dda</a:t>
            </a:r>
            <a:r>
              <a:rPr lang="en-US" sz="2714" dirty="0" smtClean="0"/>
              <a:t> </a:t>
            </a:r>
            <a:r>
              <a:rPr lang="en-US" sz="2714" dirty="0" err="1" smtClean="0"/>
              <a:t>wyt</a:t>
            </a:r>
            <a:r>
              <a:rPr lang="en-US" sz="2714" dirty="0" smtClean="0"/>
              <a:t> </a:t>
            </a:r>
            <a:r>
              <a:rPr lang="en-US" sz="2714" dirty="0" err="1" smtClean="0"/>
              <a:t>ti</a:t>
            </a:r>
            <a:r>
              <a:rPr lang="en-US" sz="2714" dirty="0" smtClean="0"/>
              <a:t>?</a:t>
            </a:r>
          </a:p>
          <a:p>
            <a:r>
              <a:rPr lang="en-US" sz="2714" dirty="0" err="1" smtClean="0"/>
              <a:t>Ydy’r</a:t>
            </a:r>
            <a:r>
              <a:rPr lang="en-US" sz="2714" dirty="0" smtClean="0"/>
              <a:t> </a:t>
            </a:r>
            <a:r>
              <a:rPr lang="en-US" sz="2714" dirty="0" err="1" smtClean="0"/>
              <a:t>disgybl</a:t>
            </a:r>
            <a:r>
              <a:rPr lang="en-US" sz="2714" dirty="0" smtClean="0"/>
              <a:t> </a:t>
            </a:r>
            <a:r>
              <a:rPr lang="en-US" sz="2714" dirty="0" err="1" smtClean="0"/>
              <a:t>ar</a:t>
            </a:r>
            <a:r>
              <a:rPr lang="en-US" sz="2714" dirty="0" smtClean="0"/>
              <a:t> </a:t>
            </a:r>
            <a:r>
              <a:rPr lang="en-US" sz="2714" dirty="0" err="1" smtClean="0"/>
              <a:t>lefel</a:t>
            </a:r>
            <a:r>
              <a:rPr lang="en-US" sz="2714" dirty="0" smtClean="0"/>
              <a:t> ‘x’ </a:t>
            </a:r>
            <a:r>
              <a:rPr lang="en-US" sz="2714" dirty="0" err="1" smtClean="0"/>
              <a:t>eto</a:t>
            </a:r>
            <a:r>
              <a:rPr lang="en-US" sz="2714" dirty="0" smtClean="0"/>
              <a:t>? </a:t>
            </a:r>
          </a:p>
          <a:p>
            <a:pPr>
              <a:spcAft>
                <a:spcPts val="600"/>
              </a:spcAft>
            </a:pPr>
            <a:r>
              <a:rPr lang="en-US" sz="2714" dirty="0" err="1" smtClean="0"/>
              <a:t>Ydy</a:t>
            </a:r>
            <a:r>
              <a:rPr lang="en-US" sz="2714" dirty="0" smtClean="0"/>
              <a:t> </a:t>
            </a:r>
            <a:r>
              <a:rPr lang="en-US" sz="2714" dirty="0" err="1" smtClean="0"/>
              <a:t>e’n</a:t>
            </a:r>
            <a:r>
              <a:rPr lang="en-US" sz="2714" dirty="0" smtClean="0"/>
              <a:t> </a:t>
            </a:r>
            <a:r>
              <a:rPr lang="en-US" sz="2714" dirty="0" err="1" smtClean="0"/>
              <a:t>medru</a:t>
            </a:r>
            <a:r>
              <a:rPr lang="en-US" sz="2714" dirty="0" smtClean="0"/>
              <a:t> </a:t>
            </a:r>
            <a:r>
              <a:rPr lang="en-US" sz="2714" dirty="0" err="1" smtClean="0"/>
              <a:t>gwneud</a:t>
            </a:r>
            <a:r>
              <a:rPr lang="en-US" sz="2714" dirty="0" smtClean="0"/>
              <a:t> </a:t>
            </a:r>
            <a:r>
              <a:rPr lang="en-US" sz="2714" dirty="0" err="1" smtClean="0"/>
              <a:t>hyn</a:t>
            </a:r>
            <a:r>
              <a:rPr lang="en-US" sz="2714" dirty="0" smtClean="0"/>
              <a:t> a </a:t>
            </a:r>
            <a:r>
              <a:rPr lang="en-US" sz="2714" dirty="0" err="1" smtClean="0"/>
              <a:t>hyn</a:t>
            </a:r>
            <a:r>
              <a:rPr lang="en-US" sz="2714" dirty="0" smtClean="0"/>
              <a:t>?</a:t>
            </a:r>
          </a:p>
          <a:p>
            <a:pPr>
              <a:spcAft>
                <a:spcPts val="600"/>
              </a:spcAft>
              <a:buFont typeface="Wingdings 3" charset="2"/>
              <a:buNone/>
            </a:pPr>
            <a:r>
              <a:rPr lang="en-US" sz="2714" b="1" dirty="0" smtClean="0"/>
              <a:t>    </a:t>
            </a:r>
            <a:r>
              <a:rPr lang="en-US" sz="2714" b="1" dirty="0" err="1" smtClean="0"/>
              <a:t>Mae’n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dueddol</a:t>
            </a:r>
            <a:r>
              <a:rPr lang="en-US" sz="2714" b="1" dirty="0" smtClean="0"/>
              <a:t> o </a:t>
            </a:r>
            <a:r>
              <a:rPr lang="en-US" sz="2714" b="1" dirty="0" err="1" smtClean="0"/>
              <a:t>edrych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yn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ôl</a:t>
            </a:r>
            <a:r>
              <a:rPr lang="en-US" sz="2714" b="1" dirty="0" smtClean="0"/>
              <a:t>, </a:t>
            </a:r>
            <a:r>
              <a:rPr lang="en-US" sz="2714" b="1" dirty="0" err="1" smtClean="0"/>
              <a:t>ar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ddiwedd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cyfnod</a:t>
            </a:r>
            <a:r>
              <a:rPr lang="en-US" sz="2714" b="1" dirty="0" smtClean="0"/>
              <a:t> o </a:t>
            </a:r>
            <a:r>
              <a:rPr lang="en-US" sz="2714" b="1" dirty="0" err="1" smtClean="0"/>
              <a:t>ddysgu</a:t>
            </a:r>
            <a:r>
              <a:rPr lang="en-US" sz="2714" b="1" dirty="0" smtClean="0"/>
              <a:t>, ac </a:t>
            </a:r>
            <a:r>
              <a:rPr lang="en-US" sz="2714" b="1" dirty="0" err="1" smtClean="0"/>
              <a:t>yn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rywbeth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arwahân</a:t>
            </a:r>
            <a:endParaRPr lang="en-US" sz="2714" b="1" dirty="0" smtClean="0"/>
          </a:p>
          <a:p>
            <a:pPr>
              <a:spcAft>
                <a:spcPts val="600"/>
              </a:spcAft>
              <a:buFont typeface="Wingdings 3" charset="2"/>
              <a:buNone/>
            </a:pPr>
            <a:r>
              <a:rPr lang="en-US" sz="2714" b="1" dirty="0" smtClean="0"/>
              <a:t>     </a:t>
            </a:r>
            <a:r>
              <a:rPr lang="en-US" sz="2714" b="1" dirty="0" err="1" smtClean="0"/>
              <a:t>Caiff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ei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ddefnyddio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i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roi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gwybodaeth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i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eraill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ar</a:t>
            </a:r>
            <a:r>
              <a:rPr lang="en-US" sz="2714" b="1" dirty="0" smtClean="0"/>
              <a:t> faint </a:t>
            </a:r>
            <a:r>
              <a:rPr lang="en-US" sz="2714" b="1" dirty="0" err="1" smtClean="0"/>
              <a:t>sydd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wedi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ei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ddysgu</a:t>
            </a:r>
            <a:endParaRPr lang="en-US" sz="2714" b="1" dirty="0" smtClean="0"/>
          </a:p>
          <a:p>
            <a:pPr>
              <a:buFont typeface="Wingdings 3" charset="2"/>
              <a:buNone/>
            </a:pPr>
            <a:r>
              <a:rPr lang="en-US" sz="2714" b="1" dirty="0" smtClean="0"/>
              <a:t>    </a:t>
            </a:r>
            <a:r>
              <a:rPr lang="en-US" sz="2714" b="1" dirty="0" err="1" smtClean="0"/>
              <a:t>Yn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dueddol</a:t>
            </a:r>
            <a:r>
              <a:rPr lang="en-US" sz="2714" b="1" dirty="0" smtClean="0"/>
              <a:t> o </a:t>
            </a:r>
            <a:r>
              <a:rPr lang="en-US" sz="2714" b="1" dirty="0" err="1" smtClean="0"/>
              <a:t>ffafrio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profion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safonol</a:t>
            </a:r>
            <a:r>
              <a:rPr lang="en-US" sz="2714" b="1" dirty="0" smtClean="0"/>
              <a:t>, </a:t>
            </a:r>
            <a:r>
              <a:rPr lang="en-US" sz="2714" b="1" dirty="0" err="1" smtClean="0"/>
              <a:t>yn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aml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wedi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eu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creu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a’u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sgorio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gan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rywun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heblaw’r</a:t>
            </a:r>
            <a:r>
              <a:rPr lang="en-US" sz="2714" b="1" dirty="0" smtClean="0"/>
              <a:t> </a:t>
            </a:r>
            <a:r>
              <a:rPr lang="en-US" sz="2714" b="1" dirty="0" err="1" smtClean="0"/>
              <a:t>athro</a:t>
            </a:r>
            <a:endParaRPr lang="en-US" sz="2714" dirty="0" smtClean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848738" y="99850"/>
            <a:ext cx="8698101" cy="8262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err="1" smtClean="0">
                <a:solidFill>
                  <a:sysClr val="windowText" lastClr="000000"/>
                </a:solidFill>
              </a:rPr>
              <a:t>Atgoffa</a:t>
            </a:r>
            <a:r>
              <a:rPr lang="en-US" dirty="0" smtClean="0">
                <a:solidFill>
                  <a:sysClr val="windowText" lastClr="000000"/>
                </a:solidFill>
              </a:rPr>
              <a:t>: </a:t>
            </a:r>
            <a:r>
              <a:rPr lang="en-US" dirty="0" err="1" smtClean="0">
                <a:solidFill>
                  <a:sysClr val="windowText" lastClr="000000"/>
                </a:solidFill>
              </a:rPr>
              <a:t>Gwahanol</a:t>
            </a:r>
            <a:r>
              <a:rPr lang="en-US" dirty="0" smtClean="0">
                <a:solidFill>
                  <a:sysClr val="windowText" lastClr="000000"/>
                </a:solidFill>
              </a:rPr>
              <a:t> </a:t>
            </a:r>
            <a:r>
              <a:rPr lang="en-US" dirty="0" err="1" smtClean="0">
                <a:solidFill>
                  <a:sysClr val="windowText" lastClr="000000"/>
                </a:solidFill>
              </a:rPr>
              <a:t>fathau</a:t>
            </a:r>
            <a:r>
              <a:rPr lang="en-US" dirty="0" smtClean="0">
                <a:solidFill>
                  <a:sysClr val="windowText" lastClr="000000"/>
                </a:solidFill>
              </a:rPr>
              <a:t> o </a:t>
            </a:r>
            <a:r>
              <a:rPr lang="en-US" dirty="0" err="1" smtClean="0">
                <a:solidFill>
                  <a:sysClr val="windowText" lastClr="000000"/>
                </a:solidFill>
              </a:rPr>
              <a:t>asesu</a:t>
            </a:r>
            <a:endParaRPr lang="en-US" dirty="0">
              <a:solidFill>
                <a:sysClr val="windowText" lastClr="000000"/>
              </a:solidFill>
            </a:endParaRPr>
          </a:p>
        </p:txBody>
      </p:sp>
      <p:sp>
        <p:nvSpPr>
          <p:cNvPr id="5" name="Text Placeholder 5"/>
          <p:cNvSpPr txBox="1">
            <a:spLocks/>
          </p:cNvSpPr>
          <p:nvPr/>
        </p:nvSpPr>
        <p:spPr>
          <a:xfrm>
            <a:off x="304989" y="887600"/>
            <a:ext cx="5511611" cy="76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b="1" dirty="0" err="1" smtClean="0"/>
              <a:t>Asesu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ffurfianol</a:t>
            </a:r>
            <a:r>
              <a:rPr lang="en-US" sz="3200" b="1" dirty="0" smtClean="0"/>
              <a:t>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US" sz="2400" dirty="0" smtClean="0"/>
              <a:t>Formative assessment</a:t>
            </a:r>
            <a:endParaRPr lang="en-US" sz="2400" dirty="0"/>
          </a:p>
        </p:txBody>
      </p:sp>
      <p:sp>
        <p:nvSpPr>
          <p:cNvPr id="6" name="Text Placeholder 5"/>
          <p:cNvSpPr txBox="1">
            <a:spLocks/>
          </p:cNvSpPr>
          <p:nvPr/>
        </p:nvSpPr>
        <p:spPr>
          <a:xfrm>
            <a:off x="6197789" y="926050"/>
            <a:ext cx="5511611" cy="762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200" b="1" dirty="0" err="1" smtClean="0"/>
              <a:t>Asesu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Cyfunol</a:t>
            </a:r>
            <a:r>
              <a:rPr lang="en-US" sz="3200" b="1" dirty="0" smtClean="0"/>
              <a:t>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US" sz="2400" dirty="0" smtClean="0"/>
              <a:t>Summative assessment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5998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DFF4580-2A06-492C-9099-C4235F433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9717835" cy="706964"/>
          </a:xfrm>
        </p:spPr>
        <p:txBody>
          <a:bodyPr/>
          <a:lstStyle/>
          <a:p>
            <a:r>
              <a:rPr lang="en-GB" dirty="0" err="1" smtClean="0"/>
              <a:t>Gwreiddio</a:t>
            </a:r>
            <a:r>
              <a:rPr lang="en-GB" dirty="0" smtClean="0"/>
              <a:t> ac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rhifedd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ffurfiannol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6F020D9-D594-4D34-A06E-62C16EFFF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763" y="2171700"/>
            <a:ext cx="11487150" cy="4098441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pob</a:t>
            </a:r>
            <a:r>
              <a:rPr lang="en-GB" sz="2400" dirty="0" smtClean="0"/>
              <a:t> </a:t>
            </a:r>
            <a:r>
              <a:rPr lang="en-GB" sz="2400" dirty="0" err="1" smtClean="0"/>
              <a:t>esiampl</a:t>
            </a:r>
            <a:r>
              <a:rPr lang="en-GB" sz="2400" dirty="0" smtClean="0"/>
              <a:t> o </a:t>
            </a:r>
            <a:r>
              <a:rPr lang="en-GB" sz="2400" dirty="0" err="1" smtClean="0"/>
              <a:t>waith</a:t>
            </a:r>
            <a:r>
              <a:rPr lang="en-GB" sz="2400" dirty="0" smtClean="0"/>
              <a:t> </a:t>
            </a:r>
            <a:r>
              <a:rPr lang="en-GB" sz="2400" dirty="0" err="1" smtClean="0"/>
              <a:t>gwnewch</a:t>
            </a:r>
            <a:r>
              <a:rPr lang="en-GB" sz="2400" dirty="0" smtClean="0"/>
              <a:t> </a:t>
            </a:r>
            <a:r>
              <a:rPr lang="en-GB" sz="2400" dirty="0" err="1" smtClean="0"/>
              <a:t>sylwadau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:</a:t>
            </a:r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 smtClean="0"/>
              <a:t>Beth </a:t>
            </a:r>
            <a:r>
              <a:rPr lang="en-GB" sz="2400" b="1" dirty="0" err="1" smtClean="0"/>
              <a:t>mae’r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esiampl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dangos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i</a:t>
            </a:r>
            <a:r>
              <a:rPr lang="en-GB" sz="2400" b="1" dirty="0" smtClean="0"/>
              <a:t> chi am </a:t>
            </a:r>
            <a:r>
              <a:rPr lang="en-GB" sz="2400" b="1" dirty="0" err="1" smtClean="0"/>
              <a:t>sgiliau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rhifedd</a:t>
            </a:r>
            <a:r>
              <a:rPr lang="en-GB" sz="2400" b="1" dirty="0" smtClean="0"/>
              <a:t> y </a:t>
            </a:r>
            <a:r>
              <a:rPr lang="en-GB" sz="2400" b="1" dirty="0" err="1" smtClean="0"/>
              <a:t>dysgwr</a:t>
            </a:r>
            <a:r>
              <a:rPr lang="en-GB" sz="2400" b="1" dirty="0" smtClean="0"/>
              <a:t> a </a:t>
            </a:r>
            <a:r>
              <a:rPr lang="en-GB" sz="2400" b="1" dirty="0" err="1" smtClean="0"/>
              <a:t>beth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allech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wneud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mwyn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sicrhau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cynnydd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pellach</a:t>
            </a:r>
            <a:r>
              <a:rPr lang="en-GB" sz="2400" b="1" dirty="0" smtClean="0"/>
              <a:t>. </a:t>
            </a:r>
            <a:r>
              <a:rPr lang="en-GB" sz="2400" dirty="0" err="1" smtClean="0"/>
              <a:t>Cysylltwch</a:t>
            </a:r>
            <a:r>
              <a:rPr lang="en-GB" sz="2400" dirty="0" smtClean="0"/>
              <a:t> </a:t>
            </a:r>
            <a:r>
              <a:rPr lang="en-GB" sz="2400" dirty="0" err="1" smtClean="0"/>
              <a:t>gyda</a:t>
            </a:r>
            <a:r>
              <a:rPr lang="en-GB" sz="2400" dirty="0" smtClean="0"/>
              <a:t>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</a:t>
            </a:r>
            <a:r>
              <a:rPr lang="en-GB" sz="2400" dirty="0" err="1" smtClean="0"/>
              <a:t>rhifedd</a:t>
            </a:r>
            <a:r>
              <a:rPr lang="en-GB" sz="2400" dirty="0" smtClean="0"/>
              <a:t> </a:t>
            </a:r>
            <a:r>
              <a:rPr lang="en-GB" sz="2400" dirty="0" err="1" smtClean="0"/>
              <a:t>penodol</a:t>
            </a:r>
            <a:r>
              <a:rPr lang="en-GB" sz="2400" dirty="0" smtClean="0"/>
              <a:t> (</a:t>
            </a:r>
            <a:r>
              <a:rPr lang="en-GB" sz="2400" dirty="0" err="1" smtClean="0"/>
              <a:t>Ff.Ll</a:t>
            </a:r>
            <a:r>
              <a:rPr lang="en-GB" sz="2400" dirty="0" err="1"/>
              <a:t>.</a:t>
            </a:r>
            <a:r>
              <a:rPr lang="en-GB" sz="2400" dirty="0" err="1" smtClean="0"/>
              <a:t>Rh</a:t>
            </a:r>
            <a:r>
              <a:rPr lang="en-GB" sz="2400" dirty="0" smtClean="0"/>
              <a:t>.) a </a:t>
            </a:r>
            <a:r>
              <a:rPr lang="en-GB" sz="2400" dirty="0" err="1" smtClean="0"/>
              <a:t>gwnewch</a:t>
            </a:r>
            <a:r>
              <a:rPr lang="en-GB" sz="2400" dirty="0" smtClean="0"/>
              <a:t> </a:t>
            </a:r>
            <a:r>
              <a:rPr lang="en-GB" sz="2400" dirty="0" err="1" smtClean="0"/>
              <a:t>sylwadau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camau</a:t>
            </a:r>
            <a:r>
              <a:rPr lang="en-GB" sz="2400" dirty="0" smtClean="0"/>
              <a:t> </a:t>
            </a:r>
            <a:r>
              <a:rPr lang="en-GB" sz="2400" dirty="0" err="1" smtClean="0"/>
              <a:t>nesaf</a:t>
            </a:r>
            <a:r>
              <a:rPr lang="en-GB" sz="2400" dirty="0" smtClean="0"/>
              <a:t> </a:t>
            </a:r>
            <a:r>
              <a:rPr lang="en-GB" sz="2400" dirty="0" err="1" smtClean="0"/>
              <a:t>posibl</a:t>
            </a:r>
            <a:r>
              <a:rPr lang="en-GB" sz="2400" dirty="0" smtClean="0"/>
              <a:t>. </a:t>
            </a:r>
          </a:p>
          <a:p>
            <a:pPr>
              <a:buFont typeface="+mj-lt"/>
              <a:buAutoNum type="arabicPeriod"/>
            </a:pPr>
            <a:r>
              <a:rPr lang="en-GB" sz="2400" b="1" dirty="0" err="1" smtClean="0"/>
              <a:t>Sut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mae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rhifedd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wedi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cael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ei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ymgorffori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fel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cyfle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i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ddysgu</a:t>
            </a:r>
            <a:r>
              <a:rPr lang="en-GB" sz="2400" b="1" dirty="0" smtClean="0"/>
              <a:t>. </a:t>
            </a:r>
            <a:r>
              <a:rPr lang="en-GB" sz="2400" dirty="0" err="1" smtClean="0"/>
              <a:t>Oes</a:t>
            </a:r>
            <a:r>
              <a:rPr lang="en-GB" sz="2400" dirty="0" smtClean="0"/>
              <a:t> </a:t>
            </a:r>
            <a:r>
              <a:rPr lang="en-GB" sz="2400" dirty="0" err="1" smtClean="0"/>
              <a:t>cyfle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wella</a:t>
            </a:r>
            <a:r>
              <a:rPr lang="en-GB" sz="2400" dirty="0" smtClean="0"/>
              <a:t> </a:t>
            </a:r>
            <a:r>
              <a:rPr lang="en-GB" sz="2400" dirty="0" err="1" smtClean="0"/>
              <a:t>neu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r>
              <a:rPr lang="en-GB" sz="2400" dirty="0" smtClean="0"/>
              <a:t>?   </a:t>
            </a:r>
            <a:r>
              <a:rPr lang="en-GB" sz="2400" dirty="0" err="1" smtClean="0"/>
              <a:t>Oes</a:t>
            </a:r>
            <a:r>
              <a:rPr lang="en-GB" sz="2400" dirty="0" smtClean="0"/>
              <a:t> </a:t>
            </a:r>
            <a:r>
              <a:rPr lang="en-GB" sz="2400" dirty="0" err="1" smtClean="0"/>
              <a:t>yna</a:t>
            </a:r>
            <a:r>
              <a:rPr lang="en-GB" sz="2400" dirty="0" smtClean="0"/>
              <a:t> </a:t>
            </a:r>
            <a:r>
              <a:rPr lang="en-GB" sz="2400" dirty="0" err="1" smtClean="0"/>
              <a:t>fanteision</a:t>
            </a:r>
            <a:r>
              <a:rPr lang="en-GB" sz="2400" dirty="0" smtClean="0"/>
              <a:t> / </a:t>
            </a:r>
            <a:r>
              <a:rPr lang="en-GB" sz="2400" dirty="0" err="1" smtClean="0"/>
              <a:t>anfanteision</a:t>
            </a:r>
            <a:r>
              <a:rPr lang="en-GB" sz="2400" dirty="0" smtClean="0"/>
              <a:t> </a:t>
            </a:r>
            <a:r>
              <a:rPr lang="en-GB" sz="2400" dirty="0" err="1" smtClean="0"/>
              <a:t>posib</a:t>
            </a:r>
            <a:r>
              <a:rPr lang="en-GB" sz="2400" dirty="0" smtClean="0"/>
              <a:t> </a:t>
            </a:r>
            <a:r>
              <a:rPr lang="en-GB" sz="2400" dirty="0" err="1" smtClean="0"/>
              <a:t>i’r</a:t>
            </a:r>
            <a:r>
              <a:rPr lang="en-GB" sz="2400" dirty="0" smtClean="0"/>
              <a:t> dull </a:t>
            </a:r>
            <a:r>
              <a:rPr lang="en-GB" sz="2400" dirty="0" err="1" smtClean="0"/>
              <a:t>hwn</a:t>
            </a:r>
            <a:r>
              <a:rPr lang="en-GB" sz="2400" dirty="0" smtClean="0"/>
              <a:t>? </a:t>
            </a:r>
          </a:p>
          <a:p>
            <a:pPr>
              <a:buFont typeface="+mj-lt"/>
              <a:buAutoNum type="arabicPeriod"/>
            </a:pPr>
            <a:r>
              <a:rPr lang="en-GB" sz="2400" b="1" dirty="0" smtClean="0"/>
              <a:t>Y </a:t>
            </a:r>
            <a:r>
              <a:rPr lang="en-GB" sz="2400" b="1" dirty="0" err="1" smtClean="0"/>
              <a:t>cyfleoedd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gyfer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asesu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sgiliau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rhifedd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ffurfiannol</a:t>
            </a:r>
            <a:r>
              <a:rPr lang="en-GB" sz="2400" b="1" dirty="0" smtClean="0"/>
              <a:t>. </a:t>
            </a:r>
            <a:r>
              <a:rPr lang="en-GB" sz="2400" dirty="0" err="1" smtClean="0"/>
              <a:t>Gwnewch</a:t>
            </a:r>
            <a:r>
              <a:rPr lang="en-GB" sz="2400" dirty="0" smtClean="0"/>
              <a:t> </a:t>
            </a:r>
            <a:r>
              <a:rPr lang="en-GB" sz="2400" dirty="0" err="1" smtClean="0"/>
              <a:t>sylwadau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dirty="0" err="1" smtClean="0"/>
              <a:t>cyfleoedd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asesu</a:t>
            </a:r>
            <a:r>
              <a:rPr lang="en-GB" sz="2400" dirty="0" smtClean="0"/>
              <a:t>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</a:t>
            </a:r>
            <a:r>
              <a:rPr lang="en-GB" sz="2400" dirty="0" err="1" smtClean="0"/>
              <a:t>rhifedd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ffurfiannol</a:t>
            </a:r>
            <a:r>
              <a:rPr lang="en-GB" sz="2400" dirty="0" smtClean="0"/>
              <a:t>. A </a:t>
            </a:r>
            <a:r>
              <a:rPr lang="en-GB" sz="2400" dirty="0" err="1" smtClean="0"/>
              <a:t>allai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r>
              <a:rPr lang="en-GB" sz="2400" dirty="0" smtClean="0"/>
              <a:t> </a:t>
            </a:r>
            <a:r>
              <a:rPr lang="en-GB" sz="2400" dirty="0" err="1" smtClean="0"/>
              <a:t>gael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ddatblygu</a:t>
            </a:r>
            <a:r>
              <a:rPr lang="en-GB" sz="2400" dirty="0" smtClean="0"/>
              <a:t> / </a:t>
            </a:r>
            <a:r>
              <a:rPr lang="en-GB" sz="2400" dirty="0" err="1" smtClean="0"/>
              <a:t>wella</a:t>
            </a:r>
            <a:r>
              <a:rPr lang="en-GB" sz="2400" dirty="0" smtClean="0"/>
              <a:t>?  </a:t>
            </a:r>
            <a:r>
              <a:rPr lang="en-GB" sz="2400" dirty="0" err="1" smtClean="0"/>
              <a:t>Os</a:t>
            </a:r>
            <a:r>
              <a:rPr lang="en-GB" sz="2400" dirty="0" smtClean="0"/>
              <a:t> felly, </a:t>
            </a:r>
            <a:r>
              <a:rPr lang="en-GB" sz="2400" dirty="0" err="1" smtClean="0"/>
              <a:t>sut</a:t>
            </a:r>
            <a:r>
              <a:rPr lang="en-GB" sz="2400" dirty="0" smtClean="0"/>
              <a:t>? 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870370" y="6391877"/>
            <a:ext cx="10287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b="1" dirty="0" smtClean="0"/>
              <a:t>Y </a:t>
            </a:r>
            <a:r>
              <a:rPr lang="en-GB" b="1" dirty="0" err="1" smtClean="0"/>
              <a:t>Ff.Ll.Rh</a:t>
            </a:r>
            <a:r>
              <a:rPr lang="en-GB" b="1" dirty="0" smtClean="0"/>
              <a:t>. </a:t>
            </a:r>
            <a:r>
              <a:rPr lang="en-GB" b="1" dirty="0" err="1" smtClean="0"/>
              <a:t>Ryngweithiol</a:t>
            </a:r>
            <a:r>
              <a:rPr lang="en-GB" b="1" dirty="0" smtClean="0"/>
              <a:t>: </a:t>
            </a:r>
            <a:r>
              <a:rPr lang="en-US" u="sng" dirty="0" smtClean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2"/>
              </a:rPr>
              <a:t>http</a:t>
            </a:r>
            <a:r>
              <a:rPr lang="en-US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2"/>
              </a:rPr>
              <a:t>://learning.gov.wales/resources/browse-all/nlnf/framework?lang=cy</a:t>
            </a:r>
            <a:r>
              <a:rPr lang="en-US" dirty="0">
                <a:latin typeface="Calibri" charset="0"/>
                <a:ea typeface="Calibri" charset="0"/>
                <a:cs typeface="Times New Roman" charset="0"/>
              </a:rPr>
              <a:t> </a:t>
            </a:r>
            <a:endParaRPr lang="en-GB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3375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142</TotalTime>
  <Words>596</Words>
  <Application>Microsoft Macintosh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Calibri</vt:lpstr>
      <vt:lpstr>Century Gothic</vt:lpstr>
      <vt:lpstr>Times New Roman</vt:lpstr>
      <vt:lpstr>Wingdings 3</vt:lpstr>
      <vt:lpstr>Arial</vt:lpstr>
      <vt:lpstr>Ion Boardroom</vt:lpstr>
      <vt:lpstr>Asesu Rhifedd Assessing Numeracy</vt:lpstr>
      <vt:lpstr>Dogfennau Defnyddiol ar gyfer Asesu Rhifedd   Useful Documents for Numeracy Assessment</vt:lpstr>
      <vt:lpstr>Y Ff.Ll.Rh. ac Asesu ar Gyfer Dysgu / The LNF and AfL</vt:lpstr>
      <vt:lpstr>PowerPoint Presentation</vt:lpstr>
      <vt:lpstr>Asesu’r Ff.Ll.Rh.</vt:lpstr>
      <vt:lpstr>PowerPoint Presentation</vt:lpstr>
      <vt:lpstr>Gwreiddio ac asesu rhifedd yn ffurfiannol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Mathematics and Numeracy</dc:title>
  <dc:creator>Rachel Wallis</dc:creator>
  <cp:lastModifiedBy>Nerys Defis</cp:lastModifiedBy>
  <cp:revision>19</cp:revision>
  <dcterms:created xsi:type="dcterms:W3CDTF">2017-10-23T17:35:51Z</dcterms:created>
  <dcterms:modified xsi:type="dcterms:W3CDTF">2017-11-13T13:23:32Z</dcterms:modified>
</cp:coreProperties>
</file>