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99" r:id="rId4"/>
  </p:sldMasterIdLst>
  <p:notesMasterIdLst>
    <p:notesMasterId r:id="rId18"/>
  </p:notesMasterIdLst>
  <p:handoutMasterIdLst>
    <p:handoutMasterId r:id="rId19"/>
  </p:handoutMasterIdLst>
  <p:sldIdLst>
    <p:sldId id="256" r:id="rId5"/>
    <p:sldId id="266" r:id="rId6"/>
    <p:sldId id="295" r:id="rId7"/>
    <p:sldId id="292" r:id="rId8"/>
    <p:sldId id="293" r:id="rId9"/>
    <p:sldId id="283" r:id="rId10"/>
    <p:sldId id="264" r:id="rId11"/>
    <p:sldId id="287" r:id="rId12"/>
    <p:sldId id="289" r:id="rId13"/>
    <p:sldId id="294" r:id="rId14"/>
    <p:sldId id="268" r:id="rId15"/>
    <p:sldId id="296" r:id="rId16"/>
    <p:sldId id="285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65359"/>
    <a:srgbClr val="969FA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912C8C85-51F0-491E-9774-3900AFEF0FD7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5388" autoAdjust="0"/>
  </p:normalViewPr>
  <p:slideViewPr>
    <p:cSldViewPr snapToGrid="0" showGuides="1">
      <p:cViewPr varScale="1">
        <p:scale>
          <a:sx n="65" d="100"/>
          <a:sy n="65" d="100"/>
        </p:scale>
        <p:origin x="936" y="78"/>
      </p:cViewPr>
      <p:guideLst/>
    </p:cSldViewPr>
  </p:slideViewPr>
  <p:outlineViewPr>
    <p:cViewPr>
      <p:scale>
        <a:sx n="33" d="100"/>
        <a:sy n="33" d="100"/>
      </p:scale>
      <p:origin x="0" y="-498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1757"/>
    </p:cViewPr>
  </p:sorterViewPr>
  <p:notesViewPr>
    <p:cSldViewPr snapToGrid="0">
      <p:cViewPr varScale="1">
        <p:scale>
          <a:sx n="58" d="100"/>
          <a:sy n="58" d="100"/>
        </p:scale>
        <p:origin x="3240" y="67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4C3C3A6-B337-4D83-9CDB-B9C35780FF7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C79A68-3D73-4695-8C1E-3CDBCB536D0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97C6B7-F63D-48F8-8C65-A57506B0F13B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F5045C-A7CE-41D4-85C5-0E9ACEEF9B2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9ABD0F-F8EA-4B9F-8647-FC7D4AE3D83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AB78DD-9481-4863-BCCC-946573546DA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50403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09A0FA-2191-4F92-A1E4-6EB4598AC4EC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3359F2-43EF-4812-9DC0-98C0B1A4068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01116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35233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65740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97931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28502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07043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70271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02895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48038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0239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34647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96703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43197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666156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957535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0148966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86149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4915542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29753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3201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989077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586436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873301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39887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31937252-EACE-4232-855F-5C47E3F8B08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57200" y="1070901"/>
            <a:ext cx="11265407" cy="1499616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CBA6DBC1-39A1-48A6-8B81-3CD966D06E8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48055" y="3103684"/>
            <a:ext cx="11274551" cy="3287971"/>
          </a:xfrm>
          <a:solidFill>
            <a:schemeClr val="accent2"/>
          </a:solidFill>
        </p:spPr>
        <p:txBody>
          <a:bodyPr anchor="t" anchorCtr="0">
            <a:norm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2281959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926BD44-2224-46FF-A4E7-9C9FFE197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40079"/>
            <a:ext cx="3657600" cy="2100851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Content Placeholder 5">
            <a:extLst>
              <a:ext uri="{FF2B5EF4-FFF2-40B4-BE49-F238E27FC236}">
                <a16:creationId xmlns:a16="http://schemas.microsoft.com/office/drawing/2014/main" id="{FC87D77D-2EA4-028B-1ACF-E1120CE8F0E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457201" y="2862470"/>
            <a:ext cx="3657600" cy="3510898"/>
          </a:xfrm>
        </p:spPr>
        <p:txBody>
          <a:bodyPr anchor="t" anchorCtr="0"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Click to add text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CCFA45C0-9EBE-13AF-9B5D-9D5F4BF223E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242815" y="640080"/>
            <a:ext cx="7491984" cy="5751576"/>
          </a:xfrm>
          <a:custGeom>
            <a:avLst/>
            <a:gdLst>
              <a:gd name="connsiteX0" fmla="*/ 3800341 w 7491984"/>
              <a:gd name="connsiteY0" fmla="*/ 0 h 5751576"/>
              <a:gd name="connsiteX1" fmla="*/ 7491984 w 7491984"/>
              <a:gd name="connsiteY1" fmla="*/ 0 h 5751576"/>
              <a:gd name="connsiteX2" fmla="*/ 7491984 w 7491984"/>
              <a:gd name="connsiteY2" fmla="*/ 5751576 h 5751576"/>
              <a:gd name="connsiteX3" fmla="*/ 3800341 w 7491984"/>
              <a:gd name="connsiteY3" fmla="*/ 5751576 h 5751576"/>
              <a:gd name="connsiteX4" fmla="*/ 0 w 7491984"/>
              <a:gd name="connsiteY4" fmla="*/ 0 h 5751576"/>
              <a:gd name="connsiteX5" fmla="*/ 3696432 w 7491984"/>
              <a:gd name="connsiteY5" fmla="*/ 0 h 5751576"/>
              <a:gd name="connsiteX6" fmla="*/ 3696432 w 7491984"/>
              <a:gd name="connsiteY6" fmla="*/ 5751576 h 5751576"/>
              <a:gd name="connsiteX7" fmla="*/ 0 w 7491984"/>
              <a:gd name="connsiteY7" fmla="*/ 5751576 h 5751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91984" h="5751576">
                <a:moveTo>
                  <a:pt x="3800341" y="0"/>
                </a:moveTo>
                <a:lnTo>
                  <a:pt x="7491984" y="0"/>
                </a:lnTo>
                <a:lnTo>
                  <a:pt x="7491984" y="5751576"/>
                </a:lnTo>
                <a:lnTo>
                  <a:pt x="3800341" y="5751576"/>
                </a:lnTo>
                <a:close/>
                <a:moveTo>
                  <a:pt x="0" y="0"/>
                </a:moveTo>
                <a:lnTo>
                  <a:pt x="3696432" y="0"/>
                </a:lnTo>
                <a:lnTo>
                  <a:pt x="3696432" y="5751576"/>
                </a:lnTo>
                <a:lnTo>
                  <a:pt x="0" y="575157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anchor="t" anchorCtr="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5DDC5FA-EEDB-898F-533E-4094ADA899B9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E79B0359-4B55-D899-E584-A8E6B2ED912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B916D02-76FE-EAED-CC51-A50448811F7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0682289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34173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E787D40-90B5-470E-95A2-784F1CB479C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49580" y="4423702"/>
            <a:ext cx="11292839" cy="1550378"/>
          </a:xfrm>
        </p:spPr>
        <p:txBody>
          <a:bodyPr>
            <a:noAutofit/>
          </a:bodyPr>
          <a:lstStyle>
            <a:lvl1pPr algn="ctr"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528BC27-38F1-47F3-EC35-7DD8B88A753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49580" y="705104"/>
            <a:ext cx="11292840" cy="3643376"/>
          </a:xfrm>
          <a:custGeom>
            <a:avLst/>
            <a:gdLst>
              <a:gd name="connsiteX0" fmla="*/ 7593576 w 11292840"/>
              <a:gd name="connsiteY0" fmla="*/ 0 h 3643376"/>
              <a:gd name="connsiteX1" fmla="*/ 11292840 w 11292840"/>
              <a:gd name="connsiteY1" fmla="*/ 0 h 3643376"/>
              <a:gd name="connsiteX2" fmla="*/ 11292840 w 11292840"/>
              <a:gd name="connsiteY2" fmla="*/ 3643376 h 3643376"/>
              <a:gd name="connsiteX3" fmla="*/ 7593576 w 11292840"/>
              <a:gd name="connsiteY3" fmla="*/ 3643376 h 3643376"/>
              <a:gd name="connsiteX4" fmla="*/ 0 w 11292840"/>
              <a:gd name="connsiteY4" fmla="*/ 0 h 3643376"/>
              <a:gd name="connsiteX5" fmla="*/ 7489667 w 11292840"/>
              <a:gd name="connsiteY5" fmla="*/ 0 h 3643376"/>
              <a:gd name="connsiteX6" fmla="*/ 7489667 w 11292840"/>
              <a:gd name="connsiteY6" fmla="*/ 3643376 h 3643376"/>
              <a:gd name="connsiteX7" fmla="*/ 0 w 11292840"/>
              <a:gd name="connsiteY7" fmla="*/ 3643376 h 3643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292840" h="3643376">
                <a:moveTo>
                  <a:pt x="7593576" y="0"/>
                </a:moveTo>
                <a:lnTo>
                  <a:pt x="11292840" y="0"/>
                </a:lnTo>
                <a:lnTo>
                  <a:pt x="11292840" y="3643376"/>
                </a:lnTo>
                <a:lnTo>
                  <a:pt x="7593576" y="3643376"/>
                </a:lnTo>
                <a:close/>
                <a:moveTo>
                  <a:pt x="0" y="0"/>
                </a:moveTo>
                <a:lnTo>
                  <a:pt x="7489667" y="0"/>
                </a:lnTo>
                <a:lnTo>
                  <a:pt x="7489667" y="3643376"/>
                </a:lnTo>
                <a:lnTo>
                  <a:pt x="0" y="364337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anchor="t">
            <a:noAutofit/>
          </a:bodyPr>
          <a:lstStyle>
            <a:lvl1pPr marL="0" indent="0" algn="ctr">
              <a:buNone/>
              <a:defRPr/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 dirty="0"/>
              <a:t>Click to add picture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3343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subtitle + pictur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6882" y="629920"/>
            <a:ext cx="3606800" cy="2809240"/>
          </a:xfrm>
        </p:spPr>
        <p:txBody>
          <a:bodyPr anchor="b">
            <a:noAutofit/>
          </a:bodyPr>
          <a:lstStyle>
            <a:lvl1pPr algn="l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6881" y="3698240"/>
            <a:ext cx="3606800" cy="2271076"/>
          </a:xfrm>
        </p:spPr>
        <p:txBody>
          <a:bodyPr anchor="t">
            <a:no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70940-5919-2C95-2278-32E50BF14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7D599-49CF-19FE-6D86-C5EDB765F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931DF1-1C8D-86B9-BFDD-098FFC00F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02608" y="6423914"/>
            <a:ext cx="1052510" cy="365125"/>
          </a:xfrm>
        </p:spPr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54FD2A1-D363-7C44-2A72-54E8B397D31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36720" y="650240"/>
            <a:ext cx="7518398" cy="5713918"/>
          </a:xfrm>
          <a:custGeom>
            <a:avLst/>
            <a:gdLst>
              <a:gd name="connsiteX0" fmla="*/ 3806436 w 7518398"/>
              <a:gd name="connsiteY0" fmla="*/ 4479475 h 5713918"/>
              <a:gd name="connsiteX1" fmla="*/ 7518398 w 7518398"/>
              <a:gd name="connsiteY1" fmla="*/ 4479475 h 5713918"/>
              <a:gd name="connsiteX2" fmla="*/ 7518398 w 7518398"/>
              <a:gd name="connsiteY2" fmla="*/ 5713918 h 5713918"/>
              <a:gd name="connsiteX3" fmla="*/ 3806436 w 7518398"/>
              <a:gd name="connsiteY3" fmla="*/ 5713918 h 5713918"/>
              <a:gd name="connsiteX4" fmla="*/ 0 w 7518398"/>
              <a:gd name="connsiteY4" fmla="*/ 4479475 h 5713918"/>
              <a:gd name="connsiteX5" fmla="*/ 3702527 w 7518398"/>
              <a:gd name="connsiteY5" fmla="*/ 4479475 h 5713918"/>
              <a:gd name="connsiteX6" fmla="*/ 3702527 w 7518398"/>
              <a:gd name="connsiteY6" fmla="*/ 5713918 h 5713918"/>
              <a:gd name="connsiteX7" fmla="*/ 0 w 7518398"/>
              <a:gd name="connsiteY7" fmla="*/ 5713918 h 5713918"/>
              <a:gd name="connsiteX8" fmla="*/ 3806436 w 7518398"/>
              <a:gd name="connsiteY8" fmla="*/ 0 h 5713918"/>
              <a:gd name="connsiteX9" fmla="*/ 7518398 w 7518398"/>
              <a:gd name="connsiteY9" fmla="*/ 0 h 5713918"/>
              <a:gd name="connsiteX10" fmla="*/ 7518398 w 7518398"/>
              <a:gd name="connsiteY10" fmla="*/ 4379183 h 5713918"/>
              <a:gd name="connsiteX11" fmla="*/ 3806436 w 7518398"/>
              <a:gd name="connsiteY11" fmla="*/ 4379183 h 5713918"/>
              <a:gd name="connsiteX12" fmla="*/ 0 w 7518398"/>
              <a:gd name="connsiteY12" fmla="*/ 0 h 5713918"/>
              <a:gd name="connsiteX13" fmla="*/ 3702527 w 7518398"/>
              <a:gd name="connsiteY13" fmla="*/ 0 h 5713918"/>
              <a:gd name="connsiteX14" fmla="*/ 3702527 w 7518398"/>
              <a:gd name="connsiteY14" fmla="*/ 4379183 h 5713918"/>
              <a:gd name="connsiteX15" fmla="*/ 0 w 7518398"/>
              <a:gd name="connsiteY15" fmla="*/ 4379183 h 5713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18398" h="5713918">
                <a:moveTo>
                  <a:pt x="3806436" y="4479475"/>
                </a:moveTo>
                <a:lnTo>
                  <a:pt x="7518398" y="4479475"/>
                </a:lnTo>
                <a:lnTo>
                  <a:pt x="7518398" y="5713918"/>
                </a:lnTo>
                <a:lnTo>
                  <a:pt x="3806436" y="5713918"/>
                </a:lnTo>
                <a:close/>
                <a:moveTo>
                  <a:pt x="0" y="4479475"/>
                </a:moveTo>
                <a:lnTo>
                  <a:pt x="3702527" y="4479475"/>
                </a:lnTo>
                <a:lnTo>
                  <a:pt x="3702527" y="5713918"/>
                </a:lnTo>
                <a:lnTo>
                  <a:pt x="0" y="5713918"/>
                </a:lnTo>
                <a:close/>
                <a:moveTo>
                  <a:pt x="3806436" y="0"/>
                </a:moveTo>
                <a:lnTo>
                  <a:pt x="7518398" y="0"/>
                </a:lnTo>
                <a:lnTo>
                  <a:pt x="7518398" y="4379183"/>
                </a:lnTo>
                <a:lnTo>
                  <a:pt x="3806436" y="4379183"/>
                </a:lnTo>
                <a:close/>
                <a:moveTo>
                  <a:pt x="0" y="0"/>
                </a:moveTo>
                <a:lnTo>
                  <a:pt x="3702527" y="0"/>
                </a:lnTo>
                <a:lnTo>
                  <a:pt x="3702527" y="4379183"/>
                </a:lnTo>
                <a:lnTo>
                  <a:pt x="0" y="4379183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anchor="t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57795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troduction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F9CC542F-D03C-4537-9B6E-7F653B65152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00" y="2878091"/>
            <a:ext cx="3729789" cy="3440485"/>
          </a:xfrm>
        </p:spPr>
        <p:txBody>
          <a:bodyPr tIns="182880" bIns="182880" anchor="ctr" anchorCtr="0">
            <a:noAutofit/>
          </a:bodyPr>
          <a:lstStyle/>
          <a:p>
            <a:r>
              <a:rPr lang="en-US" dirty="0"/>
              <a:t>Click to add title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30F1D2B-CBE7-6279-2158-7A9F3B5D5C61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457200" y="670560"/>
            <a:ext cx="11267440" cy="2139696"/>
          </a:xfrm>
          <a:custGeom>
            <a:avLst/>
            <a:gdLst>
              <a:gd name="connsiteX0" fmla="*/ 3783068 w 11267440"/>
              <a:gd name="connsiteY0" fmla="*/ 0 h 2139696"/>
              <a:gd name="connsiteX1" fmla="*/ 11267440 w 11267440"/>
              <a:gd name="connsiteY1" fmla="*/ 0 h 2139696"/>
              <a:gd name="connsiteX2" fmla="*/ 11267440 w 11267440"/>
              <a:gd name="connsiteY2" fmla="*/ 2139696 h 2139696"/>
              <a:gd name="connsiteX3" fmla="*/ 3783068 w 11267440"/>
              <a:gd name="connsiteY3" fmla="*/ 2139696 h 2139696"/>
              <a:gd name="connsiteX4" fmla="*/ 0 w 11267440"/>
              <a:gd name="connsiteY4" fmla="*/ 0 h 2139696"/>
              <a:gd name="connsiteX5" fmla="*/ 3677799 w 11267440"/>
              <a:gd name="connsiteY5" fmla="*/ 0 h 2139696"/>
              <a:gd name="connsiteX6" fmla="*/ 3677799 w 11267440"/>
              <a:gd name="connsiteY6" fmla="*/ 2139696 h 2139696"/>
              <a:gd name="connsiteX7" fmla="*/ 0 w 11267440"/>
              <a:gd name="connsiteY7" fmla="*/ 2139696 h 2139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267440" h="2139696">
                <a:moveTo>
                  <a:pt x="3783068" y="0"/>
                </a:moveTo>
                <a:lnTo>
                  <a:pt x="11267440" y="0"/>
                </a:lnTo>
                <a:lnTo>
                  <a:pt x="11267440" y="2139696"/>
                </a:lnTo>
                <a:lnTo>
                  <a:pt x="3783068" y="2139696"/>
                </a:lnTo>
                <a:close/>
                <a:moveTo>
                  <a:pt x="0" y="0"/>
                </a:moveTo>
                <a:lnTo>
                  <a:pt x="3677799" y="0"/>
                </a:lnTo>
                <a:lnTo>
                  <a:pt x="3677799" y="2139696"/>
                </a:lnTo>
                <a:lnTo>
                  <a:pt x="0" y="213969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anchor="t" anchorCtr="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135EE74D-5A60-B83C-5C2D-7B6FEA778FCB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4305827" y="2878091"/>
            <a:ext cx="7418813" cy="3440485"/>
          </a:xfrm>
        </p:spPr>
        <p:txBody>
          <a:bodyPr anchor="ctr" anchorCtr="0">
            <a:normAutofit/>
          </a:bodyPr>
          <a:lstStyle>
            <a:lvl1pPr marL="283464" indent="-283464">
              <a:buFont typeface="Arial" panose="020B0604020202020204" pitchFamily="34" charset="0"/>
              <a:buChar char="•"/>
              <a:defRPr/>
            </a:lvl1pPr>
            <a:lvl2pPr marL="283464" indent="-283464">
              <a:buFont typeface="Arial" panose="020B0604020202020204" pitchFamily="34" charset="0"/>
              <a:buChar char="•"/>
              <a:defRPr/>
            </a:lvl2pPr>
            <a:lvl3pPr marL="283464" indent="-283464">
              <a:buFont typeface="Arial" panose="020B0604020202020204" pitchFamily="34" charset="0"/>
              <a:buChar char="•"/>
              <a:defRPr/>
            </a:lvl3pPr>
            <a:lvl4pPr marL="283464" indent="-283464">
              <a:buFont typeface="Arial" panose="020B0604020202020204" pitchFamily="34" charset="0"/>
              <a:buChar char="•"/>
              <a:defRPr/>
            </a:lvl4pPr>
            <a:lvl5pPr marL="283464" indent="-283464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text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BCF1FAD-0BAD-2574-3352-B152DF76C150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EC328E41-645E-D257-FFF3-93344A8E4FA5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DEF9E45A-6561-C074-14CE-B3B63476D22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0672130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85836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43000"/>
            <a:ext cx="9144000" cy="2585720"/>
          </a:xfrm>
        </p:spPr>
        <p:txBody>
          <a:bodyPr anchor="b">
            <a:no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799840"/>
            <a:ext cx="9144000" cy="2052320"/>
          </a:xfrm>
        </p:spPr>
        <p:txBody>
          <a:bodyPr anchor="t">
            <a:no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96853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690880"/>
            <a:ext cx="1126744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ECA520B1-DC84-A47D-1F5E-CCD567EB2D86}"/>
              </a:ext>
            </a:extLst>
          </p:cNvPr>
          <p:cNvSpPr>
            <a:spLocks noGrp="1"/>
          </p:cNvSpPr>
          <p:nvPr>
            <p:ph sz="half" idx="13" hasCustomPrompt="1"/>
          </p:nvPr>
        </p:nvSpPr>
        <p:spPr>
          <a:xfrm>
            <a:off x="457200" y="2187362"/>
            <a:ext cx="3657600" cy="3633047"/>
          </a:xfrm>
        </p:spPr>
        <p:txBody>
          <a:bodyPr anchor="t">
            <a:normAutofit/>
          </a:bodyPr>
          <a:lstStyle>
            <a:lvl1pPr marL="342900" indent="-342900">
              <a:buFont typeface="+mj-lt"/>
              <a:buAutoNum type="arabicPeriod"/>
              <a:defRPr sz="1800"/>
            </a:lvl1pPr>
            <a:lvl2pPr marL="914400" indent="-342900">
              <a:buFont typeface="+mj-lt"/>
              <a:buAutoNum type="alphaLcPeriod"/>
              <a:defRPr sz="1800"/>
            </a:lvl2pPr>
            <a:lvl3pPr marL="1371600" indent="-342900">
              <a:buFont typeface="+mj-lt"/>
              <a:buAutoNum type="arabicPeriod"/>
              <a:defRPr sz="1800"/>
            </a:lvl3pPr>
            <a:lvl4pPr marL="1600200" indent="-342900">
              <a:buFont typeface="+mj-lt"/>
              <a:buAutoNum type="alphaLcParenR"/>
              <a:defRPr sz="1800"/>
            </a:lvl4pPr>
            <a:lvl5pPr marL="2057400" indent="-400050">
              <a:buFont typeface="+mj-lt"/>
              <a:buAutoNum type="romanLcPeriod"/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4282437" y="2187361"/>
            <a:ext cx="7442203" cy="3633047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0">
              <a:defRPr sz="1800"/>
            </a:lvl2pPr>
            <a:lvl3pPr marL="548640">
              <a:defRPr sz="1800"/>
            </a:lvl3pPr>
            <a:lvl4pPr marL="822960">
              <a:defRPr sz="1800"/>
            </a:lvl4pPr>
            <a:lvl5pPr marL="1097280"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423914"/>
            <a:ext cx="704120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16634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98338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subtitle +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08219" y="741363"/>
            <a:ext cx="5626579" cy="1286219"/>
          </a:xfrm>
        </p:spPr>
        <p:txBody>
          <a:bodyPr anchor="b">
            <a:noAutofit/>
          </a:bodyPr>
          <a:lstStyle>
            <a:lvl1pPr algn="l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CBE840D-FAED-31D9-AF31-112670D0FA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7200" y="761684"/>
            <a:ext cx="5171440" cy="5662230"/>
          </a:xfrm>
          <a:custGeom>
            <a:avLst/>
            <a:gdLst>
              <a:gd name="connsiteX0" fmla="*/ 0 w 5171440"/>
              <a:gd name="connsiteY0" fmla="*/ 5056400 h 5662230"/>
              <a:gd name="connsiteX1" fmla="*/ 3685975 w 5171440"/>
              <a:gd name="connsiteY1" fmla="*/ 5056400 h 5662230"/>
              <a:gd name="connsiteX2" fmla="*/ 3685975 w 5171440"/>
              <a:gd name="connsiteY2" fmla="*/ 5662230 h 5662230"/>
              <a:gd name="connsiteX3" fmla="*/ 0 w 5171440"/>
              <a:gd name="connsiteY3" fmla="*/ 5662230 h 5662230"/>
              <a:gd name="connsiteX4" fmla="*/ 3789884 w 5171440"/>
              <a:gd name="connsiteY4" fmla="*/ 0 h 5662230"/>
              <a:gd name="connsiteX5" fmla="*/ 5171440 w 5171440"/>
              <a:gd name="connsiteY5" fmla="*/ 0 h 5662230"/>
              <a:gd name="connsiteX6" fmla="*/ 5171440 w 5171440"/>
              <a:gd name="connsiteY6" fmla="*/ 5662230 h 5662230"/>
              <a:gd name="connsiteX7" fmla="*/ 3789884 w 5171440"/>
              <a:gd name="connsiteY7" fmla="*/ 5662230 h 5662230"/>
              <a:gd name="connsiteX8" fmla="*/ 3789884 w 5171440"/>
              <a:gd name="connsiteY8" fmla="*/ 5056400 h 5662230"/>
              <a:gd name="connsiteX9" fmla="*/ 5168980 w 5171440"/>
              <a:gd name="connsiteY9" fmla="*/ 5056400 h 5662230"/>
              <a:gd name="connsiteX10" fmla="*/ 5168980 w 5171440"/>
              <a:gd name="connsiteY10" fmla="*/ 4956108 h 5662230"/>
              <a:gd name="connsiteX11" fmla="*/ 3789884 w 5171440"/>
              <a:gd name="connsiteY11" fmla="*/ 4956108 h 5662230"/>
              <a:gd name="connsiteX12" fmla="*/ 0 w 5171440"/>
              <a:gd name="connsiteY12" fmla="*/ 0 h 5662230"/>
              <a:gd name="connsiteX13" fmla="*/ 3685975 w 5171440"/>
              <a:gd name="connsiteY13" fmla="*/ 0 h 5662230"/>
              <a:gd name="connsiteX14" fmla="*/ 3685975 w 5171440"/>
              <a:gd name="connsiteY14" fmla="*/ 4956108 h 5662230"/>
              <a:gd name="connsiteX15" fmla="*/ 0 w 5171440"/>
              <a:gd name="connsiteY15" fmla="*/ 4956108 h 56622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71440" h="5662230">
                <a:moveTo>
                  <a:pt x="0" y="5056400"/>
                </a:moveTo>
                <a:lnTo>
                  <a:pt x="3685975" y="5056400"/>
                </a:lnTo>
                <a:lnTo>
                  <a:pt x="3685975" y="5662230"/>
                </a:lnTo>
                <a:lnTo>
                  <a:pt x="0" y="5662230"/>
                </a:lnTo>
                <a:close/>
                <a:moveTo>
                  <a:pt x="3789884" y="0"/>
                </a:moveTo>
                <a:lnTo>
                  <a:pt x="5171440" y="0"/>
                </a:lnTo>
                <a:lnTo>
                  <a:pt x="5171440" y="5662230"/>
                </a:lnTo>
                <a:lnTo>
                  <a:pt x="3789884" y="5662230"/>
                </a:lnTo>
                <a:lnTo>
                  <a:pt x="3789884" y="5056400"/>
                </a:lnTo>
                <a:lnTo>
                  <a:pt x="5168980" y="5056400"/>
                </a:lnTo>
                <a:lnTo>
                  <a:pt x="5168980" y="4956108"/>
                </a:lnTo>
                <a:lnTo>
                  <a:pt x="3789884" y="4956108"/>
                </a:lnTo>
                <a:close/>
                <a:moveTo>
                  <a:pt x="0" y="0"/>
                </a:moveTo>
                <a:lnTo>
                  <a:pt x="3685975" y="0"/>
                </a:lnTo>
                <a:lnTo>
                  <a:pt x="3685975" y="4956108"/>
                </a:lnTo>
                <a:lnTo>
                  <a:pt x="0" y="495610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E22983C-26B8-DE15-E309-D0E93B8C6996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106160" y="2235200"/>
            <a:ext cx="5628639" cy="4188713"/>
          </a:xfrm>
        </p:spPr>
        <p:txBody>
          <a:bodyPr anchor="t" anchorCtr="0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7D599-49CF-19FE-6D86-C5EDB765F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70940-5919-2C95-2278-32E50BF14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931DF1-1C8D-86B9-BFDD-098FFC00F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82289" y="6423914"/>
            <a:ext cx="1052510" cy="365125"/>
          </a:xfrm>
        </p:spPr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26336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+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040" y="725444"/>
            <a:ext cx="11277600" cy="1044253"/>
          </a:xfrm>
        </p:spPr>
        <p:txBody>
          <a:bodyPr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245360"/>
            <a:ext cx="3342640" cy="3992880"/>
          </a:xfrm>
        </p:spPr>
        <p:txBody>
          <a:bodyPr anchor="t"/>
          <a:lstStyle>
            <a:lvl1pPr marL="0" indent="0">
              <a:buNone/>
              <a:defRPr/>
            </a:lvl1pPr>
            <a:lvl2pPr marL="324000" indent="0">
              <a:buNone/>
              <a:defRPr/>
            </a:lvl2pPr>
            <a:lvl3pPr marL="630000" indent="0">
              <a:buNone/>
              <a:defRPr/>
            </a:lvl3pPr>
            <a:lvl4pPr marL="1008000" indent="0">
              <a:buNone/>
              <a:defRPr/>
            </a:lvl4pPr>
            <a:lvl5pPr marL="13680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423FEB60-8FB5-7F10-EDD7-8AB4B3139EF6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4236720" y="2236109"/>
            <a:ext cx="7498080" cy="4002131"/>
          </a:xfrm>
        </p:spPr>
        <p:txBody>
          <a:bodyPr/>
          <a:lstStyle/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82290" y="6423914"/>
            <a:ext cx="1052510" cy="365125"/>
          </a:xfrm>
        </p:spPr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52918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705124"/>
            <a:ext cx="11272649" cy="1062716"/>
          </a:xfrm>
        </p:spPr>
        <p:txBody>
          <a:bodyPr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0CEAFE70-86D3-8690-31CA-F9A1FBA494D0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457201" y="2234979"/>
            <a:ext cx="11272648" cy="3969606"/>
          </a:xfrm>
        </p:spPr>
        <p:txBody>
          <a:bodyPr/>
          <a:lstStyle/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171548" cy="365125"/>
          </a:xfrm>
        </p:spPr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62644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D0F196A1-2430-4797-B656-A38302FAF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151" y="666984"/>
            <a:ext cx="3672970" cy="2125911"/>
          </a:xfrm>
        </p:spPr>
        <p:txBody>
          <a:bodyPr>
            <a:noAutofit/>
          </a:bodyPr>
          <a:lstStyle>
            <a:lvl1pPr algn="l">
              <a:defRPr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2" name="Content Placeholder 5">
            <a:extLst>
              <a:ext uri="{FF2B5EF4-FFF2-40B4-BE49-F238E27FC236}">
                <a16:creationId xmlns:a16="http://schemas.microsoft.com/office/drawing/2014/main" id="{5A0AD703-0A43-5323-CCB2-832D424EF2DB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462151" y="2862479"/>
            <a:ext cx="3672970" cy="3491849"/>
          </a:xfrm>
        </p:spPr>
        <p:txBody>
          <a:bodyPr anchor="t" anchorCtr="0"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 noProof="0" dirty="0"/>
              <a:t>Click to add text 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4627B629-9CBE-3ECF-2D88-F07AACD0374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231970" y="666985"/>
            <a:ext cx="7497880" cy="5687344"/>
          </a:xfrm>
          <a:custGeom>
            <a:avLst/>
            <a:gdLst>
              <a:gd name="connsiteX0" fmla="*/ 3803282 w 7497880"/>
              <a:gd name="connsiteY0" fmla="*/ 0 h 5687344"/>
              <a:gd name="connsiteX1" fmla="*/ 7497880 w 7497880"/>
              <a:gd name="connsiteY1" fmla="*/ 0 h 5687344"/>
              <a:gd name="connsiteX2" fmla="*/ 7497880 w 7497880"/>
              <a:gd name="connsiteY2" fmla="*/ 4581885 h 5687344"/>
              <a:gd name="connsiteX3" fmla="*/ 3803282 w 7497880"/>
              <a:gd name="connsiteY3" fmla="*/ 4581885 h 5687344"/>
              <a:gd name="connsiteX4" fmla="*/ 0 w 7497880"/>
              <a:gd name="connsiteY4" fmla="*/ 0 h 5687344"/>
              <a:gd name="connsiteX5" fmla="*/ 3699373 w 7497880"/>
              <a:gd name="connsiteY5" fmla="*/ 0 h 5687344"/>
              <a:gd name="connsiteX6" fmla="*/ 3699373 w 7497880"/>
              <a:gd name="connsiteY6" fmla="*/ 4581885 h 5687344"/>
              <a:gd name="connsiteX7" fmla="*/ 2 w 7497880"/>
              <a:gd name="connsiteY7" fmla="*/ 4581885 h 5687344"/>
              <a:gd name="connsiteX8" fmla="*/ 2 w 7497880"/>
              <a:gd name="connsiteY8" fmla="*/ 4679200 h 5687344"/>
              <a:gd name="connsiteX9" fmla="*/ 3699373 w 7497880"/>
              <a:gd name="connsiteY9" fmla="*/ 4679200 h 5687344"/>
              <a:gd name="connsiteX10" fmla="*/ 3699373 w 7497880"/>
              <a:gd name="connsiteY10" fmla="*/ 5679350 h 5687344"/>
              <a:gd name="connsiteX11" fmla="*/ 3803282 w 7497880"/>
              <a:gd name="connsiteY11" fmla="*/ 5679350 h 5687344"/>
              <a:gd name="connsiteX12" fmla="*/ 3803282 w 7497880"/>
              <a:gd name="connsiteY12" fmla="*/ 4679200 h 5687344"/>
              <a:gd name="connsiteX13" fmla="*/ 7497880 w 7497880"/>
              <a:gd name="connsiteY13" fmla="*/ 4679200 h 5687344"/>
              <a:gd name="connsiteX14" fmla="*/ 7497880 w 7497880"/>
              <a:gd name="connsiteY14" fmla="*/ 5687344 h 5687344"/>
              <a:gd name="connsiteX15" fmla="*/ 0 w 7497880"/>
              <a:gd name="connsiteY15" fmla="*/ 5687344 h 5687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497880" h="5687344">
                <a:moveTo>
                  <a:pt x="3803282" y="0"/>
                </a:moveTo>
                <a:lnTo>
                  <a:pt x="7497880" y="0"/>
                </a:lnTo>
                <a:lnTo>
                  <a:pt x="7497880" y="4581885"/>
                </a:lnTo>
                <a:lnTo>
                  <a:pt x="3803282" y="4581885"/>
                </a:lnTo>
                <a:close/>
                <a:moveTo>
                  <a:pt x="0" y="0"/>
                </a:moveTo>
                <a:lnTo>
                  <a:pt x="3699373" y="0"/>
                </a:lnTo>
                <a:lnTo>
                  <a:pt x="3699373" y="4581885"/>
                </a:lnTo>
                <a:lnTo>
                  <a:pt x="2" y="4581885"/>
                </a:lnTo>
                <a:lnTo>
                  <a:pt x="2" y="4679200"/>
                </a:lnTo>
                <a:lnTo>
                  <a:pt x="3699373" y="4679200"/>
                </a:lnTo>
                <a:lnTo>
                  <a:pt x="3699373" y="5679350"/>
                </a:lnTo>
                <a:lnTo>
                  <a:pt x="3803282" y="5679350"/>
                </a:lnTo>
                <a:lnTo>
                  <a:pt x="3803282" y="4679200"/>
                </a:lnTo>
                <a:lnTo>
                  <a:pt x="7497880" y="4679200"/>
                </a:lnTo>
                <a:lnTo>
                  <a:pt x="7497880" y="5687344"/>
                </a:lnTo>
                <a:lnTo>
                  <a:pt x="0" y="5687344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anchor="t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Click to add picture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90DD7D93-4C4D-E385-9F8C-40536F0BDEA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noProof="0"/>
              <a:t>20XX</a:t>
            </a:r>
            <a:endParaRPr lang="en-US" noProof="0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C99FA72-244D-9DC3-C9B7-E7DAD50A01F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25A4F6F-66FD-CDA5-7F8F-F5FD6382CFC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0677340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89231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457D222-120F-E222-DE7E-B44B0BC1863F}"/>
              </a:ext>
            </a:extLst>
          </p:cNvPr>
          <p:cNvGrpSpPr/>
          <p:nvPr userDrawn="1"/>
        </p:nvGrpSpPr>
        <p:grpSpPr>
          <a:xfrm>
            <a:off x="428696" y="482137"/>
            <a:ext cx="11301155" cy="81191"/>
            <a:chOff x="428696" y="482137"/>
            <a:chExt cx="11301155" cy="81191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09DF259B-1168-B954-21F8-A08A3C462F3C}"/>
                </a:ext>
              </a:extLst>
            </p:cNvPr>
            <p:cNvSpPr/>
            <p:nvPr/>
          </p:nvSpPr>
          <p:spPr>
            <a:xfrm flipV="1">
              <a:off x="428696" y="482137"/>
              <a:ext cx="3703321" cy="81191"/>
            </a:xfrm>
            <a:prstGeom prst="rect">
              <a:avLst/>
            </a:prstGeom>
            <a:solidFill>
              <a:schemeClr val="accent3"/>
            </a:solidFill>
            <a:ln w="5397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B5A595C-AA3A-9D82-01BB-7810CE5F7A5E}"/>
                </a:ext>
              </a:extLst>
            </p:cNvPr>
            <p:cNvSpPr/>
            <p:nvPr/>
          </p:nvSpPr>
          <p:spPr>
            <a:xfrm flipV="1">
              <a:off x="4235926" y="482137"/>
              <a:ext cx="3703321" cy="81191"/>
            </a:xfrm>
            <a:prstGeom prst="rect">
              <a:avLst/>
            </a:prstGeom>
            <a:solidFill>
              <a:schemeClr val="accent1"/>
            </a:solidFill>
            <a:ln w="5397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178CB63-8F78-566B-8120-9DC73FB7B23B}"/>
                </a:ext>
              </a:extLst>
            </p:cNvPr>
            <p:cNvSpPr/>
            <p:nvPr/>
          </p:nvSpPr>
          <p:spPr>
            <a:xfrm flipV="1">
              <a:off x="8026530" y="482137"/>
              <a:ext cx="3703321" cy="81191"/>
            </a:xfrm>
            <a:prstGeom prst="rect">
              <a:avLst/>
            </a:prstGeom>
            <a:solidFill>
              <a:schemeClr val="accent4"/>
            </a:solidFill>
            <a:ln w="5397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09105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0" r:id="rId1"/>
    <p:sldLayoutId id="2147483801" r:id="rId2"/>
    <p:sldLayoutId id="2147483802" r:id="rId3"/>
    <p:sldLayoutId id="2147483803" r:id="rId4"/>
    <p:sldLayoutId id="2147483804" r:id="rId5"/>
    <p:sldLayoutId id="2147483805" r:id="rId6"/>
    <p:sldLayoutId id="2147483806" r:id="rId7"/>
    <p:sldLayoutId id="2147483807" r:id="rId8"/>
    <p:sldLayoutId id="2147483808" r:id="rId9"/>
    <p:sldLayoutId id="2147483809" r:id="rId10"/>
    <p:sldLayoutId id="2147483810" r:id="rId11"/>
    <p:sldLayoutId id="2147483811" r:id="rId12"/>
    <p:sldLayoutId id="2147483812" r:id="rId13"/>
    <p:sldLayoutId id="2147483813" r:id="rId14"/>
    <p:sldLayoutId id="2147483814" r:id="rId15"/>
    <p:sldLayoutId id="2147483815" r:id="rId16"/>
    <p:sldLayoutId id="2147483816" r:id="rId17"/>
    <p:sldLayoutId id="2147483817" r:id="rId18"/>
    <p:sldLayoutId id="2147483818" r:id="rId19"/>
    <p:sldLayoutId id="2147483819" r:id="rId20"/>
    <p:sldLayoutId id="2147483821" r:id="rId21"/>
    <p:sldLayoutId id="2147483822" r:id="rId22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570D5E9-6577-04C3-10C8-9CAE8BFB705C}"/>
              </a:ext>
            </a:extLst>
          </p:cNvPr>
          <p:cNvSpPr txBox="1"/>
          <p:nvPr/>
        </p:nvSpPr>
        <p:spPr>
          <a:xfrm>
            <a:off x="280219" y="2477729"/>
            <a:ext cx="1140050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STUDENT NAME: Antonio Mario Arsenio Fernandes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STUDENT ID: 2440649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TEACHER NAME: Pascal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Navelle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MODULE CODE: LCHS4010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51E199-7DD0-4F4C-C6BE-8A4CF1F1CE65}"/>
              </a:ext>
            </a:extLst>
          </p:cNvPr>
          <p:cNvSpPr txBox="1"/>
          <p:nvPr/>
        </p:nvSpPr>
        <p:spPr>
          <a:xfrm>
            <a:off x="3817373" y="1061883"/>
            <a:ext cx="55920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Abadi" panose="020B0604020104020204" pitchFamily="34" charset="0"/>
              </a:rPr>
              <a:t>Community support plan for Jenny</a:t>
            </a:r>
          </a:p>
        </p:txBody>
      </p:sp>
    </p:spTree>
    <p:extLst>
      <p:ext uri="{BB962C8B-B14F-4D97-AF65-F5344CB8AC3E}">
        <p14:creationId xmlns:p14="http://schemas.microsoft.com/office/powerpoint/2010/main" val="10397590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B68E91FE-1E96-9012-B0A7-9E9605A1D0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64858" y="678425"/>
            <a:ext cx="4262284" cy="679409"/>
          </a:xfrm>
        </p:spPr>
        <p:txBody>
          <a:bodyPr>
            <a:normAutofit/>
          </a:bodyPr>
          <a:lstStyle/>
          <a:p>
            <a:r>
              <a:rPr lang="en-US" dirty="0">
                <a:latin typeface="Abadi" panose="020F0502020204030204" pitchFamily="34" charset="0"/>
              </a:rPr>
              <a:t>introduction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06A579-2D6D-2FCE-717E-9B06CD4887C2}"/>
              </a:ext>
            </a:extLst>
          </p:cNvPr>
          <p:cNvSpPr txBox="1"/>
          <p:nvPr/>
        </p:nvSpPr>
        <p:spPr>
          <a:xfrm>
            <a:off x="265471" y="1936924"/>
            <a:ext cx="114447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Jenny has spent five years providing daily practical and administrative care for her mother following her father’s death.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Her mother’s mobility issues, memory problems, forgetfulness, and low mood mean Jenny’s responsibilities are constant and demanding.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At age 16, key areas of development like education, friendships, identity, emotional skills.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Heavy caring duties may disrupt school attendance, concentration, and academic progress.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Limited free time can reduce social involvement, increasing the risk of isolation or stigma.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Ongoing stress may contribute to anxiety, low mood, guilt, or emotional strain.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Taking on adult‑level responsibilities can influence how Jenny sees herself, a process sometimes described as parentification.</a:t>
            </a:r>
          </a:p>
        </p:txBody>
      </p:sp>
    </p:spTree>
    <p:extLst>
      <p:ext uri="{BB962C8B-B14F-4D97-AF65-F5344CB8AC3E}">
        <p14:creationId xmlns:p14="http://schemas.microsoft.com/office/powerpoint/2010/main" val="17218416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66CF7-69F4-F432-4747-28EF15528D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0469" y="650240"/>
            <a:ext cx="3606800" cy="547002"/>
          </a:xfrm>
        </p:spPr>
        <p:txBody>
          <a:bodyPr/>
          <a:lstStyle/>
          <a:p>
            <a:r>
              <a:rPr lang="en-GB" dirty="0">
                <a:latin typeface="Aptos" panose="020B0004020202020204" pitchFamily="34" charset="0"/>
              </a:rPr>
              <a:t>Background</a:t>
            </a:r>
            <a:endParaRPr lang="en-US" dirty="0">
              <a:latin typeface="Aptos" panose="020B0004020202020204" pitchFamily="34" charset="0"/>
            </a:endParaRPr>
          </a:p>
        </p:txBody>
      </p:sp>
      <p:pic>
        <p:nvPicPr>
          <p:cNvPr id="21" name="Picture Placeholder 20" descr="A person in a white coat with a stethoscope around her neck">
            <a:extLst>
              <a:ext uri="{FF2B5EF4-FFF2-40B4-BE49-F238E27FC236}">
                <a16:creationId xmlns:a16="http://schemas.microsoft.com/office/drawing/2014/main" id="{244AC564-6A07-A90A-B027-67CD2423BBD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354" b="354"/>
          <a:stretch/>
        </p:blipFill>
        <p:spPr/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3C62AF1-380E-EB78-1199-593AC4DF4790}"/>
              </a:ext>
            </a:extLst>
          </p:cNvPr>
          <p:cNvSpPr txBox="1"/>
          <p:nvPr/>
        </p:nvSpPr>
        <p:spPr>
          <a:xfrm>
            <a:off x="0" y="1197242"/>
            <a:ext cx="423672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ptos" panose="020B0004020202020204" pitchFamily="34" charset="0"/>
              </a:rPr>
              <a:t>Jenny has spent the last five years providing care for her mother after her father passed away.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Her mother needs practical help because of mobility issues and relies on support with organizing tasks due to memory difficulties and low mood.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Daily responsibilities such as cooking, cleaning, shopping, and managing appointments are carried out by Jenny.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This ongoing caring role places her within the definition of a young carer and may affect her development and wellbeing (Becker, 2007).</a:t>
            </a:r>
          </a:p>
        </p:txBody>
      </p:sp>
    </p:spTree>
    <p:extLst>
      <p:ext uri="{BB962C8B-B14F-4D97-AF65-F5344CB8AC3E}">
        <p14:creationId xmlns:p14="http://schemas.microsoft.com/office/powerpoint/2010/main" val="1605306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FB23E1E4-7CB2-923B-9D41-672CB85E0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6505" y="969471"/>
            <a:ext cx="1769806" cy="499175"/>
          </a:xfrm>
        </p:spPr>
        <p:txBody>
          <a:bodyPr/>
          <a:lstStyle/>
          <a:p>
            <a:r>
              <a:rPr lang="en-US" sz="3200" dirty="0">
                <a:latin typeface="Abadi" panose="020B0604020104020204" pitchFamily="34" charset="0"/>
              </a:rPr>
              <a:t>Model</a:t>
            </a:r>
            <a:r>
              <a:rPr lang="en-US" dirty="0"/>
              <a:t>	</a:t>
            </a:r>
          </a:p>
        </p:txBody>
      </p:sp>
      <p:pic>
        <p:nvPicPr>
          <p:cNvPr id="34" name="Picture Placeholder 21" descr="A close-up of a stethoscope">
            <a:extLst>
              <a:ext uri="{FF2B5EF4-FFF2-40B4-BE49-F238E27FC236}">
                <a16:creationId xmlns:a16="http://schemas.microsoft.com/office/drawing/2014/main" id="{63F55FD3-B051-BD22-347E-065B72C87E1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48" r="148"/>
          <a:stretch/>
        </p:blipFill>
        <p:spPr/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91ABB7-016B-87CD-52CE-7B2465FDD045}"/>
              </a:ext>
            </a:extLst>
          </p:cNvPr>
          <p:cNvSpPr txBox="1"/>
          <p:nvPr/>
        </p:nvSpPr>
        <p:spPr>
          <a:xfrm>
            <a:off x="0" y="1682998"/>
            <a:ext cx="424281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ptos" panose="020B0004020202020204" pitchFamily="34" charset="0"/>
              </a:rPr>
              <a:t>Vygotsky’s sociocultural theory :</a:t>
            </a:r>
          </a:p>
          <a:p>
            <a:r>
              <a:rPr lang="en-US" dirty="0">
                <a:latin typeface="Aptos" panose="020B0004020202020204" pitchFamily="34" charset="0"/>
              </a:rPr>
              <a:t>Theory argues that psychological development is shaped through social interaction and the cultural tools such as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>
                <a:latin typeface="Aptos" panose="020B0004020202020204" pitchFamily="34" charset="0"/>
              </a:rPr>
              <a:t>language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>
                <a:latin typeface="Aptos" panose="020B0004020202020204" pitchFamily="34" charset="0"/>
              </a:rPr>
              <a:t>routines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>
                <a:latin typeface="Aptos" panose="020B0004020202020204" pitchFamily="34" charset="0"/>
              </a:rPr>
              <a:t>symbols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>
                <a:latin typeface="Aptos" panose="020B0004020202020204" pitchFamily="34" charset="0"/>
              </a:rPr>
              <a:t>technology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>
                <a:latin typeface="Aptos" panose="020B0004020202020204" pitchFamily="34" charset="0"/>
              </a:rPr>
              <a:t>institutions</a:t>
            </a:r>
          </a:p>
          <a:p>
            <a:r>
              <a:rPr lang="en-US" dirty="0">
                <a:latin typeface="Aptos" panose="020B0004020202020204" pitchFamily="34" charset="0"/>
              </a:rPr>
              <a:t>All available in a person’s environment.</a:t>
            </a:r>
          </a:p>
        </p:txBody>
      </p:sp>
    </p:spTree>
    <p:extLst>
      <p:ext uri="{BB962C8B-B14F-4D97-AF65-F5344CB8AC3E}">
        <p14:creationId xmlns:p14="http://schemas.microsoft.com/office/powerpoint/2010/main" val="22011259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987D7AA-4C0F-5F97-A90E-0B5A34ACD901}"/>
              </a:ext>
            </a:extLst>
          </p:cNvPr>
          <p:cNvSpPr txBox="1"/>
          <p:nvPr/>
        </p:nvSpPr>
        <p:spPr>
          <a:xfrm>
            <a:off x="246133" y="3136612"/>
            <a:ext cx="36031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ptos" panose="020B0004020202020204" pitchFamily="34" charset="0"/>
              </a:rPr>
              <a:t>Concept of Theory</a:t>
            </a:r>
            <a:endParaRPr lang="en-US" sz="3200" dirty="0">
              <a:latin typeface="Aptos" panose="020B00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EF952C-215D-E5A1-B2C0-9E5CABAF2605}"/>
              </a:ext>
            </a:extLst>
          </p:cNvPr>
          <p:cNvSpPr txBox="1"/>
          <p:nvPr/>
        </p:nvSpPr>
        <p:spPr>
          <a:xfrm>
            <a:off x="3849328" y="3136612"/>
            <a:ext cx="78753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Vygotsky proposed that advanced mental abilities, such as planning, self‑regulation and problem‑solving, are first learned through social interaction before being internalized as independent skills (Rogoff, 1990).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Thinking is shaped by language and cultural tools, including routines, schedules and organizational systems, which guide how individuals make sense of tasks (Wertsch, 1985).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The Zone of Proximal Development describes the gap between what a person can do alone and what can be accomplished with guidance (Vygotsky, 1978).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Scaffolding refers to the temporary support offered by others to help someone learn new tasks and gradually gain independence (Wood, Bruner &amp; Ross, 1976).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89CAA69B-68FA-6E41-6415-D7D82D37908D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 rotWithShape="1">
          <a:blip r:embed="rId3"/>
          <a:srcRect l="1982" r="1982"/>
          <a:stretch>
            <a:fillRect/>
          </a:stretch>
        </p:blipFill>
        <p:spPr>
          <a:xfrm>
            <a:off x="383458" y="103238"/>
            <a:ext cx="11341182" cy="2757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58200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">
            <a:extLst>
              <a:ext uri="{FF2B5EF4-FFF2-40B4-BE49-F238E27FC236}">
                <a16:creationId xmlns:a16="http://schemas.microsoft.com/office/drawing/2014/main" id="{C903843E-1FAB-AFBB-BDC9-440FCC8CFB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99302" y="670560"/>
            <a:ext cx="8716297" cy="670560"/>
          </a:xfrm>
          <a:noFill/>
        </p:spPr>
        <p:txBody>
          <a:bodyPr/>
          <a:lstStyle/>
          <a:p>
            <a:r>
              <a:rPr lang="en-US" sz="3200" dirty="0">
                <a:latin typeface="Aptos" panose="020B0004020202020204" pitchFamily="34" charset="0"/>
              </a:rPr>
              <a:t>Jenny’s Development Through Vygotsky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049F059-67E6-1C4F-55E1-194F77EEA37B}"/>
              </a:ext>
            </a:extLst>
          </p:cNvPr>
          <p:cNvSpPr txBox="1"/>
          <p:nvPr/>
        </p:nvSpPr>
        <p:spPr>
          <a:xfrm>
            <a:off x="363795" y="1341120"/>
            <a:ext cx="1146441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ptos" panose="020B0004020202020204" pitchFamily="34" charset="0"/>
              </a:rPr>
              <a:t>Cognitive &amp; Executive Development: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latin typeface="Aptos" panose="020B0004020202020204" pitchFamily="34" charset="0"/>
              </a:rPr>
              <a:t>Skills such as organization, empathy, responsibility, and problem‑solving have been strengthened through repeated caring tasks.(</a:t>
            </a:r>
            <a:r>
              <a:rPr lang="en-US" dirty="0" err="1">
                <a:latin typeface="Aptos" panose="020B0004020202020204" pitchFamily="34" charset="0"/>
              </a:rPr>
              <a:t>Wertsch</a:t>
            </a:r>
            <a:r>
              <a:rPr lang="en-US" dirty="0">
                <a:latin typeface="Aptos" panose="020B0004020202020204" pitchFamily="34" charset="0"/>
              </a:rPr>
              <a:t>, 1985)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latin typeface="Aptos" panose="020B0004020202020204" pitchFamily="34" charset="0"/>
              </a:rPr>
              <a:t>Attention, memory, and sleep may be affected by long-term stress.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latin typeface="Aptos" panose="020B0004020202020204" pitchFamily="34" charset="0"/>
              </a:rPr>
              <a:t>Typical teenage learning experiences have been reduced because adult responsibilities have been </a:t>
            </a:r>
            <a:r>
              <a:rPr lang="en-US" dirty="0" err="1">
                <a:latin typeface="Aptos" panose="020B0004020202020204" pitchFamily="34" charset="0"/>
              </a:rPr>
              <a:t>prioritised</a:t>
            </a:r>
            <a:r>
              <a:rPr lang="en-US" dirty="0">
                <a:latin typeface="Aptos" panose="020B0004020202020204" pitchFamily="34" charset="0"/>
              </a:rPr>
              <a:t>.</a:t>
            </a:r>
          </a:p>
          <a:p>
            <a:r>
              <a:rPr lang="en-US" dirty="0">
                <a:latin typeface="Aptos" panose="020B0004020202020204" pitchFamily="34" charset="0"/>
              </a:rPr>
              <a:t>Emotional &amp; Social Development: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latin typeface="Aptos" panose="020B0004020202020204" pitchFamily="34" charset="0"/>
              </a:rPr>
              <a:t>Adult‑like emotional roles may have been taken on, leaving little room for Jenny’s own feelings.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latin typeface="Aptos" panose="020B0004020202020204" pitchFamily="34" charset="0"/>
              </a:rPr>
              <a:t>Social learning opportunities may have been limited due to reduced time with peers.</a:t>
            </a:r>
          </a:p>
          <a:p>
            <a:r>
              <a:rPr lang="en-US" dirty="0">
                <a:latin typeface="Aptos" panose="020B0004020202020204" pitchFamily="34" charset="0"/>
              </a:rPr>
              <a:t>Identity and Parentification: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latin typeface="Aptos" panose="020B0004020202020204" pitchFamily="34" charset="0"/>
              </a:rPr>
              <a:t>A carer identity may have been formed because this role has been carried for many years.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latin typeface="Aptos" panose="020B0004020202020204" pitchFamily="34" charset="0"/>
              </a:rPr>
              <a:t>Feelings of guilt may be created when personal needs are put first.</a:t>
            </a:r>
          </a:p>
          <a:p>
            <a:r>
              <a:rPr lang="en-US" dirty="0">
                <a:latin typeface="Aptos" panose="020B0004020202020204" pitchFamily="34" charset="0"/>
              </a:rPr>
              <a:t>School &amp; Future Pathways: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latin typeface="Aptos" panose="020B0004020202020204" pitchFamily="34" charset="0"/>
              </a:rPr>
              <a:t>School engagement may have been disrupted, leading to fewer learning tools and less support from teachers.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latin typeface="Aptos" panose="020B0004020202020204" pitchFamily="34" charset="0"/>
              </a:rPr>
              <a:t>Access to guidance for future steps, such as college or career planning, may have been reduced.</a:t>
            </a:r>
          </a:p>
        </p:txBody>
      </p:sp>
    </p:spTree>
    <p:extLst>
      <p:ext uri="{BB962C8B-B14F-4D97-AF65-F5344CB8AC3E}">
        <p14:creationId xmlns:p14="http://schemas.microsoft.com/office/powerpoint/2010/main" val="4351953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FF0FD1A0-C075-EE18-B3AE-363C242D0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88464"/>
            <a:ext cx="7152968" cy="698254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ptos" panose="020B0004020202020204" pitchFamily="34" charset="0"/>
              </a:rPr>
              <a:t>Nature and Nurture Influences</a:t>
            </a:r>
          </a:p>
        </p:txBody>
      </p:sp>
      <p:sp>
        <p:nvSpPr>
          <p:cNvPr id="34" name="Content Placeholder 33">
            <a:extLst>
              <a:ext uri="{FF2B5EF4-FFF2-40B4-BE49-F238E27FC236}">
                <a16:creationId xmlns:a16="http://schemas.microsoft.com/office/drawing/2014/main" id="{C69167C3-302B-24DE-9CF7-D85D5D5DD20A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457199" y="2187363"/>
            <a:ext cx="4748981" cy="2384638"/>
          </a:xfrm>
        </p:spPr>
        <p:txBody>
          <a:bodyPr/>
          <a:lstStyle/>
          <a:p>
            <a:r>
              <a:rPr lang="en-US" dirty="0">
                <a:latin typeface="Aptos" panose="020B0004020202020204" pitchFamily="34" charset="0"/>
              </a:rPr>
              <a:t>Jenny’s psychological development is understood to be shaped by both biological influences and environmental circumstances.</a:t>
            </a:r>
          </a:p>
          <a:p>
            <a:r>
              <a:rPr lang="en-US" dirty="0">
                <a:latin typeface="Aptos" panose="020B0004020202020204" pitchFamily="34" charset="0"/>
              </a:rPr>
              <a:t>Her emotional regulation, sleep patterns, and cognitive functioning may be affected by prolonged exposure to stress.</a:t>
            </a:r>
          </a:p>
        </p:txBody>
      </p:sp>
      <p:sp>
        <p:nvSpPr>
          <p:cNvPr id="20" name="Content Placeholder 3">
            <a:extLst>
              <a:ext uri="{FF2B5EF4-FFF2-40B4-BE49-F238E27FC236}">
                <a16:creationId xmlns:a16="http://schemas.microsoft.com/office/drawing/2014/main" id="{7C987B03-58AE-7E8A-A1C7-83569FBBCD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77781" y="2187363"/>
            <a:ext cx="4935794" cy="2650110"/>
          </a:xfrm>
          <a:noFill/>
        </p:spPr>
        <p:txBody>
          <a:bodyPr>
            <a:norm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dirty="0"/>
              <a:t>Her social development and identity formation may be restricted by bereavement, ongoing caring duties, and limited contact with peers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.It is emphasized in Vygotskian theory that improvements in a young person’s environment, such as increased social and community support can lead to more positive developmental outcomes (Rogoff, 1990).</a:t>
            </a:r>
          </a:p>
        </p:txBody>
      </p:sp>
    </p:spTree>
    <p:extLst>
      <p:ext uri="{BB962C8B-B14F-4D97-AF65-F5344CB8AC3E}">
        <p14:creationId xmlns:p14="http://schemas.microsoft.com/office/powerpoint/2010/main" val="8374022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831CBB7-4817-4B54-A7F9-0AE2D0C47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029" y="457200"/>
            <a:ext cx="5010912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2CE661-B301-DA23-6490-089EB195CF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297" y="634550"/>
            <a:ext cx="5415052" cy="5789365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96BC321D-B05F-4857-8880-97F61B9B7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791" y="601200"/>
            <a:ext cx="5009388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6" name="Title 25">
            <a:extLst>
              <a:ext uri="{FF2B5EF4-FFF2-40B4-BE49-F238E27FC236}">
                <a16:creationId xmlns:a16="http://schemas.microsoft.com/office/drawing/2014/main" id="{D715DBBC-70C2-E94B-9B03-12910F0B54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73606" y="938022"/>
            <a:ext cx="4597758" cy="11887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Supporting Plan</a:t>
            </a:r>
          </a:p>
        </p:txBody>
      </p:sp>
      <p:sp>
        <p:nvSpPr>
          <p:cNvPr id="33" name="Content Placeholder 32">
            <a:extLst>
              <a:ext uri="{FF2B5EF4-FFF2-40B4-BE49-F238E27FC236}">
                <a16:creationId xmlns:a16="http://schemas.microsoft.com/office/drawing/2014/main" id="{D3AEB1C4-FB60-9B8E-5A02-0BCD2B6E55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3606" y="2340864"/>
            <a:ext cx="4597758" cy="379323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/>
            <a:r>
              <a:rPr lang="en-US" dirty="0">
                <a:solidFill>
                  <a:srgbClr val="FFFFFF"/>
                </a:solidFill>
              </a:rPr>
              <a:t>  To support Jenny’s wellbeing, the following steps are needed:</a:t>
            </a:r>
          </a:p>
          <a:p>
            <a:r>
              <a:rPr lang="en-US" dirty="0">
                <a:solidFill>
                  <a:srgbClr val="FFFFFF"/>
                </a:solidFill>
              </a:rPr>
              <a:t>A Young Carer Assessment</a:t>
            </a:r>
          </a:p>
          <a:p>
            <a:r>
              <a:rPr lang="en-US" dirty="0">
                <a:solidFill>
                  <a:srgbClr val="FFFFFF"/>
                </a:solidFill>
              </a:rPr>
              <a:t>A Care Needs Assessment for her mother</a:t>
            </a:r>
          </a:p>
          <a:p>
            <a:r>
              <a:rPr lang="en-US" dirty="0">
                <a:solidFill>
                  <a:srgbClr val="FFFFFF"/>
                </a:solidFill>
              </a:rPr>
              <a:t>School safeguarding involvement</a:t>
            </a:r>
          </a:p>
          <a:p>
            <a:r>
              <a:rPr lang="en-US" dirty="0">
                <a:solidFill>
                  <a:srgbClr val="FFFFFF"/>
                </a:solidFill>
              </a:rPr>
              <a:t>Multi-agency collaboration</a:t>
            </a:r>
          </a:p>
        </p:txBody>
      </p:sp>
    </p:spTree>
    <p:extLst>
      <p:ext uri="{BB962C8B-B14F-4D97-AF65-F5344CB8AC3E}">
        <p14:creationId xmlns:p14="http://schemas.microsoft.com/office/powerpoint/2010/main" val="38544424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EBA544F6-BF8C-2C87-3906-146BEDB4C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13825"/>
            <a:ext cx="5471652" cy="683506"/>
          </a:xfrm>
        </p:spPr>
        <p:txBody>
          <a:bodyPr>
            <a:noAutofit/>
          </a:bodyPr>
          <a:lstStyle/>
          <a:p>
            <a:r>
              <a:rPr lang="en-US" sz="3200" dirty="0">
                <a:latin typeface="Aptos" panose="020B0004020202020204" pitchFamily="34" charset="0"/>
              </a:rPr>
              <a:t>Practical Interventions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1882B6-9085-E59D-651A-72AF8FCC0223}"/>
              </a:ext>
            </a:extLst>
          </p:cNvPr>
          <p:cNvSpPr txBox="1"/>
          <p:nvPr/>
        </p:nvSpPr>
        <p:spPr>
          <a:xfrm>
            <a:off x="457200" y="1873045"/>
            <a:ext cx="1078107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ptos" panose="020B0004020202020204" pitchFamily="34" charset="0"/>
              </a:rPr>
              <a:t>Appropriate interventions may include: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Home‑care support may be arranged to help with daily tasks. Assistance with shopping may be provided to meet household needs.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Cleaning support may be put in place to lessen the workload at home. Reminder tools and digital planners may be used to support </a:t>
            </a:r>
            <a:r>
              <a:rPr lang="en-US" dirty="0" err="1">
                <a:latin typeface="Aptos" panose="020B0004020202020204" pitchFamily="34" charset="0"/>
              </a:rPr>
              <a:t>organisation</a:t>
            </a:r>
            <a:r>
              <a:rPr lang="en-US" dirty="0">
                <a:latin typeface="Aptos" panose="020B00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A support worker may be involved to offer regular guidance.</a:t>
            </a:r>
          </a:p>
          <a:p>
            <a:r>
              <a:rPr lang="en-US" dirty="0">
                <a:latin typeface="Aptos" panose="020B0004020202020204" pitchFamily="34" charset="0"/>
              </a:rPr>
              <a:t>These steps are intended to provide structured support, increase Jenny’s mother’s independence, and lessen the pressure placed on Jenny (Wood, Bruner &amp; Ross, 1976)</a:t>
            </a:r>
          </a:p>
        </p:txBody>
      </p:sp>
    </p:spTree>
    <p:extLst>
      <p:ext uri="{BB962C8B-B14F-4D97-AF65-F5344CB8AC3E}">
        <p14:creationId xmlns:p14="http://schemas.microsoft.com/office/powerpoint/2010/main" val="26769054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Placeholder 22" descr="A group of people giving each other a high five">
            <a:extLst>
              <a:ext uri="{FF2B5EF4-FFF2-40B4-BE49-F238E27FC236}">
                <a16:creationId xmlns:a16="http://schemas.microsoft.com/office/drawing/2014/main" id="{D92A2E6E-E7AB-92FB-0E6F-133483021C2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6095" r="6095"/>
          <a:stretch/>
        </p:blipFill>
        <p:spPr/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17C2A74-130F-ADA9-D8A0-F37AE7C786AB}"/>
              </a:ext>
            </a:extLst>
          </p:cNvPr>
          <p:cNvSpPr txBox="1"/>
          <p:nvPr/>
        </p:nvSpPr>
        <p:spPr>
          <a:xfrm>
            <a:off x="0" y="803787"/>
            <a:ext cx="423197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latin typeface="Aptos" panose="020B0004020202020204" pitchFamily="34" charset="0"/>
              </a:rPr>
              <a:t>Emotional and Educational Support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008009-5A0B-81F2-C3D5-EC9AEF6E7E8D}"/>
              </a:ext>
            </a:extLst>
          </p:cNvPr>
          <p:cNvSpPr txBox="1"/>
          <p:nvPr/>
        </p:nvSpPr>
        <p:spPr>
          <a:xfrm>
            <a:off x="309715" y="2105624"/>
            <a:ext cx="331838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Jenny should be provided with: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Counselling or mental health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Young carers peer support groups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Flexible academic deadlines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Tutor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Career guidance</a:t>
            </a:r>
          </a:p>
        </p:txBody>
      </p:sp>
    </p:spTree>
    <p:extLst>
      <p:ext uri="{BB962C8B-B14F-4D97-AF65-F5344CB8AC3E}">
        <p14:creationId xmlns:p14="http://schemas.microsoft.com/office/powerpoint/2010/main" val="27709593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29">
            <a:extLst>
              <a:ext uri="{FF2B5EF4-FFF2-40B4-BE49-F238E27FC236}">
                <a16:creationId xmlns:a16="http://schemas.microsoft.com/office/drawing/2014/main" id="{6A93E959-E68D-08C8-9C1E-5A318B3EF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13934"/>
            <a:ext cx="11277600" cy="1044253"/>
          </a:xfrm>
        </p:spPr>
        <p:txBody>
          <a:bodyPr/>
          <a:lstStyle/>
          <a:p>
            <a:r>
              <a:rPr lang="en-GB" sz="3200" dirty="0">
                <a:latin typeface="Aptos" panose="020B0004020202020204" pitchFamily="34" charset="0"/>
              </a:rPr>
              <a:t>Conclusion:</a:t>
            </a:r>
            <a:endParaRPr lang="en-US" sz="3200" dirty="0">
              <a:latin typeface="Aptos" panose="020B00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D4B5612-F4FC-82A7-FBFC-4346F2EA2FDB}"/>
              </a:ext>
            </a:extLst>
          </p:cNvPr>
          <p:cNvSpPr txBox="1"/>
          <p:nvPr/>
        </p:nvSpPr>
        <p:spPr>
          <a:xfrm>
            <a:off x="339213" y="2153265"/>
            <a:ext cx="97486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Vygotsky’s sociocultural approach helps show how development is shaped by social interaction and the support available in a person’s environment.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It offers a useful basis for planning support that brings together professionals from health and social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However, the theory does not fully explain how biological stress or emotional strain from long‑term caring can affect a young person.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Overall, providing strong social support and practical scaffolding can help improve Jenny’s development and overall wellbeing.</a:t>
            </a:r>
          </a:p>
        </p:txBody>
      </p:sp>
    </p:spTree>
    <p:extLst>
      <p:ext uri="{BB962C8B-B14F-4D97-AF65-F5344CB8AC3E}">
        <p14:creationId xmlns:p14="http://schemas.microsoft.com/office/powerpoint/2010/main" val="42599771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F5FF3-F3D2-134E-9D0E-B97CB1B34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5DCC78-C899-E34A-7239-3D600C8F7FBF}"/>
              </a:ext>
            </a:extLst>
          </p:cNvPr>
          <p:cNvSpPr txBox="1"/>
          <p:nvPr/>
        </p:nvSpPr>
        <p:spPr>
          <a:xfrm>
            <a:off x="693174" y="2123768"/>
            <a:ext cx="864255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Becker, G.S., 2007. Health as human capital: Synthesis and extensions. Oxford: Oxford University Press.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Rogoff, B., 1990. Apprenticeship in thinking: Cognitive development in social context. New York: Oxford University Press.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Vygotsky, L.S., 1978. Mind in society: The development of higher psychological processes. Cambridge, MA: Harvard University Press.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Wertsch, J.V., 1985. Vygotsky and the social formation of mind. Cambridge, MA: Harvard University Press.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Wood, D., Bruner, J.S. and Ross, G., 1976. The role of tutoring in problem solving. Journal of Child Psychology and Psychiatry, 17(2), pp.89–100</a:t>
            </a:r>
          </a:p>
        </p:txBody>
      </p:sp>
    </p:spTree>
    <p:extLst>
      <p:ext uri="{BB962C8B-B14F-4D97-AF65-F5344CB8AC3E}">
        <p14:creationId xmlns:p14="http://schemas.microsoft.com/office/powerpoint/2010/main" val="27659021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2B3341C-6FAC-D568-8B44-9D25F3B308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9826" y="1445342"/>
            <a:ext cx="3672347" cy="3967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4630649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DividendVTI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ED8428"/>
      </a:accent1>
      <a:accent2>
        <a:srgbClr val="E6C46D"/>
      </a:accent2>
      <a:accent3>
        <a:srgbClr val="537685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9D1F84C-D1FD-4B1B-9CFD-8E0D96AC4DF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A00B2AC-C335-4100-B8B3-2D9F49A7290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0037C456-A6DA-4DEE-A3FB-4EC3058FD08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Dividend design</Template>
  <TotalTime>167</TotalTime>
  <Words>1060</Words>
  <Application>Microsoft Office PowerPoint</Application>
  <PresentationFormat>Widescreen</PresentationFormat>
  <Paragraphs>93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Abadi</vt:lpstr>
      <vt:lpstr>Aptos</vt:lpstr>
      <vt:lpstr>Arial</vt:lpstr>
      <vt:lpstr>Calibri</vt:lpstr>
      <vt:lpstr>Courier New</vt:lpstr>
      <vt:lpstr>Gill Sans MT</vt:lpstr>
      <vt:lpstr>Wingdings</vt:lpstr>
      <vt:lpstr>Wingdings 2</vt:lpstr>
      <vt:lpstr>DividendVTI</vt:lpstr>
      <vt:lpstr>PowerPoint Presentation</vt:lpstr>
      <vt:lpstr>introduction</vt:lpstr>
      <vt:lpstr>Background</vt:lpstr>
      <vt:lpstr>Model </vt:lpstr>
      <vt:lpstr>PowerPoint Presentation</vt:lpstr>
      <vt:lpstr>Jenny’s Development Through Vygotsky</vt:lpstr>
      <vt:lpstr>Nature and Nurture Influences</vt:lpstr>
      <vt:lpstr>Supporting Plan</vt:lpstr>
      <vt:lpstr>Practical Interventions</vt:lpstr>
      <vt:lpstr>PowerPoint Presentation</vt:lpstr>
      <vt:lpstr>Conclusion: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Muhammad Adil Nasir Khan (2437481)</dc:creator>
  <cp:lastModifiedBy>Muhammad Adil Nasir Khan (2437481)</cp:lastModifiedBy>
  <cp:revision>3</cp:revision>
  <dcterms:created xsi:type="dcterms:W3CDTF">2026-02-25T23:22:56Z</dcterms:created>
  <dcterms:modified xsi:type="dcterms:W3CDTF">2026-03-15T01:09:56Z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