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45"/>
  </p:notesMasterIdLst>
  <p:handoutMasterIdLst>
    <p:handoutMasterId r:id="rId46"/>
  </p:handoutMasterIdLst>
  <p:sldIdLst>
    <p:sldId id="256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318" r:id="rId28"/>
    <p:sldId id="319" r:id="rId29"/>
    <p:sldId id="320" r:id="rId30"/>
    <p:sldId id="321" r:id="rId31"/>
    <p:sldId id="322" r:id="rId32"/>
    <p:sldId id="323" r:id="rId33"/>
    <p:sldId id="324" r:id="rId34"/>
    <p:sldId id="325" r:id="rId35"/>
    <p:sldId id="326" r:id="rId36"/>
    <p:sldId id="327" r:id="rId37"/>
    <p:sldId id="328" r:id="rId38"/>
    <p:sldId id="329" r:id="rId39"/>
    <p:sldId id="330" r:id="rId40"/>
    <p:sldId id="331" r:id="rId41"/>
    <p:sldId id="332" r:id="rId42"/>
    <p:sldId id="333" r:id="rId43"/>
    <p:sldId id="295" r:id="rId44"/>
  </p:sldIdLst>
  <p:sldSz cx="9144000" cy="6858000" type="screen4x3"/>
  <p:notesSz cx="6797675" cy="9926638"/>
  <p:custShowLst>
    <p:custShow name="Lecture Presentation" id="0">
      <p:sldLst>
        <p:sld r:id="rId5"/>
        <p:sld r:id="rId29"/>
        <p:sld r:id="rId21"/>
        <p:sld r:id="rId30"/>
        <p:sld r:id="rId34"/>
        <p:sld r:id="rId35"/>
        <p:sld r:id="rId17"/>
        <p:sld r:id="rId9"/>
        <p:sld r:id="rId11"/>
        <p:sld r:id="rId22"/>
        <p:sld r:id="rId23"/>
        <p:sld r:id="rId24"/>
        <p:sld r:id="rId26"/>
        <p:sld r:id="rId32"/>
        <p:sld r:id="rId33"/>
        <p:sld r:id="rId44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93" d="100"/>
          <a:sy n="93" d="100"/>
        </p:scale>
        <p:origin x="2169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http://www.w3schools.com/html/html5_semantic_elements.asp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342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C.R.A.P. stands</a:t>
            </a:r>
            <a:r>
              <a:rPr lang="en-GB" baseline="0" dirty="0" smtClean="0"/>
              <a:t> for: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 smtClean="0"/>
              <a:t>Contrast</a:t>
            </a:r>
            <a:r>
              <a:rPr lang="en-GB" baseline="0" dirty="0" smtClean="0"/>
              <a:t>: used to draw the viewer’s attention and create distinction between elements.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 smtClean="0"/>
              <a:t>Repetition</a:t>
            </a:r>
            <a:r>
              <a:rPr lang="en-GB" baseline="0" dirty="0" smtClean="0"/>
              <a:t>: key to consistent design across pages. Repeat colours, text styles and graphics to establish a strong visual style for the page and website.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 smtClean="0"/>
              <a:t>Alignment</a:t>
            </a:r>
            <a:r>
              <a:rPr lang="en-GB" baseline="0" dirty="0" smtClean="0"/>
              <a:t>: every element on the page should be intentionally positioned, not randomly placed. Line up elements horizontally (rows) and vertically (columns).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 smtClean="0"/>
              <a:t>Proximity</a:t>
            </a:r>
            <a:r>
              <a:rPr lang="en-GB" baseline="0" dirty="0" smtClean="0"/>
              <a:t>: elements and content related to each other should be grouped together (placed close to each other).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01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960 Grid System: http://960.gs/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Successors to 960 grid: </a:t>
            </a:r>
            <a:r>
              <a:rPr lang="en-GB" b="1" dirty="0" smtClean="0"/>
              <a:t>Responsive Web</a:t>
            </a:r>
            <a:r>
              <a:rPr lang="en-GB" b="1" baseline="0" dirty="0" smtClean="0"/>
              <a:t> Design</a:t>
            </a:r>
            <a:r>
              <a:rPr lang="en-GB" baseline="0" dirty="0" smtClean="0"/>
              <a:t>, the grids are designed to be responsive (flexible – change based on the current device viewing the website)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https://www.google.com/search?q=responsive+grid+systems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err="1" smtClean="0"/>
              <a:t>Unsemantic</a:t>
            </a:r>
            <a:r>
              <a:rPr lang="en-GB" dirty="0" smtClean="0"/>
              <a:t>:</a:t>
            </a:r>
            <a:r>
              <a:rPr lang="en-GB" baseline="0" dirty="0" smtClean="0"/>
              <a:t> https://unsemantic.com/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91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454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responsive</a:t>
            </a:r>
            <a:r>
              <a:rPr lang="en-GB" baseline="0" dirty="0" smtClean="0"/>
              <a:t> web design, these widths are expressed in percentages.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435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first design: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/>
              <a:t>has three separate</a:t>
            </a:r>
            <a:r>
              <a:rPr lang="en-GB" baseline="0" dirty="0" smtClean="0"/>
              <a:t> grids, each with one row for the content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Provides the most flexible solution For example, it is easier to have different background colours for the header, main and footer sections with the HTML structure.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second design has one grid with three rows for the content.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094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</a:t>
            </a:r>
            <a:r>
              <a:rPr lang="en-GB" baseline="0" dirty="0" smtClean="0"/>
              <a:t> Source: BBC Website (</a:t>
            </a:r>
            <a:r>
              <a:rPr lang="en-GB" dirty="0" smtClean="0"/>
              <a:t>https://www.bbc.co.uk/</a:t>
            </a:r>
            <a:r>
              <a:rPr lang="en-GB" baseline="0" dirty="0" smtClean="0"/>
              <a:t>) [accessed: 30-May-2019 16:40]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64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To</a:t>
            </a:r>
            <a:r>
              <a:rPr lang="en-GB" baseline="0" dirty="0" smtClean="0"/>
              <a:t> support all browsers (old and new), CSS floats is still the best for page layouts.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Read more about the different options: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Floats: https://www.w3schools.com/css/css_float.asp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Flexbox: https://www.w3schools.com/css/css3_flexbox.asp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display: grid: https://www.w3schools.com/css/css_grid.asp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4904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If you have plans of</a:t>
            </a:r>
            <a:r>
              <a:rPr lang="en-GB" baseline="0" dirty="0" smtClean="0"/>
              <a:t> going into web development, especially the front-end side of things, you should learn the three methods of creating grids: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Floats: https://www.w3schools.com/css/css_float.asp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Flexbox: https://www.w3schools.com/css/css3_flexbox.asp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display: grid: https://www.w3schools.com/css/css_grid.asp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 smtClean="0"/>
              <a:t>These techniques are also useful for achieving other design features in your website and we will revisit flexbox and probably floats.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3848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Bootstrap version 3 had just the 1</a:t>
            </a:r>
            <a:r>
              <a:rPr lang="en-GB" baseline="30000" dirty="0" smtClean="0"/>
              <a:t>st</a:t>
            </a:r>
            <a:r>
              <a:rPr lang="en-GB" dirty="0" smtClean="0"/>
              <a:t> four and used the column class prefixes .col-</a:t>
            </a:r>
            <a:r>
              <a:rPr lang="en-GB" b="1" dirty="0" err="1" smtClean="0"/>
              <a:t>xs</a:t>
            </a:r>
            <a:r>
              <a:rPr lang="en-GB" b="1" dirty="0" smtClean="0"/>
              <a:t>-</a:t>
            </a:r>
            <a:r>
              <a:rPr lang="en-GB" dirty="0" smtClean="0"/>
              <a:t>, .col-</a:t>
            </a:r>
            <a:r>
              <a:rPr lang="en-GB" b="1" dirty="0" err="1" smtClean="0"/>
              <a:t>sm</a:t>
            </a:r>
            <a:r>
              <a:rPr lang="en-GB" b="1" dirty="0" smtClean="0"/>
              <a:t>-</a:t>
            </a:r>
            <a:r>
              <a:rPr lang="en-GB" dirty="0" smtClean="0"/>
              <a:t>, .col-</a:t>
            </a:r>
            <a:r>
              <a:rPr lang="en-GB" b="1" dirty="0" smtClean="0"/>
              <a:t>md-</a:t>
            </a:r>
            <a:r>
              <a:rPr lang="en-GB" dirty="0" smtClean="0"/>
              <a:t> and .col-</a:t>
            </a:r>
            <a:r>
              <a:rPr lang="en-GB" b="1" dirty="0" err="1" smtClean="0"/>
              <a:t>lg</a:t>
            </a:r>
            <a:r>
              <a:rPr lang="en-GB" b="1" dirty="0" smtClean="0"/>
              <a:t>-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8517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5615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295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9346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061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Restoring the height of a parent element containing floating elements:</a:t>
            </a:r>
          </a:p>
          <a:p>
            <a:endParaRPr lang="en-GB" dirty="0"/>
          </a:p>
          <a:p>
            <a:r>
              <a:rPr lang="en-GB" dirty="0"/>
              <a:t>https://www.sitepoint.com/clearing-floats-overview-different-clearfix-methods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HTML</a:t>
            </a:r>
          </a:p>
          <a:p>
            <a:r>
              <a:rPr lang="en-GB" dirty="0" smtClean="0"/>
              <a:t>&lt;div</a:t>
            </a:r>
            <a:r>
              <a:rPr lang="en-GB" baseline="0" dirty="0" smtClean="0"/>
              <a:t> class=“smileys”&gt;</a:t>
            </a:r>
          </a:p>
          <a:p>
            <a:r>
              <a:rPr lang="en-GB" baseline="0" dirty="0" smtClean="0"/>
              <a:t>     &lt;</a:t>
            </a:r>
            <a:r>
              <a:rPr lang="en-GB" baseline="0" dirty="0" err="1" smtClean="0"/>
              <a:t>img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src</a:t>
            </a:r>
            <a:r>
              <a:rPr lang="en-GB" baseline="0" dirty="0" smtClean="0"/>
              <a:t>=“smiley.png” alt=“” /&gt;</a:t>
            </a:r>
          </a:p>
          <a:p>
            <a:r>
              <a:rPr lang="en-GB" baseline="0" dirty="0" smtClean="0"/>
              <a:t>     &lt;</a:t>
            </a:r>
            <a:r>
              <a:rPr lang="en-GB" baseline="0" dirty="0" err="1" smtClean="0"/>
              <a:t>img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src</a:t>
            </a:r>
            <a:r>
              <a:rPr lang="en-GB" baseline="0" dirty="0" smtClean="0"/>
              <a:t>=“smiley.png” alt=“” /&gt;</a:t>
            </a:r>
          </a:p>
          <a:p>
            <a:r>
              <a:rPr lang="en-GB" baseline="0" dirty="0" smtClean="0"/>
              <a:t>     &lt;</a:t>
            </a:r>
            <a:r>
              <a:rPr lang="en-GB" baseline="0" dirty="0" err="1" smtClean="0"/>
              <a:t>img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src</a:t>
            </a:r>
            <a:r>
              <a:rPr lang="en-GB" baseline="0" dirty="0" smtClean="0"/>
              <a:t>=“smiley.png” alt=“” /&gt;</a:t>
            </a:r>
          </a:p>
          <a:p>
            <a:r>
              <a:rPr lang="en-GB" baseline="0" dirty="0" smtClean="0"/>
              <a:t>&lt;/div&gt;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CSS</a:t>
            </a:r>
          </a:p>
          <a:p>
            <a:r>
              <a:rPr lang="en-GB" baseline="0" dirty="0" smtClean="0"/>
              <a:t>Child images are floating</a:t>
            </a:r>
          </a:p>
          <a:p>
            <a:r>
              <a:rPr lang="en-GB" baseline="0" dirty="0" err="1" smtClean="0"/>
              <a:t>div.smileys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img</a:t>
            </a:r>
            <a:r>
              <a:rPr lang="en-GB" baseline="0" dirty="0" smtClean="0"/>
              <a:t> {</a:t>
            </a:r>
          </a:p>
          <a:p>
            <a:r>
              <a:rPr lang="en-GB" baseline="0" dirty="0" smtClean="0"/>
              <a:t>     float: left;</a:t>
            </a:r>
          </a:p>
          <a:p>
            <a:r>
              <a:rPr lang="en-GB" baseline="0" dirty="0" smtClean="0"/>
              <a:t>}</a:t>
            </a:r>
          </a:p>
          <a:p>
            <a:endParaRPr lang="en-GB" baseline="0" dirty="0" smtClean="0"/>
          </a:p>
          <a:p>
            <a:r>
              <a:rPr lang="en-GB" baseline="0" dirty="0" smtClean="0"/>
              <a:t>Parent &lt;div&gt; set overflow to auto</a:t>
            </a:r>
          </a:p>
          <a:p>
            <a:r>
              <a:rPr lang="en-GB" baseline="0" dirty="0" err="1" smtClean="0"/>
              <a:t>div.smileys</a:t>
            </a:r>
            <a:r>
              <a:rPr lang="en-GB" baseline="0" dirty="0" smtClean="0"/>
              <a:t> {</a:t>
            </a:r>
          </a:p>
          <a:p>
            <a:r>
              <a:rPr lang="en-GB" baseline="0" dirty="0" smtClean="0"/>
              <a:t>   overflow: auto;</a:t>
            </a:r>
          </a:p>
          <a:p>
            <a:r>
              <a:rPr lang="en-GB" baseline="0" dirty="0" smtClean="0"/>
              <a:t>}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93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emantic_elements.as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ML5%20Document%20Markup.docx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crap+design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960.g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responsive+grid+system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brolik.com/blog/when-to-use-flexbox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responsive+grid+system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3/layout/overview/" TargetMode="External"/><Relationship Id="rId2" Type="http://schemas.openxmlformats.org/officeDocument/2006/relationships/hyperlink" Target="https://getbootstrap.com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customXml" Target="../../customXml/item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Page Layouts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3: </a:t>
            </a:r>
            <a:r>
              <a:rPr lang="en-GB" dirty="0"/>
              <a:t>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21-Oct-2019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  <a:p>
            <a:r>
              <a:rPr lang="en-GB" dirty="0"/>
              <a:t>Semantic Page Elements</a:t>
            </a:r>
          </a:p>
          <a:p>
            <a:r>
              <a:rPr lang="en-GB" dirty="0"/>
              <a:t>Grids and Page Layouts</a:t>
            </a:r>
          </a:p>
        </p:txBody>
      </p:sp>
    </p:spTree>
    <p:extLst>
      <p:ext uri="{BB962C8B-B14F-4D97-AF65-F5344CB8AC3E}">
        <p14:creationId xmlns:p14="http://schemas.microsoft.com/office/powerpoint/2010/main" val="60161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254887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u="sng" dirty="0"/>
              <a:t>total width</a:t>
            </a:r>
            <a:r>
              <a:rPr lang="en-GB" dirty="0"/>
              <a:t> of an element that has the following style 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361788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/>
              <a:t>940 (Width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Margin</a:t>
                </a: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/>
                  <a:t>Border</a:t>
                </a: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Padding</a:t>
                </a: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Content</a:t>
                </a: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940</a:t>
                </a:r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78009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CSS Box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Traditional box model:</a:t>
            </a:r>
          </a:p>
          <a:p>
            <a:pPr lvl="1"/>
            <a:r>
              <a:rPr lang="en-GB" b="1" dirty="0"/>
              <a:t>Total Element Width </a:t>
            </a:r>
            <a:r>
              <a:rPr lang="en-GB" dirty="0"/>
              <a:t>= width + padding + border + margin</a:t>
            </a:r>
          </a:p>
          <a:p>
            <a:r>
              <a:rPr lang="en-GB" dirty="0" smtClean="0"/>
              <a:t>Can be confusing working out the width elements occupy.</a:t>
            </a:r>
          </a:p>
          <a:p>
            <a:r>
              <a:rPr lang="en-GB" dirty="0" smtClean="0"/>
              <a:t>CSS3 introduced the box-sizing property to simplify this.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41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CSS3 Box Sizing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new box-sizing property allows you to set the box-sizing to border-box:</a:t>
            </a:r>
          </a:p>
          <a:p>
            <a:pPr marL="640080" lvl="2" indent="0">
              <a:buNone/>
            </a:pPr>
            <a:r>
              <a:rPr lang="en-GB" sz="25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</a:t>
            </a:r>
            <a:r>
              <a:rPr lang="en-GB" sz="25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5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box-sizing</a:t>
            </a:r>
            <a:r>
              <a:rPr lang="en-GB" sz="25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500" b="1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border-box</a:t>
            </a:r>
            <a:r>
              <a:rPr lang="en-GB" sz="25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This indicates that: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padding</a:t>
            </a:r>
            <a:r>
              <a:rPr lang="en-GB" dirty="0" smtClean="0"/>
              <a:t> and </a:t>
            </a:r>
            <a:r>
              <a:rPr lang="en-GB" b="1" dirty="0" smtClean="0"/>
              <a:t>border</a:t>
            </a:r>
            <a:r>
              <a:rPr lang="en-GB" dirty="0" smtClean="0"/>
              <a:t> </a:t>
            </a:r>
            <a:r>
              <a:rPr lang="en-GB" b="1" i="1" dirty="0" smtClean="0"/>
              <a:t>is included</a:t>
            </a:r>
            <a:r>
              <a:rPr lang="en-GB" dirty="0" smtClean="0"/>
              <a:t> as part of the element’s total width and height. </a:t>
            </a:r>
          </a:p>
          <a:p>
            <a:pPr lvl="1"/>
            <a:r>
              <a:rPr lang="en-GB" dirty="0" smtClean="0"/>
              <a:t>The element’s total width and/or height </a:t>
            </a:r>
            <a:r>
              <a:rPr lang="en-GB" b="1" i="1" dirty="0" smtClean="0"/>
              <a:t>is what is specified in the CSS width and height properties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padding and border are </a:t>
            </a:r>
            <a:r>
              <a:rPr lang="en-GB" b="1" i="1" dirty="0" smtClean="0"/>
              <a:t>subtracted</a:t>
            </a:r>
            <a:r>
              <a:rPr lang="en-GB" dirty="0" smtClean="0"/>
              <a:t> from these values.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48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8422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has a width of  </a:t>
            </a:r>
            <a:r>
              <a:rPr lang="en-GB" sz="1600" b="1" dirty="0"/>
              <a:t>300px</a:t>
            </a:r>
            <a:r>
              <a:rPr lang="en-GB" sz="1600" dirty="0"/>
              <a:t>. </a:t>
            </a:r>
            <a:r>
              <a:rPr lang="en-GB" sz="1600" dirty="0">
                <a:solidFill>
                  <a:srgbClr val="FF0000"/>
                </a:solidFill>
              </a:rPr>
              <a:t>No padding or border</a:t>
            </a:r>
            <a:r>
              <a:rPr lang="en-GB" sz="1600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, but with a </a:t>
            </a:r>
            <a:r>
              <a:rPr lang="en-GB" sz="1600" dirty="0">
                <a:solidFill>
                  <a:srgbClr val="FF0000"/>
                </a:solidFill>
              </a:rPr>
              <a:t>padding of 10px around it</a:t>
            </a:r>
            <a:r>
              <a:rPr lang="en-GB" sz="1600" dirty="0"/>
              <a:t>.</a:t>
            </a:r>
          </a:p>
          <a:p>
            <a:r>
              <a:rPr lang="en-GB" sz="1600" dirty="0"/>
              <a:t>It’s bigger than the previous &lt;div&gt; because of the default  CSS box model – adds 10px to </a:t>
            </a:r>
            <a:r>
              <a:rPr lang="en-GB" sz="1600" dirty="0" smtClean="0"/>
              <a:t>all </a:t>
            </a:r>
            <a:r>
              <a:rPr lang="en-GB" sz="1600" dirty="0"/>
              <a:t>sides.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8422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 and a </a:t>
            </a:r>
            <a:r>
              <a:rPr lang="en-GB" sz="1600" dirty="0">
                <a:solidFill>
                  <a:srgbClr val="FF0000"/>
                </a:solidFill>
              </a:rPr>
              <a:t>padding of 10px around it</a:t>
            </a:r>
            <a:r>
              <a:rPr lang="en-GB" sz="1600" dirty="0"/>
              <a:t>, but is the same size as div1 because </a:t>
            </a:r>
            <a:r>
              <a:rPr lang="en-GB" sz="1600" b="1" dirty="0"/>
              <a:t>box-sizing: border-box;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24128" y="1556792"/>
            <a:ext cx="2092239" cy="135421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0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724126" y="3101557"/>
            <a:ext cx="2204450" cy="132343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24127" y="4811087"/>
            <a:ext cx="3214341" cy="156966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box-sizing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border-box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14" name="Straight Arrow Connector 13"/>
          <p:cNvCxnSpPr>
            <a:stCxn id="6" idx="3"/>
          </p:cNvCxnSpPr>
          <p:nvPr/>
        </p:nvCxnSpPr>
        <p:spPr>
          <a:xfrm>
            <a:off x="4389586" y="3828067"/>
            <a:ext cx="11905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3"/>
          </p:cNvCxnSpPr>
          <p:nvPr/>
        </p:nvCxnSpPr>
        <p:spPr>
          <a:xfrm flipV="1">
            <a:off x="4110690" y="5531628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</p:cNvCxnSpPr>
          <p:nvPr/>
        </p:nvCxnSpPr>
        <p:spPr>
          <a:xfrm flipV="1">
            <a:off x="4110690" y="2188951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6228184" y="5877272"/>
            <a:ext cx="2664296" cy="21602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348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3" grpId="0" animBg="1"/>
      <p:bldP spid="8" grpId="0" animBg="1"/>
      <p:bldP spid="9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8" y="1817376"/>
            <a:ext cx="20288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1817376"/>
            <a:ext cx="20955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3377037"/>
            <a:ext cx="2028825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21" y="3377037"/>
            <a:ext cx="29146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337703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4919353"/>
            <a:ext cx="2981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3799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HTML5 Semantic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Semantic elements are </a:t>
            </a:r>
            <a:r>
              <a:rPr lang="en-GB" b="1" i="1" dirty="0"/>
              <a:t>elements with meaning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replace </a:t>
            </a:r>
            <a:r>
              <a:rPr lang="en-GB" dirty="0" smtClean="0"/>
              <a:t>the non-semantic </a:t>
            </a:r>
            <a:r>
              <a:rPr lang="en-GB" dirty="0"/>
              <a:t>elements, &lt;div&gt; and &lt;span&gt; </a:t>
            </a:r>
            <a:r>
              <a:rPr lang="en-GB" dirty="0" smtClean="0"/>
              <a:t>which </a:t>
            </a:r>
            <a:r>
              <a:rPr lang="en-GB" i="1" dirty="0"/>
              <a:t>tell you nothing about their </a:t>
            </a:r>
            <a:r>
              <a:rPr lang="en-GB" i="1" dirty="0" smtClean="0"/>
              <a:t>type of content</a:t>
            </a:r>
            <a:r>
              <a:rPr lang="en-GB" dirty="0"/>
              <a:t>.</a:t>
            </a:r>
          </a:p>
          <a:p>
            <a:r>
              <a:rPr lang="en-GB" dirty="0" smtClean="0"/>
              <a:t>A semantic element </a:t>
            </a:r>
            <a:r>
              <a:rPr lang="en-GB" dirty="0"/>
              <a:t>clearly </a:t>
            </a:r>
            <a:r>
              <a:rPr lang="en-GB" b="1" dirty="0"/>
              <a:t>describes what its content represents</a:t>
            </a:r>
            <a:r>
              <a:rPr lang="en-GB" dirty="0"/>
              <a:t>, to the browser and also the developer(s</a:t>
            </a:r>
            <a:r>
              <a:rPr lang="en-GB" dirty="0" smtClean="0"/>
              <a:t>). For example:</a:t>
            </a:r>
          </a:p>
          <a:p>
            <a:pPr lvl="1"/>
            <a:r>
              <a:rPr lang="en-GB" dirty="0"/>
              <a:t>&lt;table&gt;, &lt;form&gt;,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&lt;header&gt;, &lt;footer&gt;,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242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HTML5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23321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269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264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&lt;article&gt;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an article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&lt;aside&gt;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content aside from the page content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&lt;details&gt;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additional details that the user can view or hide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figcaption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caption for a &lt;figure&gt;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9080">
                <a:tc>
                  <a:txBody>
                    <a:bodyPr/>
                    <a:lstStyle/>
                    <a:p>
                      <a:r>
                        <a:rPr lang="en-GB" sz="1600" dirty="0"/>
                        <a:t>&lt;figure&gt;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self-contained content, like illustrations, diagrams, photos, code listings,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&lt;footer&gt;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footer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&lt;header&gt;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a header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&lt;main&gt;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the main content of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marked/highlighted 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nav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navigation links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&lt;section&gt;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section in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&lt;summary&gt;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visible heading for a &lt;details&gt;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&lt;time&gt;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date/time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92280" y="6581001"/>
            <a:ext cx="17886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hlinkClick r:id="rId3"/>
              </a:rPr>
              <a:t>See more on W3Schools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8236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Page Layout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58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5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78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Menu links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(group content on the page that could stand alone – think of a newspaper article, blog or forum post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content aside from the main content – think of sidebar adverts.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(defines a document</a:t>
                      </a:r>
                      <a:r>
                        <a:rPr lang="en-GB" baseline="0" dirty="0"/>
                        <a:t> section – groups related content in a document, typically with a heading, followed by section content)</a:t>
                      </a:r>
                      <a:endParaRPr lang="en-GB" dirty="0"/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845796" y="6383774"/>
            <a:ext cx="894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 action="ppaction://hlinkfile"/>
              </a:rPr>
              <a:t>More...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772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Website content is usually displayed in a </a:t>
            </a:r>
            <a:r>
              <a:rPr lang="en-GB" b="1" dirty="0"/>
              <a:t>grid</a:t>
            </a:r>
            <a:r>
              <a:rPr lang="en-GB" dirty="0"/>
              <a:t>.</a:t>
            </a:r>
          </a:p>
          <a:p>
            <a:r>
              <a:rPr lang="en-GB" dirty="0"/>
              <a:t>Grid systems are popular in web design and other visual design fields.</a:t>
            </a:r>
          </a:p>
          <a:p>
            <a:r>
              <a:rPr lang="en-GB" dirty="0"/>
              <a:t>A grid system arranges content horizontally (</a:t>
            </a:r>
            <a:r>
              <a:rPr lang="en-GB" b="1" dirty="0"/>
              <a:t>rows</a:t>
            </a:r>
            <a:r>
              <a:rPr lang="en-GB" dirty="0"/>
              <a:t>) and vertically (</a:t>
            </a:r>
            <a:r>
              <a:rPr lang="en-GB" b="1" dirty="0"/>
              <a:t>columns</a:t>
            </a:r>
            <a:r>
              <a:rPr lang="en-GB" dirty="0"/>
              <a:t>) in a grid.</a:t>
            </a:r>
          </a:p>
          <a:p>
            <a:r>
              <a:rPr lang="en-GB" dirty="0"/>
              <a:t>Grids are used to achieve an important web design principle: </a:t>
            </a:r>
            <a:r>
              <a:rPr lang="en-GB" b="1" dirty="0"/>
              <a:t>alignment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5502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Layouts: 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Alignment is about organising information to </a:t>
            </a:r>
            <a:r>
              <a:rPr lang="en-GB" b="1" i="1" dirty="0"/>
              <a:t>create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Each element on the page visually connects to other elements on the page.</a:t>
            </a:r>
          </a:p>
          <a:p>
            <a:pPr lvl="1"/>
            <a:r>
              <a:rPr lang="en-GB" dirty="0"/>
              <a:t>The grid lines, even when invisible, connect elements and make divisions on the page, creating order.</a:t>
            </a:r>
          </a:p>
          <a:p>
            <a:r>
              <a:rPr lang="en-GB" dirty="0"/>
              <a:t>Alignment is the “A” of </a:t>
            </a:r>
            <a:r>
              <a:rPr lang="en-GB" dirty="0">
                <a:hlinkClick r:id="rId3"/>
              </a:rPr>
              <a:t>C.R.A.P. Design</a:t>
            </a:r>
            <a:r>
              <a:rPr lang="en-GB" dirty="0"/>
              <a:t>, the four basic principles of good design.</a:t>
            </a:r>
          </a:p>
        </p:txBody>
      </p:sp>
    </p:spTree>
    <p:extLst>
      <p:ext uri="{BB962C8B-B14F-4D97-AF65-F5344CB8AC3E}">
        <p14:creationId xmlns:p14="http://schemas.microsoft.com/office/powerpoint/2010/main" val="227186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960 Grid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hlinkClick r:id="rId3"/>
              </a:rPr>
              <a:t>The 960 Grid </a:t>
            </a:r>
            <a:r>
              <a:rPr lang="en-GB" dirty="0">
                <a:hlinkClick r:id="rId3"/>
              </a:rPr>
              <a:t>S</a:t>
            </a:r>
            <a:r>
              <a:rPr lang="en-GB" dirty="0" smtClean="0">
                <a:hlinkClick r:id="rId3"/>
              </a:rPr>
              <a:t>ystem</a:t>
            </a:r>
            <a:r>
              <a:rPr lang="en-GB" dirty="0" smtClean="0"/>
              <a:t> </a:t>
            </a:r>
            <a:r>
              <a:rPr lang="en-GB" b="1" i="1" dirty="0" smtClean="0"/>
              <a:t>was</a:t>
            </a:r>
            <a:r>
              <a:rPr lang="en-GB" dirty="0" smtClean="0"/>
              <a:t> popular in web design.</a:t>
            </a:r>
          </a:p>
          <a:p>
            <a:pPr lvl="1"/>
            <a:r>
              <a:rPr lang="en-GB" dirty="0" smtClean="0"/>
              <a:t>Grid has total width of 960px (hence the name).</a:t>
            </a:r>
          </a:p>
          <a:p>
            <a:pPr lvl="1"/>
            <a:r>
              <a:rPr lang="en-GB" dirty="0" smtClean="0"/>
              <a:t>960 chosen because 960 is divisible by a lot of numbers between 1 and 16 with no remainder.</a:t>
            </a:r>
          </a:p>
          <a:p>
            <a:r>
              <a:rPr lang="en-GB" dirty="0" smtClean="0"/>
              <a:t>There were two versions:</a:t>
            </a:r>
          </a:p>
          <a:p>
            <a:pPr lvl="1"/>
            <a:r>
              <a:rPr lang="en-GB" dirty="0" smtClean="0"/>
              <a:t>12 columns (the more popular)</a:t>
            </a:r>
          </a:p>
          <a:p>
            <a:pPr lvl="1"/>
            <a:r>
              <a:rPr lang="en-GB" dirty="0" smtClean="0"/>
              <a:t>16 columns</a:t>
            </a:r>
          </a:p>
          <a:p>
            <a:r>
              <a:rPr lang="en-GB" dirty="0" smtClean="0"/>
              <a:t>Modern web development use </a:t>
            </a:r>
            <a:r>
              <a:rPr lang="en-GB" dirty="0" smtClean="0">
                <a:hlinkClick r:id="rId4"/>
              </a:rPr>
              <a:t>Responsive Grids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Most based on the 12-column 960 grid,</a:t>
            </a:r>
          </a:p>
          <a:p>
            <a:pPr lvl="1"/>
            <a:r>
              <a:rPr lang="en-GB" dirty="0" smtClean="0"/>
              <a:t>But with </a:t>
            </a:r>
            <a:r>
              <a:rPr lang="en-GB" b="1" i="1" dirty="0" smtClean="0"/>
              <a:t>variations of the 960px width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08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12-Column 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71866" cy="4495800"/>
          </a:xfrm>
        </p:spPr>
        <p:txBody>
          <a:bodyPr/>
          <a:lstStyle/>
          <a:p>
            <a:r>
              <a:rPr lang="en-GB" dirty="0"/>
              <a:t>It has a width of 960px.</a:t>
            </a:r>
          </a:p>
          <a:p>
            <a:r>
              <a:rPr lang="en-GB" dirty="0"/>
              <a:t>It is divided into 12 columns.</a:t>
            </a:r>
          </a:p>
          <a:p>
            <a:r>
              <a:rPr lang="en-GB" dirty="0"/>
              <a:t>Each column has a gutter (padding or margin) of 10px on either side, giving a total gutter of 20px.</a:t>
            </a:r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-108520" y="4365104"/>
            <a:ext cx="9318735" cy="2590308"/>
            <a:chOff x="-108520" y="4365104"/>
            <a:chExt cx="9318735" cy="2590308"/>
          </a:xfrm>
        </p:grpSpPr>
        <p:grpSp>
          <p:nvGrpSpPr>
            <p:cNvPr id="11" name="Group 10"/>
            <p:cNvGrpSpPr/>
            <p:nvPr/>
          </p:nvGrpSpPr>
          <p:grpSpPr>
            <a:xfrm>
              <a:off x="-108520" y="4365104"/>
              <a:ext cx="9318735" cy="2590308"/>
              <a:chOff x="-108520" y="4468470"/>
              <a:chExt cx="9318735" cy="2590308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6" name="Straight Arrow Connector 5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16200000">
                <a:off x="321116" y="5694302"/>
                <a:ext cx="239039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Gutter (padding/margin)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383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width of each column in the 960 grid system for the 12-column version?</a:t>
            </a:r>
          </a:p>
          <a:p>
            <a:pPr lvl="1"/>
            <a:r>
              <a:rPr lang="en-GB" dirty="0"/>
              <a:t>The gutter between each column is 20px (10px on each side of a column, including the two end columns).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108520" y="3933056"/>
            <a:ext cx="9318735" cy="2389530"/>
            <a:chOff x="-108520" y="4365104"/>
            <a:chExt cx="9318735" cy="2389530"/>
          </a:xfrm>
        </p:grpSpPr>
        <p:grpSp>
          <p:nvGrpSpPr>
            <p:cNvPr id="5" name="Group 4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8" name="Straight Arrow Connector 7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Box 8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521934" y="5694302"/>
                <a:ext cx="198875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Padding (aka gutter)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12437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709120"/>
          </a:xfrm>
        </p:spPr>
        <p:txBody>
          <a:bodyPr>
            <a:normAutofit/>
          </a:bodyPr>
          <a:lstStyle/>
          <a:p>
            <a:r>
              <a:rPr lang="en-GB" b="1" dirty="0"/>
              <a:t>There are 12 columns.</a:t>
            </a:r>
          </a:p>
          <a:p>
            <a:r>
              <a:rPr lang="en-GB" dirty="0"/>
              <a:t>Each column has a gutter of 10px on each side.</a:t>
            </a:r>
          </a:p>
          <a:p>
            <a:pPr lvl="1"/>
            <a:r>
              <a:rPr lang="en-GB" dirty="0"/>
              <a:t>Total gutter for each column:	10 + 10 = 20px</a:t>
            </a:r>
          </a:p>
          <a:p>
            <a:pPr lvl="1"/>
            <a:r>
              <a:rPr lang="en-GB" dirty="0"/>
              <a:t>Total gutter of all columns:		20 x 12 = 240px</a:t>
            </a:r>
          </a:p>
          <a:p>
            <a:r>
              <a:rPr lang="en-GB" b="1" dirty="0"/>
              <a:t>The grid has a width of 960px.</a:t>
            </a:r>
          </a:p>
          <a:p>
            <a:pPr lvl="1"/>
            <a:r>
              <a:rPr lang="en-GB" dirty="0"/>
              <a:t>Total column </a:t>
            </a:r>
            <a:r>
              <a:rPr lang="en-GB" dirty="0" smtClean="0"/>
              <a:t>widths </a:t>
            </a:r>
            <a:r>
              <a:rPr lang="en-GB" dirty="0"/>
              <a:t>without gutter = </a:t>
            </a:r>
            <a:endParaRPr lang="en-GB" dirty="0" smtClean="0"/>
          </a:p>
          <a:p>
            <a:pPr marL="411480" lvl="1" indent="0">
              <a:buNone/>
            </a:pPr>
            <a:r>
              <a:rPr lang="en-GB" dirty="0" smtClean="0"/>
              <a:t>Grid </a:t>
            </a:r>
            <a:r>
              <a:rPr lang="en-GB" dirty="0"/>
              <a:t>width minus total gutter </a:t>
            </a:r>
            <a:r>
              <a:rPr lang="en-GB" dirty="0" smtClean="0"/>
              <a:t>width: 960 </a:t>
            </a:r>
            <a:r>
              <a:rPr lang="en-GB" dirty="0"/>
              <a:t>– 240 = 720px</a:t>
            </a:r>
          </a:p>
          <a:p>
            <a:pPr lvl="1"/>
            <a:r>
              <a:rPr lang="en-GB" dirty="0"/>
              <a:t>One column width: 720 </a:t>
            </a:r>
            <a:r>
              <a:rPr lang="en-GB" dirty="0">
                <a:sym typeface="Symbol" panose="05050102010706020507" pitchFamily="18" charset="2"/>
              </a:rPr>
              <a:t> 12 = </a:t>
            </a:r>
            <a:r>
              <a:rPr lang="en-GB" b="1" dirty="0">
                <a:sym typeface="Symbol" panose="05050102010706020507" pitchFamily="18" charset="2"/>
              </a:rPr>
              <a:t>60px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999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Grid </a:t>
            </a:r>
            <a:r>
              <a:rPr lang="en-GB" dirty="0"/>
              <a:t>Systems In Web Design: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The </a:t>
            </a:r>
            <a:r>
              <a:rPr lang="en-GB" sz="3100" dirty="0"/>
              <a:t>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316691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Grid Systems in Web Design:</a:t>
            </a:r>
            <a:br>
              <a:rPr lang="en-GB" dirty="0" smtClean="0"/>
            </a:br>
            <a:r>
              <a:rPr lang="en-GB" sz="3100" dirty="0" smtClean="0"/>
              <a:t>The CSS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CSS </a:t>
            </a:r>
            <a:r>
              <a:rPr lang="en-GB" dirty="0" smtClean="0"/>
              <a:t>classes </a:t>
            </a:r>
            <a:r>
              <a:rPr lang="en-GB" dirty="0"/>
              <a:t>for the elements of the grid, </a:t>
            </a:r>
            <a:r>
              <a:rPr lang="en-GB" dirty="0" smtClean="0"/>
              <a:t>usually:</a:t>
            </a:r>
            <a:endParaRPr lang="en-GB" dirty="0"/>
          </a:p>
          <a:p>
            <a:r>
              <a:rPr lang="en-GB" b="1" dirty="0"/>
              <a:t>.container</a:t>
            </a:r>
            <a:r>
              <a:rPr lang="en-GB" dirty="0"/>
              <a:t>: representing the grid</a:t>
            </a:r>
          </a:p>
          <a:p>
            <a:r>
              <a:rPr lang="en-GB" b="1" dirty="0"/>
              <a:t>.row</a:t>
            </a:r>
            <a:r>
              <a:rPr lang="en-GB" dirty="0"/>
              <a:t>: representing a row</a:t>
            </a:r>
          </a:p>
          <a:p>
            <a:r>
              <a:rPr lang="en-GB" dirty="0"/>
              <a:t>For a 12-column version, you will need </a:t>
            </a:r>
            <a:r>
              <a:rPr lang="en-GB" b="1" dirty="0"/>
              <a:t>12 column </a:t>
            </a:r>
            <a:r>
              <a:rPr lang="en-GB" b="1" dirty="0" smtClean="0"/>
              <a:t>classes</a:t>
            </a:r>
            <a:r>
              <a:rPr lang="en-GB" dirty="0" smtClean="0"/>
              <a:t> representing </a:t>
            </a:r>
            <a:r>
              <a:rPr lang="en-GB" dirty="0"/>
              <a:t>when the content spans:</a:t>
            </a:r>
          </a:p>
          <a:p>
            <a:pPr lvl="1"/>
            <a:r>
              <a:rPr lang="en-GB" dirty="0"/>
              <a:t>1 column e.g.		</a:t>
            </a:r>
            <a:r>
              <a:rPr lang="en-GB" b="1" dirty="0"/>
              <a:t>.</a:t>
            </a:r>
            <a:r>
              <a:rPr lang="en-GB" b="1" dirty="0" smtClean="0"/>
              <a:t>col-1</a:t>
            </a:r>
            <a:endParaRPr lang="en-GB" b="1" dirty="0"/>
          </a:p>
          <a:p>
            <a:pPr lvl="1"/>
            <a:r>
              <a:rPr lang="en-GB" dirty="0"/>
              <a:t>2 columns e.g.		</a:t>
            </a:r>
            <a:r>
              <a:rPr lang="en-GB" b="1" dirty="0"/>
              <a:t>.</a:t>
            </a:r>
            <a:r>
              <a:rPr lang="en-GB" b="1" dirty="0" smtClean="0"/>
              <a:t>col-2</a:t>
            </a:r>
            <a:endParaRPr lang="en-GB" b="1" dirty="0"/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12 columns e.g.	</a:t>
            </a:r>
            <a:r>
              <a:rPr lang="en-GB" b="1" dirty="0"/>
              <a:t>.</a:t>
            </a:r>
            <a:r>
              <a:rPr lang="en-GB" b="1" dirty="0" smtClean="0"/>
              <a:t>col-12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38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Grid </a:t>
            </a:r>
            <a:r>
              <a:rPr lang="en-GB" dirty="0"/>
              <a:t>Systems In Web Design: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The </a:t>
            </a:r>
            <a:r>
              <a:rPr lang="en-GB" sz="3100" dirty="0"/>
              <a:t>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218768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 smtClean="0"/>
              <a:t>The HTML </a:t>
            </a:r>
            <a:r>
              <a:rPr lang="en-GB" sz="3100" dirty="0"/>
              <a:t>- Two </a:t>
            </a:r>
            <a:r>
              <a:rPr lang="en-GB" sz="3100" dirty="0" smtClean="0"/>
              <a:t>solutions </a:t>
            </a:r>
            <a:r>
              <a:rPr lang="en-GB" sz="3100" dirty="0"/>
              <a:t>for previous slide design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="col-9"&gt;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1, Main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="col-3"&gt;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it-IT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it-IT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2, Side Bar Content --&gt;</a:t>
            </a:r>
            <a:endParaRPr lang="it-IT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Footer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9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="col-9"&gt;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1, Main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="col-3"&gt;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it-IT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it-IT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2, Side Bar Content --&gt;</a:t>
            </a:r>
            <a:endParaRPr lang="it-IT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Footer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05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0" y="1628800"/>
            <a:ext cx="0" cy="460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043608" y="1980000"/>
            <a:ext cx="3384376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43608" y="3492000"/>
            <a:ext cx="3384376" cy="1332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43608" y="5508000"/>
            <a:ext cx="3384376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148064" y="1800000"/>
            <a:ext cx="3240360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148000" y="2628000"/>
            <a:ext cx="3240360" cy="136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148000" y="3996000"/>
            <a:ext cx="3240360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929808" y="5737334"/>
            <a:ext cx="3746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Can you think of what the difference between these two structures is?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8134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Grid Systems in Web Design</a:t>
            </a:r>
            <a:br>
              <a:rPr lang="en-GB" dirty="0" smtClean="0"/>
            </a:br>
            <a:r>
              <a:rPr lang="en-GB" sz="3100" dirty="0" smtClean="0"/>
              <a:t>An Example</a:t>
            </a:r>
            <a:endParaRPr lang="en-GB" sz="31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2652"/>
          <a:stretch/>
        </p:blipFill>
        <p:spPr>
          <a:xfrm>
            <a:off x="900000" y="2492896"/>
            <a:ext cx="7344408" cy="596568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00000" y="1628800"/>
            <a:ext cx="7452000" cy="4956179"/>
          </a:xfrm>
          <a:prstGeom prst="rect">
            <a:avLst/>
          </a:prstGeom>
          <a:blipFill dpi="0" rotWithShape="1">
            <a:blip r:embed="rId4">
              <a:alphaModFix amt="53000"/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467544" y="3356992"/>
            <a:ext cx="82089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868144" y="1628800"/>
            <a:ext cx="0" cy="172819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644008" y="3356992"/>
            <a:ext cx="0" cy="32279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444208" y="3356992"/>
            <a:ext cx="0" cy="32279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5496" y="1628800"/>
            <a:ext cx="2932213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 smtClean="0"/>
              <a:t>Row 1</a:t>
            </a:r>
            <a:r>
              <a:rPr lang="en-GB" dirty="0" smtClean="0"/>
              <a:t>: 2 Columns</a:t>
            </a:r>
          </a:p>
          <a:p>
            <a:r>
              <a:rPr lang="en-GB" b="1" dirty="0" smtClean="0"/>
              <a:t>Column 1</a:t>
            </a:r>
            <a:r>
              <a:rPr lang="en-GB" dirty="0" smtClean="0"/>
              <a:t>: spans 8 columns</a:t>
            </a:r>
          </a:p>
          <a:p>
            <a:r>
              <a:rPr lang="en-GB" b="1" dirty="0" smtClean="0"/>
              <a:t>Column 2</a:t>
            </a:r>
            <a:r>
              <a:rPr lang="en-GB" dirty="0" smtClean="0"/>
              <a:t>: spans 4 columns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985176" y="5229200"/>
            <a:ext cx="2932213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 smtClean="0"/>
              <a:t>Row 2</a:t>
            </a:r>
            <a:r>
              <a:rPr lang="en-GB" dirty="0" smtClean="0"/>
              <a:t>: </a:t>
            </a:r>
            <a:r>
              <a:rPr lang="en-GB" dirty="0"/>
              <a:t>3</a:t>
            </a:r>
            <a:r>
              <a:rPr lang="en-GB" dirty="0" smtClean="0"/>
              <a:t> Columns</a:t>
            </a:r>
          </a:p>
          <a:p>
            <a:r>
              <a:rPr lang="en-GB" b="1" dirty="0" smtClean="0"/>
              <a:t>Column 1</a:t>
            </a:r>
            <a:r>
              <a:rPr lang="en-GB" dirty="0" smtClean="0"/>
              <a:t>: spans 6 columns</a:t>
            </a:r>
          </a:p>
          <a:p>
            <a:r>
              <a:rPr lang="en-GB" b="1" dirty="0" smtClean="0"/>
              <a:t>Column 2</a:t>
            </a:r>
            <a:r>
              <a:rPr lang="en-GB" dirty="0" smtClean="0"/>
              <a:t>: spans 3 columns</a:t>
            </a:r>
          </a:p>
          <a:p>
            <a:r>
              <a:rPr lang="en-GB" b="1" dirty="0" smtClean="0"/>
              <a:t>Column 3</a:t>
            </a:r>
            <a:r>
              <a:rPr lang="en-GB" dirty="0" smtClean="0"/>
              <a:t>: spans 3 columns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08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/>
              <a:t>The 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trickiest part specifying the CSS for the grid elements is the </a:t>
            </a:r>
            <a:r>
              <a:rPr lang="en-GB" dirty="0"/>
              <a:t>CSS to make the </a:t>
            </a:r>
            <a:r>
              <a:rPr lang="en-GB" b="1" i="1" dirty="0"/>
              <a:t>columns stack side by </a:t>
            </a:r>
            <a:r>
              <a:rPr lang="en-GB" b="1" i="1" dirty="0" smtClean="0"/>
              <a:t>side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Three main ways to achieve this:</a:t>
            </a:r>
          </a:p>
          <a:p>
            <a:pPr lvl="1"/>
            <a:r>
              <a:rPr lang="en-GB" b="1" dirty="0" smtClean="0"/>
              <a:t>CSS Floats</a:t>
            </a:r>
            <a:r>
              <a:rPr lang="en-GB" dirty="0" smtClean="0"/>
              <a:t>: old, but tried and tested and supported by old browsers.</a:t>
            </a:r>
          </a:p>
          <a:p>
            <a:pPr lvl="1"/>
            <a:r>
              <a:rPr lang="en-GB" b="1" dirty="0" smtClean="0"/>
              <a:t>CSS Flexbox</a:t>
            </a:r>
            <a:r>
              <a:rPr lang="en-GB" dirty="0" smtClean="0"/>
              <a:t>: new </a:t>
            </a:r>
            <a:r>
              <a:rPr lang="en-GB" dirty="0"/>
              <a:t>with CSS3, but </a:t>
            </a:r>
            <a:r>
              <a:rPr lang="en-GB" dirty="0">
                <a:hlinkClick r:id="rId3"/>
              </a:rPr>
              <a:t>not really the best for page layout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CSS display: grid</a:t>
            </a:r>
            <a:r>
              <a:rPr lang="en-GB" dirty="0" smtClean="0"/>
              <a:t>, new and supported by modern browsers.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23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Grid Frameworks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CSS Grid Frameworks contain </a:t>
            </a:r>
            <a:r>
              <a:rPr lang="en-GB" b="1" i="1" dirty="0" smtClean="0"/>
              <a:t>ready-made CSS classes</a:t>
            </a:r>
            <a:r>
              <a:rPr lang="en-GB" dirty="0" smtClean="0"/>
              <a:t> that you can use for website layouts.</a:t>
            </a:r>
          </a:p>
          <a:p>
            <a:r>
              <a:rPr lang="en-GB" dirty="0" smtClean="0"/>
              <a:t>When looking for a framework to use, look for </a:t>
            </a:r>
            <a:r>
              <a:rPr lang="en-GB" dirty="0">
                <a:hlinkClick r:id="rId3"/>
              </a:rPr>
              <a:t>Responsive </a:t>
            </a:r>
            <a:r>
              <a:rPr lang="en-GB" dirty="0" smtClean="0">
                <a:hlinkClick r:id="rId3"/>
              </a:rPr>
              <a:t>Grid Frameworks</a:t>
            </a:r>
            <a:r>
              <a:rPr lang="en-GB" dirty="0" smtClean="0"/>
              <a:t>.</a:t>
            </a:r>
          </a:p>
          <a:p>
            <a:r>
              <a:rPr lang="en-GB" dirty="0"/>
              <a:t>We will be using the popular CSS framework, </a:t>
            </a:r>
            <a:r>
              <a:rPr lang="en-GB" b="1" dirty="0"/>
              <a:t>Bootstrap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87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Bootstrap’s CSS Grid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Bootstrap</a:t>
            </a:r>
            <a:r>
              <a:rPr lang="en-GB" dirty="0" smtClean="0"/>
              <a:t> is a CSS framework providing front-end website solutions.</a:t>
            </a:r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Bootstrap’s grid</a:t>
            </a:r>
            <a:r>
              <a:rPr lang="en-GB" dirty="0" smtClean="0"/>
              <a:t> is a 12-column, responsive CSS grid framework.</a:t>
            </a:r>
          </a:p>
          <a:p>
            <a:r>
              <a:rPr lang="en-GB" dirty="0" smtClean="0"/>
              <a:t>Bootstrap 4 is the current version and it supports 5 different grid layout widths:</a:t>
            </a:r>
          </a:p>
          <a:p>
            <a:pPr lvl="1"/>
            <a:r>
              <a:rPr lang="en-GB" dirty="0" smtClean="0"/>
              <a:t>Extra small devices</a:t>
            </a:r>
          </a:p>
          <a:p>
            <a:pPr lvl="1"/>
            <a:r>
              <a:rPr lang="en-GB" dirty="0" smtClean="0"/>
              <a:t>Small (</a:t>
            </a:r>
            <a:r>
              <a:rPr lang="en-GB" dirty="0" err="1" smtClean="0"/>
              <a:t>sm</a:t>
            </a:r>
            <a:r>
              <a:rPr lang="en-GB" dirty="0" smtClean="0"/>
              <a:t>) devices</a:t>
            </a:r>
          </a:p>
          <a:p>
            <a:pPr lvl="1"/>
            <a:r>
              <a:rPr lang="en-GB" dirty="0" smtClean="0"/>
              <a:t>Medium (md) devices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27984" y="4509120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 smtClean="0">
                <a:solidFill>
                  <a:prstClr val="black"/>
                </a:solidFill>
              </a:rPr>
              <a:t>Large (</a:t>
            </a:r>
            <a:r>
              <a:rPr lang="en-GB" sz="2600" dirty="0" err="1" smtClean="0">
                <a:solidFill>
                  <a:prstClr val="black"/>
                </a:solidFill>
              </a:rPr>
              <a:t>lg</a:t>
            </a:r>
            <a:r>
              <a:rPr lang="en-GB" sz="2600" dirty="0" smtClean="0">
                <a:solidFill>
                  <a:prstClr val="black"/>
                </a:solidFill>
              </a:rPr>
              <a:t>) devices</a:t>
            </a:r>
            <a:endParaRPr lang="en-GB" sz="2600" dirty="0">
              <a:solidFill>
                <a:prstClr val="black"/>
              </a:solidFill>
            </a:endParaRP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 smtClean="0">
                <a:solidFill>
                  <a:prstClr val="black"/>
                </a:solidFill>
              </a:rPr>
              <a:t>Extra large (xl) </a:t>
            </a:r>
            <a:r>
              <a:rPr lang="en-GB" sz="2600" dirty="0">
                <a:solidFill>
                  <a:prstClr val="black"/>
                </a:solidFill>
              </a:rPr>
              <a:t>devices</a:t>
            </a:r>
          </a:p>
        </p:txBody>
      </p:sp>
    </p:spTree>
    <p:extLst>
      <p:ext uri="{BB962C8B-B14F-4D97-AF65-F5344CB8AC3E}">
        <p14:creationId xmlns:p14="http://schemas.microsoft.com/office/powerpoint/2010/main" val="247691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Small (</a:t>
                      </a:r>
                      <a:r>
                        <a:rPr lang="en-GB" dirty="0" err="1" smtClean="0"/>
                        <a:t>sm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Medium (md)</a:t>
                      </a:r>
                      <a:endParaRPr lang="en-GB" dirty="0"/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Large (</a:t>
                      </a:r>
                      <a:r>
                        <a:rPr lang="en-GB" dirty="0" err="1" smtClean="0"/>
                        <a:t>lg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</a:t>
                      </a:r>
                      <a:r>
                        <a:rPr lang="en-GB" dirty="0" smtClean="0"/>
                        <a:t>Large (xl)</a:t>
                      </a:r>
                      <a:endParaRPr lang="en-GB" dirty="0"/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512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Bootstrap Grid: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Containers</a:t>
            </a:r>
            <a:r>
              <a:rPr lang="en-GB" dirty="0" smtClean="0"/>
              <a:t> </a:t>
            </a:r>
            <a:r>
              <a:rPr lang="en-GB" dirty="0"/>
              <a:t>are the most basic element </a:t>
            </a:r>
            <a:r>
              <a:rPr lang="en-GB" dirty="0" smtClean="0"/>
              <a:t>in the Bootstrap grid.</a:t>
            </a:r>
          </a:p>
          <a:p>
            <a:pPr lvl="1"/>
            <a:r>
              <a:rPr lang="en-GB" dirty="0" smtClean="0"/>
              <a:t>A container </a:t>
            </a:r>
            <a:r>
              <a:rPr lang="en-GB" b="1" i="1" dirty="0" smtClean="0"/>
              <a:t>represents a grid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Rows and columns are nested inside containers.</a:t>
            </a:r>
          </a:p>
          <a:p>
            <a:pPr lvl="1"/>
            <a:r>
              <a:rPr lang="en-GB" dirty="0" smtClean="0"/>
              <a:t>You can also have nested grids.</a:t>
            </a:r>
          </a:p>
          <a:p>
            <a:r>
              <a:rPr lang="en-GB" dirty="0" smtClean="0"/>
              <a:t>Two container CSS classes:</a:t>
            </a:r>
          </a:p>
          <a:p>
            <a:pPr lvl="1"/>
            <a:r>
              <a:rPr lang="en-GB" b="1" dirty="0" smtClean="0"/>
              <a:t>.container</a:t>
            </a:r>
            <a:r>
              <a:rPr lang="en-GB" dirty="0" smtClean="0"/>
              <a:t>: </a:t>
            </a:r>
            <a:r>
              <a:rPr lang="en-GB" dirty="0"/>
              <a:t>a </a:t>
            </a:r>
            <a:r>
              <a:rPr lang="en-GB" i="1" dirty="0" smtClean="0"/>
              <a:t>fixed-width</a:t>
            </a:r>
            <a:r>
              <a:rPr lang="en-GB" dirty="0" smtClean="0"/>
              <a:t> </a:t>
            </a:r>
            <a:r>
              <a:rPr lang="en-GB" dirty="0"/>
              <a:t>grid centred by </a:t>
            </a:r>
            <a:r>
              <a:rPr lang="en-GB" dirty="0" smtClean="0"/>
              <a:t>default.</a:t>
            </a:r>
          </a:p>
          <a:p>
            <a:pPr lvl="2"/>
            <a:r>
              <a:rPr lang="en-GB" dirty="0"/>
              <a:t>C</a:t>
            </a:r>
            <a:r>
              <a:rPr lang="en-GB" dirty="0" smtClean="0"/>
              <a:t>onstrains </a:t>
            </a:r>
            <a:r>
              <a:rPr lang="en-GB" dirty="0"/>
              <a:t>the grid width to max </a:t>
            </a:r>
            <a:r>
              <a:rPr lang="en-GB" dirty="0" smtClean="0"/>
              <a:t>value.</a:t>
            </a:r>
          </a:p>
          <a:p>
            <a:pPr lvl="1"/>
            <a:r>
              <a:rPr lang="en-GB" b="1" dirty="0" smtClean="0"/>
              <a:t>.container-fluid</a:t>
            </a:r>
            <a:r>
              <a:rPr lang="en-GB" dirty="0" smtClean="0"/>
              <a:t>: </a:t>
            </a:r>
            <a:r>
              <a:rPr lang="en-GB" dirty="0"/>
              <a:t>a </a:t>
            </a:r>
            <a:r>
              <a:rPr lang="en-GB" i="1" dirty="0"/>
              <a:t>100% </a:t>
            </a:r>
            <a:r>
              <a:rPr lang="en-GB" i="1" dirty="0" smtClean="0"/>
              <a:t>full-width </a:t>
            </a:r>
            <a:r>
              <a:rPr lang="en-GB" dirty="0" smtClean="0"/>
              <a:t>grid.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57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Bootstrap Grid: Rows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Rows come next </a:t>
            </a:r>
            <a:r>
              <a:rPr lang="en-GB" dirty="0" smtClean="0"/>
              <a:t>and are </a:t>
            </a:r>
            <a:r>
              <a:rPr lang="en-GB" b="1" i="1" dirty="0" smtClean="0"/>
              <a:t>parents of columns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They are used to create </a:t>
            </a:r>
            <a:r>
              <a:rPr lang="en-GB" b="1" dirty="0"/>
              <a:t>horizontal groups</a:t>
            </a:r>
            <a:r>
              <a:rPr lang="en-GB" dirty="0"/>
              <a:t> of columns to ensure columns line up properly.</a:t>
            </a:r>
          </a:p>
          <a:p>
            <a:r>
              <a:rPr lang="en-GB" dirty="0" smtClean="0"/>
              <a:t>Rows are usually children of:</a:t>
            </a:r>
          </a:p>
          <a:p>
            <a:pPr lvl="1"/>
            <a:r>
              <a:rPr lang="en-GB" dirty="0" smtClean="0"/>
              <a:t>Containers</a:t>
            </a:r>
          </a:p>
          <a:p>
            <a:pPr lvl="1"/>
            <a:r>
              <a:rPr lang="en-GB" dirty="0" smtClean="0"/>
              <a:t>Columns (to create a nested grid) </a:t>
            </a:r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CSS class is </a:t>
            </a:r>
            <a:r>
              <a:rPr lang="en-GB" b="1" dirty="0"/>
              <a:t>.row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427984" y="4653136"/>
            <a:ext cx="461697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97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Bootstrap Grid: Columns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Content is placed within columns</a:t>
            </a:r>
            <a:r>
              <a:rPr lang="en-GB" dirty="0" smtClean="0"/>
              <a:t> and columns are </a:t>
            </a:r>
            <a:r>
              <a:rPr lang="en-GB" b="1" i="1" dirty="0" smtClean="0"/>
              <a:t>children of rows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There are 12 CSS column classes for each of the five grid sizes: </a:t>
            </a:r>
            <a:r>
              <a:rPr lang="en-GB" b="1" dirty="0"/>
              <a:t>.</a:t>
            </a:r>
            <a:r>
              <a:rPr lang="en-GB" b="1" dirty="0" smtClean="0"/>
              <a:t>col-size-n</a:t>
            </a:r>
            <a:r>
              <a:rPr lang="en-GB" dirty="0" smtClean="0"/>
              <a:t>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8" y="3848100"/>
          <a:ext cx="8153400" cy="2494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368800">
                  <a:extLst>
                    <a:ext uri="{9D8B030D-6E8A-4147-A177-3AD203B41FA5}">
                      <a16:colId xmlns:a16="http://schemas.microsoft.com/office/drawing/2014/main" val="1024689888"/>
                    </a:ext>
                  </a:extLst>
                </a:gridCol>
                <a:gridCol w="1280510">
                  <a:extLst>
                    <a:ext uri="{9D8B030D-6E8A-4147-A177-3AD203B41FA5}">
                      <a16:colId xmlns:a16="http://schemas.microsoft.com/office/drawing/2014/main" val="2719279525"/>
                    </a:ext>
                  </a:extLst>
                </a:gridCol>
                <a:gridCol w="2504090">
                  <a:extLst>
                    <a:ext uri="{9D8B030D-6E8A-4147-A177-3AD203B41FA5}">
                      <a16:colId xmlns:a16="http://schemas.microsoft.com/office/drawing/2014/main" val="23976192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Device Size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CSS Size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CSS Classes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81397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Extra</a:t>
                      </a:r>
                      <a:r>
                        <a:rPr lang="en-GB" b="1" baseline="0" dirty="0" smtClean="0"/>
                        <a:t> small devices </a:t>
                      </a:r>
                      <a:r>
                        <a:rPr lang="en-GB" baseline="0" dirty="0" smtClean="0"/>
                        <a:t>(portrait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col-1, …, col-12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306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Small devices </a:t>
                      </a:r>
                      <a:r>
                        <a:rPr lang="en-GB" dirty="0" smtClean="0"/>
                        <a:t>(landscape</a:t>
                      </a:r>
                      <a:r>
                        <a:rPr lang="en-GB" baseline="0" dirty="0" smtClean="0"/>
                        <a:t>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col-</a:t>
                      </a:r>
                      <a:r>
                        <a:rPr lang="en-GB" b="1" dirty="0" smtClean="0"/>
                        <a:t>sm</a:t>
                      </a:r>
                      <a:r>
                        <a:rPr lang="en-GB" dirty="0" smtClean="0"/>
                        <a:t>-1, …, col-</a:t>
                      </a:r>
                      <a:r>
                        <a:rPr lang="en-GB" b="1" dirty="0" smtClean="0"/>
                        <a:t>sm</a:t>
                      </a:r>
                      <a:r>
                        <a:rPr lang="en-GB" dirty="0" smtClean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038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Medium devices </a:t>
                      </a:r>
                      <a:r>
                        <a:rPr lang="en-GB" dirty="0" smtClean="0"/>
                        <a:t>(tablets)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col-</a:t>
                      </a:r>
                      <a:r>
                        <a:rPr lang="en-GB" b="1" dirty="0" smtClean="0"/>
                        <a:t>md</a:t>
                      </a:r>
                      <a:r>
                        <a:rPr lang="en-GB" dirty="0" smtClean="0"/>
                        <a:t>-1, …, col-</a:t>
                      </a:r>
                      <a:r>
                        <a:rPr lang="en-GB" b="1" dirty="0" smtClean="0"/>
                        <a:t>md</a:t>
                      </a:r>
                      <a:r>
                        <a:rPr lang="en-GB" dirty="0" smtClean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281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Large devices </a:t>
                      </a:r>
                      <a:r>
                        <a:rPr lang="en-GB" dirty="0" smtClean="0"/>
                        <a:t>(desktops,</a:t>
                      </a:r>
                      <a:r>
                        <a:rPr lang="en-GB" baseline="0" dirty="0" smtClean="0"/>
                        <a:t>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lg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col-</a:t>
                      </a:r>
                      <a:r>
                        <a:rPr lang="en-GB" b="1" dirty="0" smtClean="0"/>
                        <a:t>lg</a:t>
                      </a:r>
                      <a:r>
                        <a:rPr lang="en-GB" dirty="0" smtClean="0"/>
                        <a:t>-1, …, col-</a:t>
                      </a:r>
                      <a:r>
                        <a:rPr lang="en-GB" b="1" dirty="0" smtClean="0"/>
                        <a:t>lg</a:t>
                      </a:r>
                      <a:r>
                        <a:rPr lang="en-GB" dirty="0" smtClean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3562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Extra large devices </a:t>
                      </a:r>
                      <a:r>
                        <a:rPr lang="en-GB" dirty="0" smtClean="0"/>
                        <a:t>(large desktops,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tvs</a:t>
                      </a:r>
                      <a:r>
                        <a:rPr lang="en-GB" baseline="0" dirty="0" smtClean="0"/>
                        <a:t>,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xl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col-</a:t>
                      </a:r>
                      <a:r>
                        <a:rPr lang="en-GB" b="1" dirty="0" smtClean="0"/>
                        <a:t>xl</a:t>
                      </a:r>
                      <a:r>
                        <a:rPr lang="en-GB" dirty="0" smtClean="0"/>
                        <a:t>-1, …, col-</a:t>
                      </a:r>
                      <a:r>
                        <a:rPr lang="en-GB" b="1" dirty="0" smtClean="0"/>
                        <a:t>xl</a:t>
                      </a:r>
                      <a:r>
                        <a:rPr lang="en-GB" dirty="0" smtClean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5354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85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</a:t>
            </a:r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sz="3100" dirty="0" smtClean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484784"/>
          <a:ext cx="8153400" cy="329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col-3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col-9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 smtClean="0"/>
                        <a:t>col-3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3 columns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 smtClean="0"/>
                        <a:t>col-9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65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</a:t>
            </a:r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484784"/>
          <a:ext cx="8153400" cy="329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 smtClean="0"/>
                        <a:t>col-6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6 columns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endParaRPr lang="en-GB" baseline="0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 smtClean="0"/>
                        <a:t>col-6 </a:t>
                      </a:r>
                      <a:r>
                        <a:rPr lang="en-GB" dirty="0"/>
                        <a:t>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370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</a:t>
            </a:r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484784"/>
          <a:ext cx="8153400" cy="3937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smtClean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483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Float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Specifies how an element should float i.e. to the </a:t>
            </a:r>
            <a:r>
              <a:rPr lang="en-GB" b="1" dirty="0" smtClean="0"/>
              <a:t>left</a:t>
            </a:r>
            <a:r>
              <a:rPr lang="en-GB" dirty="0" smtClean="0"/>
              <a:t> or to the </a:t>
            </a:r>
            <a:r>
              <a:rPr lang="en-GB" b="1" dirty="0" smtClean="0"/>
              <a:t>right</a:t>
            </a:r>
            <a:r>
              <a:rPr lang="en-GB" dirty="0" smtClean="0"/>
              <a:t>.</a:t>
            </a:r>
          </a:p>
          <a:p>
            <a:r>
              <a:rPr lang="en-GB" dirty="0" smtClean="0"/>
              <a:t>Used to position elements horizontally:</a:t>
            </a:r>
          </a:p>
          <a:p>
            <a:pPr lvl="1"/>
            <a:r>
              <a:rPr lang="en-GB" dirty="0" smtClean="0"/>
              <a:t>Moves an element as far to the left or right within its parent element.</a:t>
            </a:r>
          </a:p>
          <a:p>
            <a:pPr lvl="1"/>
            <a:r>
              <a:rPr lang="en-GB" dirty="0" smtClean="0"/>
              <a:t>If there is not enough room for the element, it moves it down to the next line.</a:t>
            </a:r>
          </a:p>
          <a:p>
            <a:pPr lvl="2"/>
            <a:r>
              <a:rPr lang="en-GB" dirty="0"/>
              <a:t>(Think of how text continues on a line till there is no more room, then wraps round to the next line)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6096000"/>
            <a:ext cx="1872208" cy="645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left;</a:t>
            </a:r>
          </a:p>
        </p:txBody>
      </p:sp>
      <p:sp>
        <p:nvSpPr>
          <p:cNvPr id="5" name="Rectangle 4"/>
          <p:cNvSpPr/>
          <p:nvPr/>
        </p:nvSpPr>
        <p:spPr>
          <a:xfrm>
            <a:off x="6893840" y="6096000"/>
            <a:ext cx="1872208" cy="6453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right;</a:t>
            </a:r>
          </a:p>
        </p:txBody>
      </p:sp>
    </p:spTree>
    <p:extLst>
      <p:ext uri="{BB962C8B-B14F-4D97-AF65-F5344CB8AC3E}">
        <p14:creationId xmlns:p14="http://schemas.microsoft.com/office/powerpoint/2010/main" val="1307090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Content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image has been floated to the right in the paragraph element.</a:t>
            </a:r>
          </a:p>
          <a:p>
            <a:r>
              <a:rPr lang="en-GB" dirty="0"/>
              <a:t>The text wraps around the space left by the image in the paragraph element block.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78" y="3671192"/>
            <a:ext cx="5824537" cy="27797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9306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Block Elements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WebBrowser"/>
          <p:cNvGrpSpPr/>
          <p:nvPr>
            <p:custDataLst>
              <p:custData r:id="rId1"/>
            </p:custDataLst>
          </p:nvPr>
        </p:nvGrpSpPr>
        <p:grpSpPr>
          <a:xfrm>
            <a:off x="611529" y="1578734"/>
            <a:ext cx="8428776" cy="4529835"/>
            <a:chOff x="0" y="-1"/>
            <a:chExt cx="9144001" cy="6858000"/>
          </a:xfrm>
        </p:grpSpPr>
        <p:sp>
          <p:nvSpPr>
            <p:cNvPr id="5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33" name="TextBox 32"/>
          <p:cNvSpPr txBox="1"/>
          <p:nvPr/>
        </p:nvSpPr>
        <p:spPr>
          <a:xfrm>
            <a:off x="702259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036996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360738" y="20468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94400" y="3013270"/>
            <a:ext cx="2342596" cy="1423841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also set to </a:t>
            </a:r>
            <a:r>
              <a:rPr lang="en-GB" b="1" dirty="0"/>
              <a:t>float: left</a:t>
            </a:r>
            <a:r>
              <a:rPr lang="en-GB" dirty="0"/>
              <a:t>; (no more room on previous line –moves down to next)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655289" y="30180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right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88197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with Floating Elements: I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/>
          <a:lstStyle/>
          <a:p>
            <a:r>
              <a:rPr lang="en-GB" dirty="0"/>
              <a:t>If a parent element contains all floating elements, its height is automatically collapsed to zero </a:t>
            </a:r>
            <a:endParaRPr lang="en-GB" dirty="0" smtClean="0"/>
          </a:p>
          <a:p>
            <a:pPr lvl="1"/>
            <a:r>
              <a:rPr lang="en-GB" dirty="0" smtClean="0"/>
              <a:t>(</a:t>
            </a:r>
            <a:r>
              <a:rPr lang="en-GB" dirty="0"/>
              <a:t>think floating in the air – washing on a line)!</a:t>
            </a:r>
          </a:p>
          <a:p>
            <a:r>
              <a:rPr lang="en-GB" dirty="0"/>
              <a:t>To fix this problem, you need to add </a:t>
            </a:r>
            <a:r>
              <a:rPr lang="en-GB" b="1" dirty="0"/>
              <a:t>overflow: auto;</a:t>
            </a:r>
            <a:r>
              <a:rPr lang="en-GB" dirty="0"/>
              <a:t> CSS property to the parent element.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970961" y="4418965"/>
            <a:ext cx="2573517" cy="695326"/>
            <a:chOff x="970961" y="3855562"/>
            <a:chExt cx="2573517" cy="695326"/>
          </a:xfrm>
        </p:grpSpPr>
        <p:sp>
          <p:nvSpPr>
            <p:cNvPr id="7" name="Rectangle 6"/>
            <p:cNvSpPr/>
            <p:nvPr/>
          </p:nvSpPr>
          <p:spPr>
            <a:xfrm>
              <a:off x="970961" y="3855562"/>
              <a:ext cx="2573517" cy="45719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5522" y="3855563"/>
              <a:ext cx="695325" cy="695325"/>
            </a:xfrm>
            <a:prstGeom prst="rect">
              <a:avLst/>
            </a:prstGeom>
          </p:spPr>
        </p:pic>
        <p:pic>
          <p:nvPicPr>
            <p:cNvPr id="9" name="Picture 8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4197" y="3855563"/>
              <a:ext cx="695325" cy="695325"/>
            </a:xfrm>
            <a:prstGeom prst="rect">
              <a:avLst/>
            </a:prstGeom>
          </p:spPr>
        </p:pic>
        <p:pic>
          <p:nvPicPr>
            <p:cNvPr id="10" name="Picture 9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52872" y="3855563"/>
              <a:ext cx="695325" cy="695325"/>
            </a:xfrm>
            <a:prstGeom prst="rect">
              <a:avLst/>
            </a:prstGeom>
          </p:spPr>
        </p:pic>
      </p:grpSp>
      <p:sp>
        <p:nvSpPr>
          <p:cNvPr id="12" name="Rectangle 11"/>
          <p:cNvSpPr/>
          <p:nvPr/>
        </p:nvSpPr>
        <p:spPr>
          <a:xfrm>
            <a:off x="5084639" y="4418965"/>
            <a:ext cx="2448956" cy="7635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347" y="4447247"/>
            <a:ext cx="695325" cy="695325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1022" y="4447247"/>
            <a:ext cx="695325" cy="695325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697" y="4447247"/>
            <a:ext cx="695325" cy="69532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26243" y="5672731"/>
            <a:ext cx="3836710" cy="7541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collapsed as smiley images are all set to float: left;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377072" y="4464684"/>
            <a:ext cx="718450" cy="1208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780960" y="5678288"/>
            <a:ext cx="4151329" cy="1135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expanded because has the overflow: auto; property.</a:t>
            </a:r>
          </a:p>
          <a:p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div.smileys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overflow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19" idx="0"/>
          </p:cNvCxnSpPr>
          <p:nvPr/>
        </p:nvCxnSpPr>
        <p:spPr>
          <a:xfrm flipH="1" flipV="1">
            <a:off x="6570482" y="5182538"/>
            <a:ext cx="286143" cy="49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908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Floating Elements: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531352" cy="4998563"/>
          </a:xfrm>
        </p:spPr>
        <p:txBody>
          <a:bodyPr>
            <a:normAutofit fontScale="92500"/>
          </a:bodyPr>
          <a:lstStyle/>
          <a:p>
            <a:r>
              <a:rPr lang="en-GB" dirty="0"/>
              <a:t>Elements </a:t>
            </a:r>
            <a:r>
              <a:rPr lang="en-GB" b="1" i="1" dirty="0"/>
              <a:t>after</a:t>
            </a:r>
            <a:r>
              <a:rPr lang="en-GB" dirty="0"/>
              <a:t> a floating element will continue to wrap around it </a:t>
            </a:r>
            <a:r>
              <a:rPr lang="en-GB" b="1" i="1" dirty="0"/>
              <a:t>unless the float is cleared</a:t>
            </a:r>
            <a:r>
              <a:rPr lang="en-GB" dirty="0"/>
              <a:t>!</a:t>
            </a:r>
          </a:p>
          <a:p>
            <a:r>
              <a:rPr lang="en-GB" dirty="0"/>
              <a:t>The clear property is used to clear floating, e.g.</a:t>
            </a:r>
          </a:p>
          <a:p>
            <a:pPr marL="365760" lvl="1" indent="0" algn="ctr">
              <a:buNone/>
            </a:pP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clear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both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  <a:p>
            <a:r>
              <a:rPr lang="en-GB" dirty="0"/>
              <a:t>It specifies the side of a floating element that elements are not allowed to wrap (float) around:</a:t>
            </a:r>
          </a:p>
          <a:p>
            <a:pPr lvl="1"/>
            <a:r>
              <a:rPr lang="en-GB" b="1" dirty="0"/>
              <a:t>Left</a:t>
            </a:r>
            <a:r>
              <a:rPr lang="en-GB" dirty="0"/>
              <a:t>: does not allow elements to wrap round the left side.</a:t>
            </a:r>
          </a:p>
          <a:p>
            <a:pPr lvl="1"/>
            <a:r>
              <a:rPr lang="en-GB" b="1" dirty="0"/>
              <a:t>Right</a:t>
            </a:r>
            <a:r>
              <a:rPr lang="en-GB" dirty="0"/>
              <a:t>: does not allow elements to wrap round the right side.</a:t>
            </a:r>
          </a:p>
          <a:p>
            <a:pPr lvl="1"/>
            <a:r>
              <a:rPr lang="en-GB" b="1" dirty="0"/>
              <a:t>Both</a:t>
            </a:r>
            <a:r>
              <a:rPr lang="en-GB" dirty="0"/>
              <a:t>: does not allow elements to wrap round both sides.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87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Clearing Floats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following &lt;p&gt; element wraps round it in the space left.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float is cleared on the following &lt;p&gt; element, so it does not wrap round the image.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270" y="1611312"/>
            <a:ext cx="26193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740" y="1611312"/>
            <a:ext cx="25908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829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13919</TotalTime>
  <Words>3381</Words>
  <Application>Microsoft Office PowerPoint</Application>
  <PresentationFormat>On-screen Show (4:3)</PresentationFormat>
  <Paragraphs>559</Paragraphs>
  <Slides>40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  <vt:variant>
        <vt:lpstr>Custom Shows</vt:lpstr>
      </vt:variant>
      <vt:variant>
        <vt:i4>1</vt:i4>
      </vt:variant>
    </vt:vector>
  </HeadingPairs>
  <TitlesOfParts>
    <vt:vector size="50" baseType="lpstr">
      <vt:lpstr>Arial</vt:lpstr>
      <vt:lpstr>Calibri</vt:lpstr>
      <vt:lpstr>Cambria</vt:lpstr>
      <vt:lpstr>Consolas</vt:lpstr>
      <vt:lpstr>Segoe UI</vt:lpstr>
      <vt:lpstr>Symbol</vt:lpstr>
      <vt:lpstr>Wingdings</vt:lpstr>
      <vt:lpstr>Wingdings 2</vt:lpstr>
      <vt:lpstr>Median</vt:lpstr>
      <vt:lpstr>CSS Page Layouts</vt:lpstr>
      <vt:lpstr>Today’s Lecture</vt:lpstr>
      <vt:lpstr>The CSS Box Model</vt:lpstr>
      <vt:lpstr>Exercise</vt:lpstr>
      <vt:lpstr>Exercise Solution</vt:lpstr>
      <vt:lpstr>The CSS Box Model</vt:lpstr>
      <vt:lpstr>CSS3 Box Sizing</vt:lpstr>
      <vt:lpstr>CSS3 Box Sizing</vt:lpstr>
      <vt:lpstr>Page Layouts</vt:lpstr>
      <vt:lpstr>HTML5 Semantic Elements</vt:lpstr>
      <vt:lpstr>HTML5 Semantic Elements</vt:lpstr>
      <vt:lpstr>Page Layout Semantic Elements</vt:lpstr>
      <vt:lpstr>Page Layouts</vt:lpstr>
      <vt:lpstr>Page Layouts: Alignment</vt:lpstr>
      <vt:lpstr>960 Grid System</vt:lpstr>
      <vt:lpstr>The 12-Column 960 Grid System</vt:lpstr>
      <vt:lpstr>Question</vt:lpstr>
      <vt:lpstr>Question Solution</vt:lpstr>
      <vt:lpstr>Grid Systems In Web Design:  The Design</vt:lpstr>
      <vt:lpstr>Grid Systems in Web Design: The CSS</vt:lpstr>
      <vt:lpstr>Grid Systems In Web Design:  The Design</vt:lpstr>
      <vt:lpstr>Grid Systems in Web Design: The HTML - Two solutions for previous slide design</vt:lpstr>
      <vt:lpstr>Grid Systems in Web Design An Example</vt:lpstr>
      <vt:lpstr>Grid Systems in Web Design: The CSS</vt:lpstr>
      <vt:lpstr>CSS Grid Frameworks</vt:lpstr>
      <vt:lpstr>Bootstrap’s CSS Grid</vt:lpstr>
      <vt:lpstr>Bootstrap 4 Flexible Grid System</vt:lpstr>
      <vt:lpstr>Bootstrap Grid: Containers</vt:lpstr>
      <vt:lpstr>Bootstrap Grid: Rows</vt:lpstr>
      <vt:lpstr>Bootstrap Grid: Columns</vt:lpstr>
      <vt:lpstr>Grid Example Extra Small Devices</vt:lpstr>
      <vt:lpstr>Grid Example Extra Small Devices</vt:lpstr>
      <vt:lpstr>Grid Example Extra Small Devices</vt:lpstr>
      <vt:lpstr>CSS Float</vt:lpstr>
      <vt:lpstr>CSS Float: Content Example</vt:lpstr>
      <vt:lpstr>CSS Float: Block Elements Example</vt:lpstr>
      <vt:lpstr>Problems with Floating Elements: I</vt:lpstr>
      <vt:lpstr>Problems with Floating Elements: II</vt:lpstr>
      <vt:lpstr>Clearing Floats</vt:lpstr>
      <vt:lpstr>Lab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1461</cp:revision>
  <cp:lastPrinted>2014-09-29T16:21:25Z</cp:lastPrinted>
  <dcterms:created xsi:type="dcterms:W3CDTF">2013-09-18T07:00:31Z</dcterms:created>
  <dcterms:modified xsi:type="dcterms:W3CDTF">2019-10-21T15:01:02Z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