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56" r:id="rId2"/>
    <p:sldId id="282" r:id="rId3"/>
    <p:sldId id="257" r:id="rId4"/>
    <p:sldId id="284" r:id="rId5"/>
    <p:sldId id="286" r:id="rId6"/>
    <p:sldId id="289" r:id="rId7"/>
    <p:sldId id="287" r:id="rId8"/>
    <p:sldId id="288" r:id="rId9"/>
    <p:sldId id="292" r:id="rId10"/>
    <p:sldId id="262" r:id="rId11"/>
    <p:sldId id="263" r:id="rId12"/>
    <p:sldId id="293" r:id="rId13"/>
    <p:sldId id="294" r:id="rId14"/>
    <p:sldId id="296" r:id="rId15"/>
    <p:sldId id="297" r:id="rId16"/>
    <p:sldId id="298" r:id="rId17"/>
    <p:sldId id="299" r:id="rId18"/>
    <p:sldId id="301" r:id="rId19"/>
    <p:sldId id="302" r:id="rId20"/>
    <p:sldId id="300" r:id="rId21"/>
    <p:sldId id="303" r:id="rId22"/>
    <p:sldId id="304" r:id="rId23"/>
    <p:sldId id="305" r:id="rId24"/>
    <p:sldId id="306" r:id="rId25"/>
    <p:sldId id="307" r:id="rId26"/>
    <p:sldId id="308" r:id="rId27"/>
    <p:sldId id="309" r:id="rId28"/>
    <p:sldId id="310" r:id="rId29"/>
    <p:sldId id="295" r:id="rId30"/>
    <p:sldId id="266" r:id="rId31"/>
    <p:sldId id="281" r:id="rId32"/>
    <p:sldId id="290" r:id="rId33"/>
    <p:sldId id="285" r:id="rId34"/>
    <p:sldId id="291"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p:cViewPr varScale="1">
        <p:scale>
          <a:sx n="114" d="100"/>
          <a:sy n="114" d="100"/>
        </p:scale>
        <p:origin x="1560"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EE3F25-3D38-40A4-943A-72CF536EC4FC}" type="datetimeFigureOut">
              <a:rPr lang="en-GB" smtClean="0"/>
              <a:t>18/03/2023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26DB6A-8307-4A9C-8565-C12EA41AF64B}" type="slidenum">
              <a:rPr lang="en-GB" smtClean="0"/>
              <a:t>‹#›</a:t>
            </a:fld>
            <a:endParaRPr lang="en-GB"/>
          </a:p>
        </p:txBody>
      </p:sp>
    </p:spTree>
    <p:extLst>
      <p:ext uri="{BB962C8B-B14F-4D97-AF65-F5344CB8AC3E}">
        <p14:creationId xmlns:p14="http://schemas.microsoft.com/office/powerpoint/2010/main" val="4100068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AA231EB-350E-48AD-86F6-61D493B22D55}" type="slidenum">
              <a:rPr lang="en-GB" smtClean="0"/>
              <a:pPr/>
              <a:t>14</a:t>
            </a:fld>
            <a:endParaRPr lang="en-GB"/>
          </a:p>
        </p:txBody>
      </p:sp>
    </p:spTree>
    <p:extLst>
      <p:ext uri="{BB962C8B-B14F-4D97-AF65-F5344CB8AC3E}">
        <p14:creationId xmlns:p14="http://schemas.microsoft.com/office/powerpoint/2010/main" val="38749486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15</a:t>
            </a:fld>
            <a:endParaRPr lang="en-GB"/>
          </a:p>
        </p:txBody>
      </p:sp>
    </p:spTree>
    <p:extLst>
      <p:ext uri="{BB962C8B-B14F-4D97-AF65-F5344CB8AC3E}">
        <p14:creationId xmlns:p14="http://schemas.microsoft.com/office/powerpoint/2010/main" val="32568845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16</a:t>
            </a:fld>
            <a:endParaRPr lang="en-GB"/>
          </a:p>
        </p:txBody>
      </p:sp>
    </p:spTree>
    <p:extLst>
      <p:ext uri="{BB962C8B-B14F-4D97-AF65-F5344CB8AC3E}">
        <p14:creationId xmlns:p14="http://schemas.microsoft.com/office/powerpoint/2010/main" val="15279376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17</a:t>
            </a:fld>
            <a:endParaRPr lang="en-GB"/>
          </a:p>
        </p:txBody>
      </p:sp>
    </p:spTree>
    <p:extLst>
      <p:ext uri="{BB962C8B-B14F-4D97-AF65-F5344CB8AC3E}">
        <p14:creationId xmlns:p14="http://schemas.microsoft.com/office/powerpoint/2010/main" val="32525941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18</a:t>
            </a:fld>
            <a:endParaRPr lang="en-GB"/>
          </a:p>
        </p:txBody>
      </p:sp>
    </p:spTree>
    <p:extLst>
      <p:ext uri="{BB962C8B-B14F-4D97-AF65-F5344CB8AC3E}">
        <p14:creationId xmlns:p14="http://schemas.microsoft.com/office/powerpoint/2010/main" val="363690746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19</a:t>
            </a:fld>
            <a:endParaRPr lang="en-GB"/>
          </a:p>
        </p:txBody>
      </p:sp>
    </p:spTree>
    <p:extLst>
      <p:ext uri="{BB962C8B-B14F-4D97-AF65-F5344CB8AC3E}">
        <p14:creationId xmlns:p14="http://schemas.microsoft.com/office/powerpoint/2010/main" val="27136916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20</a:t>
            </a:fld>
            <a:endParaRPr lang="en-GB"/>
          </a:p>
        </p:txBody>
      </p:sp>
    </p:spTree>
    <p:extLst>
      <p:ext uri="{BB962C8B-B14F-4D97-AF65-F5344CB8AC3E}">
        <p14:creationId xmlns:p14="http://schemas.microsoft.com/office/powerpoint/2010/main" val="8255796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21</a:t>
            </a:fld>
            <a:endParaRPr lang="en-GB"/>
          </a:p>
        </p:txBody>
      </p:sp>
    </p:spTree>
    <p:extLst>
      <p:ext uri="{BB962C8B-B14F-4D97-AF65-F5344CB8AC3E}">
        <p14:creationId xmlns:p14="http://schemas.microsoft.com/office/powerpoint/2010/main" val="15309650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22</a:t>
            </a:fld>
            <a:endParaRPr lang="en-GB"/>
          </a:p>
        </p:txBody>
      </p:sp>
    </p:spTree>
    <p:extLst>
      <p:ext uri="{BB962C8B-B14F-4D97-AF65-F5344CB8AC3E}">
        <p14:creationId xmlns:p14="http://schemas.microsoft.com/office/powerpoint/2010/main" val="3275798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23</a:t>
            </a:fld>
            <a:endParaRPr lang="en-GB"/>
          </a:p>
        </p:txBody>
      </p:sp>
    </p:spTree>
    <p:extLst>
      <p:ext uri="{BB962C8B-B14F-4D97-AF65-F5344CB8AC3E}">
        <p14:creationId xmlns:p14="http://schemas.microsoft.com/office/powerpoint/2010/main" val="30066745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24</a:t>
            </a:fld>
            <a:endParaRPr lang="en-GB"/>
          </a:p>
        </p:txBody>
      </p:sp>
    </p:spTree>
    <p:extLst>
      <p:ext uri="{BB962C8B-B14F-4D97-AF65-F5344CB8AC3E}">
        <p14:creationId xmlns:p14="http://schemas.microsoft.com/office/powerpoint/2010/main" val="7770634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25</a:t>
            </a:fld>
            <a:endParaRPr lang="en-GB"/>
          </a:p>
        </p:txBody>
      </p:sp>
    </p:spTree>
    <p:extLst>
      <p:ext uri="{BB962C8B-B14F-4D97-AF65-F5344CB8AC3E}">
        <p14:creationId xmlns:p14="http://schemas.microsoft.com/office/powerpoint/2010/main" val="59501317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26</a:t>
            </a:fld>
            <a:endParaRPr lang="en-GB"/>
          </a:p>
        </p:txBody>
      </p:sp>
    </p:spTree>
    <p:extLst>
      <p:ext uri="{BB962C8B-B14F-4D97-AF65-F5344CB8AC3E}">
        <p14:creationId xmlns:p14="http://schemas.microsoft.com/office/powerpoint/2010/main" val="8599257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27</a:t>
            </a:fld>
            <a:endParaRPr lang="en-GB"/>
          </a:p>
        </p:txBody>
      </p:sp>
    </p:spTree>
    <p:extLst>
      <p:ext uri="{BB962C8B-B14F-4D97-AF65-F5344CB8AC3E}">
        <p14:creationId xmlns:p14="http://schemas.microsoft.com/office/powerpoint/2010/main" val="194891615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1AA231EB-350E-48AD-86F6-61D493B22D55}" type="slidenum">
              <a:rPr lang="en-GB" smtClean="0"/>
              <a:pPr/>
              <a:t>28</a:t>
            </a:fld>
            <a:endParaRPr lang="en-GB"/>
          </a:p>
        </p:txBody>
      </p:sp>
    </p:spTree>
    <p:extLst>
      <p:ext uri="{BB962C8B-B14F-4D97-AF65-F5344CB8AC3E}">
        <p14:creationId xmlns:p14="http://schemas.microsoft.com/office/powerpoint/2010/main" val="2266740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7C19D130-28D8-453D-A519-FD3314057F1F}" type="datetimeFigureOut">
              <a:rPr lang="en-US" smtClean="0"/>
              <a:pPr/>
              <a:t>3/18/2023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6533E07-506C-418D-9DE6-734078B2188D}"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78467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C19D130-28D8-453D-A519-FD3314057F1F}" type="datetimeFigureOut">
              <a:rPr lang="en-US" smtClean="0"/>
              <a:pPr/>
              <a:t>3/18/2023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6533E07-506C-418D-9DE6-734078B2188D}"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375410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710162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0307672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241F13A-777F-4705-8AF5-A8F9A402CCCB}"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74772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241F13A-777F-4705-8AF5-A8F9A402CCCB}"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612269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241F13A-777F-4705-8AF5-A8F9A402CCCB}" type="datetimeFigureOut">
              <a:rPr lang="en-GB" smtClean="0"/>
              <a:t>18/03/2023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741349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18/03/2023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503293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18/03/2023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2583710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1987132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241F13A-777F-4705-8AF5-A8F9A402CCCB}" type="datetimeFigureOut">
              <a:rPr lang="en-GB" smtClean="0"/>
              <a:t>18/03/2023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910412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4132823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241F13A-777F-4705-8AF5-A8F9A402CCCB}" type="datetimeFigureOut">
              <a:rPr lang="en-GB" smtClean="0"/>
              <a:t>18/03/2023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39173068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241F13A-777F-4705-8AF5-A8F9A402CCCB}" type="datetimeFigureOut">
              <a:rPr lang="en-GB" smtClean="0"/>
              <a:t>18/03/2023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E7A57B-A53D-4DD9-89B2-BC9E914060C7}" type="slidenum">
              <a:rPr lang="en-GB" smtClean="0"/>
              <a:t>‹#›</a:t>
            </a:fld>
            <a:endParaRPr lang="en-GB"/>
          </a:p>
        </p:txBody>
      </p:sp>
      <p:pic>
        <p:nvPicPr>
          <p:cNvPr id="7" name="Picture 6"/>
          <p:cNvPicPr>
            <a:picLocks noChangeAspect="1"/>
          </p:cNvPicPr>
          <p:nvPr/>
        </p:nvPicPr>
        <p:blipFill>
          <a:blip r:embed="rId15">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a:xfrm>
            <a:off x="539552" y="6108239"/>
            <a:ext cx="1721371" cy="586130"/>
          </a:xfrm>
          <a:prstGeom prst="rect">
            <a:avLst/>
          </a:prstGeom>
        </p:spPr>
      </p:pic>
    </p:spTree>
    <p:extLst>
      <p:ext uri="{BB962C8B-B14F-4D97-AF65-F5344CB8AC3E}">
        <p14:creationId xmlns:p14="http://schemas.microsoft.com/office/powerpoint/2010/main" val="1415102765"/>
      </p:ext>
    </p:extLst>
  </p:cSld>
  <p:clrMap bg1="lt1" tx1="dk1" bg2="lt2" tx2="dk2" accent1="accent1" accent2="accent2" accent3="accent3" accent4="accent4" accent5="accent5" accent6="accent6" hlink="hlink" folHlink="folHlink"/>
  <p:sldLayoutIdLst>
    <p:sldLayoutId id="2147483661" r:id="rId1"/>
    <p:sldLayoutId id="2147483660"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mailto:ken.dicks@uwtsd.ac.uk" TargetMode="External"/><Relationship Id="rId2" Type="http://schemas.openxmlformats.org/officeDocument/2006/relationships/image" Target="../media/image2.png"/><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hyperlink" Target="https://www-oxfordreference-com.ezproxy.uwtsd.ac.uk/display/10.1093/acref/9780195123715.001.0001/acref-9780195123715-e-676" TargetMode="Externa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www.gov.wales/community-focused-schools-html" TargetMode="External"/><Relationship Id="rId2" Type="http://schemas.openxmlformats.org/officeDocument/2006/relationships/hyperlink" Target="http://www.infed.org/community/community.htm" TargetMode="External"/><Relationship Id="rId1" Type="http://schemas.openxmlformats.org/officeDocument/2006/relationships/slideLayout" Target="../slideLayouts/slideLayout6.xml"/><Relationship Id="rId6" Type="http://schemas.openxmlformats.org/officeDocument/2006/relationships/hyperlink" Target="https://creditunionsofwales.co.uk/" TargetMode="External"/><Relationship Id="rId5" Type="http://schemas.openxmlformats.org/officeDocument/2006/relationships/hyperlink" Target="https://www.unv.org/Success-stories/training-2000-further-community-health-volunteers-uzbekistan" TargetMode="External"/><Relationship Id="rId4" Type="http://schemas.openxmlformats.org/officeDocument/2006/relationships/hyperlink" Target="https://cordis.europa.eu/project/id/653909" TargetMode="External"/></Relationships>
</file>

<file path=ppt/slides/_rels/slide9.xml.rels><?xml version="1.0" encoding="UTF-8" standalone="yes"?>
<Relationships xmlns="http://schemas.openxmlformats.org/package/2006/relationships"><Relationship Id="rId2" Type="http://schemas.openxmlformats.org/officeDocument/2006/relationships/hyperlink" Target="https://www.jrf.org.uk/report/community-engagement-and-community-cohesion"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hyperlink" Target="https://www.headtohealth.gov.au/meaningful-life/connectedness/connectedness"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hyperlink" Target="https://moodle.uwtsd.ac.uk/course/view.php?id=7214&amp;notifyeditingon=1"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5" Type="http://schemas.openxmlformats.org/officeDocument/2006/relationships/image" Target="../media/image11.png"/><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3" Type="http://schemas.openxmlformats.org/officeDocument/2006/relationships/hyperlink" Target="https://www-oxfordreference-com.ezproxy.uwtsd.ac.uk/display/10.1093/acref/9780195123715.001.0001/acref-9780195123715-e-313?rskey=XwLo8O&amp;result=1" TargetMode="External"/><Relationship Id="rId2" Type="http://schemas.openxmlformats.org/officeDocument/2006/relationships/hyperlink" Target="https://www.jrf.org.uk/report/community-engagement-and-community-cohesion" TargetMode="External"/><Relationship Id="rId1" Type="http://schemas.openxmlformats.org/officeDocument/2006/relationships/slideLayout" Target="../slideLayouts/slideLayout4.xml"/><Relationship Id="rId6" Type="http://schemas.openxmlformats.org/officeDocument/2006/relationships/hyperlink" Target="https://creditunionsofwales.co.uk/" TargetMode="External"/><Relationship Id="rId5" Type="http://schemas.openxmlformats.org/officeDocument/2006/relationships/hyperlink" Target="https://cordis.europa.eu/project/id/653909" TargetMode="External"/><Relationship Id="rId4" Type="http://schemas.openxmlformats.org/officeDocument/2006/relationships/hyperlink" Target="ttps://d1wqtxts1xzle7.cloudfront.net/44294494/Cohen__Anthony_P._-_Symbolic_Construction_of_Community_Key_Ideas_1985-libre.pdf?1459518989=&amp;response-content-disposition=inline%3B+filename%3DCohen_Anthony_P_Symbolic_Construction_of.pdf&amp;Expires=1678982577&amp;Signature=JCrDAlNF2Ni4zWa4M56-iLBFXxD-w7Th4hck1HVyb9PMPm06OVFvNBfhLZm9Iuvl27y1n9AhAXth5Ofk24hJQUhL7UG~eVNuVwFc0XDkenW3RJPApi23wD~ae7t4icOxKkYQrEZDgUYCtDGENZ3TmXT5Vmgg3PAo~ZD19YouzCD-c1XcwkDJRQCIWgkJhg6a35Dq8cFHk-g8ngcYZW-QHXSL4OcckXpkCAUSXqxjrvtFXjBjFQdnI7NmXyTBG5XwhnSz5tpEAXY1RPBVzUothtfNIA21Dq-~zzuUA3IdmK5AcYBuUvOdFCq5aLq-oSGux18kwGxY9Ham5XQVAP9PNw__&amp;Key-Pair-Id=APKAJLOHF5GGSLRBV4ZA"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headtohealth.gov.au/meaningful-life/connectedness/connectedness" TargetMode="External"/><Relationship Id="rId2" Type="http://schemas.openxmlformats.org/officeDocument/2006/relationships/hyperlink" Target="https://www.researchgate.net/publication/234014930_The_'agency'_of_sustainable_community_development" TargetMode="Externa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www-jstor-org.ezproxy.uwtsd.ac.uk/stable/588525?seq=1" TargetMode="External"/><Relationship Id="rId2" Type="http://schemas.openxmlformats.org/officeDocument/2006/relationships/hyperlink" Target="http://www.infed.org/community/community.htm" TargetMode="External"/><Relationship Id="rId1" Type="http://schemas.openxmlformats.org/officeDocument/2006/relationships/slideLayout" Target="../slideLayouts/slideLayout4.xml"/><Relationship Id="rId6" Type="http://schemas.openxmlformats.org/officeDocument/2006/relationships/hyperlink" Target="https://www.unv.org/Success-stories/training-2000-further-community-health-volunteers-uzbekistan" TargetMode="External"/><Relationship Id="rId5" Type="http://schemas.openxmlformats.org/officeDocument/2006/relationships/hyperlink" Target="http://www.transitionnetwork.org/" TargetMode="External"/><Relationship Id="rId4" Type="http://schemas.openxmlformats.org/officeDocument/2006/relationships/hyperlink" Target="https://www.google.co.uk/books/edition/Community_and_Society/mR4uDwAAQBAJ?hl=en&amp;gbpv=1&amp;dq=community+and+association+gemeinschaft+und+gesellschaft+by+tonnies&amp;printsec=frontcover" TargetMode="External"/></Relationships>
</file>

<file path=ppt/slides/_rels/slide34.xml.rels><?xml version="1.0" encoding="UTF-8" standalone="yes"?>
<Relationships xmlns="http://schemas.openxmlformats.org/package/2006/relationships"><Relationship Id="rId2" Type="http://schemas.openxmlformats.org/officeDocument/2006/relationships/hyperlink" Target="https://www.researchgate.net/publication/269576288_The_Place_of_Social_Capital_in_Understanding_Social_and_Economic_Outcome"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23527" y="332656"/>
            <a:ext cx="2586705" cy="201622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5" name="Rectangle 4"/>
          <p:cNvSpPr/>
          <p:nvPr/>
        </p:nvSpPr>
        <p:spPr>
          <a:xfrm>
            <a:off x="6084168" y="332656"/>
            <a:ext cx="1512168" cy="1440160"/>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6" name="Rectangle 5"/>
          <p:cNvSpPr/>
          <p:nvPr/>
        </p:nvSpPr>
        <p:spPr>
          <a:xfrm>
            <a:off x="3059832" y="332656"/>
            <a:ext cx="432048"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6588224" y="2492896"/>
            <a:ext cx="2232248"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3635896" y="332656"/>
            <a:ext cx="1154218" cy="720080"/>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p:cNvSpPr/>
          <p:nvPr/>
        </p:nvSpPr>
        <p:spPr>
          <a:xfrm>
            <a:off x="1043608" y="2492896"/>
            <a:ext cx="3134438" cy="208823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0" name="Rectangle 9"/>
          <p:cNvSpPr/>
          <p:nvPr/>
        </p:nvSpPr>
        <p:spPr>
          <a:xfrm>
            <a:off x="4355976" y="1916832"/>
            <a:ext cx="2016224" cy="1440160"/>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3" name="Rectangle 12"/>
          <p:cNvSpPr/>
          <p:nvPr/>
        </p:nvSpPr>
        <p:spPr>
          <a:xfrm>
            <a:off x="3641479" y="1124744"/>
            <a:ext cx="1154218" cy="648072"/>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4" name="Rectangle 13"/>
          <p:cNvSpPr/>
          <p:nvPr/>
        </p:nvSpPr>
        <p:spPr>
          <a:xfrm>
            <a:off x="3059832" y="1844824"/>
            <a:ext cx="1167610" cy="5040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355976" y="3497002"/>
            <a:ext cx="2016224" cy="10841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p:cNvSpPr txBox="1"/>
          <p:nvPr/>
        </p:nvSpPr>
        <p:spPr>
          <a:xfrm>
            <a:off x="323528" y="4797152"/>
            <a:ext cx="8496944" cy="461665"/>
          </a:xfrm>
          <a:prstGeom prst="rect">
            <a:avLst/>
          </a:prstGeom>
          <a:noFill/>
        </p:spPr>
        <p:txBody>
          <a:bodyPr wrap="square" rtlCol="0">
            <a:spAutoFit/>
          </a:bodyPr>
          <a:lstStyle/>
          <a:p>
            <a:r>
              <a:rPr lang="en-GB" sz="2400" b="1" dirty="0"/>
              <a:t>ECGE7003Q: Sustainable Communities</a:t>
            </a:r>
          </a:p>
        </p:txBody>
      </p:sp>
      <p:sp>
        <p:nvSpPr>
          <p:cNvPr id="18" name="TextBox 17"/>
          <p:cNvSpPr txBox="1"/>
          <p:nvPr/>
        </p:nvSpPr>
        <p:spPr>
          <a:xfrm>
            <a:off x="323528" y="5211331"/>
            <a:ext cx="8496944" cy="830997"/>
          </a:xfrm>
          <a:prstGeom prst="rect">
            <a:avLst/>
          </a:prstGeom>
          <a:noFill/>
        </p:spPr>
        <p:txBody>
          <a:bodyPr wrap="square" rtlCol="0">
            <a:spAutoFit/>
          </a:bodyPr>
          <a:lstStyle/>
          <a:p>
            <a:r>
              <a:rPr lang="en-GB" sz="2400" b="1" dirty="0"/>
              <a:t>Theme 3: Exploring Sustainable Communities</a:t>
            </a:r>
          </a:p>
          <a:p>
            <a:r>
              <a:rPr lang="en-GB" sz="2400" b="1" dirty="0"/>
              <a:t>Part 1: What is a Community?</a:t>
            </a:r>
          </a:p>
        </p:txBody>
      </p:sp>
      <p:pic>
        <p:nvPicPr>
          <p:cNvPr id="2" name="Picture 1">
            <a:extLst>
              <a:ext uri="{FF2B5EF4-FFF2-40B4-BE49-F238E27FC236}">
                <a16:creationId xmlns:a16="http://schemas.microsoft.com/office/drawing/2014/main" id="{1A82646B-6A85-3B06-34CF-CFDFCCD577FA}"/>
              </a:ext>
            </a:extLst>
          </p:cNvPr>
          <p:cNvPicPr>
            <a:picLocks noChangeAspect="1"/>
          </p:cNvPicPr>
          <p:nvPr/>
        </p:nvPicPr>
        <p:blipFill>
          <a:blip r:embed="rId2"/>
          <a:stretch>
            <a:fillRect/>
          </a:stretch>
        </p:blipFill>
        <p:spPr>
          <a:xfrm>
            <a:off x="4455697" y="2056842"/>
            <a:ext cx="1816782" cy="1160140"/>
          </a:xfrm>
          <a:prstGeom prst="rect">
            <a:avLst/>
          </a:prstGeom>
        </p:spPr>
      </p:pic>
      <p:pic>
        <p:nvPicPr>
          <p:cNvPr id="3" name="Picture 2">
            <a:extLst>
              <a:ext uri="{FF2B5EF4-FFF2-40B4-BE49-F238E27FC236}">
                <a16:creationId xmlns:a16="http://schemas.microsoft.com/office/drawing/2014/main" id="{464AB8FF-F381-2295-2D73-B0C086DDF2AB}"/>
              </a:ext>
            </a:extLst>
          </p:cNvPr>
          <p:cNvPicPr>
            <a:picLocks noChangeAspect="1"/>
          </p:cNvPicPr>
          <p:nvPr/>
        </p:nvPicPr>
        <p:blipFill>
          <a:blip r:embed="rId3"/>
          <a:stretch>
            <a:fillRect/>
          </a:stretch>
        </p:blipFill>
        <p:spPr>
          <a:xfrm>
            <a:off x="402441" y="400447"/>
            <a:ext cx="2428875" cy="1876425"/>
          </a:xfrm>
          <a:prstGeom prst="rect">
            <a:avLst/>
          </a:prstGeom>
        </p:spPr>
      </p:pic>
      <p:pic>
        <p:nvPicPr>
          <p:cNvPr id="12" name="Picture 11">
            <a:extLst>
              <a:ext uri="{FF2B5EF4-FFF2-40B4-BE49-F238E27FC236}">
                <a16:creationId xmlns:a16="http://schemas.microsoft.com/office/drawing/2014/main" id="{4A9A2E10-C96F-6C1D-7187-05FB6E7EDD79}"/>
              </a:ext>
            </a:extLst>
          </p:cNvPr>
          <p:cNvPicPr>
            <a:picLocks noChangeAspect="1"/>
          </p:cNvPicPr>
          <p:nvPr/>
        </p:nvPicPr>
        <p:blipFill>
          <a:blip r:embed="rId4"/>
          <a:stretch>
            <a:fillRect/>
          </a:stretch>
        </p:blipFill>
        <p:spPr>
          <a:xfrm>
            <a:off x="6734618" y="2636664"/>
            <a:ext cx="1939460" cy="1830313"/>
          </a:xfrm>
          <a:prstGeom prst="rect">
            <a:avLst/>
          </a:prstGeom>
        </p:spPr>
      </p:pic>
      <p:pic>
        <p:nvPicPr>
          <p:cNvPr id="16" name="Picture 15">
            <a:extLst>
              <a:ext uri="{FF2B5EF4-FFF2-40B4-BE49-F238E27FC236}">
                <a16:creationId xmlns:a16="http://schemas.microsoft.com/office/drawing/2014/main" id="{22B4E79C-7DF3-B7E8-0299-41A777B0F8CA}"/>
              </a:ext>
            </a:extLst>
          </p:cNvPr>
          <p:cNvPicPr>
            <a:picLocks noChangeAspect="1"/>
          </p:cNvPicPr>
          <p:nvPr/>
        </p:nvPicPr>
        <p:blipFill>
          <a:blip r:embed="rId5"/>
          <a:stretch>
            <a:fillRect/>
          </a:stretch>
        </p:blipFill>
        <p:spPr>
          <a:xfrm>
            <a:off x="1187624" y="2636664"/>
            <a:ext cx="2864599" cy="1779067"/>
          </a:xfrm>
          <a:prstGeom prst="rect">
            <a:avLst/>
          </a:prstGeom>
        </p:spPr>
      </p:pic>
      <p:sp>
        <p:nvSpPr>
          <p:cNvPr id="19" name="Rectangle 18">
            <a:extLst>
              <a:ext uri="{FF2B5EF4-FFF2-40B4-BE49-F238E27FC236}">
                <a16:creationId xmlns:a16="http://schemas.microsoft.com/office/drawing/2014/main" id="{FC476867-3BC3-7CF8-8E2E-A8091748ABE1}"/>
              </a:ext>
            </a:extLst>
          </p:cNvPr>
          <p:cNvSpPr/>
          <p:nvPr/>
        </p:nvSpPr>
        <p:spPr>
          <a:xfrm>
            <a:off x="323527" y="2492896"/>
            <a:ext cx="620360" cy="20882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1D192674-8FF3-BE99-FD76-983E1925BA42}"/>
              </a:ext>
            </a:extLst>
          </p:cNvPr>
          <p:cNvSpPr/>
          <p:nvPr/>
        </p:nvSpPr>
        <p:spPr>
          <a:xfrm>
            <a:off x="6588224" y="1844824"/>
            <a:ext cx="2232248" cy="564268"/>
          </a:xfrm>
          <a:prstGeom prst="rect">
            <a:avLst/>
          </a:prstGeom>
          <a:solidFill>
            <a:schemeClr val="accent3">
              <a:lumMod val="75000"/>
            </a:schemeClr>
          </a:solidFill>
          <a:ln>
            <a:solidFill>
              <a:schemeClr val="accent3">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A7B95A7A-C03F-F94F-7060-403C05691C0E}"/>
              </a:ext>
            </a:extLst>
          </p:cNvPr>
          <p:cNvPicPr>
            <a:picLocks noChangeAspect="1"/>
          </p:cNvPicPr>
          <p:nvPr/>
        </p:nvPicPr>
        <p:blipFill>
          <a:blip r:embed="rId6"/>
          <a:stretch>
            <a:fillRect/>
          </a:stretch>
        </p:blipFill>
        <p:spPr>
          <a:xfrm>
            <a:off x="6195115" y="459612"/>
            <a:ext cx="1256987" cy="1186247"/>
          </a:xfrm>
          <a:prstGeom prst="rect">
            <a:avLst/>
          </a:prstGeom>
        </p:spPr>
      </p:pic>
      <p:sp>
        <p:nvSpPr>
          <p:cNvPr id="22" name="Rectangle 21">
            <a:extLst>
              <a:ext uri="{FF2B5EF4-FFF2-40B4-BE49-F238E27FC236}">
                <a16:creationId xmlns:a16="http://schemas.microsoft.com/office/drawing/2014/main" id="{C81E4FDA-8468-4434-28FA-B469F74C7A99}"/>
              </a:ext>
            </a:extLst>
          </p:cNvPr>
          <p:cNvSpPr/>
          <p:nvPr/>
        </p:nvSpPr>
        <p:spPr>
          <a:xfrm>
            <a:off x="4932040" y="332656"/>
            <a:ext cx="1007894"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D94F91E-FA9F-AB6D-88B5-B034987FA59C}"/>
              </a:ext>
            </a:extLst>
          </p:cNvPr>
          <p:cNvSpPr/>
          <p:nvPr/>
        </p:nvSpPr>
        <p:spPr>
          <a:xfrm>
            <a:off x="7668344" y="332656"/>
            <a:ext cx="1083854" cy="1398017"/>
          </a:xfrm>
          <a:prstGeom prst="rect">
            <a:avLst/>
          </a:prstGeom>
          <a:solidFill>
            <a:schemeClr val="accent3">
              <a:lumMod val="60000"/>
              <a:lumOff val="40000"/>
            </a:schemeClr>
          </a:solidFill>
          <a:ln>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89041983-11B4-D703-D57D-0CAEBF06AD8A}"/>
              </a:ext>
            </a:extLst>
          </p:cNvPr>
          <p:cNvSpPr txBox="1"/>
          <p:nvPr/>
        </p:nvSpPr>
        <p:spPr>
          <a:xfrm>
            <a:off x="2642970" y="6156012"/>
            <a:ext cx="5760640" cy="369332"/>
          </a:xfrm>
          <a:prstGeom prst="rect">
            <a:avLst/>
          </a:prstGeom>
          <a:noFill/>
        </p:spPr>
        <p:txBody>
          <a:bodyPr wrap="square" rtlCol="0">
            <a:spAutoFit/>
          </a:bodyPr>
          <a:lstStyle/>
          <a:p>
            <a:r>
              <a:rPr lang="en-GB" b="1" dirty="0"/>
              <a:t>Module Lead (MA EDS): Ken Dicks </a:t>
            </a:r>
            <a:r>
              <a:rPr lang="en-GB" b="1" dirty="0">
                <a:hlinkClick r:id="rId7"/>
              </a:rPr>
              <a:t>ken.dicks@uwtsd.ac.uk</a:t>
            </a:r>
            <a:r>
              <a:rPr lang="en-GB" b="1" dirty="0"/>
              <a:t> </a:t>
            </a:r>
          </a:p>
        </p:txBody>
      </p:sp>
    </p:spTree>
    <p:extLst>
      <p:ext uri="{BB962C8B-B14F-4D97-AF65-F5344CB8AC3E}">
        <p14:creationId xmlns:p14="http://schemas.microsoft.com/office/powerpoint/2010/main" val="389901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6E3A8B1-3383-0E72-AB74-FFBEFDA2C9E7}"/>
              </a:ext>
            </a:extLst>
          </p:cNvPr>
          <p:cNvSpPr txBox="1"/>
          <p:nvPr/>
        </p:nvSpPr>
        <p:spPr>
          <a:xfrm>
            <a:off x="1259632" y="1268760"/>
            <a:ext cx="6552728" cy="1323439"/>
          </a:xfrm>
          <a:prstGeom prst="rect">
            <a:avLst/>
          </a:prstGeom>
          <a:noFill/>
        </p:spPr>
        <p:txBody>
          <a:bodyPr wrap="square" rtlCol="0">
            <a:spAutoFit/>
          </a:bodyPr>
          <a:lstStyle/>
          <a:p>
            <a:pPr algn="ctr"/>
            <a:r>
              <a:rPr lang="en-GB" sz="4000" b="1" dirty="0"/>
              <a:t>What did we cover in our previous Theme?</a:t>
            </a:r>
          </a:p>
        </p:txBody>
      </p:sp>
      <p:pic>
        <p:nvPicPr>
          <p:cNvPr id="4" name="Picture 3" descr="Icon&#10;&#10;Description automatically generated">
            <a:extLst>
              <a:ext uri="{FF2B5EF4-FFF2-40B4-BE49-F238E27FC236}">
                <a16:creationId xmlns:a16="http://schemas.microsoft.com/office/drawing/2014/main" id="{60CB5498-D572-A0BB-5481-51FD1028CD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532519" y="3140968"/>
            <a:ext cx="2078961" cy="2078961"/>
          </a:xfrm>
          <a:prstGeom prst="rect">
            <a:avLst/>
          </a:prstGeom>
        </p:spPr>
      </p:pic>
    </p:spTree>
    <p:extLst>
      <p:ext uri="{BB962C8B-B14F-4D97-AF65-F5344CB8AC3E}">
        <p14:creationId xmlns:p14="http://schemas.microsoft.com/office/powerpoint/2010/main" val="866495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What is a Community? </a:t>
            </a:r>
          </a:p>
        </p:txBody>
      </p:sp>
      <p:sp>
        <p:nvSpPr>
          <p:cNvPr id="3" name="Content Placeholder 2"/>
          <p:cNvSpPr>
            <a:spLocks noGrp="1"/>
          </p:cNvSpPr>
          <p:nvPr>
            <p:ph sz="half" idx="1"/>
          </p:nvPr>
        </p:nvSpPr>
        <p:spPr>
          <a:xfrm>
            <a:off x="457200" y="1600201"/>
            <a:ext cx="8075240" cy="1756792"/>
          </a:xfrm>
        </p:spPr>
        <p:txBody>
          <a:bodyPr>
            <a:normAutofit/>
          </a:bodyPr>
          <a:lstStyle/>
          <a:p>
            <a:r>
              <a:rPr lang="en-GB" dirty="0"/>
              <a:t>Take a moment to think about the question.</a:t>
            </a:r>
          </a:p>
          <a:p>
            <a:r>
              <a:rPr lang="en-GB" dirty="0"/>
              <a:t>What do you understand the word to mean?</a:t>
            </a:r>
          </a:p>
          <a:p>
            <a:r>
              <a:rPr lang="en-GB" dirty="0"/>
              <a:t>Share your thoughts with the group.</a:t>
            </a:r>
          </a:p>
        </p:txBody>
      </p:sp>
      <p:pic>
        <p:nvPicPr>
          <p:cNvPr id="8" name="Picture 7" descr="Icon&#10;&#10;Description automatically generated">
            <a:extLst>
              <a:ext uri="{FF2B5EF4-FFF2-40B4-BE49-F238E27FC236}">
                <a16:creationId xmlns:a16="http://schemas.microsoft.com/office/drawing/2014/main" id="{93DA84BD-9807-301C-13B6-4432786FCB3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75856" y="3645024"/>
            <a:ext cx="2260619" cy="2260619"/>
          </a:xfrm>
          <a:prstGeom prst="rect">
            <a:avLst/>
          </a:prstGeom>
        </p:spPr>
      </p:pic>
    </p:spTree>
    <p:extLst>
      <p:ext uri="{BB962C8B-B14F-4D97-AF65-F5344CB8AC3E}">
        <p14:creationId xmlns:p14="http://schemas.microsoft.com/office/powerpoint/2010/main" val="106581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What is a Community? Definitions </a:t>
            </a:r>
          </a:p>
        </p:txBody>
      </p:sp>
      <p:sp>
        <p:nvSpPr>
          <p:cNvPr id="3" name="Content Placeholder 2"/>
          <p:cNvSpPr>
            <a:spLocks noGrp="1"/>
          </p:cNvSpPr>
          <p:nvPr>
            <p:ph sz="half" idx="1"/>
          </p:nvPr>
        </p:nvSpPr>
        <p:spPr>
          <a:xfrm>
            <a:off x="450871" y="1124744"/>
            <a:ext cx="8507288" cy="1756792"/>
          </a:xfrm>
        </p:spPr>
        <p:txBody>
          <a:bodyPr>
            <a:noAutofit/>
          </a:bodyPr>
          <a:lstStyle/>
          <a:p>
            <a:pPr>
              <a:spcBef>
                <a:spcPts val="600"/>
              </a:spcBef>
              <a:spcAft>
                <a:spcPts val="600"/>
              </a:spcAft>
            </a:pPr>
            <a:r>
              <a:rPr lang="en-GB" sz="2400" dirty="0"/>
              <a:t>Calhoun (2002) argues that there are many sociological and anthropological definitions of community</a:t>
            </a:r>
          </a:p>
          <a:p>
            <a:pPr>
              <a:spcBef>
                <a:spcPts val="600"/>
              </a:spcBef>
              <a:spcAft>
                <a:spcPts val="600"/>
              </a:spcAft>
            </a:pPr>
            <a:r>
              <a:rPr lang="en-GB" sz="2400" dirty="0"/>
              <a:t>Traditionally, these have focused on geographically localised settings populated by similar people with strong bonds</a:t>
            </a:r>
          </a:p>
          <a:p>
            <a:pPr>
              <a:spcBef>
                <a:spcPts val="600"/>
              </a:spcBef>
              <a:spcAft>
                <a:spcPts val="600"/>
              </a:spcAft>
            </a:pPr>
            <a:r>
              <a:rPr lang="en-GB" sz="2400" dirty="0"/>
              <a:t>For example the communities that grew up around the coal mines in the Welsh Valleys in the 19</a:t>
            </a:r>
            <a:r>
              <a:rPr lang="en-GB" sz="2400" baseline="30000" dirty="0"/>
              <a:t>th</a:t>
            </a:r>
            <a:r>
              <a:rPr lang="en-GB" sz="2400" dirty="0"/>
              <a:t> century</a:t>
            </a:r>
          </a:p>
          <a:p>
            <a:pPr>
              <a:spcBef>
                <a:spcPts val="600"/>
              </a:spcBef>
              <a:spcAft>
                <a:spcPts val="600"/>
              </a:spcAft>
            </a:pPr>
            <a:r>
              <a:rPr lang="en-GB" sz="2400" dirty="0"/>
              <a:t>With increased urbanisation, sociologists began to make a distinction between these close knit ‘communities’ and a more loosely connected idea of urban ‘society’</a:t>
            </a:r>
          </a:p>
          <a:p>
            <a:pPr>
              <a:spcBef>
                <a:spcPts val="600"/>
              </a:spcBef>
              <a:spcAft>
                <a:spcPts val="600"/>
              </a:spcAft>
            </a:pPr>
            <a:r>
              <a:rPr lang="en-GB" sz="2400" dirty="0"/>
              <a:t>For example Tönnies’ (1887 [2017]) idea of </a:t>
            </a:r>
            <a:r>
              <a:rPr lang="en-GB" sz="2400" dirty="0">
                <a:hlinkClick r:id="rId2"/>
              </a:rPr>
              <a:t>gemeinschaft and gesellschaft</a:t>
            </a:r>
            <a:endParaRPr lang="en-GB" sz="2400" dirty="0"/>
          </a:p>
          <a:p>
            <a:pPr>
              <a:spcBef>
                <a:spcPts val="600"/>
              </a:spcBef>
              <a:spcAft>
                <a:spcPts val="600"/>
              </a:spcAft>
            </a:pPr>
            <a:endParaRPr lang="en-GB" sz="2400" dirty="0"/>
          </a:p>
        </p:txBody>
      </p:sp>
    </p:spTree>
    <p:extLst>
      <p:ext uri="{BB962C8B-B14F-4D97-AF65-F5344CB8AC3E}">
        <p14:creationId xmlns:p14="http://schemas.microsoft.com/office/powerpoint/2010/main" val="2176020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What is a Community? Definitions </a:t>
            </a:r>
          </a:p>
        </p:txBody>
      </p:sp>
      <p:sp>
        <p:nvSpPr>
          <p:cNvPr id="3" name="Content Placeholder 2"/>
          <p:cNvSpPr>
            <a:spLocks noGrp="1"/>
          </p:cNvSpPr>
          <p:nvPr>
            <p:ph sz="half" idx="1"/>
          </p:nvPr>
        </p:nvSpPr>
        <p:spPr>
          <a:xfrm>
            <a:off x="450871" y="1124744"/>
            <a:ext cx="8507288" cy="1756792"/>
          </a:xfrm>
        </p:spPr>
        <p:txBody>
          <a:bodyPr>
            <a:noAutofit/>
          </a:bodyPr>
          <a:lstStyle/>
          <a:p>
            <a:pPr>
              <a:spcBef>
                <a:spcPts val="600"/>
              </a:spcBef>
              <a:spcAft>
                <a:spcPts val="600"/>
              </a:spcAft>
            </a:pPr>
            <a:r>
              <a:rPr lang="en-GB" sz="2400" dirty="0"/>
              <a:t>Calhoun (2002) goes on to point out that the phrase has developed new and nuanced meanings in the late 20</a:t>
            </a:r>
            <a:r>
              <a:rPr lang="en-GB" sz="2400" baseline="30000" dirty="0"/>
              <a:t>th</a:t>
            </a:r>
            <a:r>
              <a:rPr lang="en-GB" sz="2400" dirty="0"/>
              <a:t> and into the 21</a:t>
            </a:r>
            <a:r>
              <a:rPr lang="en-GB" sz="2400" baseline="30000" dirty="0"/>
              <a:t>st</a:t>
            </a:r>
            <a:r>
              <a:rPr lang="en-GB" sz="2400" dirty="0"/>
              <a:t> centuries</a:t>
            </a:r>
          </a:p>
          <a:p>
            <a:pPr>
              <a:spcBef>
                <a:spcPts val="600"/>
              </a:spcBef>
              <a:spcAft>
                <a:spcPts val="600"/>
              </a:spcAft>
            </a:pPr>
            <a:r>
              <a:rPr lang="en-GB" sz="2400" dirty="0"/>
              <a:t>He states that ‘the subject continues to be of considerable sociological and political interest, particularly as long-distance communities (via the Internet or other technologies of communication) become increasingly widespread’ (Calhoun 2002).</a:t>
            </a:r>
          </a:p>
          <a:p>
            <a:pPr>
              <a:spcBef>
                <a:spcPts val="600"/>
              </a:spcBef>
              <a:spcAft>
                <a:spcPts val="600"/>
              </a:spcAft>
            </a:pPr>
            <a:r>
              <a:rPr lang="en-GB" sz="2400" dirty="0"/>
              <a:t>Thus, we can see that such a simple phrase is, in fact, complex in nature.</a:t>
            </a:r>
          </a:p>
        </p:txBody>
      </p:sp>
    </p:spTree>
    <p:extLst>
      <p:ext uri="{BB962C8B-B14F-4D97-AF65-F5344CB8AC3E}">
        <p14:creationId xmlns:p14="http://schemas.microsoft.com/office/powerpoint/2010/main" val="3399113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What is a Community? Definitions </a:t>
            </a:r>
          </a:p>
        </p:txBody>
      </p:sp>
      <p:sp>
        <p:nvSpPr>
          <p:cNvPr id="3" name="Content Placeholder 2"/>
          <p:cNvSpPr>
            <a:spLocks noGrp="1"/>
          </p:cNvSpPr>
          <p:nvPr>
            <p:ph sz="half" idx="1"/>
          </p:nvPr>
        </p:nvSpPr>
        <p:spPr>
          <a:xfrm>
            <a:off x="450871" y="1124744"/>
            <a:ext cx="8507288" cy="1756792"/>
          </a:xfrm>
        </p:spPr>
        <p:txBody>
          <a:bodyPr>
            <a:noAutofit/>
          </a:bodyPr>
          <a:lstStyle/>
          <a:p>
            <a:r>
              <a:rPr lang="en-GB" sz="2400" dirty="0"/>
              <a:t>Frazer (2000, p.186) argues that community can be viewed as a shared value or values between people, e.g.:</a:t>
            </a:r>
          </a:p>
          <a:p>
            <a:r>
              <a:rPr lang="en-GB" sz="2400" dirty="0"/>
              <a:t>A sense of solidarity, </a:t>
            </a:r>
          </a:p>
          <a:p>
            <a:r>
              <a:rPr lang="en-GB" sz="2400" dirty="0"/>
              <a:t>A commitment to each other, </a:t>
            </a:r>
          </a:p>
          <a:p>
            <a:r>
              <a:rPr lang="en-GB" sz="2400" dirty="0"/>
              <a:t>Mutuality </a:t>
            </a:r>
          </a:p>
          <a:p>
            <a:r>
              <a:rPr lang="en-GB" sz="2400" dirty="0"/>
              <a:t>Reciprocity, and</a:t>
            </a:r>
          </a:p>
          <a:p>
            <a:r>
              <a:rPr lang="en-GB" sz="2400" dirty="0"/>
              <a:t>Trust.</a:t>
            </a:r>
          </a:p>
          <a:p>
            <a:r>
              <a:rPr lang="en-GB" sz="2400" dirty="0"/>
              <a:t>She goes on to argue that ‘community’ extends beyond ‘ordinary social relations like neighbourhood, kinship and citizenship’ (ibid)</a:t>
            </a:r>
          </a:p>
          <a:p>
            <a:r>
              <a:rPr lang="en-GB" sz="2400" dirty="0"/>
              <a:t>And that it involves a deeper ‘connectedness’</a:t>
            </a:r>
          </a:p>
          <a:p>
            <a:endParaRPr lang="en-GB" sz="2400" dirty="0"/>
          </a:p>
        </p:txBody>
      </p:sp>
    </p:spTree>
    <p:extLst>
      <p:ext uri="{BB962C8B-B14F-4D97-AF65-F5344CB8AC3E}">
        <p14:creationId xmlns:p14="http://schemas.microsoft.com/office/powerpoint/2010/main" val="3012630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What is a Community? </a:t>
            </a:r>
          </a:p>
        </p:txBody>
      </p:sp>
      <p:sp>
        <p:nvSpPr>
          <p:cNvPr id="3" name="Content Placeholder 2"/>
          <p:cNvSpPr>
            <a:spLocks noGrp="1"/>
          </p:cNvSpPr>
          <p:nvPr>
            <p:ph sz="half" idx="1"/>
          </p:nvPr>
        </p:nvSpPr>
        <p:spPr>
          <a:xfrm>
            <a:off x="179512" y="1196752"/>
            <a:ext cx="8784976" cy="1756792"/>
          </a:xfrm>
        </p:spPr>
        <p:txBody>
          <a:bodyPr>
            <a:noAutofit/>
          </a:bodyPr>
          <a:lstStyle/>
          <a:p>
            <a:pPr>
              <a:spcBef>
                <a:spcPts val="600"/>
              </a:spcBef>
              <a:spcAft>
                <a:spcPts val="600"/>
              </a:spcAft>
            </a:pPr>
            <a:r>
              <a:rPr lang="en-GB" sz="2200" dirty="0"/>
              <a:t>We can see from the previous slides that the concept of a community has, at least, three iterations:</a:t>
            </a:r>
          </a:p>
          <a:p>
            <a:pPr>
              <a:spcBef>
                <a:spcPts val="600"/>
              </a:spcBef>
              <a:spcAft>
                <a:spcPts val="600"/>
              </a:spcAft>
            </a:pPr>
            <a:r>
              <a:rPr lang="en-GB" sz="2200" dirty="0"/>
              <a:t>Community as a geographical area (e.g. Community Council);</a:t>
            </a:r>
          </a:p>
          <a:p>
            <a:pPr>
              <a:spcBef>
                <a:spcPts val="600"/>
              </a:spcBef>
              <a:spcAft>
                <a:spcPts val="600"/>
              </a:spcAft>
            </a:pPr>
            <a:r>
              <a:rPr lang="en-GB" sz="2200" dirty="0"/>
              <a:t>A group of people, with strong connections, living in a particular place (e.g. community groups); </a:t>
            </a:r>
          </a:p>
          <a:p>
            <a:pPr>
              <a:spcBef>
                <a:spcPts val="600"/>
              </a:spcBef>
              <a:spcAft>
                <a:spcPts val="600"/>
              </a:spcAft>
            </a:pPr>
            <a:r>
              <a:rPr lang="en-GB" sz="2200" dirty="0"/>
              <a:t>Community as an area of common interest (e.g. the LGBTQ+ community)</a:t>
            </a:r>
          </a:p>
          <a:p>
            <a:pPr>
              <a:spcBef>
                <a:spcPts val="600"/>
              </a:spcBef>
              <a:spcAft>
                <a:spcPts val="600"/>
              </a:spcAft>
            </a:pPr>
            <a:r>
              <a:rPr lang="en-GB" sz="2200" dirty="0"/>
              <a:t>Of this last definition (</a:t>
            </a:r>
            <a:r>
              <a:rPr lang="en-GB" sz="2200" dirty="0" err="1"/>
              <a:t>Hoggett</a:t>
            </a:r>
            <a:r>
              <a:rPr lang="en-GB" sz="2200" dirty="0"/>
              <a:t> 1997: p.7) argues that it has opened out ‘the conceptual space within which </a:t>
            </a:r>
            <a:r>
              <a:rPr lang="en-GB" sz="2200" b="1" dirty="0"/>
              <a:t>non-place</a:t>
            </a:r>
            <a:r>
              <a:rPr lang="en-GB" sz="2200" dirty="0"/>
              <a:t> forms of community can be understood’</a:t>
            </a:r>
          </a:p>
          <a:p>
            <a:pPr>
              <a:spcBef>
                <a:spcPts val="600"/>
              </a:spcBef>
              <a:spcAft>
                <a:spcPts val="600"/>
              </a:spcAft>
            </a:pPr>
            <a:r>
              <a:rPr lang="en-GB" sz="2200" dirty="0"/>
              <a:t>It is also this last definition that is least useful when we move on to discuss sustainable communities.</a:t>
            </a:r>
          </a:p>
        </p:txBody>
      </p:sp>
      <p:sp>
        <p:nvSpPr>
          <p:cNvPr id="7" name="TextBox 6">
            <a:extLst>
              <a:ext uri="{FF2B5EF4-FFF2-40B4-BE49-F238E27FC236}">
                <a16:creationId xmlns:a16="http://schemas.microsoft.com/office/drawing/2014/main" id="{FE6EA216-F90C-0C4B-D589-4BA4AB4CD04D}"/>
              </a:ext>
            </a:extLst>
          </p:cNvPr>
          <p:cNvSpPr txBox="1"/>
          <p:nvPr/>
        </p:nvSpPr>
        <p:spPr>
          <a:xfrm>
            <a:off x="2555776" y="6165304"/>
            <a:ext cx="4896544" cy="400110"/>
          </a:xfrm>
          <a:prstGeom prst="rect">
            <a:avLst/>
          </a:prstGeom>
          <a:noFill/>
        </p:spPr>
        <p:txBody>
          <a:bodyPr wrap="square" rtlCol="0">
            <a:spAutoFit/>
          </a:bodyPr>
          <a:lstStyle/>
          <a:p>
            <a:pPr algn="r"/>
            <a:r>
              <a:rPr lang="en-GB" sz="2000" dirty="0"/>
              <a:t>Can you think why this might be?</a:t>
            </a:r>
          </a:p>
        </p:txBody>
      </p:sp>
      <p:pic>
        <p:nvPicPr>
          <p:cNvPr id="9" name="Picture 8">
            <a:extLst>
              <a:ext uri="{FF2B5EF4-FFF2-40B4-BE49-F238E27FC236}">
                <a16:creationId xmlns:a16="http://schemas.microsoft.com/office/drawing/2014/main" id="{5488A3A0-00A8-09C9-A8D9-6C4A575D2FA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524328" y="6100898"/>
            <a:ext cx="528922" cy="528922"/>
          </a:xfrm>
          <a:prstGeom prst="rect">
            <a:avLst/>
          </a:prstGeom>
        </p:spPr>
      </p:pic>
    </p:spTree>
    <p:extLst>
      <p:ext uri="{BB962C8B-B14F-4D97-AF65-F5344CB8AC3E}">
        <p14:creationId xmlns:p14="http://schemas.microsoft.com/office/powerpoint/2010/main" val="3367957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850106"/>
          </a:xfrm>
        </p:spPr>
        <p:txBody>
          <a:bodyPr/>
          <a:lstStyle/>
          <a:p>
            <a:r>
              <a:rPr lang="en-GB" b="1" dirty="0"/>
              <a:t>What is a Community? </a:t>
            </a:r>
          </a:p>
        </p:txBody>
      </p:sp>
      <p:sp>
        <p:nvSpPr>
          <p:cNvPr id="3" name="Content Placeholder 2"/>
          <p:cNvSpPr>
            <a:spLocks noGrp="1"/>
          </p:cNvSpPr>
          <p:nvPr>
            <p:ph sz="half" idx="1"/>
          </p:nvPr>
        </p:nvSpPr>
        <p:spPr>
          <a:xfrm>
            <a:off x="179512" y="1014198"/>
            <a:ext cx="8964488" cy="1756792"/>
          </a:xfrm>
        </p:spPr>
        <p:txBody>
          <a:bodyPr>
            <a:noAutofit/>
          </a:bodyPr>
          <a:lstStyle/>
          <a:p>
            <a:pPr>
              <a:spcBef>
                <a:spcPts val="600"/>
              </a:spcBef>
              <a:spcAft>
                <a:spcPts val="600"/>
              </a:spcAft>
            </a:pPr>
            <a:r>
              <a:rPr lang="en-GB" sz="2200" dirty="0"/>
              <a:t>We will now take a moment to explore the phrase ‘community’ in use.</a:t>
            </a:r>
          </a:p>
          <a:p>
            <a:pPr>
              <a:spcBef>
                <a:spcPts val="600"/>
              </a:spcBef>
              <a:spcAft>
                <a:spcPts val="600"/>
              </a:spcAft>
            </a:pPr>
            <a:r>
              <a:rPr lang="en-GB" sz="2200" dirty="0"/>
              <a:t>These examples are only illustrative, designed to give you an idea of the different contexts within which it is used. There are millions more.</a:t>
            </a:r>
          </a:p>
          <a:p>
            <a:pPr>
              <a:spcBef>
                <a:spcPts val="600"/>
              </a:spcBef>
              <a:spcAft>
                <a:spcPts val="600"/>
              </a:spcAft>
            </a:pPr>
            <a:r>
              <a:rPr lang="en-GB" sz="2200" b="1" dirty="0">
                <a:hlinkClick r:id="rId2"/>
              </a:rPr>
              <a:t>Youth &amp; Community Work</a:t>
            </a:r>
            <a:r>
              <a:rPr lang="en-GB" sz="2200" dirty="0"/>
              <a:t>: Smith, M. K. (2001) ‘Community’ in </a:t>
            </a:r>
            <a:r>
              <a:rPr lang="en-GB" sz="2200" i="1" dirty="0"/>
              <a:t>the Encyclopedia of Informal Education</a:t>
            </a:r>
            <a:r>
              <a:rPr lang="en-GB" sz="2200" dirty="0"/>
              <a:t>, </a:t>
            </a:r>
          </a:p>
          <a:p>
            <a:pPr>
              <a:spcBef>
                <a:spcPts val="600"/>
              </a:spcBef>
              <a:spcAft>
                <a:spcPts val="600"/>
              </a:spcAft>
            </a:pPr>
            <a:r>
              <a:rPr lang="en-GB" sz="2200" b="1" dirty="0">
                <a:hlinkClick r:id="rId3"/>
              </a:rPr>
              <a:t>Education</a:t>
            </a:r>
            <a:r>
              <a:rPr lang="en-GB" sz="2200" b="1" dirty="0"/>
              <a:t>:</a:t>
            </a:r>
            <a:r>
              <a:rPr lang="en-GB" sz="2200" dirty="0"/>
              <a:t> Welsh Government (2022) </a:t>
            </a:r>
            <a:r>
              <a:rPr lang="en-GB" sz="2200" i="1" dirty="0"/>
              <a:t>Community Focused Schools</a:t>
            </a:r>
          </a:p>
          <a:p>
            <a:pPr>
              <a:spcBef>
                <a:spcPts val="600"/>
              </a:spcBef>
              <a:spcAft>
                <a:spcPts val="600"/>
              </a:spcAft>
            </a:pPr>
            <a:r>
              <a:rPr lang="en-GB" sz="2200" b="1" dirty="0">
                <a:hlinkClick r:id="rId4"/>
              </a:rPr>
              <a:t>Policing</a:t>
            </a:r>
            <a:r>
              <a:rPr lang="en-GB" sz="2200" b="1" dirty="0"/>
              <a:t>: </a:t>
            </a:r>
            <a:r>
              <a:rPr lang="en-GB" sz="2200" dirty="0"/>
              <a:t>CORDIS (2022) </a:t>
            </a:r>
            <a:r>
              <a:rPr lang="en-GB" sz="2200" i="1" dirty="0"/>
              <a:t>Community-Based Policing and Post-Conflict Police Reform</a:t>
            </a:r>
            <a:endParaRPr lang="en-GB" sz="2200" dirty="0"/>
          </a:p>
          <a:p>
            <a:pPr>
              <a:spcBef>
                <a:spcPts val="600"/>
              </a:spcBef>
              <a:spcAft>
                <a:spcPts val="600"/>
              </a:spcAft>
            </a:pPr>
            <a:r>
              <a:rPr lang="en-GB" sz="2200" b="1" dirty="0">
                <a:hlinkClick r:id="rId5"/>
              </a:rPr>
              <a:t>Health</a:t>
            </a:r>
            <a:r>
              <a:rPr lang="en-GB" sz="2200" b="1" dirty="0"/>
              <a:t> </a:t>
            </a:r>
            <a:r>
              <a:rPr lang="en-GB" sz="2200" dirty="0"/>
              <a:t>UN Volunteers (2018) </a:t>
            </a:r>
            <a:r>
              <a:rPr lang="en-GB" sz="2200" i="1" dirty="0"/>
              <a:t>Training 2,000 further community health volunteers in Uzbekistan</a:t>
            </a:r>
          </a:p>
          <a:p>
            <a:pPr>
              <a:spcBef>
                <a:spcPts val="600"/>
              </a:spcBef>
              <a:spcAft>
                <a:spcPts val="600"/>
              </a:spcAft>
            </a:pPr>
            <a:r>
              <a:rPr lang="en-GB" sz="2200" b="1" dirty="0">
                <a:hlinkClick r:id="rId6"/>
              </a:rPr>
              <a:t>Personal Finance </a:t>
            </a:r>
            <a:r>
              <a:rPr lang="en-GB" sz="2200" dirty="0"/>
              <a:t>Credit Unions of Wales (2022) </a:t>
            </a:r>
            <a:r>
              <a:rPr lang="en-GB" sz="2200" i="1" dirty="0"/>
              <a:t>Affordable, ethical credit and safe savings, in the heart of your community.</a:t>
            </a:r>
            <a:endParaRPr lang="en-GB" sz="2200" b="1" i="1" dirty="0"/>
          </a:p>
          <a:p>
            <a:pPr>
              <a:spcBef>
                <a:spcPts val="600"/>
              </a:spcBef>
              <a:spcAft>
                <a:spcPts val="600"/>
              </a:spcAft>
            </a:pPr>
            <a:endParaRPr lang="en-GB" sz="2200" dirty="0"/>
          </a:p>
          <a:p>
            <a:pPr>
              <a:spcBef>
                <a:spcPts val="600"/>
              </a:spcBef>
              <a:spcAft>
                <a:spcPts val="600"/>
              </a:spcAft>
            </a:pPr>
            <a:endParaRPr lang="en-GB" sz="2200" dirty="0"/>
          </a:p>
        </p:txBody>
      </p:sp>
    </p:spTree>
    <p:extLst>
      <p:ext uri="{BB962C8B-B14F-4D97-AF65-F5344CB8AC3E}">
        <p14:creationId xmlns:p14="http://schemas.microsoft.com/office/powerpoint/2010/main" val="1225398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0106"/>
          </a:xfrm>
        </p:spPr>
        <p:txBody>
          <a:bodyPr>
            <a:normAutofit fontScale="90000"/>
          </a:bodyPr>
          <a:lstStyle/>
          <a:p>
            <a:r>
              <a:rPr lang="en-GB" b="1" dirty="0"/>
              <a:t>The symbolic nature of community</a:t>
            </a:r>
          </a:p>
        </p:txBody>
      </p:sp>
      <p:sp>
        <p:nvSpPr>
          <p:cNvPr id="3" name="Content Placeholder 2"/>
          <p:cNvSpPr>
            <a:spLocks noGrp="1"/>
          </p:cNvSpPr>
          <p:nvPr>
            <p:ph sz="half" idx="1"/>
          </p:nvPr>
        </p:nvSpPr>
        <p:spPr>
          <a:xfrm>
            <a:off x="179512" y="980728"/>
            <a:ext cx="8964488" cy="1756792"/>
          </a:xfrm>
        </p:spPr>
        <p:txBody>
          <a:bodyPr>
            <a:noAutofit/>
          </a:bodyPr>
          <a:lstStyle/>
          <a:p>
            <a:pPr>
              <a:spcBef>
                <a:spcPts val="600"/>
              </a:spcBef>
            </a:pPr>
            <a:r>
              <a:rPr lang="en-GB" sz="2200" dirty="0"/>
              <a:t>Writing about rural communities in the UK, Cohen (1982) has argued that community gives a sense of attachment and plays a symbolic role in our sense of “belonging” </a:t>
            </a:r>
          </a:p>
          <a:p>
            <a:pPr>
              <a:spcBef>
                <a:spcPts val="600"/>
              </a:spcBef>
            </a:pPr>
            <a:r>
              <a:rPr lang="en-GB" sz="2200" dirty="0"/>
              <a:t>In another work (Cohen, 1985, p.12), he goes on to argue that the symbolic nature of community is twofold, in that community members;</a:t>
            </a:r>
          </a:p>
          <a:p>
            <a:pPr>
              <a:spcBef>
                <a:spcPts val="600"/>
              </a:spcBef>
            </a:pPr>
            <a:r>
              <a:rPr lang="en-GB" sz="2200" dirty="0"/>
              <a:t>a) have something in common with each other, which</a:t>
            </a:r>
          </a:p>
          <a:p>
            <a:pPr>
              <a:spcBef>
                <a:spcPts val="600"/>
              </a:spcBef>
            </a:pPr>
            <a:r>
              <a:rPr lang="en-GB" sz="2200" dirty="0"/>
              <a:t>b) ‘distinguishes them in a significant way from the members of other putative groups’</a:t>
            </a:r>
          </a:p>
          <a:p>
            <a:pPr>
              <a:spcBef>
                <a:spcPts val="600"/>
              </a:spcBef>
            </a:pPr>
            <a:r>
              <a:rPr lang="en-GB" sz="2200" dirty="0"/>
              <a:t>This process is described by sociologists and social psychologists as the formation of ‘in-groups’ and ‘out-groups’ (see for example Crawford &amp; Novak, 2018, pp.168-9)</a:t>
            </a:r>
          </a:p>
          <a:p>
            <a:pPr>
              <a:spcBef>
                <a:spcPts val="600"/>
              </a:spcBef>
            </a:pPr>
            <a:r>
              <a:rPr lang="en-GB" sz="2200" dirty="0"/>
              <a:t>Which can lead to social exclusion and a lack of </a:t>
            </a:r>
            <a:r>
              <a:rPr lang="en-GB" sz="2200" dirty="0">
                <a:hlinkClick r:id="rId2"/>
              </a:rPr>
              <a:t>community cohesion </a:t>
            </a:r>
            <a:r>
              <a:rPr lang="en-GB" sz="2200" dirty="0"/>
              <a:t>(Blake </a:t>
            </a:r>
            <a:r>
              <a:rPr lang="en-GB" sz="2200" i="1" dirty="0"/>
              <a:t>et al</a:t>
            </a:r>
            <a:r>
              <a:rPr lang="en-GB" sz="2200" dirty="0"/>
              <a:t>, 2008)</a:t>
            </a:r>
          </a:p>
          <a:p>
            <a:pPr>
              <a:spcBef>
                <a:spcPts val="600"/>
              </a:spcBef>
            </a:pPr>
            <a:endParaRPr lang="en-GB" sz="2200" b="1" i="1" dirty="0"/>
          </a:p>
          <a:p>
            <a:pPr>
              <a:spcBef>
                <a:spcPts val="600"/>
              </a:spcBef>
            </a:pPr>
            <a:endParaRPr lang="en-GB" sz="2200" dirty="0"/>
          </a:p>
          <a:p>
            <a:pPr>
              <a:spcBef>
                <a:spcPts val="600"/>
              </a:spcBef>
            </a:pPr>
            <a:endParaRPr lang="en-GB" sz="2200" dirty="0"/>
          </a:p>
        </p:txBody>
      </p:sp>
    </p:spTree>
    <p:extLst>
      <p:ext uri="{BB962C8B-B14F-4D97-AF65-F5344CB8AC3E}">
        <p14:creationId xmlns:p14="http://schemas.microsoft.com/office/powerpoint/2010/main" val="685784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332656"/>
            <a:ext cx="7543800" cy="1088068"/>
          </a:xfrm>
        </p:spPr>
        <p:txBody>
          <a:bodyPr>
            <a:normAutofit fontScale="90000"/>
          </a:bodyPr>
          <a:lstStyle/>
          <a:p>
            <a:r>
              <a:rPr lang="en-GB" b="1" dirty="0"/>
              <a:t>Community as network and local social system</a:t>
            </a:r>
            <a:br>
              <a:rPr lang="en-GB" b="1" dirty="0"/>
            </a:br>
            <a:endParaRPr lang="en-GB" b="1" dirty="0"/>
          </a:p>
        </p:txBody>
      </p:sp>
      <p:sp>
        <p:nvSpPr>
          <p:cNvPr id="7" name="Content Placeholder 2">
            <a:extLst>
              <a:ext uri="{FF2B5EF4-FFF2-40B4-BE49-F238E27FC236}">
                <a16:creationId xmlns:a16="http://schemas.microsoft.com/office/drawing/2014/main" id="{B0AA9BA9-BEAC-434D-B47A-82B41B6D1184}"/>
              </a:ext>
            </a:extLst>
          </p:cNvPr>
          <p:cNvSpPr>
            <a:spLocks noGrp="1"/>
          </p:cNvSpPr>
          <p:nvPr>
            <p:ph sz="half" idx="1"/>
          </p:nvPr>
        </p:nvSpPr>
        <p:spPr>
          <a:xfrm>
            <a:off x="89756" y="1196752"/>
            <a:ext cx="8964488" cy="1756792"/>
          </a:xfrm>
        </p:spPr>
        <p:txBody>
          <a:bodyPr>
            <a:noAutofit/>
          </a:bodyPr>
          <a:lstStyle/>
          <a:p>
            <a:pPr>
              <a:spcBef>
                <a:spcPts val="600"/>
              </a:spcBef>
            </a:pPr>
            <a:r>
              <a:rPr lang="en-GB" sz="2200" dirty="0"/>
              <a:t>Another important factor to consider when studying communities is that, as Lee &amp; Newby (2012, p.57) argue, the fact that people live close to one another does not necessarily mean that they have much to do with each other</a:t>
            </a:r>
          </a:p>
          <a:p>
            <a:pPr>
              <a:spcBef>
                <a:spcPts val="600"/>
              </a:spcBef>
            </a:pPr>
            <a:r>
              <a:rPr lang="en-GB" sz="2200" dirty="0"/>
              <a:t>Thus, it can be seen that geographic communities are not necessarily homogenous and they do not necessarily have </a:t>
            </a:r>
            <a:r>
              <a:rPr lang="en-GB" sz="2200" dirty="0">
                <a:hlinkClick r:id="rId2"/>
              </a:rPr>
              <a:t>connectedness</a:t>
            </a:r>
            <a:r>
              <a:rPr lang="en-GB" sz="2200" dirty="0"/>
              <a:t> </a:t>
            </a:r>
          </a:p>
          <a:p>
            <a:pPr>
              <a:spcBef>
                <a:spcPts val="600"/>
              </a:spcBef>
            </a:pPr>
            <a:r>
              <a:rPr lang="en-GB" sz="2200" dirty="0"/>
              <a:t>Therefore, it is not enough to live </a:t>
            </a:r>
            <a:r>
              <a:rPr lang="en-GB" sz="2200" b="1" dirty="0"/>
              <a:t>in </a:t>
            </a:r>
            <a:r>
              <a:rPr lang="en-GB" sz="2200" dirty="0"/>
              <a:t>a community to be part of it but it is important to have relationships </a:t>
            </a:r>
            <a:r>
              <a:rPr lang="en-GB" sz="2200" b="1" dirty="0"/>
              <a:t>with</a:t>
            </a:r>
            <a:r>
              <a:rPr lang="en-GB" sz="2200" dirty="0"/>
              <a:t> social systems within that community</a:t>
            </a:r>
          </a:p>
          <a:p>
            <a:pPr>
              <a:spcBef>
                <a:spcPts val="600"/>
              </a:spcBef>
            </a:pPr>
            <a:r>
              <a:rPr lang="en-GB" sz="2200" dirty="0"/>
              <a:t>This has links to both connectedness and community cohesion which we will explore later in this Theme.</a:t>
            </a:r>
          </a:p>
          <a:p>
            <a:pPr>
              <a:spcBef>
                <a:spcPts val="600"/>
              </a:spcBef>
            </a:pPr>
            <a:endParaRPr lang="en-GB" sz="2200" dirty="0"/>
          </a:p>
          <a:p>
            <a:pPr>
              <a:spcBef>
                <a:spcPts val="600"/>
              </a:spcBef>
            </a:pPr>
            <a:endParaRPr lang="en-GB" sz="2200" b="1" i="1" dirty="0"/>
          </a:p>
          <a:p>
            <a:pPr>
              <a:spcBef>
                <a:spcPts val="600"/>
              </a:spcBef>
            </a:pPr>
            <a:endParaRPr lang="en-GB" sz="2200" dirty="0"/>
          </a:p>
          <a:p>
            <a:pPr>
              <a:spcBef>
                <a:spcPts val="600"/>
              </a:spcBef>
            </a:pPr>
            <a:endParaRPr lang="en-GB" sz="2200" dirty="0"/>
          </a:p>
        </p:txBody>
      </p:sp>
    </p:spTree>
    <p:extLst>
      <p:ext uri="{BB962C8B-B14F-4D97-AF65-F5344CB8AC3E}">
        <p14:creationId xmlns:p14="http://schemas.microsoft.com/office/powerpoint/2010/main" val="21121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normAutofit/>
          </a:bodyPr>
          <a:lstStyle/>
          <a:p>
            <a:r>
              <a:rPr lang="en-GB" b="1" dirty="0"/>
              <a:t>Contested Nature of Community</a:t>
            </a:r>
          </a:p>
        </p:txBody>
      </p:sp>
      <p:sp>
        <p:nvSpPr>
          <p:cNvPr id="3" name="Content Placeholder 2"/>
          <p:cNvSpPr>
            <a:spLocks noGrp="1"/>
          </p:cNvSpPr>
          <p:nvPr>
            <p:ph sz="half" idx="1"/>
          </p:nvPr>
        </p:nvSpPr>
        <p:spPr>
          <a:xfrm>
            <a:off x="395536" y="980728"/>
            <a:ext cx="8229600" cy="4525963"/>
          </a:xfrm>
        </p:spPr>
        <p:txBody>
          <a:bodyPr>
            <a:noAutofit/>
          </a:bodyPr>
          <a:lstStyle/>
          <a:p>
            <a:pPr>
              <a:spcBef>
                <a:spcPts val="600"/>
              </a:spcBef>
              <a:spcAft>
                <a:spcPts val="600"/>
              </a:spcAft>
            </a:pPr>
            <a:r>
              <a:rPr lang="en-GB" dirty="0"/>
              <a:t>As far back as the 1960s sociologists such as Stacey (1969) have argued that the multiple meanings and usages applied to the term community have removed its usefulness as a topic for discussion</a:t>
            </a:r>
          </a:p>
          <a:p>
            <a:pPr>
              <a:spcBef>
                <a:spcPts val="600"/>
              </a:spcBef>
              <a:spcAft>
                <a:spcPts val="600"/>
              </a:spcAft>
            </a:pPr>
            <a:r>
              <a:rPr lang="en-GB" dirty="0"/>
              <a:t>She argues that, therefore community is a ‘non-concept’ and instead explored what she called local social systems. </a:t>
            </a:r>
          </a:p>
          <a:p>
            <a:pPr>
              <a:spcBef>
                <a:spcPts val="600"/>
              </a:spcBef>
              <a:spcAft>
                <a:spcPts val="600"/>
              </a:spcAft>
            </a:pPr>
            <a:r>
              <a:rPr lang="en-GB" dirty="0"/>
              <a:t>She defines social systems as ‘a set of inter-related social institutions covering all aspects of social life, familial, religious, juridical etc’. (Stacey, 1969, p140)</a:t>
            </a:r>
          </a:p>
        </p:txBody>
      </p:sp>
    </p:spTree>
    <p:extLst>
      <p:ext uri="{BB962C8B-B14F-4D97-AF65-F5344CB8AC3E}">
        <p14:creationId xmlns:p14="http://schemas.microsoft.com/office/powerpoint/2010/main" val="2825268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normAutofit/>
          </a:bodyPr>
          <a:lstStyle/>
          <a:p>
            <a:r>
              <a:rPr lang="en-GB" b="1" dirty="0"/>
              <a:t>Contested Nature of Community</a:t>
            </a:r>
          </a:p>
        </p:txBody>
      </p:sp>
      <p:sp>
        <p:nvSpPr>
          <p:cNvPr id="3" name="Content Placeholder 2"/>
          <p:cNvSpPr>
            <a:spLocks noGrp="1"/>
          </p:cNvSpPr>
          <p:nvPr>
            <p:ph sz="half" idx="1"/>
          </p:nvPr>
        </p:nvSpPr>
        <p:spPr>
          <a:xfrm>
            <a:off x="395536" y="980728"/>
            <a:ext cx="8229600" cy="4525963"/>
          </a:xfrm>
        </p:spPr>
        <p:txBody>
          <a:bodyPr>
            <a:noAutofit/>
          </a:bodyPr>
          <a:lstStyle/>
          <a:p>
            <a:pPr>
              <a:spcBef>
                <a:spcPts val="600"/>
              </a:spcBef>
              <a:spcAft>
                <a:spcPts val="600"/>
              </a:spcAft>
            </a:pPr>
            <a:r>
              <a:rPr lang="en-GB" dirty="0"/>
              <a:t>The ‘connectedness’ (or density) (and other qualities) of these social systems help explain or, at least describe, key aspects of people’s experiences within their locality.</a:t>
            </a:r>
          </a:p>
          <a:p>
            <a:pPr>
              <a:spcBef>
                <a:spcPts val="600"/>
              </a:spcBef>
              <a:spcAft>
                <a:spcPts val="600"/>
              </a:spcAft>
            </a:pPr>
            <a:r>
              <a:rPr lang="en-GB" dirty="0"/>
              <a:t>However, although this is a valid standpoint, we should note that the term community is used in legislation, policy and practice when discussing sustainable communities</a:t>
            </a:r>
          </a:p>
          <a:p>
            <a:pPr>
              <a:spcBef>
                <a:spcPts val="600"/>
              </a:spcBef>
              <a:spcAft>
                <a:spcPts val="600"/>
              </a:spcAft>
            </a:pPr>
            <a:r>
              <a:rPr lang="en-GB" dirty="0"/>
              <a:t>Therefore we will note Stacey’s objection but continue to use the phrase community</a:t>
            </a:r>
          </a:p>
        </p:txBody>
      </p:sp>
    </p:spTree>
    <p:extLst>
      <p:ext uri="{BB962C8B-B14F-4D97-AF65-F5344CB8AC3E}">
        <p14:creationId xmlns:p14="http://schemas.microsoft.com/office/powerpoint/2010/main" val="13088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normAutofit/>
          </a:bodyPr>
          <a:lstStyle/>
          <a:p>
            <a:r>
              <a:rPr lang="en-GB" b="1" dirty="0"/>
              <a:t>Community &amp; Social Capital</a:t>
            </a:r>
          </a:p>
        </p:txBody>
      </p:sp>
      <p:sp>
        <p:nvSpPr>
          <p:cNvPr id="3" name="Content Placeholder 2"/>
          <p:cNvSpPr>
            <a:spLocks noGrp="1"/>
          </p:cNvSpPr>
          <p:nvPr>
            <p:ph sz="half" idx="1"/>
          </p:nvPr>
        </p:nvSpPr>
        <p:spPr>
          <a:xfrm>
            <a:off x="395536" y="980729"/>
            <a:ext cx="8229600" cy="2088232"/>
          </a:xfrm>
        </p:spPr>
        <p:txBody>
          <a:bodyPr>
            <a:noAutofit/>
          </a:bodyPr>
          <a:lstStyle/>
          <a:p>
            <a:pPr>
              <a:spcBef>
                <a:spcPts val="600"/>
              </a:spcBef>
              <a:spcAft>
                <a:spcPts val="600"/>
              </a:spcAft>
            </a:pPr>
            <a:r>
              <a:rPr lang="en-GB" dirty="0"/>
              <a:t>So, community and social systems are both ways of discussing the connectedness experienced by people</a:t>
            </a:r>
          </a:p>
          <a:p>
            <a:pPr>
              <a:spcBef>
                <a:spcPts val="600"/>
              </a:spcBef>
              <a:spcAft>
                <a:spcPts val="600"/>
              </a:spcAft>
            </a:pPr>
            <a:r>
              <a:rPr lang="en-GB" dirty="0"/>
              <a:t>In doing so we should also consider the concept of </a:t>
            </a:r>
            <a:r>
              <a:rPr lang="en-GB" b="1" dirty="0"/>
              <a:t>social capital</a:t>
            </a:r>
            <a:r>
              <a:rPr lang="en-GB" dirty="0"/>
              <a:t>.</a:t>
            </a:r>
          </a:p>
        </p:txBody>
      </p:sp>
      <p:sp>
        <p:nvSpPr>
          <p:cNvPr id="4" name="TextBox 3">
            <a:extLst>
              <a:ext uri="{FF2B5EF4-FFF2-40B4-BE49-F238E27FC236}">
                <a16:creationId xmlns:a16="http://schemas.microsoft.com/office/drawing/2014/main" id="{11DA5663-AF38-D0DB-A04C-91017AA06447}"/>
              </a:ext>
            </a:extLst>
          </p:cNvPr>
          <p:cNvSpPr txBox="1"/>
          <p:nvPr/>
        </p:nvSpPr>
        <p:spPr>
          <a:xfrm>
            <a:off x="947776" y="3311986"/>
            <a:ext cx="6912768" cy="954107"/>
          </a:xfrm>
          <a:prstGeom prst="rect">
            <a:avLst/>
          </a:prstGeom>
          <a:noFill/>
        </p:spPr>
        <p:txBody>
          <a:bodyPr wrap="square" rtlCol="0">
            <a:spAutoFit/>
          </a:bodyPr>
          <a:lstStyle/>
          <a:p>
            <a:pPr algn="ctr"/>
            <a:r>
              <a:rPr lang="en-GB" sz="2800" b="1" dirty="0"/>
              <a:t>What do you understand this phrase to mean?</a:t>
            </a:r>
          </a:p>
        </p:txBody>
      </p:sp>
      <p:pic>
        <p:nvPicPr>
          <p:cNvPr id="6" name="Picture 5" descr="Icon&#10;&#10;Description automatically generated">
            <a:extLst>
              <a:ext uri="{FF2B5EF4-FFF2-40B4-BE49-F238E27FC236}">
                <a16:creationId xmlns:a16="http://schemas.microsoft.com/office/drawing/2014/main" id="{79E9789F-7AFD-4451-A77E-7D48C3C3C1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63551" y="4509118"/>
            <a:ext cx="1416897" cy="1416897"/>
          </a:xfrm>
          <a:prstGeom prst="rect">
            <a:avLst/>
          </a:prstGeom>
        </p:spPr>
      </p:pic>
    </p:spTree>
    <p:extLst>
      <p:ext uri="{BB962C8B-B14F-4D97-AF65-F5344CB8AC3E}">
        <p14:creationId xmlns:p14="http://schemas.microsoft.com/office/powerpoint/2010/main" val="3784129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b="1" dirty="0"/>
              <a:t>Social Capital</a:t>
            </a:r>
          </a:p>
        </p:txBody>
      </p:sp>
      <p:sp>
        <p:nvSpPr>
          <p:cNvPr id="3" name="Content Placeholder 2"/>
          <p:cNvSpPr>
            <a:spLocks noGrp="1"/>
          </p:cNvSpPr>
          <p:nvPr>
            <p:ph idx="1"/>
          </p:nvPr>
        </p:nvSpPr>
        <p:spPr>
          <a:xfrm>
            <a:off x="457200" y="1417638"/>
            <a:ext cx="8229600" cy="1143001"/>
          </a:xfrm>
        </p:spPr>
        <p:txBody>
          <a:bodyPr/>
          <a:lstStyle/>
          <a:p>
            <a:r>
              <a:rPr lang="en-GB" dirty="0"/>
              <a:t>Bourdieu (1992 </a:t>
            </a:r>
            <a:r>
              <a:rPr lang="en-GB" i="1" dirty="0"/>
              <a:t>cited in </a:t>
            </a:r>
            <a:r>
              <a:rPr lang="en-GB" dirty="0"/>
              <a:t>Giddens, 2006, p.322) defines Social Capital as:</a:t>
            </a:r>
          </a:p>
        </p:txBody>
      </p:sp>
      <p:sp>
        <p:nvSpPr>
          <p:cNvPr id="5" name="TextBox 4">
            <a:extLst>
              <a:ext uri="{FF2B5EF4-FFF2-40B4-BE49-F238E27FC236}">
                <a16:creationId xmlns:a16="http://schemas.microsoft.com/office/drawing/2014/main" id="{C30B8F56-E006-48B6-91C9-5D2A4FC2BEF1}"/>
              </a:ext>
            </a:extLst>
          </p:cNvPr>
          <p:cNvSpPr txBox="1"/>
          <p:nvPr/>
        </p:nvSpPr>
        <p:spPr>
          <a:xfrm>
            <a:off x="683568" y="3068960"/>
            <a:ext cx="7776864" cy="1815882"/>
          </a:xfrm>
          <a:prstGeom prst="rect">
            <a:avLst/>
          </a:prstGeom>
          <a:noFill/>
        </p:spPr>
        <p:txBody>
          <a:bodyPr wrap="square" rtlCol="0">
            <a:spAutoFit/>
          </a:bodyPr>
          <a:lstStyle/>
          <a:p>
            <a:pPr algn="ctr"/>
            <a:r>
              <a:rPr lang="en-GB" sz="2800" i="1" dirty="0"/>
              <a:t>‘The resources that individuals or groups gain ‘by virtue of possessing a durable network of more or less institutionalised relationships of mutual acquaintance and recognition’. </a:t>
            </a:r>
          </a:p>
        </p:txBody>
      </p:sp>
    </p:spTree>
    <p:extLst>
      <p:ext uri="{BB962C8B-B14F-4D97-AF65-F5344CB8AC3E}">
        <p14:creationId xmlns:p14="http://schemas.microsoft.com/office/powerpoint/2010/main" val="2243072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Capital</a:t>
            </a:r>
          </a:p>
        </p:txBody>
      </p:sp>
      <p:sp>
        <p:nvSpPr>
          <p:cNvPr id="3" name="Content Placeholder 2"/>
          <p:cNvSpPr>
            <a:spLocks noGrp="1"/>
          </p:cNvSpPr>
          <p:nvPr>
            <p:ph idx="1"/>
          </p:nvPr>
        </p:nvSpPr>
        <p:spPr>
          <a:xfrm>
            <a:off x="457200" y="1600201"/>
            <a:ext cx="8229600" cy="604664"/>
          </a:xfrm>
        </p:spPr>
        <p:txBody>
          <a:bodyPr>
            <a:normAutofit/>
          </a:bodyPr>
          <a:lstStyle/>
          <a:p>
            <a:r>
              <a:rPr lang="en-GB" sz="2800" dirty="0"/>
              <a:t>Putnam (1993a, p. 169 </a:t>
            </a:r>
            <a:r>
              <a:rPr lang="en-GB" sz="2800" i="1" dirty="0"/>
              <a:t>cited in </a:t>
            </a:r>
            <a:r>
              <a:rPr lang="en-GB" sz="2800" dirty="0"/>
              <a:t> Field, 2012, p. 4)</a:t>
            </a:r>
          </a:p>
        </p:txBody>
      </p:sp>
      <p:sp>
        <p:nvSpPr>
          <p:cNvPr id="5" name="TextBox 4">
            <a:extLst>
              <a:ext uri="{FF2B5EF4-FFF2-40B4-BE49-F238E27FC236}">
                <a16:creationId xmlns:a16="http://schemas.microsoft.com/office/drawing/2014/main" id="{F427FF89-9774-4B73-A82A-EC0FBC51E41A}"/>
              </a:ext>
            </a:extLst>
          </p:cNvPr>
          <p:cNvSpPr txBox="1"/>
          <p:nvPr/>
        </p:nvSpPr>
        <p:spPr>
          <a:xfrm>
            <a:off x="1331640" y="2521059"/>
            <a:ext cx="6264696" cy="1815882"/>
          </a:xfrm>
          <a:prstGeom prst="rect">
            <a:avLst/>
          </a:prstGeom>
          <a:noFill/>
        </p:spPr>
        <p:txBody>
          <a:bodyPr wrap="square" rtlCol="0">
            <a:spAutoFit/>
          </a:bodyPr>
          <a:lstStyle/>
          <a:p>
            <a:pPr algn="ctr"/>
            <a:r>
              <a:rPr lang="en-GB" sz="2800" i="1" dirty="0"/>
              <a:t>‘features of social organisation, such as trust, norms, and networks, that can improve the efficiency of society by facilitating coordinated actions’.</a:t>
            </a:r>
          </a:p>
        </p:txBody>
      </p:sp>
    </p:spTree>
    <p:extLst>
      <p:ext uri="{BB962C8B-B14F-4D97-AF65-F5344CB8AC3E}">
        <p14:creationId xmlns:p14="http://schemas.microsoft.com/office/powerpoint/2010/main" val="2754785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298"/>
            <a:ext cx="8229600" cy="1143000"/>
          </a:xfrm>
        </p:spPr>
        <p:txBody>
          <a:bodyPr/>
          <a:lstStyle/>
          <a:p>
            <a:r>
              <a:rPr lang="en-GB" b="1" dirty="0"/>
              <a:t>Social Capital</a:t>
            </a:r>
          </a:p>
        </p:txBody>
      </p:sp>
      <p:sp>
        <p:nvSpPr>
          <p:cNvPr id="7" name="TextBox 6">
            <a:extLst>
              <a:ext uri="{FF2B5EF4-FFF2-40B4-BE49-F238E27FC236}">
                <a16:creationId xmlns:a16="http://schemas.microsoft.com/office/drawing/2014/main" id="{1128F779-6E18-4C9F-9200-781A1C32C59E}"/>
              </a:ext>
            </a:extLst>
          </p:cNvPr>
          <p:cNvSpPr txBox="1"/>
          <p:nvPr/>
        </p:nvSpPr>
        <p:spPr>
          <a:xfrm>
            <a:off x="539552" y="1340768"/>
            <a:ext cx="8147248" cy="2677656"/>
          </a:xfrm>
          <a:prstGeom prst="rect">
            <a:avLst/>
          </a:prstGeom>
          <a:noFill/>
        </p:spPr>
        <p:txBody>
          <a:bodyPr wrap="square" rtlCol="0">
            <a:spAutoFit/>
          </a:bodyPr>
          <a:lstStyle/>
          <a:p>
            <a:pPr algn="ctr"/>
            <a:r>
              <a:rPr lang="en-GB" sz="2800" i="1" dirty="0"/>
              <a:t>In small groups, discuss this important concept.</a:t>
            </a:r>
          </a:p>
          <a:p>
            <a:pPr algn="ctr"/>
            <a:endParaRPr lang="en-GB" sz="2800" i="1" dirty="0"/>
          </a:p>
          <a:p>
            <a:pPr algn="ctr"/>
            <a:r>
              <a:rPr lang="en-GB" sz="2800" i="1" dirty="0"/>
              <a:t>What does it mean?</a:t>
            </a:r>
          </a:p>
          <a:p>
            <a:pPr algn="ctr"/>
            <a:endParaRPr lang="en-GB" sz="2800" i="1" dirty="0"/>
          </a:p>
          <a:p>
            <a:pPr algn="ctr"/>
            <a:r>
              <a:rPr lang="en-GB" sz="2800" i="1" dirty="0"/>
              <a:t>Using the handout from the OECD as a guide, can you think of examples of social capital?</a:t>
            </a:r>
          </a:p>
        </p:txBody>
      </p:sp>
      <p:pic>
        <p:nvPicPr>
          <p:cNvPr id="9" name="Picture 8">
            <a:hlinkClick r:id="rId3"/>
            <a:extLst>
              <a:ext uri="{FF2B5EF4-FFF2-40B4-BE49-F238E27FC236}">
                <a16:creationId xmlns:a16="http://schemas.microsoft.com/office/drawing/2014/main" id="{AC280206-0964-4953-807C-DE67A05EC924}"/>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671421" y="4653136"/>
            <a:ext cx="604435" cy="604435"/>
          </a:xfrm>
          <a:prstGeom prst="rect">
            <a:avLst/>
          </a:prstGeom>
        </p:spPr>
      </p:pic>
      <p:sp>
        <p:nvSpPr>
          <p:cNvPr id="10" name="TextBox 9">
            <a:extLst>
              <a:ext uri="{FF2B5EF4-FFF2-40B4-BE49-F238E27FC236}">
                <a16:creationId xmlns:a16="http://schemas.microsoft.com/office/drawing/2014/main" id="{FD1445A3-AFA0-4CC5-B6B8-A45425072575}"/>
              </a:ext>
            </a:extLst>
          </p:cNvPr>
          <p:cNvSpPr txBox="1"/>
          <p:nvPr/>
        </p:nvSpPr>
        <p:spPr>
          <a:xfrm>
            <a:off x="3275856" y="4725144"/>
            <a:ext cx="3572029" cy="369332"/>
          </a:xfrm>
          <a:prstGeom prst="rect">
            <a:avLst/>
          </a:prstGeom>
          <a:noFill/>
        </p:spPr>
        <p:txBody>
          <a:bodyPr wrap="square" rtlCol="0">
            <a:spAutoFit/>
          </a:bodyPr>
          <a:lstStyle/>
          <a:p>
            <a:r>
              <a:rPr lang="en-GB" dirty="0"/>
              <a:t>Guided Study Activity: Social Capital</a:t>
            </a:r>
          </a:p>
        </p:txBody>
      </p:sp>
      <p:sp>
        <p:nvSpPr>
          <p:cNvPr id="11" name="TextBox 10">
            <a:extLst>
              <a:ext uri="{FF2B5EF4-FFF2-40B4-BE49-F238E27FC236}">
                <a16:creationId xmlns:a16="http://schemas.microsoft.com/office/drawing/2014/main" id="{B0098F38-EAE7-4A9C-B5F9-BAF3BAFDCAB3}"/>
              </a:ext>
            </a:extLst>
          </p:cNvPr>
          <p:cNvSpPr txBox="1"/>
          <p:nvPr/>
        </p:nvSpPr>
        <p:spPr>
          <a:xfrm>
            <a:off x="2123728" y="5426060"/>
            <a:ext cx="5472608" cy="523220"/>
          </a:xfrm>
          <a:prstGeom prst="rect">
            <a:avLst/>
          </a:prstGeom>
          <a:noFill/>
        </p:spPr>
        <p:txBody>
          <a:bodyPr wrap="square" rtlCol="0">
            <a:spAutoFit/>
          </a:bodyPr>
          <a:lstStyle/>
          <a:p>
            <a:pPr algn="ctr"/>
            <a:r>
              <a:rPr lang="en-GB" sz="2800" i="1" dirty="0"/>
              <a:t>Feedback to your Tutor</a:t>
            </a:r>
          </a:p>
        </p:txBody>
      </p:sp>
      <p:pic>
        <p:nvPicPr>
          <p:cNvPr id="4" name="Picture 3" descr="A close up of a logo&#10;&#10;Description automatically generated">
            <a:extLst>
              <a:ext uri="{FF2B5EF4-FFF2-40B4-BE49-F238E27FC236}">
                <a16:creationId xmlns:a16="http://schemas.microsoft.com/office/drawing/2014/main" id="{8F0F9CA7-1460-414A-9BB0-40F578151BB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2699792" y="4048577"/>
            <a:ext cx="604435" cy="604435"/>
          </a:xfrm>
          <a:prstGeom prst="rect">
            <a:avLst/>
          </a:prstGeom>
        </p:spPr>
      </p:pic>
      <p:sp>
        <p:nvSpPr>
          <p:cNvPr id="12" name="TextBox 11">
            <a:extLst>
              <a:ext uri="{FF2B5EF4-FFF2-40B4-BE49-F238E27FC236}">
                <a16:creationId xmlns:a16="http://schemas.microsoft.com/office/drawing/2014/main" id="{A2736664-6ADC-4FA7-AE6E-989A785D85B8}"/>
              </a:ext>
            </a:extLst>
          </p:cNvPr>
          <p:cNvSpPr txBox="1"/>
          <p:nvPr/>
        </p:nvSpPr>
        <p:spPr>
          <a:xfrm>
            <a:off x="3296831" y="4135080"/>
            <a:ext cx="4155489" cy="369332"/>
          </a:xfrm>
          <a:prstGeom prst="rect">
            <a:avLst/>
          </a:prstGeom>
          <a:noFill/>
        </p:spPr>
        <p:txBody>
          <a:bodyPr wrap="square" rtlCol="0">
            <a:spAutoFit/>
          </a:bodyPr>
          <a:lstStyle/>
          <a:p>
            <a:r>
              <a:rPr lang="en-GB" dirty="0"/>
              <a:t>Handout: Social Capital – OECD Definition</a:t>
            </a:r>
          </a:p>
        </p:txBody>
      </p:sp>
    </p:spTree>
    <p:extLst>
      <p:ext uri="{BB962C8B-B14F-4D97-AF65-F5344CB8AC3E}">
        <p14:creationId xmlns:p14="http://schemas.microsoft.com/office/powerpoint/2010/main" val="3691279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P spid="10" grpId="0"/>
      <p:bldP spid="11"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Social Capital </a:t>
            </a:r>
          </a:p>
        </p:txBody>
      </p:sp>
      <p:sp>
        <p:nvSpPr>
          <p:cNvPr id="3" name="Content Placeholder 2"/>
          <p:cNvSpPr>
            <a:spLocks noGrp="1"/>
          </p:cNvSpPr>
          <p:nvPr>
            <p:ph idx="1"/>
          </p:nvPr>
        </p:nvSpPr>
        <p:spPr>
          <a:xfrm>
            <a:off x="457200" y="1397421"/>
            <a:ext cx="8229600" cy="4525963"/>
          </a:xfrm>
        </p:spPr>
        <p:txBody>
          <a:bodyPr>
            <a:normAutofit/>
          </a:bodyPr>
          <a:lstStyle/>
          <a:p>
            <a:r>
              <a:rPr lang="en-GB" dirty="0"/>
              <a:t>Social networks contain value for individuals</a:t>
            </a:r>
          </a:p>
          <a:p>
            <a:r>
              <a:rPr lang="en-GB" dirty="0"/>
              <a:t>Relationships between individuals form social networks, norms of reciprocity and trustworthiness</a:t>
            </a:r>
          </a:p>
          <a:p>
            <a:r>
              <a:rPr lang="en-GB" dirty="0"/>
              <a:t>Allow participants to act together more effectively to reach collective goals</a:t>
            </a:r>
          </a:p>
          <a:p>
            <a:r>
              <a:rPr lang="en-GB" dirty="0"/>
              <a:t>May have links to civic virtue and political participation</a:t>
            </a:r>
          </a:p>
          <a:p>
            <a:endParaRPr lang="en-GB" dirty="0"/>
          </a:p>
        </p:txBody>
      </p:sp>
    </p:spTree>
    <p:extLst>
      <p:ext uri="{BB962C8B-B14F-4D97-AF65-F5344CB8AC3E}">
        <p14:creationId xmlns:p14="http://schemas.microsoft.com/office/powerpoint/2010/main" val="1816561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t>Religious Capital</a:t>
            </a:r>
          </a:p>
        </p:txBody>
      </p:sp>
      <p:sp>
        <p:nvSpPr>
          <p:cNvPr id="3" name="Content Placeholder 2"/>
          <p:cNvSpPr>
            <a:spLocks noGrp="1"/>
          </p:cNvSpPr>
          <p:nvPr>
            <p:ph sz="quarter" idx="13"/>
          </p:nvPr>
        </p:nvSpPr>
        <p:spPr>
          <a:xfrm>
            <a:off x="251520" y="1760091"/>
            <a:ext cx="8435280" cy="2372146"/>
          </a:xfrm>
        </p:spPr>
        <p:txBody>
          <a:bodyPr>
            <a:normAutofit/>
          </a:bodyPr>
          <a:lstStyle/>
          <a:p>
            <a:r>
              <a:rPr lang="en-GB" sz="2800" dirty="0"/>
              <a:t>The amount of knowledge and practice pertaining to the religious ‘</a:t>
            </a:r>
            <a:r>
              <a:rPr lang="en-GB" sz="2800" dirty="0" err="1"/>
              <a:t>cultus</a:t>
            </a:r>
            <a:r>
              <a:rPr lang="en-GB" sz="2800" dirty="0"/>
              <a:t>’ one can bring to bear, and this knowledge and practice determine one’s hierarchical status in the religious field </a:t>
            </a:r>
          </a:p>
          <a:p>
            <a:pPr marL="0" indent="0" algn="r">
              <a:spcBef>
                <a:spcPts val="0"/>
              </a:spcBef>
              <a:buNone/>
            </a:pPr>
            <a:r>
              <a:rPr lang="en-GB" sz="2800" dirty="0"/>
              <a:t>(Da Souza, 2009, p.173).</a:t>
            </a:r>
          </a:p>
          <a:p>
            <a:endParaRPr lang="en-GB" sz="2800" dirty="0"/>
          </a:p>
        </p:txBody>
      </p:sp>
      <p:sp>
        <p:nvSpPr>
          <p:cNvPr id="7" name="TextBox 6">
            <a:extLst>
              <a:ext uri="{FF2B5EF4-FFF2-40B4-BE49-F238E27FC236}">
                <a16:creationId xmlns:a16="http://schemas.microsoft.com/office/drawing/2014/main" id="{037F2687-B8B8-4257-BE57-58CC1BAA0CDC}"/>
              </a:ext>
            </a:extLst>
          </p:cNvPr>
          <p:cNvSpPr txBox="1"/>
          <p:nvPr/>
        </p:nvSpPr>
        <p:spPr>
          <a:xfrm>
            <a:off x="251520" y="4276253"/>
            <a:ext cx="8435280"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Religious capital consists of the degree of mastery of and attachment to a particular religious culture</a:t>
            </a:r>
          </a:p>
          <a:p>
            <a:pPr algn="r"/>
            <a:r>
              <a:rPr lang="en-GB" sz="2800" dirty="0"/>
              <a:t>(Stark, 2007).</a:t>
            </a:r>
          </a:p>
        </p:txBody>
      </p:sp>
    </p:spTree>
    <p:extLst>
      <p:ext uri="{BB962C8B-B14F-4D97-AF65-F5344CB8AC3E}">
        <p14:creationId xmlns:p14="http://schemas.microsoft.com/office/powerpoint/2010/main" val="9305252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lstStyle/>
          <a:p>
            <a:r>
              <a:rPr lang="en-GB" b="1" dirty="0"/>
              <a:t>Religious Capital</a:t>
            </a:r>
          </a:p>
        </p:txBody>
      </p:sp>
      <p:sp>
        <p:nvSpPr>
          <p:cNvPr id="8" name="TextBox 7">
            <a:extLst>
              <a:ext uri="{FF2B5EF4-FFF2-40B4-BE49-F238E27FC236}">
                <a16:creationId xmlns:a16="http://schemas.microsoft.com/office/drawing/2014/main" id="{DEB2C93A-AED6-46E4-AD12-0C473E67C05F}"/>
              </a:ext>
            </a:extLst>
          </p:cNvPr>
          <p:cNvSpPr txBox="1"/>
          <p:nvPr/>
        </p:nvSpPr>
        <p:spPr>
          <a:xfrm>
            <a:off x="323528" y="1171127"/>
            <a:ext cx="8640960" cy="1384995"/>
          </a:xfrm>
          <a:prstGeom prst="rect">
            <a:avLst/>
          </a:prstGeom>
          <a:noFill/>
        </p:spPr>
        <p:txBody>
          <a:bodyPr wrap="square" rtlCol="0">
            <a:spAutoFit/>
          </a:bodyPr>
          <a:lstStyle/>
          <a:p>
            <a:pPr marL="342900" indent="-342900">
              <a:buFont typeface="Arial" panose="020B0604020202020204" pitchFamily="34" charset="0"/>
              <a:buChar char="•"/>
            </a:pPr>
            <a:r>
              <a:rPr lang="en-GB" sz="2800" dirty="0"/>
              <a:t>The concept relates to the amount of time and effort (human capital) an individual is willing to commit to keep their religious standing in society (social capital)</a:t>
            </a:r>
          </a:p>
        </p:txBody>
      </p:sp>
      <p:sp>
        <p:nvSpPr>
          <p:cNvPr id="6" name="TextBox 5">
            <a:extLst>
              <a:ext uri="{FF2B5EF4-FFF2-40B4-BE49-F238E27FC236}">
                <a16:creationId xmlns:a16="http://schemas.microsoft.com/office/drawing/2014/main" id="{D90977D2-CAC3-4C6F-9B59-64E606C5294B}"/>
              </a:ext>
            </a:extLst>
          </p:cNvPr>
          <p:cNvSpPr txBox="1"/>
          <p:nvPr/>
        </p:nvSpPr>
        <p:spPr>
          <a:xfrm>
            <a:off x="467544" y="4732766"/>
            <a:ext cx="8208912" cy="954107"/>
          </a:xfrm>
          <a:prstGeom prst="rect">
            <a:avLst/>
          </a:prstGeom>
          <a:noFill/>
        </p:spPr>
        <p:txBody>
          <a:bodyPr wrap="square" rtlCol="0">
            <a:spAutoFit/>
          </a:bodyPr>
          <a:lstStyle/>
          <a:p>
            <a:pPr marL="285750" indent="-285750">
              <a:buFont typeface="Arial" panose="020B0604020202020204" pitchFamily="34" charset="0"/>
              <a:buChar char="•"/>
            </a:pPr>
            <a:r>
              <a:rPr lang="en-GB" sz="2800" dirty="0"/>
              <a:t>Organised religion is also an example of a vertical network in that there is usually a hierarchy</a:t>
            </a:r>
          </a:p>
        </p:txBody>
      </p:sp>
      <p:sp>
        <p:nvSpPr>
          <p:cNvPr id="9" name="TextBox 8">
            <a:extLst>
              <a:ext uri="{FF2B5EF4-FFF2-40B4-BE49-F238E27FC236}">
                <a16:creationId xmlns:a16="http://schemas.microsoft.com/office/drawing/2014/main" id="{4ED3ADBC-8511-40E9-9558-71821166AEB0}"/>
              </a:ext>
            </a:extLst>
          </p:cNvPr>
          <p:cNvSpPr txBox="1"/>
          <p:nvPr/>
        </p:nvSpPr>
        <p:spPr>
          <a:xfrm>
            <a:off x="323528" y="2905780"/>
            <a:ext cx="8208912" cy="1384995"/>
          </a:xfrm>
          <a:prstGeom prst="rect">
            <a:avLst/>
          </a:prstGeom>
          <a:noFill/>
        </p:spPr>
        <p:txBody>
          <a:bodyPr wrap="square" rtlCol="0">
            <a:spAutoFit/>
          </a:bodyPr>
          <a:lstStyle/>
          <a:p>
            <a:pPr marL="457200" indent="-457200">
              <a:buFont typeface="Arial" panose="020B0604020202020204" pitchFamily="34" charset="0"/>
              <a:buChar char="•"/>
            </a:pPr>
            <a:r>
              <a:rPr lang="en-GB" sz="2800" dirty="0"/>
              <a:t>It also relates to the amount of ‘investment’ an individual makes in terms of the ideology, theology, rituals and associated behaviours</a:t>
            </a:r>
          </a:p>
        </p:txBody>
      </p:sp>
    </p:spTree>
    <p:extLst>
      <p:ext uri="{BB962C8B-B14F-4D97-AF65-F5344CB8AC3E}">
        <p14:creationId xmlns:p14="http://schemas.microsoft.com/office/powerpoint/2010/main" val="425499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6" grpId="0"/>
      <p:bldP spid="9"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1730"/>
            <a:ext cx="8229600" cy="554563"/>
          </a:xfrm>
        </p:spPr>
        <p:txBody>
          <a:bodyPr>
            <a:normAutofit fontScale="90000"/>
          </a:bodyPr>
          <a:lstStyle/>
          <a:p>
            <a:r>
              <a:rPr lang="en-GB" b="1" dirty="0"/>
              <a:t>Social Capital: Networks</a:t>
            </a:r>
          </a:p>
        </p:txBody>
      </p:sp>
      <p:sp>
        <p:nvSpPr>
          <p:cNvPr id="5" name="Text Placeholder 4"/>
          <p:cNvSpPr>
            <a:spLocks noGrp="1"/>
          </p:cNvSpPr>
          <p:nvPr>
            <p:ph type="body" idx="1"/>
          </p:nvPr>
        </p:nvSpPr>
        <p:spPr>
          <a:xfrm>
            <a:off x="2325143" y="5962059"/>
            <a:ext cx="6138331" cy="685800"/>
          </a:xfrm>
        </p:spPr>
        <p:txBody>
          <a:bodyPr>
            <a:normAutofit lnSpcReduction="10000"/>
          </a:bodyPr>
          <a:lstStyle/>
          <a:p>
            <a:r>
              <a:rPr lang="en-GB" dirty="0"/>
              <a:t>Both Horizontal and Vertical networks work alongside each other in society. </a:t>
            </a:r>
          </a:p>
        </p:txBody>
      </p:sp>
      <p:sp>
        <p:nvSpPr>
          <p:cNvPr id="3" name="Content Placeholder 2"/>
          <p:cNvSpPr>
            <a:spLocks noGrp="1"/>
          </p:cNvSpPr>
          <p:nvPr>
            <p:ph sz="quarter" idx="13"/>
          </p:nvPr>
        </p:nvSpPr>
        <p:spPr>
          <a:xfrm>
            <a:off x="0" y="2569015"/>
            <a:ext cx="4355976" cy="2980944"/>
          </a:xfrm>
        </p:spPr>
        <p:txBody>
          <a:bodyPr>
            <a:noAutofit/>
          </a:bodyPr>
          <a:lstStyle/>
          <a:p>
            <a:pPr marL="400050"/>
            <a:r>
              <a:rPr lang="en-GB" sz="2000" dirty="0"/>
              <a:t>Bring together people of the same status and power</a:t>
            </a:r>
          </a:p>
          <a:p>
            <a:pPr marL="400050"/>
            <a:r>
              <a:rPr lang="en-GB" sz="2000" dirty="0"/>
              <a:t>Facilitate communication and improved distribution of information about trustworthiness of individuals</a:t>
            </a:r>
          </a:p>
          <a:p>
            <a:pPr marL="400050"/>
            <a:r>
              <a:rPr lang="en-GB" sz="2000" dirty="0"/>
              <a:t>Improvement of reputation is directly linked to trust</a:t>
            </a:r>
          </a:p>
        </p:txBody>
      </p:sp>
      <p:sp>
        <p:nvSpPr>
          <p:cNvPr id="4" name="Content Placeholder 3"/>
          <p:cNvSpPr>
            <a:spLocks noGrp="1"/>
          </p:cNvSpPr>
          <p:nvPr>
            <p:ph sz="quarter" idx="14"/>
          </p:nvPr>
        </p:nvSpPr>
        <p:spPr>
          <a:xfrm>
            <a:off x="4511148" y="2492896"/>
            <a:ext cx="4495800" cy="2981389"/>
          </a:xfrm>
        </p:spPr>
        <p:txBody>
          <a:bodyPr>
            <a:noAutofit/>
          </a:bodyPr>
          <a:lstStyle/>
          <a:p>
            <a:pPr marL="400050"/>
            <a:r>
              <a:rPr lang="en-GB" sz="2000" dirty="0"/>
              <a:t>Join individuals that are different and located in asymmetric relations of hierarchy and dependency</a:t>
            </a:r>
          </a:p>
          <a:p>
            <a:pPr marL="400050"/>
            <a:r>
              <a:rPr lang="en-GB" sz="2000" dirty="0"/>
              <a:t>Vertical networks are not able to sustain social trust and cooperation</a:t>
            </a:r>
          </a:p>
          <a:p>
            <a:pPr marL="400050"/>
            <a:r>
              <a:rPr lang="en-GB" sz="2000" dirty="0"/>
              <a:t>Information flows are generally less reliable </a:t>
            </a:r>
          </a:p>
          <a:p>
            <a:pPr marL="400050"/>
            <a:r>
              <a:rPr lang="en-GB" sz="2000" dirty="0"/>
              <a:t>Subordinates hold information back as protection from exploitation</a:t>
            </a:r>
          </a:p>
        </p:txBody>
      </p:sp>
      <p:sp>
        <p:nvSpPr>
          <p:cNvPr id="7" name="TextBox 6">
            <a:extLst>
              <a:ext uri="{FF2B5EF4-FFF2-40B4-BE49-F238E27FC236}">
                <a16:creationId xmlns:a16="http://schemas.microsoft.com/office/drawing/2014/main" id="{52245493-E2F6-4CE2-B41A-0688D05B1583}"/>
              </a:ext>
            </a:extLst>
          </p:cNvPr>
          <p:cNvSpPr txBox="1"/>
          <p:nvPr/>
        </p:nvSpPr>
        <p:spPr>
          <a:xfrm>
            <a:off x="404880" y="1897762"/>
            <a:ext cx="3840480" cy="523220"/>
          </a:xfrm>
          <a:prstGeom prst="rect">
            <a:avLst/>
          </a:prstGeom>
          <a:noFill/>
        </p:spPr>
        <p:txBody>
          <a:bodyPr wrap="square" rtlCol="0">
            <a:spAutoFit/>
          </a:bodyPr>
          <a:lstStyle/>
          <a:p>
            <a:pPr algn="ctr"/>
            <a:r>
              <a:rPr lang="en-GB" sz="2800" b="1" dirty="0"/>
              <a:t>Horizontal Networks</a:t>
            </a:r>
          </a:p>
        </p:txBody>
      </p:sp>
      <p:sp>
        <p:nvSpPr>
          <p:cNvPr id="8" name="TextBox 7">
            <a:extLst>
              <a:ext uri="{FF2B5EF4-FFF2-40B4-BE49-F238E27FC236}">
                <a16:creationId xmlns:a16="http://schemas.microsoft.com/office/drawing/2014/main" id="{BD41E50A-D672-4C66-844B-10E5BF9F4676}"/>
              </a:ext>
            </a:extLst>
          </p:cNvPr>
          <p:cNvSpPr txBox="1"/>
          <p:nvPr/>
        </p:nvSpPr>
        <p:spPr>
          <a:xfrm>
            <a:off x="266056" y="733807"/>
            <a:ext cx="8496944" cy="954107"/>
          </a:xfrm>
          <a:prstGeom prst="rect">
            <a:avLst/>
          </a:prstGeom>
          <a:noFill/>
        </p:spPr>
        <p:txBody>
          <a:bodyPr wrap="square" rtlCol="0">
            <a:spAutoFit/>
          </a:bodyPr>
          <a:lstStyle/>
          <a:p>
            <a:r>
              <a:rPr lang="en-GB" sz="2800" dirty="0"/>
              <a:t>In terms of social capital there are two types of network recognised by social scientists, namely;</a:t>
            </a:r>
          </a:p>
        </p:txBody>
      </p:sp>
      <p:sp>
        <p:nvSpPr>
          <p:cNvPr id="9" name="TextBox 8">
            <a:extLst>
              <a:ext uri="{FF2B5EF4-FFF2-40B4-BE49-F238E27FC236}">
                <a16:creationId xmlns:a16="http://schemas.microsoft.com/office/drawing/2014/main" id="{020AA575-4186-49A2-A8F9-29115BEE8F65}"/>
              </a:ext>
            </a:extLst>
          </p:cNvPr>
          <p:cNvSpPr txBox="1"/>
          <p:nvPr/>
        </p:nvSpPr>
        <p:spPr>
          <a:xfrm>
            <a:off x="4644008" y="1916832"/>
            <a:ext cx="3840480" cy="523220"/>
          </a:xfrm>
          <a:prstGeom prst="rect">
            <a:avLst/>
          </a:prstGeom>
          <a:noFill/>
        </p:spPr>
        <p:txBody>
          <a:bodyPr wrap="square" rtlCol="0">
            <a:spAutoFit/>
          </a:bodyPr>
          <a:lstStyle/>
          <a:p>
            <a:pPr algn="ctr"/>
            <a:r>
              <a:rPr lang="en-GB" sz="2800" b="1" dirty="0"/>
              <a:t>Vertical Networks</a:t>
            </a:r>
          </a:p>
        </p:txBody>
      </p:sp>
      <p:sp>
        <p:nvSpPr>
          <p:cNvPr id="10" name="TextBox 9">
            <a:extLst>
              <a:ext uri="{FF2B5EF4-FFF2-40B4-BE49-F238E27FC236}">
                <a16:creationId xmlns:a16="http://schemas.microsoft.com/office/drawing/2014/main" id="{DC0E2786-28E6-4E74-8C2C-77E8DEE31E63}"/>
              </a:ext>
            </a:extLst>
          </p:cNvPr>
          <p:cNvSpPr txBox="1"/>
          <p:nvPr/>
        </p:nvSpPr>
        <p:spPr>
          <a:xfrm>
            <a:off x="827584" y="5549959"/>
            <a:ext cx="7488832" cy="400110"/>
          </a:xfrm>
          <a:prstGeom prst="rect">
            <a:avLst/>
          </a:prstGeom>
          <a:noFill/>
        </p:spPr>
        <p:txBody>
          <a:bodyPr wrap="square" rtlCol="0">
            <a:spAutoFit/>
          </a:bodyPr>
          <a:lstStyle/>
          <a:p>
            <a:pPr algn="ctr"/>
            <a:r>
              <a:rPr lang="en-GB" sz="2000" b="1" i="1" dirty="0"/>
              <a:t>What examples of Vertical Networks can you think of?</a:t>
            </a:r>
          </a:p>
        </p:txBody>
      </p:sp>
    </p:spTree>
    <p:extLst>
      <p:ext uri="{BB962C8B-B14F-4D97-AF65-F5344CB8AC3E}">
        <p14:creationId xmlns:p14="http://schemas.microsoft.com/office/powerpoint/2010/main" val="2976111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0"/>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3" grpId="0" build="p"/>
      <p:bldP spid="4" grpId="0" build="p"/>
      <p:bldP spid="7" grpId="0"/>
      <p:bldP spid="8" grpId="0"/>
      <p:bldP spid="9" grpId="0"/>
      <p:bldP spid="10"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66328"/>
            <a:ext cx="8229600" cy="706090"/>
          </a:xfrm>
        </p:spPr>
        <p:txBody>
          <a:bodyPr>
            <a:normAutofit fontScale="90000"/>
          </a:bodyPr>
          <a:lstStyle/>
          <a:p>
            <a:r>
              <a:rPr lang="en-GB" b="1" dirty="0"/>
              <a:t>Bonding</a:t>
            </a:r>
          </a:p>
        </p:txBody>
      </p:sp>
      <p:sp>
        <p:nvSpPr>
          <p:cNvPr id="8" name="Content Placeholder 7"/>
          <p:cNvSpPr>
            <a:spLocks noGrp="1"/>
          </p:cNvSpPr>
          <p:nvPr>
            <p:ph idx="1"/>
          </p:nvPr>
        </p:nvSpPr>
        <p:spPr>
          <a:xfrm>
            <a:off x="179512" y="759233"/>
            <a:ext cx="8856984" cy="1373623"/>
          </a:xfrm>
        </p:spPr>
        <p:txBody>
          <a:bodyPr>
            <a:noAutofit/>
          </a:bodyPr>
          <a:lstStyle/>
          <a:p>
            <a:r>
              <a:rPr lang="en-GB" sz="2400" b="1" dirty="0"/>
              <a:t> Bonded Social capital </a:t>
            </a:r>
            <a:r>
              <a:rPr lang="en-GB" sz="2400" dirty="0"/>
              <a:t>can be seen as the relationship experienced among family members, close friends, and neighbours </a:t>
            </a:r>
          </a:p>
          <a:p>
            <a:pPr marL="0" indent="0" algn="r">
              <a:buNone/>
            </a:pPr>
            <a:r>
              <a:rPr lang="en-GB" sz="2400" dirty="0"/>
              <a:t>(Woolcock, 2001). </a:t>
            </a:r>
          </a:p>
        </p:txBody>
      </p:sp>
      <p:sp>
        <p:nvSpPr>
          <p:cNvPr id="2" name="TextBox 1">
            <a:extLst>
              <a:ext uri="{FF2B5EF4-FFF2-40B4-BE49-F238E27FC236}">
                <a16:creationId xmlns:a16="http://schemas.microsoft.com/office/drawing/2014/main" id="{2ED1C5B7-689A-4CEF-8854-E61A43AD2A9D}"/>
              </a:ext>
            </a:extLst>
          </p:cNvPr>
          <p:cNvSpPr txBox="1"/>
          <p:nvPr/>
        </p:nvSpPr>
        <p:spPr>
          <a:xfrm>
            <a:off x="179512" y="2132856"/>
            <a:ext cx="8640960" cy="1200329"/>
          </a:xfrm>
          <a:prstGeom prst="rect">
            <a:avLst/>
          </a:prstGeom>
          <a:noFill/>
        </p:spPr>
        <p:txBody>
          <a:bodyPr wrap="square" rtlCol="0">
            <a:spAutoFit/>
          </a:bodyPr>
          <a:lstStyle/>
          <a:p>
            <a:pPr marL="342900" indent="-342900">
              <a:buFont typeface="Arial" panose="020B0604020202020204" pitchFamily="34" charset="0"/>
              <a:buChar char="•"/>
            </a:pPr>
            <a:r>
              <a:rPr lang="en-GB" sz="2400" dirty="0"/>
              <a:t>These networks are often less diverse and often not as open to the views of “others” outside of the network </a:t>
            </a:r>
          </a:p>
          <a:p>
            <a:pPr algn="r"/>
            <a:r>
              <a:rPr lang="en-GB" sz="2400" dirty="0"/>
              <a:t>(Dale &amp; Sparkes, 2010).</a:t>
            </a:r>
          </a:p>
        </p:txBody>
      </p:sp>
      <p:sp>
        <p:nvSpPr>
          <p:cNvPr id="3" name="TextBox 2">
            <a:extLst>
              <a:ext uri="{FF2B5EF4-FFF2-40B4-BE49-F238E27FC236}">
                <a16:creationId xmlns:a16="http://schemas.microsoft.com/office/drawing/2014/main" id="{46C42C2D-F065-412D-A547-F52E57546EA9}"/>
              </a:ext>
            </a:extLst>
          </p:cNvPr>
          <p:cNvSpPr txBox="1"/>
          <p:nvPr/>
        </p:nvSpPr>
        <p:spPr>
          <a:xfrm>
            <a:off x="251520" y="3429000"/>
            <a:ext cx="8496944" cy="830997"/>
          </a:xfrm>
          <a:prstGeom prst="rect">
            <a:avLst/>
          </a:prstGeom>
          <a:noFill/>
        </p:spPr>
        <p:txBody>
          <a:bodyPr wrap="square" rtlCol="0">
            <a:spAutoFit/>
          </a:bodyPr>
          <a:lstStyle/>
          <a:p>
            <a:pPr marL="342900" indent="-342900">
              <a:buFont typeface="Arial" panose="020B0604020202020204" pitchFamily="34" charset="0"/>
              <a:buChar char="•"/>
            </a:pPr>
            <a:r>
              <a:rPr lang="en-GB" sz="2400" dirty="0"/>
              <a:t>The ‘closed’ nature of these close personal relationships is also known as </a:t>
            </a:r>
            <a:r>
              <a:rPr lang="en-GB" sz="2400" b="1" dirty="0"/>
              <a:t>bonding</a:t>
            </a:r>
          </a:p>
        </p:txBody>
      </p:sp>
      <p:sp>
        <p:nvSpPr>
          <p:cNvPr id="4" name="TextBox 3">
            <a:extLst>
              <a:ext uri="{FF2B5EF4-FFF2-40B4-BE49-F238E27FC236}">
                <a16:creationId xmlns:a16="http://schemas.microsoft.com/office/drawing/2014/main" id="{DB9571F1-4AB1-4637-805D-205EF45A3C50}"/>
              </a:ext>
            </a:extLst>
          </p:cNvPr>
          <p:cNvSpPr txBox="1"/>
          <p:nvPr/>
        </p:nvSpPr>
        <p:spPr>
          <a:xfrm>
            <a:off x="251520" y="4509120"/>
            <a:ext cx="8784976" cy="1569660"/>
          </a:xfrm>
          <a:prstGeom prst="rect">
            <a:avLst/>
          </a:prstGeom>
          <a:noFill/>
        </p:spPr>
        <p:txBody>
          <a:bodyPr wrap="square" rtlCol="0">
            <a:spAutoFit/>
          </a:bodyPr>
          <a:lstStyle/>
          <a:p>
            <a:pPr marL="342900" indent="-342900">
              <a:buFont typeface="Arial" panose="020B0604020202020204" pitchFamily="34" charset="0"/>
              <a:buChar char="•"/>
            </a:pPr>
            <a:r>
              <a:rPr lang="en-GB" sz="2400" b="1" dirty="0"/>
              <a:t>Bonding</a:t>
            </a:r>
            <a:r>
              <a:rPr lang="en-GB" sz="2400" dirty="0"/>
              <a:t> is a term used in theories of child development to describe the formation of an effective ‘mutual identification’ between mother and child but is also used to describe other strong personal links</a:t>
            </a:r>
            <a:endParaRPr lang="en-GB" sz="2400" b="1" dirty="0"/>
          </a:p>
        </p:txBody>
      </p:sp>
    </p:spTree>
    <p:extLst>
      <p:ext uri="{BB962C8B-B14F-4D97-AF65-F5344CB8AC3E}">
        <p14:creationId xmlns:p14="http://schemas.microsoft.com/office/powerpoint/2010/main" val="3394579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2" grpId="0" build="p"/>
      <p:bldP spid="3" grpId="0"/>
      <p:bldP spid="4"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66328"/>
            <a:ext cx="8229600" cy="706090"/>
          </a:xfrm>
        </p:spPr>
        <p:txBody>
          <a:bodyPr>
            <a:normAutofit fontScale="90000"/>
          </a:bodyPr>
          <a:lstStyle/>
          <a:p>
            <a:r>
              <a:rPr lang="en-GB" b="1" dirty="0"/>
              <a:t>Bonding</a:t>
            </a:r>
          </a:p>
        </p:txBody>
      </p:sp>
      <p:sp>
        <p:nvSpPr>
          <p:cNvPr id="8" name="Content Placeholder 7"/>
          <p:cNvSpPr>
            <a:spLocks noGrp="1"/>
          </p:cNvSpPr>
          <p:nvPr>
            <p:ph idx="1"/>
          </p:nvPr>
        </p:nvSpPr>
        <p:spPr>
          <a:xfrm>
            <a:off x="143508" y="1124744"/>
            <a:ext cx="8856984" cy="4205343"/>
          </a:xfrm>
        </p:spPr>
        <p:txBody>
          <a:bodyPr>
            <a:noAutofit/>
          </a:bodyPr>
          <a:lstStyle/>
          <a:p>
            <a:r>
              <a:rPr lang="en-GB" sz="2400" dirty="0"/>
              <a:t>The ‘glue’ within these networks is a sense of deep trust held among the members of the group. </a:t>
            </a:r>
          </a:p>
          <a:p>
            <a:r>
              <a:rPr lang="en-GB" sz="2400" dirty="0"/>
              <a:t>This trust is often highly personalized and therefore there is a possibility of conflict when either trust or commonly held values or ‘norms’ break down. </a:t>
            </a:r>
          </a:p>
          <a:p>
            <a:r>
              <a:rPr lang="en-GB" sz="2400" dirty="0"/>
              <a:t>However, if trust is built between individuals over time, it is possible to engage in less personal exchanges based on ‘reciprocity’ (a mutual exchange of advantages and privileges – OED).</a:t>
            </a:r>
          </a:p>
          <a:p>
            <a:r>
              <a:rPr lang="en-GB" sz="2400" dirty="0"/>
              <a:t> This reciprocity creates social obligations between individuals and networks </a:t>
            </a:r>
          </a:p>
          <a:p>
            <a:pPr marL="0" indent="0" algn="r">
              <a:buNone/>
            </a:pPr>
            <a:r>
              <a:rPr lang="en-GB" sz="2400" dirty="0"/>
              <a:t>(Dale &amp; Sparkes, 2010). </a:t>
            </a:r>
          </a:p>
        </p:txBody>
      </p:sp>
    </p:spTree>
    <p:extLst>
      <p:ext uri="{BB962C8B-B14F-4D97-AF65-F5344CB8AC3E}">
        <p14:creationId xmlns:p14="http://schemas.microsoft.com/office/powerpoint/2010/main" val="40251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95536" y="216360"/>
            <a:ext cx="8229600" cy="634082"/>
          </a:xfrm>
        </p:spPr>
        <p:txBody>
          <a:bodyPr>
            <a:normAutofit fontScale="90000"/>
          </a:bodyPr>
          <a:lstStyle/>
          <a:p>
            <a:r>
              <a:rPr lang="en-GB" b="1" dirty="0"/>
              <a:t>Bridging</a:t>
            </a:r>
          </a:p>
        </p:txBody>
      </p:sp>
      <p:sp>
        <p:nvSpPr>
          <p:cNvPr id="8" name="Content Placeholder 7"/>
          <p:cNvSpPr>
            <a:spLocks noGrp="1"/>
          </p:cNvSpPr>
          <p:nvPr>
            <p:ph idx="1"/>
          </p:nvPr>
        </p:nvSpPr>
        <p:spPr>
          <a:xfrm>
            <a:off x="179512" y="1052736"/>
            <a:ext cx="8774766" cy="4205343"/>
          </a:xfrm>
        </p:spPr>
        <p:txBody>
          <a:bodyPr>
            <a:noAutofit/>
          </a:bodyPr>
          <a:lstStyle/>
          <a:p>
            <a:r>
              <a:rPr lang="en-GB" sz="2400" b="1" dirty="0"/>
              <a:t>Bridging </a:t>
            </a:r>
            <a:r>
              <a:rPr lang="en-GB" sz="2400" dirty="0"/>
              <a:t>is distinguished by its horizontally linked relationships between groups held together by bonding &amp; social capital. </a:t>
            </a:r>
          </a:p>
          <a:p>
            <a:r>
              <a:rPr lang="en-GB" sz="2400" dirty="0"/>
              <a:t>These relationships tend to be more impersonal as the linkages are established for strategic reasons, (often to accomplish a task). </a:t>
            </a:r>
          </a:p>
          <a:p>
            <a:r>
              <a:rPr lang="en-GB" sz="2400" b="1" dirty="0"/>
              <a:t>Bridging</a:t>
            </a:r>
            <a:r>
              <a:rPr lang="en-GB" sz="2400" dirty="0"/>
              <a:t> occurs when one member of one network connects with a member of another network. </a:t>
            </a:r>
          </a:p>
          <a:p>
            <a:r>
              <a:rPr lang="en-GB" sz="2400" dirty="0"/>
              <a:t>Often, these bridges link networks within one community to more diverse resources normally unavailable (Woolcock, 2001).</a:t>
            </a:r>
          </a:p>
          <a:p>
            <a:r>
              <a:rPr lang="en-GB" sz="2400" dirty="0"/>
              <a:t>This often means that the trust between the bridging networks is often thinly held (Dales &amp; Sparkes, 2010).</a:t>
            </a:r>
          </a:p>
          <a:p>
            <a:endParaRPr lang="en-GB" sz="2400" dirty="0"/>
          </a:p>
        </p:txBody>
      </p:sp>
    </p:spTree>
    <p:extLst>
      <p:ext uri="{BB962C8B-B14F-4D97-AF65-F5344CB8AC3E}">
        <p14:creationId xmlns:p14="http://schemas.microsoft.com/office/powerpoint/2010/main" val="72292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116632"/>
            <a:ext cx="8229600" cy="706090"/>
          </a:xfrm>
        </p:spPr>
        <p:txBody>
          <a:bodyPr>
            <a:normAutofit fontScale="90000"/>
          </a:bodyPr>
          <a:lstStyle/>
          <a:p>
            <a:r>
              <a:rPr lang="en-GB" b="1" dirty="0"/>
              <a:t>Linking</a:t>
            </a:r>
          </a:p>
        </p:txBody>
      </p:sp>
      <p:sp>
        <p:nvSpPr>
          <p:cNvPr id="8" name="Content Placeholder 7"/>
          <p:cNvSpPr>
            <a:spLocks noGrp="1"/>
          </p:cNvSpPr>
          <p:nvPr>
            <p:ph idx="1"/>
          </p:nvPr>
        </p:nvSpPr>
        <p:spPr>
          <a:xfrm>
            <a:off x="457200" y="1364428"/>
            <a:ext cx="8363272" cy="4129143"/>
          </a:xfrm>
        </p:spPr>
        <p:txBody>
          <a:bodyPr>
            <a:noAutofit/>
          </a:bodyPr>
          <a:lstStyle/>
          <a:p>
            <a:r>
              <a:rPr lang="en-GB" sz="2800" b="1" dirty="0"/>
              <a:t>Linking </a:t>
            </a:r>
            <a:r>
              <a:rPr lang="en-GB" sz="2800" dirty="0"/>
              <a:t>is defined as the connection between a community and the political and financial decision-makers. </a:t>
            </a:r>
          </a:p>
          <a:p>
            <a:r>
              <a:rPr lang="en-GB" sz="2800" dirty="0"/>
              <a:t>Linking social capital is also defined by weak and opportunistic ties (often communities do not have links to those with financial and political power)</a:t>
            </a:r>
          </a:p>
          <a:p>
            <a:r>
              <a:rPr lang="en-GB" sz="2800" dirty="0"/>
              <a:t>Effective </a:t>
            </a:r>
            <a:r>
              <a:rPr lang="en-GB" sz="2800" b="1" dirty="0"/>
              <a:t>linking</a:t>
            </a:r>
            <a:r>
              <a:rPr lang="en-GB" sz="2800" dirty="0"/>
              <a:t> is viewed as the capacity for a community to lever resources, ideas and information from formal institutions beyond the community</a:t>
            </a:r>
          </a:p>
          <a:p>
            <a:pPr marL="0" indent="0" algn="r">
              <a:buNone/>
            </a:pPr>
            <a:r>
              <a:rPr lang="en-GB" sz="2800" dirty="0"/>
              <a:t> (Woolcock, 2001). </a:t>
            </a:r>
          </a:p>
          <a:p>
            <a:endParaRPr lang="en-GB" sz="2800" dirty="0"/>
          </a:p>
        </p:txBody>
      </p:sp>
    </p:spTree>
    <p:extLst>
      <p:ext uri="{BB962C8B-B14F-4D97-AF65-F5344CB8AC3E}">
        <p14:creationId xmlns:p14="http://schemas.microsoft.com/office/powerpoint/2010/main" val="100001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a:xfrm>
            <a:off x="457200" y="188640"/>
            <a:ext cx="8229600" cy="706090"/>
          </a:xfrm>
        </p:spPr>
        <p:txBody>
          <a:bodyPr>
            <a:normAutofit fontScale="90000"/>
          </a:bodyPr>
          <a:lstStyle/>
          <a:p>
            <a:r>
              <a:rPr lang="en-GB" b="1" dirty="0"/>
              <a:t>Bridging and Bonding</a:t>
            </a:r>
          </a:p>
        </p:txBody>
      </p:sp>
      <p:sp>
        <p:nvSpPr>
          <p:cNvPr id="10" name="Content Placeholder 9"/>
          <p:cNvSpPr>
            <a:spLocks noGrp="1"/>
          </p:cNvSpPr>
          <p:nvPr>
            <p:ph sz="quarter" idx="13"/>
          </p:nvPr>
        </p:nvSpPr>
        <p:spPr>
          <a:xfrm>
            <a:off x="4898904" y="1916832"/>
            <a:ext cx="4245096" cy="3602736"/>
          </a:xfrm>
        </p:spPr>
        <p:txBody>
          <a:bodyPr>
            <a:normAutofit/>
          </a:bodyPr>
          <a:lstStyle/>
          <a:p>
            <a:r>
              <a:rPr lang="en-GB" sz="2400" dirty="0"/>
              <a:t>Brings together different people</a:t>
            </a:r>
          </a:p>
          <a:p>
            <a:r>
              <a:rPr lang="en-GB" sz="2400" dirty="0"/>
              <a:t>Is outward looking (who can help us)</a:t>
            </a:r>
          </a:p>
          <a:p>
            <a:r>
              <a:rPr lang="en-GB" sz="2400" dirty="0"/>
              <a:t>Leads to ‘inclusive’ identities (we are in this together)</a:t>
            </a:r>
          </a:p>
          <a:p>
            <a:r>
              <a:rPr lang="en-GB" sz="2400" dirty="0"/>
              <a:t>Bridges between people of different social groups</a:t>
            </a:r>
          </a:p>
          <a:p>
            <a:pPr lvl="2"/>
            <a:endParaRPr lang="en-GB" dirty="0"/>
          </a:p>
          <a:p>
            <a:pPr lvl="1"/>
            <a:endParaRPr lang="en-GB" sz="2400" dirty="0"/>
          </a:p>
        </p:txBody>
      </p:sp>
      <p:sp>
        <p:nvSpPr>
          <p:cNvPr id="11" name="Content Placeholder 10"/>
          <p:cNvSpPr>
            <a:spLocks noGrp="1"/>
          </p:cNvSpPr>
          <p:nvPr>
            <p:ph sz="quarter" idx="14"/>
          </p:nvPr>
        </p:nvSpPr>
        <p:spPr>
          <a:xfrm>
            <a:off x="204266" y="1909623"/>
            <a:ext cx="3970784" cy="3605212"/>
          </a:xfrm>
        </p:spPr>
        <p:txBody>
          <a:bodyPr>
            <a:noAutofit/>
          </a:bodyPr>
          <a:lstStyle/>
          <a:p>
            <a:pPr marL="514350" indent="-457200"/>
            <a:r>
              <a:rPr lang="en-GB" sz="2400" dirty="0"/>
              <a:t>Connects people that are alike</a:t>
            </a:r>
          </a:p>
          <a:p>
            <a:pPr marL="514350" indent="-457200"/>
            <a:r>
              <a:rPr lang="en-GB" sz="2400" dirty="0"/>
              <a:t>Is inward looking (we look after ourselves)</a:t>
            </a:r>
          </a:p>
          <a:p>
            <a:pPr marL="514350" indent="-457200"/>
            <a:r>
              <a:rPr lang="en-GB" sz="2400" dirty="0"/>
              <a:t>Leads to ‘exclusive’ identities (us and them)</a:t>
            </a:r>
          </a:p>
          <a:p>
            <a:pPr marL="514350" indent="-457200"/>
            <a:r>
              <a:rPr lang="en-GB" sz="2400" dirty="0"/>
              <a:t>Reinforces homogeneous groups (one of us)</a:t>
            </a:r>
          </a:p>
        </p:txBody>
      </p:sp>
      <p:sp>
        <p:nvSpPr>
          <p:cNvPr id="2" name="TextBox 1">
            <a:extLst>
              <a:ext uri="{FF2B5EF4-FFF2-40B4-BE49-F238E27FC236}">
                <a16:creationId xmlns:a16="http://schemas.microsoft.com/office/drawing/2014/main" id="{71D2AAD3-B9B1-47FE-AC28-596D00EE02EF}"/>
              </a:ext>
            </a:extLst>
          </p:cNvPr>
          <p:cNvSpPr txBox="1"/>
          <p:nvPr/>
        </p:nvSpPr>
        <p:spPr>
          <a:xfrm>
            <a:off x="457200" y="1196752"/>
            <a:ext cx="3106688" cy="523220"/>
          </a:xfrm>
          <a:prstGeom prst="rect">
            <a:avLst/>
          </a:prstGeom>
          <a:noFill/>
        </p:spPr>
        <p:txBody>
          <a:bodyPr wrap="square" rtlCol="0">
            <a:spAutoFit/>
          </a:bodyPr>
          <a:lstStyle/>
          <a:p>
            <a:r>
              <a:rPr lang="en-GB" sz="2800" b="1" dirty="0"/>
              <a:t>Bonding</a:t>
            </a:r>
          </a:p>
        </p:txBody>
      </p:sp>
      <p:sp>
        <p:nvSpPr>
          <p:cNvPr id="6" name="TextBox 5">
            <a:extLst>
              <a:ext uri="{FF2B5EF4-FFF2-40B4-BE49-F238E27FC236}">
                <a16:creationId xmlns:a16="http://schemas.microsoft.com/office/drawing/2014/main" id="{37B92315-E120-4433-8142-52D9A5F94E91}"/>
              </a:ext>
            </a:extLst>
          </p:cNvPr>
          <p:cNvSpPr txBox="1"/>
          <p:nvPr/>
        </p:nvSpPr>
        <p:spPr>
          <a:xfrm>
            <a:off x="5220072" y="1196752"/>
            <a:ext cx="3106688" cy="523220"/>
          </a:xfrm>
          <a:prstGeom prst="rect">
            <a:avLst/>
          </a:prstGeom>
          <a:noFill/>
        </p:spPr>
        <p:txBody>
          <a:bodyPr wrap="square" rtlCol="0">
            <a:spAutoFit/>
          </a:bodyPr>
          <a:lstStyle/>
          <a:p>
            <a:r>
              <a:rPr lang="en-GB" sz="2800" b="1" dirty="0"/>
              <a:t>Bridging</a:t>
            </a:r>
          </a:p>
        </p:txBody>
      </p:sp>
    </p:spTree>
    <p:extLst>
      <p:ext uri="{BB962C8B-B14F-4D97-AF65-F5344CB8AC3E}">
        <p14:creationId xmlns:p14="http://schemas.microsoft.com/office/powerpoint/2010/main" val="4189291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0">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P spid="11" grpId="0" build="p"/>
      <p:bldP spid="2" grpId="0"/>
      <p:bldP spid="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Content Placeholder 7"/>
          <p:cNvSpPr>
            <a:spLocks noGrp="1"/>
          </p:cNvSpPr>
          <p:nvPr>
            <p:ph sz="quarter" idx="13"/>
          </p:nvPr>
        </p:nvSpPr>
        <p:spPr>
          <a:xfrm>
            <a:off x="602229" y="1443228"/>
            <a:ext cx="3840480" cy="3971544"/>
          </a:xfrm>
        </p:spPr>
        <p:txBody>
          <a:bodyPr>
            <a:normAutofit/>
          </a:bodyPr>
          <a:lstStyle/>
          <a:p>
            <a:r>
              <a:rPr lang="en-GB" sz="2800" dirty="0"/>
              <a:t>Connects to external advantages </a:t>
            </a:r>
          </a:p>
          <a:p>
            <a:r>
              <a:rPr lang="en-GB" sz="2800" dirty="0"/>
              <a:t>Guarantees the flow of information</a:t>
            </a:r>
          </a:p>
          <a:p>
            <a:r>
              <a:rPr lang="en-GB" sz="2800" dirty="0"/>
              <a:t>Good for ‘getting ahead’</a:t>
            </a:r>
          </a:p>
          <a:p>
            <a:endParaRPr lang="en-GB" sz="2800" dirty="0"/>
          </a:p>
        </p:txBody>
      </p:sp>
      <p:sp>
        <p:nvSpPr>
          <p:cNvPr id="9" name="Content Placeholder 8"/>
          <p:cNvSpPr>
            <a:spLocks noGrp="1"/>
          </p:cNvSpPr>
          <p:nvPr>
            <p:ph sz="quarter" idx="14"/>
          </p:nvPr>
        </p:nvSpPr>
        <p:spPr>
          <a:xfrm>
            <a:off x="5011920" y="1443228"/>
            <a:ext cx="3813049" cy="3971989"/>
          </a:xfrm>
        </p:spPr>
        <p:txBody>
          <a:bodyPr>
            <a:noAutofit/>
          </a:bodyPr>
          <a:lstStyle/>
          <a:p>
            <a:r>
              <a:rPr lang="en-GB" sz="2800" dirty="0"/>
              <a:t>Mobilises reciprocity and solidarity</a:t>
            </a:r>
          </a:p>
          <a:p>
            <a:r>
              <a:rPr lang="en-GB" sz="2800" dirty="0"/>
              <a:t>Good for ‘getting thorough’</a:t>
            </a:r>
          </a:p>
          <a:p>
            <a:r>
              <a:rPr lang="en-GB" sz="2800" dirty="0"/>
              <a:t>Strengthens itself – strong loyalty inside the group</a:t>
            </a:r>
          </a:p>
          <a:p>
            <a:r>
              <a:rPr lang="en-GB" sz="2800" dirty="0"/>
              <a:t>Strong antagonisms beyond the group</a:t>
            </a:r>
          </a:p>
        </p:txBody>
      </p:sp>
      <p:sp>
        <p:nvSpPr>
          <p:cNvPr id="10" name="TextBox 9">
            <a:extLst>
              <a:ext uri="{FF2B5EF4-FFF2-40B4-BE49-F238E27FC236}">
                <a16:creationId xmlns:a16="http://schemas.microsoft.com/office/drawing/2014/main" id="{B89B2E0C-4C7A-471F-B0BA-C9C2CC9D188D}"/>
              </a:ext>
            </a:extLst>
          </p:cNvPr>
          <p:cNvSpPr txBox="1"/>
          <p:nvPr/>
        </p:nvSpPr>
        <p:spPr>
          <a:xfrm>
            <a:off x="602229" y="610191"/>
            <a:ext cx="3106688" cy="523220"/>
          </a:xfrm>
          <a:prstGeom prst="rect">
            <a:avLst/>
          </a:prstGeom>
          <a:noFill/>
        </p:spPr>
        <p:txBody>
          <a:bodyPr wrap="square" rtlCol="0">
            <a:spAutoFit/>
          </a:bodyPr>
          <a:lstStyle/>
          <a:p>
            <a:r>
              <a:rPr lang="en-GB" sz="2800" b="1" dirty="0"/>
              <a:t>Bonding</a:t>
            </a:r>
          </a:p>
        </p:txBody>
      </p:sp>
      <p:sp>
        <p:nvSpPr>
          <p:cNvPr id="11" name="TextBox 10">
            <a:extLst>
              <a:ext uri="{FF2B5EF4-FFF2-40B4-BE49-F238E27FC236}">
                <a16:creationId xmlns:a16="http://schemas.microsoft.com/office/drawing/2014/main" id="{EFDE17C0-1DA3-4172-8318-A3624605D7F0}"/>
              </a:ext>
            </a:extLst>
          </p:cNvPr>
          <p:cNvSpPr txBox="1"/>
          <p:nvPr/>
        </p:nvSpPr>
        <p:spPr>
          <a:xfrm>
            <a:off x="5365101" y="610191"/>
            <a:ext cx="3106688" cy="523220"/>
          </a:xfrm>
          <a:prstGeom prst="rect">
            <a:avLst/>
          </a:prstGeom>
          <a:noFill/>
        </p:spPr>
        <p:txBody>
          <a:bodyPr wrap="square" rtlCol="0">
            <a:spAutoFit/>
          </a:bodyPr>
          <a:lstStyle/>
          <a:p>
            <a:r>
              <a:rPr lang="en-GB" sz="2800" b="1" dirty="0"/>
              <a:t>Bridging</a:t>
            </a:r>
          </a:p>
        </p:txBody>
      </p:sp>
    </p:spTree>
    <p:extLst>
      <p:ext uri="{BB962C8B-B14F-4D97-AF65-F5344CB8AC3E}">
        <p14:creationId xmlns:p14="http://schemas.microsoft.com/office/powerpoint/2010/main" val="3780031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9" grpId="0" build="p"/>
      <p:bldP spid="10" grpId="0"/>
      <p:bldP spid="11"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b="1" dirty="0"/>
              <a:t>Bridging and Bonding</a:t>
            </a:r>
          </a:p>
        </p:txBody>
      </p:sp>
      <p:sp>
        <p:nvSpPr>
          <p:cNvPr id="8" name="Content Placeholder 7"/>
          <p:cNvSpPr>
            <a:spLocks noGrp="1"/>
          </p:cNvSpPr>
          <p:nvPr>
            <p:ph idx="1"/>
          </p:nvPr>
        </p:nvSpPr>
        <p:spPr/>
        <p:txBody>
          <a:bodyPr/>
          <a:lstStyle/>
          <a:p>
            <a:r>
              <a:rPr lang="en-GB" dirty="0"/>
              <a:t>Both can be positive and/or negative</a:t>
            </a:r>
          </a:p>
          <a:p>
            <a:endParaRPr lang="en-GB" dirty="0"/>
          </a:p>
          <a:p>
            <a:endParaRPr lang="en-GB" dirty="0"/>
          </a:p>
          <a:p>
            <a:r>
              <a:rPr lang="en-GB" dirty="0"/>
              <a:t>In reality we need a harmonious blend of bonding and bridging for a positive society</a:t>
            </a:r>
          </a:p>
        </p:txBody>
      </p:sp>
    </p:spTree>
    <p:extLst>
      <p:ext uri="{BB962C8B-B14F-4D97-AF65-F5344CB8AC3E}">
        <p14:creationId xmlns:p14="http://schemas.microsoft.com/office/powerpoint/2010/main" val="79336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9377" y="-99392"/>
            <a:ext cx="6965245" cy="1202485"/>
          </a:xfrm>
        </p:spPr>
        <p:txBody>
          <a:bodyPr>
            <a:normAutofit/>
          </a:bodyPr>
          <a:lstStyle/>
          <a:p>
            <a:r>
              <a:rPr lang="en-GB" sz="3600" b="1" dirty="0"/>
              <a:t>Bridging / Bonding / Linking </a:t>
            </a:r>
          </a:p>
        </p:txBody>
      </p:sp>
      <p:sp>
        <p:nvSpPr>
          <p:cNvPr id="5" name="TextBox 4"/>
          <p:cNvSpPr txBox="1"/>
          <p:nvPr/>
        </p:nvSpPr>
        <p:spPr>
          <a:xfrm>
            <a:off x="4191000" y="6400800"/>
            <a:ext cx="4191000" cy="369332"/>
          </a:xfrm>
          <a:prstGeom prst="rect">
            <a:avLst/>
          </a:prstGeom>
          <a:noFill/>
        </p:spPr>
        <p:txBody>
          <a:bodyPr wrap="square" rtlCol="0">
            <a:spAutoFit/>
          </a:bodyPr>
          <a:lstStyle/>
          <a:p>
            <a:pPr algn="r"/>
            <a:r>
              <a:rPr lang="en-GB" dirty="0"/>
              <a:t>(based on Lewis </a:t>
            </a:r>
            <a:r>
              <a:rPr lang="en-GB" i="1" dirty="0"/>
              <a:t>et al, </a:t>
            </a:r>
            <a:r>
              <a:rPr lang="en-GB" dirty="0"/>
              <a:t>2011)</a:t>
            </a:r>
          </a:p>
        </p:txBody>
      </p:sp>
      <p:sp>
        <p:nvSpPr>
          <p:cNvPr id="8" name="Rectangle: Rounded Corners 7">
            <a:extLst>
              <a:ext uri="{FF2B5EF4-FFF2-40B4-BE49-F238E27FC236}">
                <a16:creationId xmlns:a16="http://schemas.microsoft.com/office/drawing/2014/main" id="{4F8F1BCA-93E9-4F7A-A21C-A10EB095F9F3}"/>
              </a:ext>
            </a:extLst>
          </p:cNvPr>
          <p:cNvSpPr/>
          <p:nvPr/>
        </p:nvSpPr>
        <p:spPr>
          <a:xfrm>
            <a:off x="539552" y="836712"/>
            <a:ext cx="8110665" cy="100811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Social Capital</a:t>
            </a:r>
          </a:p>
          <a:p>
            <a:pPr algn="ctr"/>
            <a:r>
              <a:rPr lang="en-GB" sz="2000" dirty="0"/>
              <a:t>(1) Structural: networks and relations (2) Cognitive: values and perceptions </a:t>
            </a:r>
          </a:p>
        </p:txBody>
      </p:sp>
      <p:sp>
        <p:nvSpPr>
          <p:cNvPr id="9" name="Rectangle: Rounded Corners 8">
            <a:extLst>
              <a:ext uri="{FF2B5EF4-FFF2-40B4-BE49-F238E27FC236}">
                <a16:creationId xmlns:a16="http://schemas.microsoft.com/office/drawing/2014/main" id="{A1A37A62-F654-48B0-A993-05E8AC8DC5D7}"/>
              </a:ext>
            </a:extLst>
          </p:cNvPr>
          <p:cNvSpPr/>
          <p:nvPr/>
        </p:nvSpPr>
        <p:spPr>
          <a:xfrm>
            <a:off x="539552" y="2204864"/>
            <a:ext cx="8110665" cy="369332"/>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sz="2000" b="1" dirty="0"/>
              <a:t>Levels of analysis</a:t>
            </a:r>
          </a:p>
        </p:txBody>
      </p:sp>
      <p:sp>
        <p:nvSpPr>
          <p:cNvPr id="10" name="Rectangle: Rounded Corners 9">
            <a:extLst>
              <a:ext uri="{FF2B5EF4-FFF2-40B4-BE49-F238E27FC236}">
                <a16:creationId xmlns:a16="http://schemas.microsoft.com/office/drawing/2014/main" id="{60B704CB-B53F-456F-BA52-4D1B75DC12F3}"/>
              </a:ext>
            </a:extLst>
          </p:cNvPr>
          <p:cNvSpPr/>
          <p:nvPr/>
        </p:nvSpPr>
        <p:spPr>
          <a:xfrm>
            <a:off x="539552" y="2996952"/>
            <a:ext cx="2448272" cy="72008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Micro (individual)</a:t>
            </a:r>
          </a:p>
        </p:txBody>
      </p:sp>
      <p:sp>
        <p:nvSpPr>
          <p:cNvPr id="11" name="Rectangle: Rounded Corners 10">
            <a:extLst>
              <a:ext uri="{FF2B5EF4-FFF2-40B4-BE49-F238E27FC236}">
                <a16:creationId xmlns:a16="http://schemas.microsoft.com/office/drawing/2014/main" id="{D04ECA0C-F8F2-4695-9208-996BCCA7A596}"/>
              </a:ext>
            </a:extLst>
          </p:cNvPr>
          <p:cNvSpPr/>
          <p:nvPr/>
        </p:nvSpPr>
        <p:spPr>
          <a:xfrm>
            <a:off x="3347864" y="2996952"/>
            <a:ext cx="2448272" cy="72008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Meso (community)</a:t>
            </a:r>
          </a:p>
        </p:txBody>
      </p:sp>
      <p:sp>
        <p:nvSpPr>
          <p:cNvPr id="12" name="Rectangle: Rounded Corners 11">
            <a:extLst>
              <a:ext uri="{FF2B5EF4-FFF2-40B4-BE49-F238E27FC236}">
                <a16:creationId xmlns:a16="http://schemas.microsoft.com/office/drawing/2014/main" id="{54F7FDA8-6F78-484F-BF8F-52CD100821DD}"/>
              </a:ext>
            </a:extLst>
          </p:cNvPr>
          <p:cNvSpPr/>
          <p:nvPr/>
        </p:nvSpPr>
        <p:spPr>
          <a:xfrm>
            <a:off x="6228184" y="2996952"/>
            <a:ext cx="2448272" cy="72008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Macro (state/nation)</a:t>
            </a:r>
          </a:p>
        </p:txBody>
      </p:sp>
      <p:sp>
        <p:nvSpPr>
          <p:cNvPr id="13" name="Rectangle: Rounded Corners 12">
            <a:extLst>
              <a:ext uri="{FF2B5EF4-FFF2-40B4-BE49-F238E27FC236}">
                <a16:creationId xmlns:a16="http://schemas.microsoft.com/office/drawing/2014/main" id="{243B2113-C9B4-4C22-BE37-45766DB5C619}"/>
              </a:ext>
            </a:extLst>
          </p:cNvPr>
          <p:cNvSpPr/>
          <p:nvPr/>
        </p:nvSpPr>
        <p:spPr>
          <a:xfrm>
            <a:off x="539552" y="4166998"/>
            <a:ext cx="2448272" cy="185429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r>
              <a:rPr lang="en-GB" b="1" dirty="0">
                <a:solidFill>
                  <a:schemeClr val="accent3">
                    <a:lumMod val="50000"/>
                  </a:schemeClr>
                </a:solidFill>
              </a:rPr>
              <a:t>Bonded Social Capital</a:t>
            </a:r>
            <a:endParaRPr lang="en-GB" dirty="0">
              <a:solidFill>
                <a:schemeClr val="accent3">
                  <a:lumMod val="50000"/>
                </a:schemeClr>
              </a:solidFill>
            </a:endParaRPr>
          </a:p>
          <a:p>
            <a:pPr algn="ctr"/>
            <a:r>
              <a:rPr lang="en-GB" sz="1600" dirty="0">
                <a:solidFill>
                  <a:schemeClr val="accent3">
                    <a:lumMod val="50000"/>
                  </a:schemeClr>
                </a:solidFill>
              </a:rPr>
              <a:t>1) Strong ‘homogeneous’ relations and networks</a:t>
            </a:r>
          </a:p>
          <a:p>
            <a:pPr algn="ctr"/>
            <a:r>
              <a:rPr lang="en-GB" sz="1600" dirty="0">
                <a:solidFill>
                  <a:schemeClr val="accent3">
                    <a:lumMod val="50000"/>
                  </a:schemeClr>
                </a:solidFill>
              </a:rPr>
              <a:t>2) Trust, reciprocity and behavioural norms </a:t>
            </a:r>
          </a:p>
        </p:txBody>
      </p:sp>
      <p:sp>
        <p:nvSpPr>
          <p:cNvPr id="14" name="Rectangle: Rounded Corners 13">
            <a:extLst>
              <a:ext uri="{FF2B5EF4-FFF2-40B4-BE49-F238E27FC236}">
                <a16:creationId xmlns:a16="http://schemas.microsoft.com/office/drawing/2014/main" id="{FFD2D1AB-F8C9-4C5B-A4CD-B5FB584401AF}"/>
              </a:ext>
            </a:extLst>
          </p:cNvPr>
          <p:cNvSpPr/>
          <p:nvPr/>
        </p:nvSpPr>
        <p:spPr>
          <a:xfrm>
            <a:off x="3347864" y="4166998"/>
            <a:ext cx="2448272" cy="1854290"/>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b="1" dirty="0">
                <a:solidFill>
                  <a:schemeClr val="accent6">
                    <a:lumMod val="50000"/>
                  </a:schemeClr>
                </a:solidFill>
              </a:rPr>
              <a:t>Bridged Social Capital</a:t>
            </a:r>
            <a:endParaRPr lang="en-GB" dirty="0">
              <a:solidFill>
                <a:schemeClr val="accent6">
                  <a:lumMod val="50000"/>
                </a:schemeClr>
              </a:solidFill>
            </a:endParaRPr>
          </a:p>
          <a:p>
            <a:pPr algn="ctr"/>
            <a:r>
              <a:rPr lang="en-GB" sz="1600" dirty="0">
                <a:solidFill>
                  <a:schemeClr val="accent6">
                    <a:lumMod val="50000"/>
                  </a:schemeClr>
                </a:solidFill>
              </a:rPr>
              <a:t>1) Weaker ‘heterogeneous’ relations and networks</a:t>
            </a:r>
          </a:p>
          <a:p>
            <a:pPr algn="ctr"/>
            <a:r>
              <a:rPr lang="en-GB" sz="1600" dirty="0">
                <a:solidFill>
                  <a:schemeClr val="accent6">
                    <a:lumMod val="50000"/>
                  </a:schemeClr>
                </a:solidFill>
              </a:rPr>
              <a:t>2) Community connectedness and cohesiveness</a:t>
            </a:r>
          </a:p>
        </p:txBody>
      </p:sp>
      <p:sp>
        <p:nvSpPr>
          <p:cNvPr id="15" name="Rectangle: Rounded Corners 14">
            <a:extLst>
              <a:ext uri="{FF2B5EF4-FFF2-40B4-BE49-F238E27FC236}">
                <a16:creationId xmlns:a16="http://schemas.microsoft.com/office/drawing/2014/main" id="{113AA5CB-5DE5-4802-83E2-0437E4EADB2E}"/>
              </a:ext>
            </a:extLst>
          </p:cNvPr>
          <p:cNvSpPr/>
          <p:nvPr/>
        </p:nvSpPr>
        <p:spPr>
          <a:xfrm>
            <a:off x="6228184" y="4166998"/>
            <a:ext cx="2448272" cy="1854290"/>
          </a:xfrm>
          <a:prstGeom prst="round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r>
              <a:rPr lang="en-GB" b="1" dirty="0">
                <a:solidFill>
                  <a:schemeClr val="accent5">
                    <a:lumMod val="50000"/>
                  </a:schemeClr>
                </a:solidFill>
              </a:rPr>
              <a:t>Linked Social Capital</a:t>
            </a:r>
            <a:endParaRPr lang="en-GB" dirty="0">
              <a:solidFill>
                <a:schemeClr val="accent5">
                  <a:lumMod val="50000"/>
                </a:schemeClr>
              </a:solidFill>
            </a:endParaRPr>
          </a:p>
          <a:p>
            <a:pPr algn="ctr"/>
            <a:r>
              <a:rPr lang="en-GB" sz="1600" dirty="0">
                <a:solidFill>
                  <a:schemeClr val="accent5">
                    <a:lumMod val="50000"/>
                  </a:schemeClr>
                </a:solidFill>
              </a:rPr>
              <a:t>1) Connections with government and ‘civic’ structures</a:t>
            </a:r>
          </a:p>
          <a:p>
            <a:pPr algn="ctr"/>
            <a:r>
              <a:rPr lang="en-GB" sz="1600" dirty="0">
                <a:solidFill>
                  <a:schemeClr val="accent5">
                    <a:lumMod val="50000"/>
                  </a:schemeClr>
                </a:solidFill>
              </a:rPr>
              <a:t>2) Civic engagement of organisational trust</a:t>
            </a:r>
          </a:p>
        </p:txBody>
      </p:sp>
      <p:cxnSp>
        <p:nvCxnSpPr>
          <p:cNvPr id="17" name="Straight Arrow Connector 16">
            <a:extLst>
              <a:ext uri="{FF2B5EF4-FFF2-40B4-BE49-F238E27FC236}">
                <a16:creationId xmlns:a16="http://schemas.microsoft.com/office/drawing/2014/main" id="{1EDA6005-26D8-4CEF-B74E-5A845315A7B4}"/>
              </a:ext>
            </a:extLst>
          </p:cNvPr>
          <p:cNvCxnSpPr>
            <a:stCxn id="8" idx="2"/>
            <a:endCxn id="9" idx="0"/>
          </p:cNvCxnSpPr>
          <p:nvPr/>
        </p:nvCxnSpPr>
        <p:spPr>
          <a:xfrm>
            <a:off x="4594885" y="1844824"/>
            <a:ext cx="0" cy="360040"/>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9" name="Connector: Elbow 18">
            <a:extLst>
              <a:ext uri="{FF2B5EF4-FFF2-40B4-BE49-F238E27FC236}">
                <a16:creationId xmlns:a16="http://schemas.microsoft.com/office/drawing/2014/main" id="{1E81736B-8980-46AC-AF6B-3CA04FE69FD0}"/>
              </a:ext>
            </a:extLst>
          </p:cNvPr>
          <p:cNvCxnSpPr>
            <a:stCxn id="9" idx="2"/>
            <a:endCxn id="10" idx="0"/>
          </p:cNvCxnSpPr>
          <p:nvPr/>
        </p:nvCxnSpPr>
        <p:spPr>
          <a:xfrm rot="5400000">
            <a:off x="2967909" y="1369976"/>
            <a:ext cx="422756" cy="2831197"/>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27083BD6-8749-462F-94A9-1D250617BC49}"/>
              </a:ext>
            </a:extLst>
          </p:cNvPr>
          <p:cNvCxnSpPr>
            <a:stCxn id="10" idx="2"/>
            <a:endCxn id="13" idx="0"/>
          </p:cNvCxnSpPr>
          <p:nvPr/>
        </p:nvCxnSpPr>
        <p:spPr>
          <a:xfrm>
            <a:off x="1763688"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5273F89A-694A-41A0-BF9F-483208B7FE7A}"/>
              </a:ext>
            </a:extLst>
          </p:cNvPr>
          <p:cNvCxnSpPr>
            <a:stCxn id="9" idx="2"/>
            <a:endCxn id="11" idx="0"/>
          </p:cNvCxnSpPr>
          <p:nvPr/>
        </p:nvCxnSpPr>
        <p:spPr>
          <a:xfrm flipH="1">
            <a:off x="4572000" y="2574196"/>
            <a:ext cx="22885" cy="42275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AA39ADDB-DDD0-4E1E-8F1D-858E096E8B4E}"/>
              </a:ext>
            </a:extLst>
          </p:cNvPr>
          <p:cNvCxnSpPr>
            <a:stCxn id="11" idx="2"/>
            <a:endCxn id="14" idx="0"/>
          </p:cNvCxnSpPr>
          <p:nvPr/>
        </p:nvCxnSpPr>
        <p:spPr>
          <a:xfrm>
            <a:off x="457200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7" name="Connector: Elbow 26">
            <a:extLst>
              <a:ext uri="{FF2B5EF4-FFF2-40B4-BE49-F238E27FC236}">
                <a16:creationId xmlns:a16="http://schemas.microsoft.com/office/drawing/2014/main" id="{24932B92-C5AC-4B61-BD55-95615EBA95A3}"/>
              </a:ext>
            </a:extLst>
          </p:cNvPr>
          <p:cNvCxnSpPr>
            <a:stCxn id="9" idx="2"/>
            <a:endCxn id="12" idx="0"/>
          </p:cNvCxnSpPr>
          <p:nvPr/>
        </p:nvCxnSpPr>
        <p:spPr>
          <a:xfrm rot="16200000" flipH="1">
            <a:off x="5812224" y="1356856"/>
            <a:ext cx="422756" cy="2857435"/>
          </a:xfrm>
          <a:prstGeom prst="bentConnector3">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51524D1F-4146-4B56-A21A-67B89351DED0}"/>
              </a:ext>
            </a:extLst>
          </p:cNvPr>
          <p:cNvCxnSpPr>
            <a:stCxn id="12" idx="2"/>
            <a:endCxn id="15" idx="0"/>
          </p:cNvCxnSpPr>
          <p:nvPr/>
        </p:nvCxnSpPr>
        <p:spPr>
          <a:xfrm>
            <a:off x="7452320" y="3717032"/>
            <a:ext cx="0" cy="44996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5624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3"/>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23"/>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1"/>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25"/>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4"/>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27"/>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2"/>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nodeType="clickEffect">
                                  <p:stCondLst>
                                    <p:cond delay="0"/>
                                  </p:stCondLst>
                                  <p:childTnLst>
                                    <p:set>
                                      <p:cBhvr>
                                        <p:cTn id="58" dur="1" fill="hold">
                                          <p:stCondLst>
                                            <p:cond delay="0"/>
                                          </p:stCondLst>
                                        </p:cTn>
                                        <p:tgtEl>
                                          <p:spTgt spid="29"/>
                                        </p:tgtEl>
                                        <p:attrNameLst>
                                          <p:attrName>style.visibility</p:attrName>
                                        </p:attrNameLst>
                                      </p:cBhvr>
                                      <p:to>
                                        <p:strVal val="visible"/>
                                      </p:to>
                                    </p:set>
                                  </p:childTnLst>
                                </p:cTn>
                              </p:par>
                            </p:childTnLst>
                          </p:cTn>
                        </p:par>
                      </p:childTnLst>
                    </p:cTn>
                  </p:par>
                  <p:par>
                    <p:cTn id="59" fill="hold">
                      <p:stCondLst>
                        <p:cond delay="indefinite"/>
                      </p:stCondLst>
                      <p:childTnLst>
                        <p:par>
                          <p:cTn id="60" fill="hold">
                            <p:stCondLst>
                              <p:cond delay="0"/>
                            </p:stCondLst>
                            <p:childTnLst>
                              <p:par>
                                <p:cTn id="61" presetID="1" presetClass="entr" presetSubtype="0" fill="hold" grpId="0" nodeType="clickEffect">
                                  <p:stCondLst>
                                    <p:cond delay="0"/>
                                  </p:stCondLst>
                                  <p:childTnLst>
                                    <p:set>
                                      <p:cBhvr>
                                        <p:cTn id="62" dur="1" fill="hold">
                                          <p:stCondLst>
                                            <p:cond delay="0"/>
                                          </p:stCondLst>
                                        </p:cTn>
                                        <p:tgtEl>
                                          <p:spTgt spid="15"/>
                                        </p:tgtEl>
                                        <p:attrNameLst>
                                          <p:attrName>style.visibility</p:attrName>
                                        </p:attrNameLst>
                                      </p:cBhvr>
                                      <p:to>
                                        <p:strVal val="visible"/>
                                      </p:to>
                                    </p:set>
                                  </p:childTnLst>
                                </p:cTn>
                              </p:par>
                            </p:childTnLst>
                          </p:cTn>
                        </p:par>
                      </p:childTnLst>
                    </p:cTn>
                  </p:par>
                  <p:par>
                    <p:cTn id="63" fill="hold">
                      <p:stCondLst>
                        <p:cond delay="indefinite"/>
                      </p:stCondLst>
                      <p:childTnLst>
                        <p:par>
                          <p:cTn id="64" fill="hold">
                            <p:stCondLst>
                              <p:cond delay="0"/>
                            </p:stCondLst>
                            <p:childTnLst>
                              <p:par>
                                <p:cTn id="65" presetID="1" presetClass="entr" presetSubtype="0" fill="hold" grpId="0" nodeType="clickEffect">
                                  <p:stCondLst>
                                    <p:cond delay="0"/>
                                  </p:stCondLst>
                                  <p:childTnLst>
                                    <p:set>
                                      <p:cBhvr>
                                        <p:cTn id="6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animBg="1"/>
      <p:bldP spid="9" grpId="0" animBg="1"/>
      <p:bldP spid="10" grpId="0" animBg="1"/>
      <p:bldP spid="11" grpId="0" animBg="1"/>
      <p:bldP spid="12" grpId="0" animBg="1"/>
      <p:bldP spid="13" grpId="0" animBg="1"/>
      <p:bldP spid="14" grpId="0" animBg="1"/>
      <p:bldP spid="1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78098"/>
          </a:xfrm>
        </p:spPr>
        <p:txBody>
          <a:bodyPr>
            <a:normAutofit fontScale="90000"/>
          </a:bodyPr>
          <a:lstStyle/>
          <a:p>
            <a:r>
              <a:rPr lang="en-GB" b="1" dirty="0"/>
              <a:t>Community, Social Capital &amp; Exclusion</a:t>
            </a:r>
          </a:p>
        </p:txBody>
      </p:sp>
      <p:sp>
        <p:nvSpPr>
          <p:cNvPr id="3" name="Content Placeholder 2"/>
          <p:cNvSpPr>
            <a:spLocks noGrp="1"/>
          </p:cNvSpPr>
          <p:nvPr>
            <p:ph sz="half" idx="1"/>
          </p:nvPr>
        </p:nvSpPr>
        <p:spPr>
          <a:xfrm>
            <a:off x="395536" y="980729"/>
            <a:ext cx="8229600" cy="648071"/>
          </a:xfrm>
        </p:spPr>
        <p:txBody>
          <a:bodyPr>
            <a:noAutofit/>
          </a:bodyPr>
          <a:lstStyle/>
          <a:p>
            <a:pPr>
              <a:spcBef>
                <a:spcPts val="600"/>
              </a:spcBef>
              <a:spcAft>
                <a:spcPts val="600"/>
              </a:spcAft>
            </a:pPr>
            <a:r>
              <a:rPr lang="en-GB" dirty="0"/>
              <a:t>Social capital is defined by Putnam (2020, p. 19) as: </a:t>
            </a:r>
          </a:p>
        </p:txBody>
      </p:sp>
      <p:sp>
        <p:nvSpPr>
          <p:cNvPr id="4" name="TextBox 3">
            <a:extLst>
              <a:ext uri="{FF2B5EF4-FFF2-40B4-BE49-F238E27FC236}">
                <a16:creationId xmlns:a16="http://schemas.microsoft.com/office/drawing/2014/main" id="{11DA5663-AF38-D0DB-A04C-91017AA06447}"/>
              </a:ext>
            </a:extLst>
          </p:cNvPr>
          <p:cNvSpPr txBox="1"/>
          <p:nvPr/>
        </p:nvSpPr>
        <p:spPr>
          <a:xfrm>
            <a:off x="947776" y="4535462"/>
            <a:ext cx="6912768" cy="954107"/>
          </a:xfrm>
          <a:prstGeom prst="rect">
            <a:avLst/>
          </a:prstGeom>
          <a:noFill/>
        </p:spPr>
        <p:txBody>
          <a:bodyPr wrap="square" rtlCol="0">
            <a:spAutoFit/>
          </a:bodyPr>
          <a:lstStyle/>
          <a:p>
            <a:pPr algn="ctr"/>
            <a:r>
              <a:rPr lang="en-GB" sz="2800" b="1" dirty="0"/>
              <a:t>What are the potential, negative aspects, of social capital in the light of this quote</a:t>
            </a:r>
          </a:p>
        </p:txBody>
      </p:sp>
      <p:pic>
        <p:nvPicPr>
          <p:cNvPr id="6" name="Picture 5" descr="Icon&#10;&#10;Description automatically generated">
            <a:extLst>
              <a:ext uri="{FF2B5EF4-FFF2-40B4-BE49-F238E27FC236}">
                <a16:creationId xmlns:a16="http://schemas.microsoft.com/office/drawing/2014/main" id="{79E9789F-7AFD-4451-A77E-7D48C3C3C14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72114" y="5517233"/>
            <a:ext cx="864092" cy="864092"/>
          </a:xfrm>
          <a:prstGeom prst="rect">
            <a:avLst/>
          </a:prstGeom>
        </p:spPr>
      </p:pic>
      <p:sp>
        <p:nvSpPr>
          <p:cNvPr id="7" name="TextBox 6">
            <a:extLst>
              <a:ext uri="{FF2B5EF4-FFF2-40B4-BE49-F238E27FC236}">
                <a16:creationId xmlns:a16="http://schemas.microsoft.com/office/drawing/2014/main" id="{6FA7BF01-F82D-04D8-EA0F-A3D23C4255CD}"/>
              </a:ext>
            </a:extLst>
          </p:cNvPr>
          <p:cNvSpPr txBox="1"/>
          <p:nvPr/>
        </p:nvSpPr>
        <p:spPr>
          <a:xfrm>
            <a:off x="467544" y="1716135"/>
            <a:ext cx="8280920" cy="2862322"/>
          </a:xfrm>
          <a:prstGeom prst="rect">
            <a:avLst/>
          </a:prstGeom>
          <a:noFill/>
        </p:spPr>
        <p:txBody>
          <a:bodyPr wrap="square" rtlCol="0">
            <a:spAutoFit/>
          </a:bodyPr>
          <a:lstStyle/>
          <a:p>
            <a:pPr algn="ctr"/>
            <a:r>
              <a:rPr lang="en-GB" sz="2000" dirty="0"/>
              <a:t> “Whereas physical capital refers to physical objects and human capital refers to the properties of individuals, social capital refers to connections among individuals – social networks and the norms of reciprocity and trustworthiness that arise from them. In that sense social capital is closely related to what some have called “civic virtue.” The difference is that “social capital” calls attention to the fact that civic virtue is most powerful when embedded in a sense network of reciprocal social relations. A society of many virtuous but isolated individuals is not necessarily rich in social capital”.</a:t>
            </a:r>
          </a:p>
          <a:p>
            <a:pPr algn="ctr"/>
            <a:endParaRPr lang="en-GB" sz="2000" dirty="0"/>
          </a:p>
        </p:txBody>
      </p:sp>
    </p:spTree>
    <p:extLst>
      <p:ext uri="{BB962C8B-B14F-4D97-AF65-F5344CB8AC3E}">
        <p14:creationId xmlns:p14="http://schemas.microsoft.com/office/powerpoint/2010/main" val="42549988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88640"/>
            <a:ext cx="8229600" cy="778098"/>
          </a:xfrm>
        </p:spPr>
        <p:txBody>
          <a:bodyPr/>
          <a:lstStyle/>
          <a:p>
            <a:r>
              <a:rPr lang="en-GB" b="1" dirty="0"/>
              <a:t>Community: Final Thoughts </a:t>
            </a:r>
          </a:p>
        </p:txBody>
      </p:sp>
      <p:sp>
        <p:nvSpPr>
          <p:cNvPr id="3" name="Content Placeholder 2"/>
          <p:cNvSpPr>
            <a:spLocks noGrp="1"/>
          </p:cNvSpPr>
          <p:nvPr>
            <p:ph sz="half" idx="1"/>
          </p:nvPr>
        </p:nvSpPr>
        <p:spPr>
          <a:xfrm>
            <a:off x="286389" y="1744932"/>
            <a:ext cx="8229600" cy="4525963"/>
          </a:xfrm>
        </p:spPr>
        <p:txBody>
          <a:bodyPr>
            <a:normAutofit lnSpcReduction="10000"/>
          </a:bodyPr>
          <a:lstStyle/>
          <a:p>
            <a:r>
              <a:rPr lang="en-GB" dirty="0"/>
              <a:t>If successful integration into a ‘community’ or social system relies on having social capital in common with that community then those who lack it can be excluded</a:t>
            </a:r>
          </a:p>
          <a:p>
            <a:r>
              <a:rPr lang="en-GB" dirty="0"/>
              <a:t>Exclusion from a community is one of the ways that communities are assessed as being ‘sustainable’ or not</a:t>
            </a:r>
          </a:p>
          <a:p>
            <a:r>
              <a:rPr lang="en-GB" dirty="0"/>
              <a:t>In the next Part of this Theme we will turn to look at the other aspects of sustainable communities in </a:t>
            </a:r>
            <a:r>
              <a:rPr lang="en-GB"/>
              <a:t>more detail.</a:t>
            </a:r>
            <a:endParaRPr lang="en-GB" dirty="0"/>
          </a:p>
        </p:txBody>
      </p:sp>
      <p:sp>
        <p:nvSpPr>
          <p:cNvPr id="6" name="TextBox 5">
            <a:extLst>
              <a:ext uri="{FF2B5EF4-FFF2-40B4-BE49-F238E27FC236}">
                <a16:creationId xmlns:a16="http://schemas.microsoft.com/office/drawing/2014/main" id="{6F99994A-D4BC-E8B4-6ACB-081040578D9E}"/>
              </a:ext>
            </a:extLst>
          </p:cNvPr>
          <p:cNvSpPr txBox="1"/>
          <p:nvPr/>
        </p:nvSpPr>
        <p:spPr>
          <a:xfrm>
            <a:off x="251520" y="1124744"/>
            <a:ext cx="4824536" cy="461665"/>
          </a:xfrm>
          <a:prstGeom prst="rect">
            <a:avLst/>
          </a:prstGeom>
          <a:noFill/>
        </p:spPr>
        <p:txBody>
          <a:bodyPr wrap="square" rtlCol="0">
            <a:spAutoFit/>
          </a:bodyPr>
          <a:lstStyle/>
          <a:p>
            <a:r>
              <a:rPr lang="en-GB" sz="2400" b="1" dirty="0"/>
              <a:t>Community Social Capital</a:t>
            </a:r>
          </a:p>
        </p:txBody>
      </p:sp>
    </p:spTree>
    <p:extLst>
      <p:ext uri="{BB962C8B-B14F-4D97-AF65-F5344CB8AC3E}">
        <p14:creationId xmlns:p14="http://schemas.microsoft.com/office/powerpoint/2010/main" val="36465309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14568" y="833263"/>
            <a:ext cx="8229600" cy="4525963"/>
          </a:xfrm>
        </p:spPr>
        <p:txBody>
          <a:bodyPr>
            <a:noAutofit/>
          </a:bodyPr>
          <a:lstStyle/>
          <a:p>
            <a:pPr>
              <a:spcBef>
                <a:spcPts val="600"/>
              </a:spcBef>
              <a:spcAft>
                <a:spcPts val="600"/>
              </a:spcAft>
            </a:pPr>
            <a:r>
              <a:rPr lang="en-GB" sz="1600" b="0" i="0" dirty="0">
                <a:solidFill>
                  <a:srgbClr val="3A3A3A"/>
                </a:solidFill>
                <a:effectLst/>
                <a:latin typeface="+mj-lt"/>
              </a:rPr>
              <a:t>Blake </a:t>
            </a:r>
            <a:r>
              <a:rPr lang="en-GB" sz="1600" b="0" i="1" dirty="0">
                <a:solidFill>
                  <a:srgbClr val="3A3A3A"/>
                </a:solidFill>
                <a:effectLst/>
                <a:latin typeface="+mj-lt"/>
              </a:rPr>
              <a:t>et al</a:t>
            </a:r>
            <a:r>
              <a:rPr lang="en-GB" sz="1600" b="0" dirty="0">
                <a:solidFill>
                  <a:srgbClr val="3A3A3A"/>
                </a:solidFill>
                <a:effectLst/>
                <a:latin typeface="+mj-lt"/>
              </a:rPr>
              <a:t> (2008) </a:t>
            </a:r>
            <a:r>
              <a:rPr lang="en-GB" sz="1600" b="0" i="1" dirty="0">
                <a:solidFill>
                  <a:srgbClr val="3A3A3A"/>
                </a:solidFill>
                <a:effectLst/>
                <a:latin typeface="+mj-lt"/>
              </a:rPr>
              <a:t>Community engagement and community cohesion </a:t>
            </a:r>
            <a:r>
              <a:rPr lang="en-GB" sz="1600" b="0" dirty="0">
                <a:solidFill>
                  <a:srgbClr val="3A3A3A"/>
                </a:solidFill>
                <a:effectLst/>
                <a:latin typeface="+mj-lt"/>
              </a:rPr>
              <a:t>Joseph Rowntree Foundation Available at: </a:t>
            </a:r>
            <a:r>
              <a:rPr lang="en-GB" sz="1600" b="0" dirty="0">
                <a:solidFill>
                  <a:srgbClr val="3A3A3A"/>
                </a:solidFill>
                <a:effectLst/>
                <a:latin typeface="+mj-lt"/>
                <a:hlinkClick r:id="rId2"/>
              </a:rPr>
              <a:t>https://www.jrf.org.uk/report/community-engagement-and-community-cohesion</a:t>
            </a:r>
            <a:r>
              <a:rPr lang="en-GB" sz="1600" b="0" dirty="0">
                <a:solidFill>
                  <a:srgbClr val="3A3A3A"/>
                </a:solidFill>
                <a:effectLst/>
                <a:latin typeface="+mj-lt"/>
              </a:rPr>
              <a:t> [Accessed 16/03/2023]</a:t>
            </a:r>
            <a:endParaRPr lang="en-GB" sz="1600" b="0" i="0" dirty="0">
              <a:solidFill>
                <a:srgbClr val="3A3A3A"/>
              </a:solidFill>
              <a:effectLst/>
              <a:latin typeface="+mj-lt"/>
            </a:endParaRPr>
          </a:p>
          <a:p>
            <a:pPr>
              <a:spcBef>
                <a:spcPts val="600"/>
              </a:spcBef>
              <a:spcAft>
                <a:spcPts val="600"/>
              </a:spcAft>
            </a:pPr>
            <a:r>
              <a:rPr lang="en-GB" sz="1600" b="0" i="0" dirty="0">
                <a:solidFill>
                  <a:srgbClr val="3A3A3A"/>
                </a:solidFill>
                <a:effectLst/>
                <a:latin typeface="+mj-lt"/>
              </a:rPr>
              <a:t>Calhoun, C.J. (2002) </a:t>
            </a:r>
            <a:r>
              <a:rPr lang="en-GB" sz="1600" b="0" i="1" dirty="0">
                <a:solidFill>
                  <a:srgbClr val="3A3A3A"/>
                </a:solidFill>
                <a:effectLst/>
                <a:latin typeface="+mj-lt"/>
              </a:rPr>
              <a:t>Dictionary of the social sciences</a:t>
            </a:r>
            <a:r>
              <a:rPr lang="en-GB" sz="1600" b="0" i="0" dirty="0">
                <a:solidFill>
                  <a:srgbClr val="3A3A3A"/>
                </a:solidFill>
                <a:effectLst/>
                <a:latin typeface="+mj-lt"/>
              </a:rPr>
              <a:t>. Oxford: Oxford University Press. Available at: </a:t>
            </a:r>
            <a:r>
              <a:rPr lang="en-GB" sz="1600" b="0" i="0" dirty="0">
                <a:solidFill>
                  <a:srgbClr val="3A3A3A"/>
                </a:solidFill>
                <a:effectLst/>
                <a:latin typeface="+mj-lt"/>
                <a:hlinkClick r:id="rId3"/>
              </a:rPr>
              <a:t>https://www-oxfordreference-com.ezproxy.uwtsd.ac.uk/display/10.1093/acref/9780195123715.001.0001/acref-9780195123715-e-313?rskey=XwLo8O&amp;result=1</a:t>
            </a:r>
            <a:r>
              <a:rPr lang="en-GB" sz="1600" b="0" i="0" dirty="0">
                <a:solidFill>
                  <a:srgbClr val="3A3A3A"/>
                </a:solidFill>
                <a:effectLst/>
                <a:latin typeface="+mj-lt"/>
              </a:rPr>
              <a:t> [Accessed 16/03/2023]</a:t>
            </a:r>
          </a:p>
          <a:p>
            <a:pPr>
              <a:spcBef>
                <a:spcPts val="600"/>
              </a:spcBef>
              <a:spcAft>
                <a:spcPts val="600"/>
              </a:spcAft>
            </a:pPr>
            <a:r>
              <a:rPr lang="en-GB" sz="1600" dirty="0">
                <a:solidFill>
                  <a:srgbClr val="3A3A3A"/>
                </a:solidFill>
                <a:latin typeface="+mj-lt"/>
              </a:rPr>
              <a:t>Cohen, A. P. (1982) </a:t>
            </a:r>
            <a:r>
              <a:rPr lang="en-GB" sz="1600" i="1" dirty="0">
                <a:solidFill>
                  <a:srgbClr val="3A3A3A"/>
                </a:solidFill>
                <a:latin typeface="+mj-lt"/>
              </a:rPr>
              <a:t>Belonging identity and social organisation in British rural cultures</a:t>
            </a:r>
            <a:r>
              <a:rPr lang="en-GB" sz="1600" dirty="0">
                <a:solidFill>
                  <a:srgbClr val="3A3A3A"/>
                </a:solidFill>
                <a:latin typeface="+mj-lt"/>
              </a:rPr>
              <a:t> Manchester: Manchester University Press</a:t>
            </a:r>
          </a:p>
          <a:p>
            <a:pPr>
              <a:spcBef>
                <a:spcPts val="600"/>
              </a:spcBef>
              <a:spcAft>
                <a:spcPts val="600"/>
              </a:spcAft>
            </a:pPr>
            <a:r>
              <a:rPr lang="en-GB" sz="1600" dirty="0">
                <a:solidFill>
                  <a:srgbClr val="3A3A3A"/>
                </a:solidFill>
                <a:latin typeface="+mj-lt"/>
              </a:rPr>
              <a:t>Cohen, A. P. (1985) </a:t>
            </a:r>
            <a:r>
              <a:rPr lang="en-GB" sz="1600" i="1" dirty="0">
                <a:solidFill>
                  <a:srgbClr val="3A3A3A"/>
                </a:solidFill>
                <a:latin typeface="+mj-lt"/>
              </a:rPr>
              <a:t>The Symbolic Construction of Community </a:t>
            </a:r>
            <a:r>
              <a:rPr lang="en-GB" sz="1600" dirty="0">
                <a:solidFill>
                  <a:srgbClr val="3A3A3A"/>
                </a:solidFill>
                <a:latin typeface="+mj-lt"/>
              </a:rPr>
              <a:t>London: Routledge Available at: </a:t>
            </a:r>
            <a:r>
              <a:rPr lang="en-GB" sz="1600" dirty="0">
                <a:solidFill>
                  <a:srgbClr val="3A3A3A"/>
                </a:solidFill>
                <a:latin typeface="+mj-lt"/>
                <a:hlinkClick r:id="rId4"/>
              </a:rPr>
              <a:t>Google Scholar</a:t>
            </a:r>
            <a:r>
              <a:rPr lang="en-GB" sz="1600" dirty="0">
                <a:solidFill>
                  <a:srgbClr val="3A3A3A"/>
                </a:solidFill>
                <a:latin typeface="+mj-lt"/>
              </a:rPr>
              <a:t> [Accessed 16/03/2023]</a:t>
            </a:r>
            <a:endParaRPr lang="en-GB" sz="1600" b="0" i="1" dirty="0">
              <a:solidFill>
                <a:srgbClr val="3A3A3A"/>
              </a:solidFill>
              <a:effectLst/>
              <a:latin typeface="+mj-lt"/>
            </a:endParaRPr>
          </a:p>
          <a:p>
            <a:pPr>
              <a:spcBef>
                <a:spcPts val="600"/>
              </a:spcBef>
              <a:spcAft>
                <a:spcPts val="600"/>
              </a:spcAft>
            </a:pPr>
            <a:r>
              <a:rPr lang="en-GB" sz="1600" dirty="0"/>
              <a:t>CORDIS (2022) </a:t>
            </a:r>
            <a:r>
              <a:rPr lang="en-GB" sz="1600" i="1" dirty="0"/>
              <a:t>Community-Based Policing and Post-Conflict Police Reform</a:t>
            </a:r>
            <a:r>
              <a:rPr lang="en-GB" sz="1600" dirty="0">
                <a:solidFill>
                  <a:srgbClr val="3A3A3A"/>
                </a:solidFill>
                <a:latin typeface="+mj-lt"/>
              </a:rPr>
              <a:t> European Commission Available at: </a:t>
            </a:r>
            <a:r>
              <a:rPr lang="en-GB" sz="1600" dirty="0">
                <a:solidFill>
                  <a:srgbClr val="3A3A3A"/>
                </a:solidFill>
                <a:latin typeface="+mj-lt"/>
                <a:hlinkClick r:id="rId5"/>
              </a:rPr>
              <a:t>https://cordis.europa.eu/project/id/653909</a:t>
            </a:r>
            <a:r>
              <a:rPr lang="en-GB" sz="1600" dirty="0">
                <a:solidFill>
                  <a:srgbClr val="3A3A3A"/>
                </a:solidFill>
                <a:latin typeface="+mj-lt"/>
              </a:rPr>
              <a:t> [Accessed 16/03/2023]</a:t>
            </a:r>
          </a:p>
          <a:p>
            <a:pPr>
              <a:spcBef>
                <a:spcPts val="600"/>
              </a:spcBef>
              <a:spcAft>
                <a:spcPts val="600"/>
              </a:spcAft>
            </a:pPr>
            <a:r>
              <a:rPr lang="en-GB" sz="1600" dirty="0">
                <a:solidFill>
                  <a:srgbClr val="3A3A3A"/>
                </a:solidFill>
                <a:latin typeface="+mj-lt"/>
              </a:rPr>
              <a:t>Crawford, L.A. &amp; Novak, K.B. (2018) Individual and Society: Sociological Social Psychology London: Routledge</a:t>
            </a:r>
          </a:p>
          <a:p>
            <a:pPr>
              <a:spcBef>
                <a:spcPts val="600"/>
              </a:spcBef>
              <a:spcAft>
                <a:spcPts val="600"/>
              </a:spcAft>
            </a:pPr>
            <a:r>
              <a:rPr lang="en-GB" sz="1600" dirty="0">
                <a:solidFill>
                  <a:srgbClr val="3A3A3A"/>
                </a:solidFill>
                <a:latin typeface="+mj-lt"/>
              </a:rPr>
              <a:t>Credit Unions of Wales (2022) Affordable, ethical credit and safe savings, in the heart of your community Available at: </a:t>
            </a:r>
            <a:r>
              <a:rPr lang="en-GB" sz="1600" dirty="0">
                <a:solidFill>
                  <a:srgbClr val="3A3A3A"/>
                </a:solidFill>
                <a:latin typeface="+mj-lt"/>
                <a:hlinkClick r:id="rId6"/>
              </a:rPr>
              <a:t>https://creditunionsofwales.co.uk</a:t>
            </a:r>
            <a:r>
              <a:rPr lang="en-GB" sz="1600" dirty="0">
                <a:solidFill>
                  <a:srgbClr val="3A3A3A"/>
                </a:solidFill>
                <a:latin typeface="+mj-lt"/>
              </a:rPr>
              <a:t> / [Accessed 16/03/2023]</a:t>
            </a:r>
          </a:p>
        </p:txBody>
      </p:sp>
    </p:spTree>
    <p:extLst>
      <p:ext uri="{BB962C8B-B14F-4D97-AF65-F5344CB8AC3E}">
        <p14:creationId xmlns:p14="http://schemas.microsoft.com/office/powerpoint/2010/main" val="21282649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107504" y="819194"/>
            <a:ext cx="8229600" cy="4525963"/>
          </a:xfrm>
        </p:spPr>
        <p:txBody>
          <a:bodyPr>
            <a:noAutofit/>
          </a:bodyPr>
          <a:lstStyle/>
          <a:p>
            <a:pPr>
              <a:spcBef>
                <a:spcPts val="600"/>
              </a:spcBef>
              <a:spcAft>
                <a:spcPts val="600"/>
              </a:spcAft>
            </a:pPr>
            <a:r>
              <a:rPr lang="en-GB" sz="1600" dirty="0"/>
              <a:t>Dale, A. &amp; Sparks, J. (2010) ‘The 'agency' of sustainable community development’ in </a:t>
            </a:r>
            <a:r>
              <a:rPr lang="en-GB" sz="1600" i="1" dirty="0"/>
              <a:t>Community Development Journal</a:t>
            </a:r>
            <a:r>
              <a:rPr lang="en-GB" sz="1600" dirty="0"/>
              <a:t> 46(4): pp. 476-492 Available at: </a:t>
            </a:r>
            <a:r>
              <a:rPr lang="en-GB" sz="1600" dirty="0">
                <a:hlinkClick r:id="rId2"/>
              </a:rPr>
              <a:t>https://www.researchgate.net/publication/234014930_The_'agency'_of_sustainable_community_development</a:t>
            </a:r>
            <a:r>
              <a:rPr lang="en-GB" sz="1600" dirty="0"/>
              <a:t> [Accessed 17/03/2023]</a:t>
            </a:r>
            <a:endParaRPr lang="en-GB" sz="1600" dirty="0">
              <a:solidFill>
                <a:srgbClr val="3A3A3A"/>
              </a:solidFill>
              <a:latin typeface="+mj-lt"/>
            </a:endParaRPr>
          </a:p>
          <a:p>
            <a:pPr>
              <a:spcBef>
                <a:spcPts val="600"/>
              </a:spcBef>
              <a:spcAft>
                <a:spcPts val="600"/>
              </a:spcAft>
            </a:pPr>
            <a:r>
              <a:rPr lang="en-GB" sz="1600" dirty="0">
                <a:solidFill>
                  <a:srgbClr val="3A3A3A"/>
                </a:solidFill>
                <a:latin typeface="+mj-lt"/>
              </a:rPr>
              <a:t>De Souza M, Francis LJ, O’Higgins-Norman, J &amp; Scott D (Eds) The International Handbooks of Religion and Education 3: International Handbook of Education for Spirituality, Care and Wellbeing (Part One), London: Springer Dordrecht Heidelberg.</a:t>
            </a:r>
          </a:p>
          <a:p>
            <a:pPr>
              <a:spcBef>
                <a:spcPts val="600"/>
              </a:spcBef>
              <a:spcAft>
                <a:spcPts val="600"/>
              </a:spcAft>
            </a:pPr>
            <a:r>
              <a:rPr lang="en-GB" sz="1600" dirty="0">
                <a:solidFill>
                  <a:srgbClr val="3A3A3A"/>
                </a:solidFill>
                <a:latin typeface="+mj-lt"/>
              </a:rPr>
              <a:t>Department of Health &amp; Aged Care (2019) </a:t>
            </a:r>
            <a:r>
              <a:rPr lang="en-GB" sz="1600" i="1" dirty="0">
                <a:solidFill>
                  <a:srgbClr val="3A3A3A"/>
                </a:solidFill>
                <a:latin typeface="+mj-lt"/>
              </a:rPr>
              <a:t>Connectedness</a:t>
            </a:r>
            <a:r>
              <a:rPr lang="en-GB" sz="1600" dirty="0">
                <a:solidFill>
                  <a:srgbClr val="3A3A3A"/>
                </a:solidFill>
                <a:latin typeface="+mj-lt"/>
              </a:rPr>
              <a:t> Australian Government Available at </a:t>
            </a:r>
            <a:r>
              <a:rPr lang="en-GB" sz="1600" dirty="0">
                <a:solidFill>
                  <a:srgbClr val="3A3A3A"/>
                </a:solidFill>
                <a:latin typeface="+mj-lt"/>
                <a:hlinkClick r:id="rId3"/>
              </a:rPr>
              <a:t>https://www.headtohealth.gov.au/meaningful-life/connectedness/connectedness</a:t>
            </a:r>
            <a:r>
              <a:rPr lang="en-GB" sz="1600" dirty="0">
                <a:solidFill>
                  <a:srgbClr val="3A3A3A"/>
                </a:solidFill>
                <a:latin typeface="+mj-lt"/>
              </a:rPr>
              <a:t> [Accessed 16/03/2023]</a:t>
            </a:r>
          </a:p>
          <a:p>
            <a:pPr>
              <a:spcBef>
                <a:spcPts val="600"/>
              </a:spcBef>
              <a:spcAft>
                <a:spcPts val="600"/>
              </a:spcAft>
            </a:pPr>
            <a:r>
              <a:rPr lang="en-GB" sz="1600" dirty="0"/>
              <a:t>Field J (2012) Social Capital, London: Routledge.</a:t>
            </a:r>
            <a:endParaRPr lang="en-GB" sz="1600" dirty="0">
              <a:solidFill>
                <a:srgbClr val="3A3A3A"/>
              </a:solidFill>
              <a:latin typeface="+mj-lt"/>
            </a:endParaRPr>
          </a:p>
          <a:p>
            <a:pPr>
              <a:spcBef>
                <a:spcPts val="600"/>
              </a:spcBef>
              <a:spcAft>
                <a:spcPts val="600"/>
              </a:spcAft>
            </a:pPr>
            <a:r>
              <a:rPr lang="en-GB" sz="1600" dirty="0">
                <a:solidFill>
                  <a:srgbClr val="3A3A3A"/>
                </a:solidFill>
                <a:latin typeface="+mj-lt"/>
              </a:rPr>
              <a:t>Frazer, E. (2000) ‘Communitarianism’ pp. 178-190 </a:t>
            </a:r>
            <a:r>
              <a:rPr lang="en-GB" sz="1600" i="1" dirty="0">
                <a:solidFill>
                  <a:srgbClr val="3A3A3A"/>
                </a:solidFill>
                <a:latin typeface="+mj-lt"/>
              </a:rPr>
              <a:t>in </a:t>
            </a:r>
            <a:r>
              <a:rPr lang="en-GB" sz="1600" dirty="0">
                <a:solidFill>
                  <a:srgbClr val="3A3A3A"/>
                </a:solidFill>
                <a:latin typeface="+mj-lt"/>
              </a:rPr>
              <a:t>Browning, G., Halcli, A &amp; Webster, F [eds] </a:t>
            </a:r>
            <a:r>
              <a:rPr lang="en-GB" sz="1600" i="1" dirty="0">
                <a:solidFill>
                  <a:srgbClr val="3A3A3A"/>
                </a:solidFill>
                <a:latin typeface="+mj-lt"/>
              </a:rPr>
              <a:t>Understanding Contemporary Society</a:t>
            </a:r>
            <a:r>
              <a:rPr lang="en-GB" sz="1600" dirty="0">
                <a:solidFill>
                  <a:srgbClr val="3A3A3A"/>
                </a:solidFill>
                <a:latin typeface="+mj-lt"/>
              </a:rPr>
              <a:t> London: Sage Publications</a:t>
            </a:r>
          </a:p>
          <a:p>
            <a:pPr>
              <a:spcBef>
                <a:spcPts val="600"/>
              </a:spcBef>
              <a:spcAft>
                <a:spcPts val="600"/>
              </a:spcAft>
            </a:pPr>
            <a:r>
              <a:rPr lang="en-GB" sz="1600" dirty="0"/>
              <a:t>Giddens A (2006) Sociology,  Cambridge: Polity Press.</a:t>
            </a:r>
            <a:endParaRPr lang="en-US" sz="1600" dirty="0">
              <a:latin typeface="+mj-lt"/>
            </a:endParaRPr>
          </a:p>
          <a:p>
            <a:pPr>
              <a:spcBef>
                <a:spcPts val="600"/>
              </a:spcBef>
              <a:spcAft>
                <a:spcPts val="600"/>
              </a:spcAft>
            </a:pPr>
            <a:r>
              <a:rPr lang="en-US" sz="1600" dirty="0">
                <a:latin typeface="+mj-lt"/>
              </a:rPr>
              <a:t>Lee, D. &amp; Newby, H. (2012) </a:t>
            </a:r>
            <a:r>
              <a:rPr lang="en-US" sz="1600" i="1" dirty="0">
                <a:latin typeface="+mj-lt"/>
              </a:rPr>
              <a:t>The Problem of Sociology</a:t>
            </a:r>
            <a:r>
              <a:rPr lang="en-US" sz="1600" dirty="0">
                <a:latin typeface="+mj-lt"/>
              </a:rPr>
              <a:t> London: Routledge</a:t>
            </a:r>
          </a:p>
          <a:p>
            <a:pPr>
              <a:spcBef>
                <a:spcPts val="600"/>
              </a:spcBef>
              <a:spcAft>
                <a:spcPts val="600"/>
              </a:spcAft>
            </a:pPr>
            <a:r>
              <a:rPr lang="en-US" sz="1600" dirty="0">
                <a:latin typeface="+mj-lt"/>
              </a:rPr>
              <a:t>Putnam, R. (2020) </a:t>
            </a:r>
            <a:r>
              <a:rPr lang="en-US" sz="1600" i="1" dirty="0">
                <a:latin typeface="+mj-lt"/>
              </a:rPr>
              <a:t>Bowling Alone: The Collapse and Revival of American Community </a:t>
            </a:r>
            <a:r>
              <a:rPr lang="en-US" sz="1600" dirty="0">
                <a:latin typeface="+mj-lt"/>
              </a:rPr>
              <a:t>New York: Simon &amp; Schuster</a:t>
            </a:r>
          </a:p>
        </p:txBody>
      </p:sp>
    </p:spTree>
    <p:extLst>
      <p:ext uri="{BB962C8B-B14F-4D97-AF65-F5344CB8AC3E}">
        <p14:creationId xmlns:p14="http://schemas.microsoft.com/office/powerpoint/2010/main" val="28067959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179512" y="908720"/>
            <a:ext cx="8229600" cy="4525963"/>
          </a:xfrm>
        </p:spPr>
        <p:txBody>
          <a:bodyPr>
            <a:normAutofit lnSpcReduction="10000"/>
          </a:bodyPr>
          <a:lstStyle/>
          <a:p>
            <a:pPr>
              <a:spcBef>
                <a:spcPts val="600"/>
              </a:spcBef>
              <a:spcAft>
                <a:spcPts val="600"/>
              </a:spcAft>
            </a:pPr>
            <a:r>
              <a:rPr lang="en-GB" sz="1600" dirty="0"/>
              <a:t>Smith, M. K. (2001) ‘Community’ in </a:t>
            </a:r>
            <a:r>
              <a:rPr lang="en-GB" sz="1600" i="1" dirty="0"/>
              <a:t>the Encyclopedia of Informal Education</a:t>
            </a:r>
            <a:r>
              <a:rPr lang="en-GB" sz="1600" dirty="0"/>
              <a:t>, Available at: </a:t>
            </a:r>
            <a:r>
              <a:rPr lang="en-GB" sz="1600" dirty="0">
                <a:hlinkClick r:id="rId2"/>
              </a:rPr>
              <a:t>http://www.infed.org/community/community.htm</a:t>
            </a:r>
            <a:r>
              <a:rPr lang="en-GB" sz="1600" dirty="0"/>
              <a:t> [Accessed 16/03/2023]</a:t>
            </a:r>
          </a:p>
          <a:p>
            <a:pPr>
              <a:spcBef>
                <a:spcPts val="600"/>
              </a:spcBef>
              <a:spcAft>
                <a:spcPts val="600"/>
              </a:spcAft>
            </a:pPr>
            <a:r>
              <a:rPr lang="en-GB" sz="1600" dirty="0"/>
              <a:t>Stacey, M (1969) ‘The Myth of Community Studies’ </a:t>
            </a:r>
            <a:r>
              <a:rPr lang="en-GB" sz="1600" i="1" dirty="0"/>
              <a:t>in The British Journal of Sociology</a:t>
            </a:r>
            <a:r>
              <a:rPr lang="en-GB" sz="1600" dirty="0"/>
              <a:t> Vol. 20 No.2 pp.134-147 Available at: </a:t>
            </a:r>
            <a:r>
              <a:rPr lang="en-GB" sz="1600" dirty="0">
                <a:hlinkClick r:id="rId3"/>
              </a:rPr>
              <a:t>https://www-jstor-org.ezproxy.uwtsd.ac.uk/stable/588525?seq=1</a:t>
            </a:r>
            <a:r>
              <a:rPr lang="en-GB" sz="1600" dirty="0"/>
              <a:t> [Accessed 16/03/2023]</a:t>
            </a:r>
          </a:p>
          <a:p>
            <a:pPr>
              <a:spcBef>
                <a:spcPts val="600"/>
              </a:spcBef>
              <a:spcAft>
                <a:spcPts val="600"/>
              </a:spcAft>
            </a:pPr>
            <a:r>
              <a:rPr lang="en-GB" sz="1600" dirty="0"/>
              <a:t>Stark, R. (2007). The Victory of Reason: how Christianity led to freedom, capitalism, and Western success. Random House</a:t>
            </a:r>
          </a:p>
          <a:p>
            <a:pPr>
              <a:spcBef>
                <a:spcPts val="600"/>
              </a:spcBef>
              <a:spcAft>
                <a:spcPts val="600"/>
              </a:spcAft>
            </a:pPr>
            <a:r>
              <a:rPr lang="en-GB" sz="1600" dirty="0"/>
              <a:t>Tönnies, F. (1887 [2017]) </a:t>
            </a:r>
            <a:r>
              <a:rPr lang="en-GB" sz="1600" i="1" dirty="0"/>
              <a:t>Community and Society</a:t>
            </a:r>
            <a:r>
              <a:rPr lang="en-GB" sz="1600" dirty="0"/>
              <a:t> Taylor &amp; Francis Available at: </a:t>
            </a:r>
            <a:r>
              <a:rPr lang="en-GB" sz="1600" dirty="0">
                <a:hlinkClick r:id="rId4"/>
              </a:rPr>
              <a:t>https://www.google.co.uk/books/edition/Community_and_Society/mR4uDwAAQBAJ?hl=en&amp;gbpv=1&amp;dq=community+and+association+gemeinschaft+und+gesellschaft+by+tonnies&amp;printsec=frontcover</a:t>
            </a:r>
            <a:r>
              <a:rPr lang="en-GB" sz="1600" dirty="0"/>
              <a:t> [Accessed 16/03/2023)</a:t>
            </a:r>
            <a:endParaRPr lang="en-US" sz="1600" dirty="0"/>
          </a:p>
          <a:p>
            <a:pPr>
              <a:spcBef>
                <a:spcPts val="600"/>
              </a:spcBef>
              <a:spcAft>
                <a:spcPts val="600"/>
              </a:spcAft>
            </a:pPr>
            <a:r>
              <a:rPr lang="en-US" sz="1600" dirty="0"/>
              <a:t>Transition Movement: </a:t>
            </a:r>
            <a:r>
              <a:rPr lang="en-US" sz="1600" dirty="0">
                <a:hlinkClick r:id="rId5"/>
              </a:rPr>
              <a:t>http://www.transitionnetwork.org/</a:t>
            </a:r>
            <a:endParaRPr lang="en-US" sz="1600" dirty="0"/>
          </a:p>
          <a:p>
            <a:pPr>
              <a:spcBef>
                <a:spcPts val="600"/>
              </a:spcBef>
              <a:spcAft>
                <a:spcPts val="600"/>
              </a:spcAft>
            </a:pPr>
            <a:r>
              <a:rPr lang="en-GB" sz="1600" dirty="0"/>
              <a:t>UN Volunteers (2018) </a:t>
            </a:r>
            <a:r>
              <a:rPr lang="en-GB" sz="1600" i="1" dirty="0"/>
              <a:t>Training 2,000 further community health volunteers in Uzbekistan </a:t>
            </a:r>
            <a:r>
              <a:rPr lang="en-GB" sz="1600" dirty="0"/>
              <a:t>Available at: </a:t>
            </a:r>
            <a:r>
              <a:rPr lang="en-GB" sz="1600" dirty="0">
                <a:hlinkClick r:id="rId6"/>
              </a:rPr>
              <a:t>https://www.unv.org/Success-stories/training-2000-further-community-health-volunteers-uzbekistan</a:t>
            </a:r>
            <a:r>
              <a:rPr lang="en-GB" sz="1600" dirty="0"/>
              <a:t> [Accessed 16/03/2023]</a:t>
            </a:r>
          </a:p>
          <a:p>
            <a:pPr>
              <a:spcBef>
                <a:spcPts val="600"/>
              </a:spcBef>
              <a:spcAft>
                <a:spcPts val="600"/>
              </a:spcAft>
            </a:pPr>
            <a:endParaRPr lang="en-GB" sz="1600" dirty="0"/>
          </a:p>
          <a:p>
            <a:pPr>
              <a:spcBef>
                <a:spcPts val="600"/>
              </a:spcBef>
              <a:spcAft>
                <a:spcPts val="600"/>
              </a:spcAft>
            </a:pPr>
            <a:endParaRPr lang="en-US" sz="1600" dirty="0"/>
          </a:p>
        </p:txBody>
      </p:sp>
    </p:spTree>
    <p:extLst>
      <p:ext uri="{BB962C8B-B14F-4D97-AF65-F5344CB8AC3E}">
        <p14:creationId xmlns:p14="http://schemas.microsoft.com/office/powerpoint/2010/main" val="243932774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16632"/>
            <a:ext cx="8229600" cy="716631"/>
          </a:xfrm>
        </p:spPr>
        <p:txBody>
          <a:bodyPr>
            <a:normAutofit fontScale="90000"/>
          </a:bodyPr>
          <a:lstStyle/>
          <a:p>
            <a:r>
              <a:rPr lang="en-US" b="1" dirty="0"/>
              <a:t>References </a:t>
            </a:r>
          </a:p>
        </p:txBody>
      </p:sp>
      <p:sp>
        <p:nvSpPr>
          <p:cNvPr id="3" name="Content Placeholder 2"/>
          <p:cNvSpPr>
            <a:spLocks noGrp="1"/>
          </p:cNvSpPr>
          <p:nvPr>
            <p:ph idx="1"/>
          </p:nvPr>
        </p:nvSpPr>
        <p:spPr>
          <a:xfrm>
            <a:off x="457200" y="908720"/>
            <a:ext cx="8229600" cy="4525963"/>
          </a:xfrm>
        </p:spPr>
        <p:txBody>
          <a:bodyPr>
            <a:normAutofit/>
          </a:bodyPr>
          <a:lstStyle/>
          <a:p>
            <a:pPr>
              <a:spcBef>
                <a:spcPts val="600"/>
              </a:spcBef>
              <a:spcAft>
                <a:spcPts val="600"/>
              </a:spcAft>
            </a:pPr>
            <a:r>
              <a:rPr lang="en-GB" sz="1600" dirty="0"/>
              <a:t>Woolcock, M. (2001) ‘The Place of Social Capital in Understanding Social and Economic Outcome’ Available at: </a:t>
            </a:r>
            <a:r>
              <a:rPr lang="en-GB" sz="1600" dirty="0">
                <a:hlinkClick r:id="rId2"/>
              </a:rPr>
              <a:t>https://www.researchgate.net/publication/269576288_The_Place_of_Social_Capital_in_Understanding_Social_and_Economic_Outcome</a:t>
            </a:r>
            <a:r>
              <a:rPr lang="en-GB" sz="1600" dirty="0"/>
              <a:t>  [Accessed 17/03/2023]</a:t>
            </a:r>
          </a:p>
          <a:p>
            <a:pPr>
              <a:spcBef>
                <a:spcPts val="600"/>
              </a:spcBef>
              <a:spcAft>
                <a:spcPts val="600"/>
              </a:spcAft>
            </a:pPr>
            <a:endParaRPr lang="en-US" sz="1600" dirty="0"/>
          </a:p>
        </p:txBody>
      </p:sp>
    </p:spTree>
    <p:extLst>
      <p:ext uri="{BB962C8B-B14F-4D97-AF65-F5344CB8AC3E}">
        <p14:creationId xmlns:p14="http://schemas.microsoft.com/office/powerpoint/2010/main" val="3910128510"/>
      </p:ext>
    </p:extLst>
  </p:cSld>
  <p:clrMapOvr>
    <a:masterClrMapping/>
  </p:clrMapOvr>
</p:sld>
</file>

<file path=ppt/theme/theme1.xml><?xml version="1.0" encoding="utf-8"?>
<a:theme xmlns:a="http://schemas.openxmlformats.org/drawingml/2006/main" name="UWTSD blue background">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 (lectures)</Template>
  <TotalTime>582</TotalTime>
  <Words>3171</Words>
  <Application>Microsoft Office PowerPoint</Application>
  <PresentationFormat>On-screen Show (4:3)</PresentationFormat>
  <Paragraphs>229</Paragraphs>
  <Slides>34</Slides>
  <Notes>15</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34</vt:i4>
      </vt:variant>
    </vt:vector>
  </HeadingPairs>
  <TitlesOfParts>
    <vt:vector size="37" baseType="lpstr">
      <vt:lpstr>Arial</vt:lpstr>
      <vt:lpstr>Calibri</vt:lpstr>
      <vt:lpstr>UWTSD blue background</vt:lpstr>
      <vt:lpstr>PowerPoint Presentation</vt:lpstr>
      <vt:lpstr>PowerPoint Presentation</vt:lpstr>
      <vt:lpstr>What is a Community? </vt:lpstr>
      <vt:lpstr>What is a Community? Definitions </vt:lpstr>
      <vt:lpstr>What is a Community? Definitions </vt:lpstr>
      <vt:lpstr>What is a Community? Definitions </vt:lpstr>
      <vt:lpstr>What is a Community? </vt:lpstr>
      <vt:lpstr>What is a Community? </vt:lpstr>
      <vt:lpstr>The symbolic nature of community</vt:lpstr>
      <vt:lpstr>Community as network and local social system </vt:lpstr>
      <vt:lpstr>Contested Nature of Community</vt:lpstr>
      <vt:lpstr>Contested Nature of Community</vt:lpstr>
      <vt:lpstr>Community &amp; Social Capital</vt:lpstr>
      <vt:lpstr>Social Capital</vt:lpstr>
      <vt:lpstr>Social Capital</vt:lpstr>
      <vt:lpstr>Social Capital</vt:lpstr>
      <vt:lpstr>Social Capital </vt:lpstr>
      <vt:lpstr>Religious Capital</vt:lpstr>
      <vt:lpstr>Religious Capital</vt:lpstr>
      <vt:lpstr>Social Capital: Networks</vt:lpstr>
      <vt:lpstr>Bonding</vt:lpstr>
      <vt:lpstr>Bonding</vt:lpstr>
      <vt:lpstr>Bridging</vt:lpstr>
      <vt:lpstr>Linking</vt:lpstr>
      <vt:lpstr>Bridging and Bonding</vt:lpstr>
      <vt:lpstr>PowerPoint Presentation</vt:lpstr>
      <vt:lpstr>Bridging and Bonding</vt:lpstr>
      <vt:lpstr>Bridging / Bonding / Linking </vt:lpstr>
      <vt:lpstr>Community, Social Capital &amp; Exclusion</vt:lpstr>
      <vt:lpstr>Community: Final Thoughts </vt:lpstr>
      <vt:lpstr>References </vt:lpstr>
      <vt:lpstr>References </vt:lpstr>
      <vt:lpstr>References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Ken Dicks</dc:creator>
  <cp:lastModifiedBy>Ken Dicks</cp:lastModifiedBy>
  <cp:revision>18</cp:revision>
  <dcterms:created xsi:type="dcterms:W3CDTF">2021-02-09T14:04:40Z</dcterms:created>
  <dcterms:modified xsi:type="dcterms:W3CDTF">2023-03-18T17:27:31Z</dcterms:modified>
</cp:coreProperties>
</file>