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7" r:id="rId4"/>
    <p:sldId id="272" r:id="rId5"/>
    <p:sldId id="273" r:id="rId6"/>
    <p:sldId id="269" r:id="rId7"/>
    <p:sldId id="271" r:id="rId8"/>
    <p:sldId id="270" r:id="rId9"/>
    <p:sldId id="259" r:id="rId10"/>
    <p:sldId id="261" r:id="rId11"/>
    <p:sldId id="257" r:id="rId12"/>
    <p:sldId id="274" r:id="rId13"/>
    <p:sldId id="275" r:id="rId14"/>
    <p:sldId id="276" r:id="rId15"/>
    <p:sldId id="277"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0D9B7059-9130-417A-A949-4A05D99C3708}">
          <p14:sldIdLst>
            <p14:sldId id="256"/>
          </p14:sldIdLst>
        </p14:section>
        <p14:section name="Beginning" id="{692E9596-093F-4176-A1F3-AE7733326845}">
          <p14:sldIdLst>
            <p14:sldId id="258"/>
            <p14:sldId id="267"/>
          </p14:sldIdLst>
        </p14:section>
        <p14:section name="Middle" id="{CBF15F40-1F3B-41CF-9D17-7B8D1013930A}">
          <p14:sldIdLst>
            <p14:sldId id="272"/>
            <p14:sldId id="273"/>
            <p14:sldId id="269"/>
            <p14:sldId id="271"/>
            <p14:sldId id="270"/>
          </p14:sldIdLst>
        </p14:section>
        <p14:section name="End" id="{5A1E611B-6A50-4A15-8BC8-041336D43135}">
          <p14:sldIdLst>
            <p14:sldId id="259"/>
            <p14:sldId id="261"/>
          </p14:sldIdLst>
        </p14:section>
        <p14:section name="Bibliography" id="{4DC99A36-F5FB-407B-AB36-43BC7AA07AFE}">
          <p14:sldIdLst>
            <p14:sldId id="257"/>
            <p14:sldId id="274"/>
            <p14:sldId id="275"/>
            <p14:sldId id="276"/>
            <p14:sldId id="277"/>
            <p14:sldId id="27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56156" autoAdjust="0"/>
  </p:normalViewPr>
  <p:slideViewPr>
    <p:cSldViewPr snapToGrid="0">
      <p:cViewPr varScale="1">
        <p:scale>
          <a:sx n="48" d="100"/>
          <a:sy n="48" d="100"/>
        </p:scale>
        <p:origin x="203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CC8E6D-2F33-4942-8777-14CE2D7C7495}" type="datetimeFigureOut">
              <a:rPr lang="en-GB" smtClean="0"/>
              <a:t>12/07/2020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123B81-A0E3-4226-A4D1-DBAE1E0DFD4E}" type="slidenum">
              <a:rPr lang="en-GB" smtClean="0"/>
              <a:t>‹#›</a:t>
            </a:fld>
            <a:endParaRPr lang="en-GB"/>
          </a:p>
        </p:txBody>
      </p:sp>
    </p:spTree>
    <p:extLst>
      <p:ext uri="{BB962C8B-B14F-4D97-AF65-F5344CB8AC3E}">
        <p14:creationId xmlns:p14="http://schemas.microsoft.com/office/powerpoint/2010/main" val="408408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1123B81-A0E3-4226-A4D1-DBAE1E0DFD4E}" type="slidenum">
              <a:rPr lang="en-GB" smtClean="0"/>
              <a:t>1</a:t>
            </a:fld>
            <a:endParaRPr lang="en-GB"/>
          </a:p>
        </p:txBody>
      </p:sp>
    </p:spTree>
    <p:extLst>
      <p:ext uri="{BB962C8B-B14F-4D97-AF65-F5344CB8AC3E}">
        <p14:creationId xmlns:p14="http://schemas.microsoft.com/office/powerpoint/2010/main" val="197764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Political / legal</a:t>
            </a:r>
          </a:p>
          <a:p>
            <a:endParaRPr lang="en-GB" sz="1200" b="1"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Competitions and Markets authority regulate market competition in the UK (Competition and Markets Authority, 2020). Reach Plc were investigated for acquiring Northern and Shell Ltd print and publishing businesses in February 2018, the investigation decided that the merger did not result in a substantial lessening of competition and it was noted that the main reason for the merger was due to a decline in print due to digital competition (Gomes da Silva, 2018).</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newspaper industry is independently regulated by the Independent Press Standards Organisation (IPSO) who can fine newspapers up to £1m for serious and systemic failings (Independent Press Standards Organisation, 2020). There have been several breaches that Reach Plc have made where IPSO has made Reach take remedial action for example:</a:t>
            </a:r>
          </a:p>
          <a:p>
            <a:pPr lvl="0"/>
            <a:endParaRPr lang="en-GB" sz="12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2019 Accuracy of reporting - The Transparency Project v Daily Express (Independent Press Standards Organisation, 2020).</a:t>
            </a:r>
          </a:p>
          <a:p>
            <a:pPr lvl="1"/>
            <a:endParaRPr lang="en-GB" sz="1200" kern="1200" dirty="0">
              <a:solidFill>
                <a:schemeClr val="tx1"/>
              </a:solidFill>
              <a:effectLst/>
              <a:latin typeface="+mn-lt"/>
              <a:ea typeface="+mn-ea"/>
              <a:cs typeface="+mn-cs"/>
            </a:endParaRPr>
          </a:p>
          <a:p>
            <a:pPr lvl="1"/>
            <a:r>
              <a:rPr lang="en-GB" sz="1200" kern="1200" dirty="0">
                <a:solidFill>
                  <a:schemeClr val="tx1"/>
                </a:solidFill>
                <a:effectLst/>
                <a:latin typeface="+mn-lt"/>
                <a:ea typeface="+mn-ea"/>
                <a:cs typeface="+mn-cs"/>
              </a:rPr>
              <a:t>2018 Accuracy of reporting, privacy failings, and poor reporting of children - Begum V The Daily Mirror (Independent Press Standards Organisation, 2019).</a:t>
            </a:r>
          </a:p>
          <a:p>
            <a:pPr lvl="1"/>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UK Fiscal Policy stipulates that limited companies must pay corporation tax on their profits. The current corporation tax that Reach Plc must pay is 19% (UK Government,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There are business incentives in the form of business rate relief for local newspapers, for Reach Plc’s local newspaper offices could receive a £1,500 reduction in business rates (UK Government,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UK Government introduced an apprenticeship levy in 2016 (UK Government, 2016) Reach Plc take advantage of this by partnering with the Bauer Academy to create apprenticeship opportunities (Bauer Academy,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There are grants available for professional and freelance journalists who are employed or used by Reach Plc. The Journalismfund.eu connects donors to journalists and provides lists of grants that are available (Journalismfund.eu).</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Reach Plc have been clever with the newspapers they own with respect to UK elections. They own popular dailies that are both left wing i.e. the Daily Mirror and right wing i.e. the Daily Express (Smith, 2017)</a:t>
            </a:r>
          </a:p>
          <a:p>
            <a:pPr lvl="0"/>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Economic - Assessment and level of impact</a:t>
            </a:r>
          </a:p>
          <a:p>
            <a:endParaRPr lang="en-GB" sz="1200" b="1"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If Reach Plc wanted to borrow money the official Bank of England bank rate has been below 1% since 2011 (Bank of England,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Consumer Confidence Index according to the Organisation for Economic Co-operation and Development (OECD) has been above 100 since 2015. This indicates that UK consumer are more inclined to spend money (Organisation for Economic Co-operation and Development (OECD),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Reach Plc’s biggest rival is News Corp which floated on the Australian stock market. The pound has remained pretty stable against the Australian Doller (Bank of England, 2020) which can indicate that Reach Plc can remain competitive.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Since 2008 the UK has generally had an increasing GDP (Office for National Statistics, 2020) which indicates that people have more money in their pockets (Callen, 2020).</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Investor confidence in newspapers could be rocked by the issue that advertisers are moving away from print toward online (Greenslade, 2016) if investment into advertising companies who use print fall this would impact revenue.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There is the emergence of digital business models as identified by a report commissioned by the Department for Digital, Culture, Media &amp; Sport that are creating threats and opportunities such as – Freemium, subscription, on-line advertising and the use of third party companies such as Apple News, Google’s Digital News Initiative and Facebooks Journalism Project (</a:t>
            </a:r>
            <a:r>
              <a:rPr lang="en-GB" sz="1200" kern="1200" dirty="0" err="1">
                <a:solidFill>
                  <a:schemeClr val="tx1"/>
                </a:solidFill>
                <a:effectLst/>
                <a:latin typeface="+mn-lt"/>
                <a:ea typeface="+mn-ea"/>
                <a:cs typeface="+mn-cs"/>
              </a:rPr>
              <a:t>Mediatique</a:t>
            </a:r>
            <a:r>
              <a:rPr lang="en-GB" sz="1200" kern="1200" dirty="0">
                <a:solidFill>
                  <a:schemeClr val="tx1"/>
                </a:solidFill>
                <a:effectLst/>
                <a:latin typeface="+mn-lt"/>
                <a:ea typeface="+mn-ea"/>
                <a:cs typeface="+mn-cs"/>
              </a:rPr>
              <a:t> Limited, 2018)</a:t>
            </a:r>
          </a:p>
        </p:txBody>
      </p:sp>
      <p:sp>
        <p:nvSpPr>
          <p:cNvPr id="4" name="Slide Number Placeholder 3"/>
          <p:cNvSpPr>
            <a:spLocks noGrp="1"/>
          </p:cNvSpPr>
          <p:nvPr>
            <p:ph type="sldNum" sz="quarter" idx="5"/>
          </p:nvPr>
        </p:nvSpPr>
        <p:spPr/>
        <p:txBody>
          <a:bodyPr/>
          <a:lstStyle/>
          <a:p>
            <a:fld id="{51123B81-A0E3-4226-A4D1-DBAE1E0DFD4E}" type="slidenum">
              <a:rPr lang="en-GB" smtClean="0"/>
              <a:t>4</a:t>
            </a:fld>
            <a:endParaRPr lang="en-GB"/>
          </a:p>
        </p:txBody>
      </p:sp>
    </p:spTree>
    <p:extLst>
      <p:ext uri="{BB962C8B-B14F-4D97-AF65-F5344CB8AC3E}">
        <p14:creationId xmlns:p14="http://schemas.microsoft.com/office/powerpoint/2010/main" val="3161580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Social / Cultural - Assessment and level of impact</a:t>
            </a:r>
          </a:p>
          <a:p>
            <a:endParaRPr lang="en-GB" sz="1200" b="1"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Data from Statista (Statista, 2014) shows that printed newspaper are more popular than digital newspapers form around the age of 40 and above. Below this age printed newspapers are more popular.</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Newspapers and journalism in general faces pressure from groups such as ‘Hacked Off’ who have credible people on their board including professors and successful people. Hacked off campaign for “A free and accountable press” and “</a:t>
            </a:r>
            <a:r>
              <a:rPr lang="en-GB" sz="1200" b="0" kern="1200" dirty="0">
                <a:solidFill>
                  <a:schemeClr val="tx1"/>
                </a:solidFill>
                <a:effectLst/>
                <a:latin typeface="+mn-lt"/>
                <a:ea typeface="+mn-ea"/>
                <a:cs typeface="+mn-cs"/>
              </a:rPr>
              <a:t>holding power to account and building a press which works for everyone” (Hacked Off, 2019).</a:t>
            </a:r>
          </a:p>
          <a:p>
            <a:pPr lvl="0"/>
            <a:endParaRPr lang="en-GB" sz="1200"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Consumer trends and behavioural trends are moving a report from Ofcom shows newspaper, TV and radio news consumption falling with only internet news consumption increasing (Jigsaw Research, 2019).</a:t>
            </a:r>
          </a:p>
          <a:p>
            <a:pPr lvl="0"/>
            <a:endParaRPr lang="en-GB" sz="1200"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According to a 2019 Ipsos MORI poll the public’s trust of the newspapers has decreased by 27% and trust in online news has decreased by 24% (Bridges, 2019). Broadly the trust levels for newspapers and online news were similar.</a:t>
            </a:r>
          </a:p>
          <a:p>
            <a:pPr lvl="0"/>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Technological - Assessment and level of impact</a:t>
            </a:r>
          </a:p>
          <a:p>
            <a:endParaRPr lang="en-GB" sz="1200" b="1"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New disruptive digital news platforms and bloggers are coming online regularly with little costs. These allow consumers to be very specific about the content they consume (</a:t>
            </a:r>
            <a:r>
              <a:rPr lang="en-GB" sz="1200" kern="1200" dirty="0" err="1">
                <a:solidFill>
                  <a:schemeClr val="tx1"/>
                </a:solidFill>
                <a:effectLst/>
                <a:latin typeface="+mn-lt"/>
                <a:ea typeface="+mn-ea"/>
                <a:cs typeface="+mn-cs"/>
              </a:rPr>
              <a:t>Onikoyi</a:t>
            </a:r>
            <a:r>
              <a:rPr lang="en-GB" sz="1200" kern="1200" dirty="0">
                <a:solidFill>
                  <a:schemeClr val="tx1"/>
                </a:solidFill>
                <a:effectLst/>
                <a:latin typeface="+mn-lt"/>
                <a:ea typeface="+mn-ea"/>
                <a:cs typeface="+mn-cs"/>
              </a:rPr>
              <a:t>, 2020)</a:t>
            </a:r>
          </a:p>
          <a:p>
            <a:pPr lvl="0"/>
            <a:r>
              <a:rPr lang="en-GB" sz="1200" kern="1200" dirty="0">
                <a:solidFill>
                  <a:schemeClr val="tx1"/>
                </a:solidFill>
                <a:effectLst/>
                <a:latin typeface="+mn-lt"/>
                <a:ea typeface="+mn-ea"/>
                <a:cs typeface="+mn-cs"/>
              </a:rPr>
              <a:t>Device and platform use is changing an Ofcom report suggests that the way people access information is changing between 2008 and 2018 the ownership of smartphones has increased to 78% of people owning one and 58% of people now own tablets (Ofcom, 2018)</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To print their papers Reach Plc use a cold web-offset printing process which is the most economical and fastest printing process for newspapers (Cliffe Enterprise, 2018).</a:t>
            </a:r>
          </a:p>
          <a:p>
            <a:pPr lvl="0"/>
            <a:r>
              <a:rPr lang="en-GB" sz="1200" kern="1200" dirty="0">
                <a:solidFill>
                  <a:schemeClr val="tx1"/>
                </a:solidFill>
                <a:effectLst/>
                <a:latin typeface="+mn-lt"/>
                <a:ea typeface="+mn-ea"/>
                <a:cs typeface="+mn-cs"/>
              </a:rPr>
              <a:t>Newspapers and digital news providers are regulated by the Information Commissioner’s Office (ICO) regarding how they use of people data. The ICO have produced a ‘Data protection and journalism: a guide for the media’ to help with handling data (Information </a:t>
            </a:r>
            <a:r>
              <a:rPr lang="en-GB" sz="1200" kern="1200" dirty="0" err="1">
                <a:solidFill>
                  <a:schemeClr val="tx1"/>
                </a:solidFill>
                <a:effectLst/>
                <a:latin typeface="+mn-lt"/>
                <a:ea typeface="+mn-ea"/>
                <a:cs typeface="+mn-cs"/>
              </a:rPr>
              <a:t>Commissioners's</a:t>
            </a:r>
            <a:r>
              <a:rPr lang="en-GB" sz="1200" kern="1200" dirty="0">
                <a:solidFill>
                  <a:schemeClr val="tx1"/>
                </a:solidFill>
                <a:effectLst/>
                <a:latin typeface="+mn-lt"/>
                <a:ea typeface="+mn-ea"/>
                <a:cs typeface="+mn-cs"/>
              </a:rPr>
              <a:t> Office, 2014)</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Newspapers can make use of big data to identify trends regarding what type of news causes people to buy the newspaper and how much people are willing to pay for a newspaper, this could lead to dynamic pricing (</a:t>
            </a:r>
            <a:r>
              <a:rPr lang="en-GB" sz="1200" kern="1200" dirty="0" err="1">
                <a:solidFill>
                  <a:schemeClr val="tx1"/>
                </a:solidFill>
                <a:effectLst/>
                <a:latin typeface="+mn-lt"/>
                <a:ea typeface="+mn-ea"/>
                <a:cs typeface="+mn-cs"/>
              </a:rPr>
              <a:t>kritiadlakha</a:t>
            </a:r>
            <a:r>
              <a:rPr lang="en-GB" sz="1200" kern="1200" dirty="0">
                <a:solidFill>
                  <a:schemeClr val="tx1"/>
                </a:solidFill>
                <a:effectLst/>
                <a:latin typeface="+mn-lt"/>
                <a:ea typeface="+mn-ea"/>
                <a:cs typeface="+mn-cs"/>
              </a:rPr>
              <a:t>, 2013)</a:t>
            </a:r>
          </a:p>
          <a:p>
            <a:endParaRPr lang="en-GB" dirty="0"/>
          </a:p>
        </p:txBody>
      </p:sp>
      <p:sp>
        <p:nvSpPr>
          <p:cNvPr id="4" name="Slide Number Placeholder 3"/>
          <p:cNvSpPr>
            <a:spLocks noGrp="1"/>
          </p:cNvSpPr>
          <p:nvPr>
            <p:ph type="sldNum" sz="quarter" idx="5"/>
          </p:nvPr>
        </p:nvSpPr>
        <p:spPr/>
        <p:txBody>
          <a:bodyPr/>
          <a:lstStyle/>
          <a:p>
            <a:fld id="{51123B81-A0E3-4226-A4D1-DBAE1E0DFD4E}" type="slidenum">
              <a:rPr lang="en-GB" smtClean="0"/>
              <a:t>5</a:t>
            </a:fld>
            <a:endParaRPr lang="en-GB"/>
          </a:p>
        </p:txBody>
      </p:sp>
    </p:spTree>
    <p:extLst>
      <p:ext uri="{BB962C8B-B14F-4D97-AF65-F5344CB8AC3E}">
        <p14:creationId xmlns:p14="http://schemas.microsoft.com/office/powerpoint/2010/main" val="744027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DBB56-1F61-46CD-B46E-DE2DD5FA1F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CF60F3B-CA28-49DB-BEE6-BE9C238D41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6C27EA-7C93-41D4-B262-0A5FCE8437D4}"/>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CC719E13-5F03-46CB-AE0A-BBFDB0287D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06E19E-B2CE-4E38-B4F9-CD4F457C9805}"/>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38991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B5479-8082-4350-9EDB-01918F76BD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6AEAAC-AE08-4290-BB22-120A9D84FB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B1851D-AFCA-4D09-8C8C-84D512903263}"/>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1B11BC49-3B47-4379-87F7-8E9CF90E73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1FBF71-BF5D-4ACB-ADA4-9DB4B9E140D1}"/>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84743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78D86-A124-4ECA-8C16-7D90C09445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BC2F6-FD8E-432E-BAE6-CC647DC1DC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2DB1A1-C91F-4E9C-B5F7-434EF8A47577}"/>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3FBD8F7C-5F85-485C-A289-9548AF066C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5C4032-2012-402B-AFED-A5830BDF802A}"/>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438989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35D3D-4D80-4C14-9899-1DCEF1A0FE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CF82F1-662F-4C82-BA9D-866450F629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115A70-D099-4E96-BA3E-B9C7A8E1E5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674734-C530-406A-A022-078B556C5A06}"/>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6" name="Footer Placeholder 5">
            <a:extLst>
              <a:ext uri="{FF2B5EF4-FFF2-40B4-BE49-F238E27FC236}">
                <a16:creationId xmlns:a16="http://schemas.microsoft.com/office/drawing/2014/main" id="{3F15D32A-310A-4FCC-97AC-8E185E18C7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0E1428-0D29-43A0-9CF8-8162DE12FE87}"/>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3264843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1E026-7793-4C97-82C7-6DB352D5556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FD0BFF-AA91-4868-B7DA-A37340C833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971808-4B87-4ACD-9696-5740C5E5CA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85682BC-C0C1-4EE1-9343-3F1E9D3D83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A04D21-8913-495F-8971-1A9C5697AD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FE6492-5135-464D-A026-4B18E37F3577}"/>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8" name="Footer Placeholder 7">
            <a:extLst>
              <a:ext uri="{FF2B5EF4-FFF2-40B4-BE49-F238E27FC236}">
                <a16:creationId xmlns:a16="http://schemas.microsoft.com/office/drawing/2014/main" id="{F9B37DF2-1005-42C1-A487-5E1B05DE2C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8D227E7-8567-4BF4-A050-456985EDFD57}"/>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3954448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59A1C-C405-4856-B2B3-0446EB12890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984123B-4827-453D-B3A1-F4C28D4B6E4C}"/>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4" name="Footer Placeholder 3">
            <a:extLst>
              <a:ext uri="{FF2B5EF4-FFF2-40B4-BE49-F238E27FC236}">
                <a16:creationId xmlns:a16="http://schemas.microsoft.com/office/drawing/2014/main" id="{8E240292-ED1D-49C6-AB4B-D8431BF053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99E4ED-95AB-46A2-A841-8599C4EF1400}"/>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1524549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CB3F3A-B784-4F10-A924-71F18B7D1C78}"/>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3" name="Footer Placeholder 2">
            <a:extLst>
              <a:ext uri="{FF2B5EF4-FFF2-40B4-BE49-F238E27FC236}">
                <a16:creationId xmlns:a16="http://schemas.microsoft.com/office/drawing/2014/main" id="{E994CDAC-3A8C-4F3A-9B4A-F2B9CDC921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8EB4FD-DF4B-4EFB-95BA-C95AFE5C51B6}"/>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1643076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6314C-BAE9-4291-9747-1D1B1B5CC8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9F5C56-CB65-4D2C-BA11-87BFDE1D32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1E91DC-63E2-499C-B6E0-07C3D92DF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94CA78-D7CA-4A01-8149-EDBF834D5696}"/>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6" name="Footer Placeholder 5">
            <a:extLst>
              <a:ext uri="{FF2B5EF4-FFF2-40B4-BE49-F238E27FC236}">
                <a16:creationId xmlns:a16="http://schemas.microsoft.com/office/drawing/2014/main" id="{49313D26-CB69-4B4C-A731-D959014468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657E63-9E47-47CF-B311-E812CBD6E2C7}"/>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1944114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14E03-BE2A-4158-84A7-1A0E3AB654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C7B9F4-9D6E-4A20-853F-EEB1EE8891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652CA6-51A7-4A50-9143-1991FFC987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9D69D2-1682-4F52-B61D-B85FA44DE29C}"/>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6" name="Footer Placeholder 5">
            <a:extLst>
              <a:ext uri="{FF2B5EF4-FFF2-40B4-BE49-F238E27FC236}">
                <a16:creationId xmlns:a16="http://schemas.microsoft.com/office/drawing/2014/main" id="{5A17A3E7-E101-4341-9666-E89E3A8576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1852E1-4F17-4C2A-91C6-04FF874796D3}"/>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830668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A71B-F744-45D8-89FE-7E1175DD92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A7CDA1-010E-41DB-813B-AD0432043E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07C668-C451-49AA-B437-4D4AC8A24DCE}"/>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2266F82F-20EE-438A-8655-9BB6E97494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4FFF6F-666F-46DC-963C-83772A1DAABF}"/>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245785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537781-9628-48F9-9D45-F296EFCDF70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E9FAE5-149C-435B-86F7-1A3FAD49137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F11791-3C47-4B49-B130-340CA664F44E}"/>
              </a:ext>
            </a:extLst>
          </p:cNvPr>
          <p:cNvSpPr>
            <a:spLocks noGrp="1"/>
          </p:cNvSpPr>
          <p:nvPr>
            <p:ph type="dt" sz="half" idx="10"/>
          </p:nvPr>
        </p:nvSpPr>
        <p:spPr/>
        <p:txBody>
          <a:body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2530E075-259D-4B8E-89B1-6789CEAB96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8F8EB5-14AE-4C5B-8127-15C821210F28}"/>
              </a:ext>
            </a:extLst>
          </p:cNvPr>
          <p:cNvSpPr>
            <a:spLocks noGrp="1"/>
          </p:cNvSpPr>
          <p:nvPr>
            <p:ph type="sldNum" sz="quarter" idx="12"/>
          </p:nvPr>
        </p:nvSpPr>
        <p:spPr/>
        <p:txBody>
          <a:bodyPr/>
          <a:lstStyle/>
          <a:p>
            <a:fld id="{0935C7B3-735B-4F32-B060-D015A8403C76}" type="slidenum">
              <a:rPr lang="en-GB" smtClean="0"/>
              <a:t>‹#›</a:t>
            </a:fld>
            <a:endParaRPr lang="en-GB"/>
          </a:p>
        </p:txBody>
      </p:sp>
    </p:spTree>
    <p:extLst>
      <p:ext uri="{BB962C8B-B14F-4D97-AF65-F5344CB8AC3E}">
        <p14:creationId xmlns:p14="http://schemas.microsoft.com/office/powerpoint/2010/main" val="1647370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06D177-7ADD-4374-8332-19D1C61243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491B6D-1AC9-444B-B6D4-1647BFA144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B2EDA-8CEE-467D-820C-BF1434CA69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A6CB8-A383-4042-8546-163795352C59}" type="datetimeFigureOut">
              <a:rPr lang="en-GB" smtClean="0"/>
              <a:t>12/07/2020</a:t>
            </a:fld>
            <a:endParaRPr lang="en-GB"/>
          </a:p>
        </p:txBody>
      </p:sp>
      <p:sp>
        <p:nvSpPr>
          <p:cNvPr id="5" name="Footer Placeholder 4">
            <a:extLst>
              <a:ext uri="{FF2B5EF4-FFF2-40B4-BE49-F238E27FC236}">
                <a16:creationId xmlns:a16="http://schemas.microsoft.com/office/drawing/2014/main" id="{984D8CD7-EBAF-46ED-A38A-4AA512BD9F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C99CE8-0782-425B-A5BD-AEB26C0DA7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5C7B3-735B-4F32-B060-D015A8403C76}" type="slidenum">
              <a:rPr lang="en-GB" smtClean="0"/>
              <a:t>‹#›</a:t>
            </a:fld>
            <a:endParaRPr lang="en-GB"/>
          </a:p>
        </p:txBody>
      </p:sp>
    </p:spTree>
    <p:extLst>
      <p:ext uri="{BB962C8B-B14F-4D97-AF65-F5344CB8AC3E}">
        <p14:creationId xmlns:p14="http://schemas.microsoft.com/office/powerpoint/2010/main" val="1143912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EC7F7-9667-4F5C-ADFB-3B6D8F3A6927}"/>
              </a:ext>
            </a:extLst>
          </p:cNvPr>
          <p:cNvSpPr>
            <a:spLocks noGrp="1"/>
          </p:cNvSpPr>
          <p:nvPr>
            <p:ph type="ctrTitle"/>
          </p:nvPr>
        </p:nvSpPr>
        <p:spPr/>
        <p:txBody>
          <a:bodyPr/>
          <a:lstStyle/>
          <a:p>
            <a:r>
              <a:rPr lang="en-GB" dirty="0"/>
              <a:t>Assessment of Reach Plc’s marketplace</a:t>
            </a:r>
          </a:p>
        </p:txBody>
      </p:sp>
      <p:sp>
        <p:nvSpPr>
          <p:cNvPr id="3" name="Subtitle 2">
            <a:extLst>
              <a:ext uri="{FF2B5EF4-FFF2-40B4-BE49-F238E27FC236}">
                <a16:creationId xmlns:a16="http://schemas.microsoft.com/office/drawing/2014/main" id="{586C6483-ED6F-407F-9BAD-F9737787BDA5}"/>
              </a:ext>
            </a:extLst>
          </p:cNvPr>
          <p:cNvSpPr>
            <a:spLocks noGrp="1"/>
          </p:cNvSpPr>
          <p:nvPr>
            <p:ph type="subTitle" idx="1"/>
          </p:nvPr>
        </p:nvSpPr>
        <p:spPr/>
        <p:txBody>
          <a:bodyPr>
            <a:noAutofit/>
          </a:bodyPr>
          <a:lstStyle/>
          <a:p>
            <a:r>
              <a:rPr lang="en-GB" sz="1800" b="1" u="sng" dirty="0"/>
              <a:t>Course</a:t>
            </a:r>
          </a:p>
          <a:p>
            <a:r>
              <a:rPr lang="en-GB" sz="1800" dirty="0"/>
              <a:t>Programme: Online MBA</a:t>
            </a:r>
          </a:p>
          <a:p>
            <a:r>
              <a:rPr lang="en-GB" sz="1800" dirty="0"/>
              <a:t>Module: Digital Entrepreneurship (BMMB7002D)</a:t>
            </a:r>
          </a:p>
          <a:p>
            <a:r>
              <a:rPr lang="en-GB" sz="1800" b="1" u="sng" dirty="0"/>
              <a:t>Author</a:t>
            </a:r>
          </a:p>
          <a:p>
            <a:r>
              <a:rPr lang="en-GB" sz="1800" dirty="0"/>
              <a:t>Name: John Gronow</a:t>
            </a:r>
          </a:p>
          <a:p>
            <a:r>
              <a:rPr lang="en-GB" sz="1800" dirty="0"/>
              <a:t>ID number: 1808092</a:t>
            </a:r>
          </a:p>
          <a:p>
            <a:r>
              <a:rPr lang="en-GB" sz="1800" b="1" u="sng" dirty="0"/>
              <a:t>You Tube Link</a:t>
            </a:r>
          </a:p>
          <a:p>
            <a:r>
              <a:rPr lang="en-GB" sz="1800" dirty="0"/>
              <a:t>https://youtu.be/Xfdj8SHCRnE</a:t>
            </a:r>
          </a:p>
        </p:txBody>
      </p:sp>
      <p:pic>
        <p:nvPicPr>
          <p:cNvPr id="9" name="Audio 8">
            <a:hlinkClick r:id="" action="ppaction://media"/>
            <a:extLst>
              <a:ext uri="{FF2B5EF4-FFF2-40B4-BE49-F238E27FC236}">
                <a16:creationId xmlns:a16="http://schemas.microsoft.com/office/drawing/2014/main" id="{839B2D9F-893D-439F-8804-3BABBC1317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99670768"/>
      </p:ext>
    </p:extLst>
  </p:cSld>
  <p:clrMapOvr>
    <a:masterClrMapping/>
  </p:clrMapOvr>
  <mc:AlternateContent xmlns:mc="http://schemas.openxmlformats.org/markup-compatibility/2006" xmlns:p14="http://schemas.microsoft.com/office/powerpoint/2010/main">
    <mc:Choice Requires="p14">
      <p:transition spd="slow" p14:dur="2000" advTm="9962"/>
    </mc:Choice>
    <mc:Fallback xmlns="">
      <p:transition spd="slow" advTm="99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D2109-915E-411B-A426-FE251EA6DA42}"/>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ED68E279-EB9E-4DC5-A186-482B0A9F5DC8}"/>
              </a:ext>
            </a:extLst>
          </p:cNvPr>
          <p:cNvSpPr>
            <a:spLocks noGrp="1"/>
          </p:cNvSpPr>
          <p:nvPr>
            <p:ph idx="1"/>
          </p:nvPr>
        </p:nvSpPr>
        <p:spPr/>
        <p:txBody>
          <a:bodyPr>
            <a:normAutofit fontScale="92500" lnSpcReduction="10000"/>
          </a:bodyPr>
          <a:lstStyle/>
          <a:p>
            <a:r>
              <a:rPr lang="en-GB" dirty="0"/>
              <a:t>Presentation coverage</a:t>
            </a:r>
          </a:p>
          <a:p>
            <a:pPr lvl="1"/>
            <a:r>
              <a:rPr lang="en-GB" dirty="0"/>
              <a:t>Critically asses the market position of Reach Plc</a:t>
            </a:r>
          </a:p>
          <a:p>
            <a:pPr lvl="1"/>
            <a:r>
              <a:rPr lang="en-GB" dirty="0"/>
              <a:t>Analyse Reach Plc in light of digital disruption</a:t>
            </a:r>
          </a:p>
          <a:p>
            <a:pPr lvl="1"/>
            <a:r>
              <a:rPr lang="en-GB" dirty="0"/>
              <a:t>Analyse the nature of opportunity affecting the newspaper industry due to digital media technologies</a:t>
            </a:r>
          </a:p>
          <a:p>
            <a:r>
              <a:rPr lang="en-GB" dirty="0"/>
              <a:t>Presentation structure</a:t>
            </a:r>
          </a:p>
          <a:p>
            <a:pPr lvl="1"/>
            <a:r>
              <a:rPr lang="en-GB" dirty="0"/>
              <a:t>Who are Reach Plc?</a:t>
            </a:r>
          </a:p>
          <a:p>
            <a:pPr lvl="1"/>
            <a:r>
              <a:rPr lang="en-GB" dirty="0"/>
              <a:t>Macro-Environment - PEST Analysis</a:t>
            </a:r>
          </a:p>
          <a:p>
            <a:pPr lvl="1"/>
            <a:r>
              <a:rPr lang="en-GB" dirty="0"/>
              <a:t>Micro-Environment – Opportunities and Threats</a:t>
            </a:r>
          </a:p>
          <a:p>
            <a:pPr lvl="1"/>
            <a:r>
              <a:rPr lang="en-GB" dirty="0"/>
              <a:t>Conclusion</a:t>
            </a:r>
          </a:p>
          <a:p>
            <a:pPr lvl="1"/>
            <a:r>
              <a:rPr lang="en-GB" dirty="0"/>
              <a:t>Recommendations</a:t>
            </a:r>
          </a:p>
          <a:p>
            <a:pPr lvl="1"/>
            <a:r>
              <a:rPr lang="en-GB" dirty="0"/>
              <a:t>Bibliography / reference section</a:t>
            </a:r>
          </a:p>
        </p:txBody>
      </p:sp>
      <p:pic>
        <p:nvPicPr>
          <p:cNvPr id="6" name="Audio 5">
            <a:hlinkClick r:id="" action="ppaction://media"/>
            <a:extLst>
              <a:ext uri="{FF2B5EF4-FFF2-40B4-BE49-F238E27FC236}">
                <a16:creationId xmlns:a16="http://schemas.microsoft.com/office/drawing/2014/main" id="{336E7226-1969-4895-B10E-BFDD8C0240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07366460"/>
      </p:ext>
    </p:extLst>
  </p:cSld>
  <p:clrMapOvr>
    <a:masterClrMapping/>
  </p:clrMapOvr>
  <mc:AlternateContent xmlns:mc="http://schemas.openxmlformats.org/markup-compatibility/2006" xmlns:p14="http://schemas.microsoft.com/office/powerpoint/2010/main">
    <mc:Choice Requires="p14">
      <p:transition spd="slow" p14:dur="2000" advTm="24391"/>
    </mc:Choice>
    <mc:Fallback xmlns="">
      <p:transition spd="slow" advTm="24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7308E-B781-4DB6-8AD7-C85EB6031562}"/>
              </a:ext>
            </a:extLst>
          </p:cNvPr>
          <p:cNvSpPr>
            <a:spLocks noGrp="1"/>
          </p:cNvSpPr>
          <p:nvPr>
            <p:ph type="title"/>
          </p:nvPr>
        </p:nvSpPr>
        <p:spPr/>
        <p:txBody>
          <a:bodyPr/>
          <a:lstStyle/>
          <a:p>
            <a:r>
              <a:rPr lang="en-GB" dirty="0"/>
              <a:t>Who are Reach Plc?</a:t>
            </a:r>
          </a:p>
        </p:txBody>
      </p:sp>
      <p:sp>
        <p:nvSpPr>
          <p:cNvPr id="3" name="Content Placeholder 2">
            <a:extLst>
              <a:ext uri="{FF2B5EF4-FFF2-40B4-BE49-F238E27FC236}">
                <a16:creationId xmlns:a16="http://schemas.microsoft.com/office/drawing/2014/main" id="{27AA7184-E552-4F17-874A-397D0317E4EE}"/>
              </a:ext>
            </a:extLst>
          </p:cNvPr>
          <p:cNvSpPr>
            <a:spLocks noGrp="1"/>
          </p:cNvSpPr>
          <p:nvPr>
            <p:ph idx="1"/>
          </p:nvPr>
        </p:nvSpPr>
        <p:spPr/>
        <p:txBody>
          <a:bodyPr>
            <a:normAutofit lnSpcReduction="10000"/>
          </a:bodyPr>
          <a:lstStyle/>
          <a:p>
            <a:r>
              <a:rPr lang="en-GB" dirty="0"/>
              <a:t>Reach (2020) describe their company as:</a:t>
            </a:r>
          </a:p>
          <a:p>
            <a:r>
              <a:rPr lang="en-GB" dirty="0"/>
              <a:t>UK's largest news publisher.</a:t>
            </a:r>
          </a:p>
          <a:p>
            <a:r>
              <a:rPr lang="en-GB" dirty="0"/>
              <a:t>Own national news brands such as:</a:t>
            </a:r>
          </a:p>
          <a:p>
            <a:pPr lvl="1"/>
            <a:r>
              <a:rPr lang="en-GB" dirty="0"/>
              <a:t>Daily Mirror</a:t>
            </a:r>
          </a:p>
          <a:p>
            <a:pPr lvl="1"/>
            <a:r>
              <a:rPr lang="en-GB" dirty="0"/>
              <a:t>Daily Express</a:t>
            </a:r>
          </a:p>
          <a:p>
            <a:pPr lvl="1"/>
            <a:r>
              <a:rPr lang="en-GB" dirty="0"/>
              <a:t>Sunday People</a:t>
            </a:r>
          </a:p>
          <a:p>
            <a:pPr lvl="1"/>
            <a:r>
              <a:rPr lang="en-GB" dirty="0"/>
              <a:t>Daily Record</a:t>
            </a:r>
          </a:p>
          <a:p>
            <a:pPr lvl="1"/>
            <a:r>
              <a:rPr lang="en-GB" dirty="0"/>
              <a:t>more than 100 regional titles</a:t>
            </a:r>
          </a:p>
          <a:p>
            <a:r>
              <a:rPr lang="en-GB" dirty="0"/>
              <a:t>Sold 620 million newspapers last year.</a:t>
            </a:r>
          </a:p>
          <a:p>
            <a:r>
              <a:rPr lang="en-GB" dirty="0"/>
              <a:t>Have a network of over 70 websites provide 24/7 coverage of news.</a:t>
            </a:r>
          </a:p>
          <a:p>
            <a:endParaRPr lang="en-GB" dirty="0"/>
          </a:p>
        </p:txBody>
      </p:sp>
      <p:pic>
        <p:nvPicPr>
          <p:cNvPr id="7" name="Audio 6">
            <a:hlinkClick r:id="" action="ppaction://media"/>
            <a:extLst>
              <a:ext uri="{FF2B5EF4-FFF2-40B4-BE49-F238E27FC236}">
                <a16:creationId xmlns:a16="http://schemas.microsoft.com/office/drawing/2014/main" id="{E3326977-B6C9-439C-B2D2-8B825E5CAD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194667624"/>
      </p:ext>
    </p:extLst>
  </p:cSld>
  <p:clrMapOvr>
    <a:masterClrMapping/>
  </p:clrMapOvr>
  <mc:AlternateContent xmlns:mc="http://schemas.openxmlformats.org/markup-compatibility/2006" xmlns:p14="http://schemas.microsoft.com/office/powerpoint/2010/main">
    <mc:Choice Requires="p14">
      <p:transition spd="slow" p14:dur="2000" advTm="20551"/>
    </mc:Choice>
    <mc:Fallback xmlns="">
      <p:transition spd="slow" advTm="20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A3ED860-CA2F-4C00-8399-E931CCD7200E}"/>
              </a:ext>
            </a:extLst>
          </p:cNvPr>
          <p:cNvSpPr>
            <a:spLocks noGrp="1"/>
          </p:cNvSpPr>
          <p:nvPr>
            <p:ph type="title"/>
          </p:nvPr>
        </p:nvSpPr>
        <p:spPr/>
        <p:txBody>
          <a:bodyPr/>
          <a:lstStyle/>
          <a:p>
            <a:r>
              <a:rPr lang="en-GB" dirty="0"/>
              <a:t>PEST Analysis</a:t>
            </a:r>
          </a:p>
        </p:txBody>
      </p:sp>
      <p:sp>
        <p:nvSpPr>
          <p:cNvPr id="6" name="Text Placeholder 5">
            <a:extLst>
              <a:ext uri="{FF2B5EF4-FFF2-40B4-BE49-F238E27FC236}">
                <a16:creationId xmlns:a16="http://schemas.microsoft.com/office/drawing/2014/main" id="{74884EC9-ACD1-48FE-9263-1D20898D939A}"/>
              </a:ext>
            </a:extLst>
          </p:cNvPr>
          <p:cNvSpPr>
            <a:spLocks noGrp="1"/>
          </p:cNvSpPr>
          <p:nvPr>
            <p:ph type="body" idx="1"/>
          </p:nvPr>
        </p:nvSpPr>
        <p:spPr/>
        <p:txBody>
          <a:bodyPr/>
          <a:lstStyle/>
          <a:p>
            <a:r>
              <a:rPr lang="en-GB" dirty="0"/>
              <a:t>Political / legal</a:t>
            </a:r>
          </a:p>
        </p:txBody>
      </p:sp>
      <p:sp>
        <p:nvSpPr>
          <p:cNvPr id="7" name="Content Placeholder 6">
            <a:extLst>
              <a:ext uri="{FF2B5EF4-FFF2-40B4-BE49-F238E27FC236}">
                <a16:creationId xmlns:a16="http://schemas.microsoft.com/office/drawing/2014/main" id="{00F7E1E2-3C69-4980-9859-395434590915}"/>
              </a:ext>
            </a:extLst>
          </p:cNvPr>
          <p:cNvSpPr>
            <a:spLocks noGrp="1"/>
          </p:cNvSpPr>
          <p:nvPr>
            <p:ph sz="half" idx="2"/>
          </p:nvPr>
        </p:nvSpPr>
        <p:spPr/>
        <p:txBody>
          <a:bodyPr>
            <a:normAutofit fontScale="55000" lnSpcReduction="20000"/>
          </a:bodyPr>
          <a:lstStyle/>
          <a:p>
            <a:r>
              <a:rPr lang="en-GB" dirty="0"/>
              <a:t>The Competitions and Markets authority regulate market competition in the UK (Competition and Markets Authority, 2020).</a:t>
            </a:r>
          </a:p>
          <a:p>
            <a:r>
              <a:rPr lang="en-GB" dirty="0"/>
              <a:t>The newspaper industry is independently regulated by the Independent Press Standards Organisation (IPSO).</a:t>
            </a:r>
          </a:p>
          <a:p>
            <a:r>
              <a:rPr lang="en-GB" dirty="0"/>
              <a:t>The current corporation tax that Reach Plc must pay is 19% (UK Government, 2020).</a:t>
            </a:r>
          </a:p>
          <a:p>
            <a:r>
              <a:rPr lang="en-GB" dirty="0"/>
              <a:t>Reach Plc’s local newspaper offices could receive a £1,500 reduction in business rates (UK Government, 2020).</a:t>
            </a:r>
          </a:p>
          <a:p>
            <a:r>
              <a:rPr lang="en-GB" dirty="0"/>
              <a:t>Bauer Academy to create apprenticeship opportunities (Bauer Academy, 2020).</a:t>
            </a:r>
          </a:p>
          <a:p>
            <a:r>
              <a:rPr lang="en-GB" dirty="0"/>
              <a:t>Grants are available (Journalismfund.eu).</a:t>
            </a:r>
          </a:p>
          <a:p>
            <a:r>
              <a:rPr lang="en-GB" dirty="0"/>
              <a:t>Reach Plc own popular dailies that are both left wing i.e. the Daily Mirror and right wing i.e. the Daily Express (Smith, 2017).</a:t>
            </a:r>
          </a:p>
        </p:txBody>
      </p:sp>
      <p:sp>
        <p:nvSpPr>
          <p:cNvPr id="8" name="Text Placeholder 7">
            <a:extLst>
              <a:ext uri="{FF2B5EF4-FFF2-40B4-BE49-F238E27FC236}">
                <a16:creationId xmlns:a16="http://schemas.microsoft.com/office/drawing/2014/main" id="{D4DE1B2C-795B-419B-991A-1F54E70FEA3B}"/>
              </a:ext>
            </a:extLst>
          </p:cNvPr>
          <p:cNvSpPr>
            <a:spLocks noGrp="1"/>
          </p:cNvSpPr>
          <p:nvPr>
            <p:ph type="body" sz="quarter" idx="3"/>
          </p:nvPr>
        </p:nvSpPr>
        <p:spPr/>
        <p:txBody>
          <a:bodyPr/>
          <a:lstStyle/>
          <a:p>
            <a:r>
              <a:rPr lang="en-GB" dirty="0"/>
              <a:t>Economic</a:t>
            </a:r>
          </a:p>
        </p:txBody>
      </p:sp>
      <p:sp>
        <p:nvSpPr>
          <p:cNvPr id="9" name="Content Placeholder 8">
            <a:extLst>
              <a:ext uri="{FF2B5EF4-FFF2-40B4-BE49-F238E27FC236}">
                <a16:creationId xmlns:a16="http://schemas.microsoft.com/office/drawing/2014/main" id="{D3A2069B-D121-4746-B72C-1308FA209C31}"/>
              </a:ext>
            </a:extLst>
          </p:cNvPr>
          <p:cNvSpPr>
            <a:spLocks noGrp="1"/>
          </p:cNvSpPr>
          <p:nvPr>
            <p:ph sz="quarter" idx="4"/>
          </p:nvPr>
        </p:nvSpPr>
        <p:spPr/>
        <p:txBody>
          <a:bodyPr>
            <a:normAutofit fontScale="55000" lnSpcReduction="20000"/>
          </a:bodyPr>
          <a:lstStyle/>
          <a:p>
            <a:r>
              <a:rPr lang="en-GB" dirty="0"/>
              <a:t>If Reach Plc wanted to borrow money the official Bank of England bank rate has been below 1% since 2011 (Bank of England, 2020).</a:t>
            </a:r>
          </a:p>
          <a:p>
            <a:r>
              <a:rPr lang="en-GB" dirty="0"/>
              <a:t>UK consumers are inclined to spend money (Organisation for Economic Co-operation and Development (OECD), 2020).</a:t>
            </a:r>
          </a:p>
          <a:p>
            <a:r>
              <a:rPr lang="en-GB" dirty="0"/>
              <a:t>Reach Plc’s biggest rival is News Corp which floated on the Australian stock market. The pound has remained pretty stable against the Australian Doller (Bank of England, 2020) which can indicate that Reach Plc can remain competitive.</a:t>
            </a:r>
          </a:p>
          <a:p>
            <a:r>
              <a:rPr lang="en-GB" dirty="0"/>
              <a:t>Since 2008 the UK has generally had an increasing GDP (Office for National Statistics, 2020) which indicates that people have more money in their pockets (Callen, 2020).</a:t>
            </a:r>
          </a:p>
          <a:p>
            <a:r>
              <a:rPr lang="en-GB" dirty="0"/>
              <a:t>Investor confidence in newspapers could be rocked by the issue that advertisers are moving away from print toward online (Greenslade, 2016).</a:t>
            </a:r>
          </a:p>
          <a:p>
            <a:r>
              <a:rPr lang="en-GB" dirty="0"/>
              <a:t>There is the emergence of digital business models as identified by a report commissioned by the Department for Digital, Culture, Media &amp; Sport (</a:t>
            </a:r>
            <a:r>
              <a:rPr lang="en-GB" dirty="0" err="1"/>
              <a:t>Mediatique</a:t>
            </a:r>
            <a:r>
              <a:rPr lang="en-GB" dirty="0"/>
              <a:t> Limited, 2018).</a:t>
            </a:r>
          </a:p>
          <a:p>
            <a:endParaRPr lang="en-GB" dirty="0"/>
          </a:p>
        </p:txBody>
      </p:sp>
      <p:pic>
        <p:nvPicPr>
          <p:cNvPr id="12" name="Audio 11">
            <a:hlinkClick r:id="" action="ppaction://media"/>
            <a:extLst>
              <a:ext uri="{FF2B5EF4-FFF2-40B4-BE49-F238E27FC236}">
                <a16:creationId xmlns:a16="http://schemas.microsoft.com/office/drawing/2014/main" id="{1FC11778-6C89-4AFE-8A88-58EE0554917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020475324"/>
      </p:ext>
    </p:extLst>
  </p:cSld>
  <p:clrMapOvr>
    <a:masterClrMapping/>
  </p:clrMapOvr>
  <mc:AlternateContent xmlns:mc="http://schemas.openxmlformats.org/markup-compatibility/2006" xmlns:p14="http://schemas.microsoft.com/office/powerpoint/2010/main">
    <mc:Choice Requires="p14">
      <p:transition spd="slow" p14:dur="2000" advTm="227548"/>
    </mc:Choice>
    <mc:Fallback xmlns="">
      <p:transition spd="slow" advTm="227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05926-F4D6-407C-A8E0-32808ED8A89D}"/>
              </a:ext>
            </a:extLst>
          </p:cNvPr>
          <p:cNvSpPr>
            <a:spLocks noGrp="1"/>
          </p:cNvSpPr>
          <p:nvPr>
            <p:ph type="title"/>
          </p:nvPr>
        </p:nvSpPr>
        <p:spPr/>
        <p:txBody>
          <a:bodyPr/>
          <a:lstStyle/>
          <a:p>
            <a:r>
              <a:rPr lang="en-GB" dirty="0"/>
              <a:t>PEST Analysis</a:t>
            </a:r>
          </a:p>
        </p:txBody>
      </p:sp>
      <p:sp>
        <p:nvSpPr>
          <p:cNvPr id="3" name="Text Placeholder 2">
            <a:extLst>
              <a:ext uri="{FF2B5EF4-FFF2-40B4-BE49-F238E27FC236}">
                <a16:creationId xmlns:a16="http://schemas.microsoft.com/office/drawing/2014/main" id="{A3568994-D1F7-4262-A38C-3C213547C2C2}"/>
              </a:ext>
            </a:extLst>
          </p:cNvPr>
          <p:cNvSpPr>
            <a:spLocks noGrp="1"/>
          </p:cNvSpPr>
          <p:nvPr>
            <p:ph type="body" idx="1"/>
          </p:nvPr>
        </p:nvSpPr>
        <p:spPr/>
        <p:txBody>
          <a:bodyPr/>
          <a:lstStyle/>
          <a:p>
            <a:r>
              <a:rPr lang="en-GB" dirty="0"/>
              <a:t>Social / Cultural</a:t>
            </a:r>
          </a:p>
        </p:txBody>
      </p:sp>
      <p:sp>
        <p:nvSpPr>
          <p:cNvPr id="4" name="Content Placeholder 3">
            <a:extLst>
              <a:ext uri="{FF2B5EF4-FFF2-40B4-BE49-F238E27FC236}">
                <a16:creationId xmlns:a16="http://schemas.microsoft.com/office/drawing/2014/main" id="{352B9B86-6DBD-47CD-A540-571A4F6D9BF1}"/>
              </a:ext>
            </a:extLst>
          </p:cNvPr>
          <p:cNvSpPr>
            <a:spLocks noGrp="1"/>
          </p:cNvSpPr>
          <p:nvPr>
            <p:ph sz="half" idx="2"/>
          </p:nvPr>
        </p:nvSpPr>
        <p:spPr/>
        <p:txBody>
          <a:bodyPr>
            <a:normAutofit fontScale="47500" lnSpcReduction="20000"/>
          </a:bodyPr>
          <a:lstStyle/>
          <a:p>
            <a:r>
              <a:rPr lang="en-GB" dirty="0"/>
              <a:t>Data from Statista (Statista, 2014) shows that printed newspaper are more popular than digital newspapers form around the age of 40 and above.</a:t>
            </a:r>
          </a:p>
          <a:p>
            <a:r>
              <a:rPr lang="en-GB" dirty="0"/>
              <a:t>Newspapers and journalism in general faces pressure from groups such as ‘Hacked Off’ who campaign for “A free and accountable press” (Hacked Off, 2019).</a:t>
            </a:r>
          </a:p>
          <a:p>
            <a:r>
              <a:rPr lang="en-GB" dirty="0"/>
              <a:t>Consumer trends and behavioural trends are moving, a report from Ofcom shows newspaper, TV and radio news consumption falling with only internet news consumption increasing (Jigsaw Research, 2019).</a:t>
            </a:r>
          </a:p>
          <a:p>
            <a:r>
              <a:rPr lang="en-GB" dirty="0"/>
              <a:t>According to a 2019 Ipsos MORI poll the public’s trust of the newspapers has decreased by 27% and trust in online news has decreased by 24% (Bridges, 2019). </a:t>
            </a:r>
          </a:p>
          <a:p>
            <a:endParaRPr lang="en-GB" dirty="0"/>
          </a:p>
        </p:txBody>
      </p:sp>
      <p:sp>
        <p:nvSpPr>
          <p:cNvPr id="5" name="Text Placeholder 4">
            <a:extLst>
              <a:ext uri="{FF2B5EF4-FFF2-40B4-BE49-F238E27FC236}">
                <a16:creationId xmlns:a16="http://schemas.microsoft.com/office/drawing/2014/main" id="{76F18649-6206-4629-AAB1-A577C46CCBBB}"/>
              </a:ext>
            </a:extLst>
          </p:cNvPr>
          <p:cNvSpPr>
            <a:spLocks noGrp="1"/>
          </p:cNvSpPr>
          <p:nvPr>
            <p:ph type="body" sz="quarter" idx="3"/>
          </p:nvPr>
        </p:nvSpPr>
        <p:spPr/>
        <p:txBody>
          <a:bodyPr/>
          <a:lstStyle/>
          <a:p>
            <a:r>
              <a:rPr lang="en-GB" dirty="0"/>
              <a:t>Technological</a:t>
            </a:r>
          </a:p>
        </p:txBody>
      </p:sp>
      <p:sp>
        <p:nvSpPr>
          <p:cNvPr id="6" name="Content Placeholder 5">
            <a:extLst>
              <a:ext uri="{FF2B5EF4-FFF2-40B4-BE49-F238E27FC236}">
                <a16:creationId xmlns:a16="http://schemas.microsoft.com/office/drawing/2014/main" id="{611AC3B5-CD20-4B71-A14D-6317600B1842}"/>
              </a:ext>
            </a:extLst>
          </p:cNvPr>
          <p:cNvSpPr>
            <a:spLocks noGrp="1"/>
          </p:cNvSpPr>
          <p:nvPr>
            <p:ph sz="quarter" idx="4"/>
          </p:nvPr>
        </p:nvSpPr>
        <p:spPr/>
        <p:txBody>
          <a:bodyPr>
            <a:normAutofit fontScale="47500" lnSpcReduction="20000"/>
          </a:bodyPr>
          <a:lstStyle/>
          <a:p>
            <a:r>
              <a:rPr lang="en-GB" dirty="0"/>
              <a:t>New disruptive digital news platforms and bloggers are coming online regularly with little costs, allowing consumers to be specific about the content they consume (</a:t>
            </a:r>
            <a:r>
              <a:rPr lang="en-GB" dirty="0" err="1"/>
              <a:t>Onikoyi</a:t>
            </a:r>
            <a:r>
              <a:rPr lang="en-GB" dirty="0"/>
              <a:t>, 2020).</a:t>
            </a:r>
          </a:p>
          <a:p>
            <a:r>
              <a:rPr lang="en-GB" dirty="0"/>
              <a:t>An Ofcom report suggests that the way people access information is changing between 2008 and 2018 the ownership of smartphones has increased with 78% of people owning one and 58% of people owning tablets (Ofcom, 2018).</a:t>
            </a:r>
          </a:p>
          <a:p>
            <a:r>
              <a:rPr lang="en-GB" dirty="0"/>
              <a:t>Reach Plc use a cold web-offset printing process which is the most economical and fastest printing process for newspapers (Cliffe Enterprise, 2018).</a:t>
            </a:r>
          </a:p>
          <a:p>
            <a:r>
              <a:rPr lang="en-GB" dirty="0"/>
              <a:t>The Information Commissioner’s Office (ICO) regulate how newspapers use personal data. The ICO have produced a ‘Data protection and journalism: a guide for the media’ to help with handling data (Information Commissioner's Office, 2014).</a:t>
            </a:r>
          </a:p>
          <a:p>
            <a:r>
              <a:rPr lang="en-GB" dirty="0"/>
              <a:t>Newspapers can make use of big data to identify trends regarding what type of news causes people to buy the newspaper and how much people are willing to pay for a newspaper, this could lead to dynamic pricing (</a:t>
            </a:r>
            <a:r>
              <a:rPr lang="en-GB" dirty="0" err="1"/>
              <a:t>kritiadlakha</a:t>
            </a:r>
            <a:r>
              <a:rPr lang="en-GB" dirty="0"/>
              <a:t>, 2013)</a:t>
            </a:r>
          </a:p>
          <a:p>
            <a:endParaRPr lang="en-GB" dirty="0"/>
          </a:p>
          <a:p>
            <a:endParaRPr lang="en-GB" dirty="0"/>
          </a:p>
          <a:p>
            <a:endParaRPr lang="en-GB" dirty="0"/>
          </a:p>
        </p:txBody>
      </p:sp>
      <p:pic>
        <p:nvPicPr>
          <p:cNvPr id="9" name="Audio 8">
            <a:hlinkClick r:id="" action="ppaction://media"/>
            <a:extLst>
              <a:ext uri="{FF2B5EF4-FFF2-40B4-BE49-F238E27FC236}">
                <a16:creationId xmlns:a16="http://schemas.microsoft.com/office/drawing/2014/main" id="{DBC70869-02BF-4552-AFF6-91FD134639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033774099"/>
      </p:ext>
    </p:extLst>
  </p:cSld>
  <p:clrMapOvr>
    <a:masterClrMapping/>
  </p:clrMapOvr>
  <mc:AlternateContent xmlns:mc="http://schemas.openxmlformats.org/markup-compatibility/2006" xmlns:p14="http://schemas.microsoft.com/office/powerpoint/2010/main">
    <mc:Choice Requires="p14">
      <p:transition spd="slow" p14:dur="2000" advTm="140823"/>
    </mc:Choice>
    <mc:Fallback xmlns="">
      <p:transition spd="slow" advTm="1408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8E007-D0D9-4A2A-8ED5-BBFBB0E3F801}"/>
              </a:ext>
            </a:extLst>
          </p:cNvPr>
          <p:cNvSpPr>
            <a:spLocks noGrp="1"/>
          </p:cNvSpPr>
          <p:nvPr>
            <p:ph type="title"/>
          </p:nvPr>
        </p:nvSpPr>
        <p:spPr/>
        <p:txBody>
          <a:bodyPr/>
          <a:lstStyle/>
          <a:p>
            <a:r>
              <a:rPr lang="en-GB" dirty="0"/>
              <a:t>Customer – Opportunities and Threats</a:t>
            </a:r>
          </a:p>
        </p:txBody>
      </p:sp>
      <p:sp>
        <p:nvSpPr>
          <p:cNvPr id="3" name="Text Placeholder 2">
            <a:extLst>
              <a:ext uri="{FF2B5EF4-FFF2-40B4-BE49-F238E27FC236}">
                <a16:creationId xmlns:a16="http://schemas.microsoft.com/office/drawing/2014/main" id="{EE52B71D-0523-4C03-AAD4-A7BD515B7CD2}"/>
              </a:ext>
            </a:extLst>
          </p:cNvPr>
          <p:cNvSpPr>
            <a:spLocks noGrp="1"/>
          </p:cNvSpPr>
          <p:nvPr>
            <p:ph type="body" idx="1"/>
          </p:nvPr>
        </p:nvSpPr>
        <p:spPr/>
        <p:txBody>
          <a:bodyPr/>
          <a:lstStyle/>
          <a:p>
            <a:r>
              <a:rPr lang="en-GB" dirty="0"/>
              <a:t>Opportunities</a:t>
            </a:r>
          </a:p>
        </p:txBody>
      </p:sp>
      <p:sp>
        <p:nvSpPr>
          <p:cNvPr id="4" name="Content Placeholder 3">
            <a:extLst>
              <a:ext uri="{FF2B5EF4-FFF2-40B4-BE49-F238E27FC236}">
                <a16:creationId xmlns:a16="http://schemas.microsoft.com/office/drawing/2014/main" id="{E843CFC5-93E1-41D6-A592-1F26913E65F3}"/>
              </a:ext>
            </a:extLst>
          </p:cNvPr>
          <p:cNvSpPr>
            <a:spLocks noGrp="1"/>
          </p:cNvSpPr>
          <p:nvPr>
            <p:ph sz="half" idx="2"/>
          </p:nvPr>
        </p:nvSpPr>
        <p:spPr/>
        <p:txBody>
          <a:bodyPr>
            <a:normAutofit fontScale="92500"/>
          </a:bodyPr>
          <a:lstStyle/>
          <a:p>
            <a:r>
              <a:rPr lang="en-GB" dirty="0"/>
              <a:t>Create good quality content to increase trust.</a:t>
            </a:r>
          </a:p>
          <a:p>
            <a:r>
              <a:rPr lang="en-GB" dirty="0"/>
              <a:t>Maintain and gain readership by increasing price guided by big data.</a:t>
            </a:r>
          </a:p>
          <a:p>
            <a:r>
              <a:rPr lang="en-GB" dirty="0"/>
              <a:t>Maintain readership by providing ‘offers’ for subscriptions.</a:t>
            </a:r>
          </a:p>
          <a:p>
            <a:r>
              <a:rPr lang="en-GB" dirty="0"/>
              <a:t>Add value for customers with puzzles and supplements.</a:t>
            </a:r>
          </a:p>
        </p:txBody>
      </p:sp>
      <p:sp>
        <p:nvSpPr>
          <p:cNvPr id="5" name="Text Placeholder 4">
            <a:extLst>
              <a:ext uri="{FF2B5EF4-FFF2-40B4-BE49-F238E27FC236}">
                <a16:creationId xmlns:a16="http://schemas.microsoft.com/office/drawing/2014/main" id="{0048F005-C0D6-475D-B0A0-4C184FF0786A}"/>
              </a:ext>
            </a:extLst>
          </p:cNvPr>
          <p:cNvSpPr>
            <a:spLocks noGrp="1"/>
          </p:cNvSpPr>
          <p:nvPr>
            <p:ph type="body" sz="quarter" idx="3"/>
          </p:nvPr>
        </p:nvSpPr>
        <p:spPr/>
        <p:txBody>
          <a:bodyPr/>
          <a:lstStyle/>
          <a:p>
            <a:r>
              <a:rPr lang="en-GB" dirty="0"/>
              <a:t>Threats </a:t>
            </a:r>
          </a:p>
        </p:txBody>
      </p:sp>
      <p:sp>
        <p:nvSpPr>
          <p:cNvPr id="6" name="Content Placeholder 5">
            <a:extLst>
              <a:ext uri="{FF2B5EF4-FFF2-40B4-BE49-F238E27FC236}">
                <a16:creationId xmlns:a16="http://schemas.microsoft.com/office/drawing/2014/main" id="{BC49B226-45BD-4805-ABE7-F8F57CC59B79}"/>
              </a:ext>
            </a:extLst>
          </p:cNvPr>
          <p:cNvSpPr>
            <a:spLocks noGrp="1"/>
          </p:cNvSpPr>
          <p:nvPr>
            <p:ph sz="quarter" idx="4"/>
          </p:nvPr>
        </p:nvSpPr>
        <p:spPr/>
        <p:txBody>
          <a:bodyPr>
            <a:normAutofit fontScale="92500"/>
          </a:bodyPr>
          <a:lstStyle/>
          <a:p>
            <a:r>
              <a:rPr lang="en-GB" dirty="0"/>
              <a:t>Younger readers are not generally buying newspapers.</a:t>
            </a:r>
          </a:p>
          <a:p>
            <a:r>
              <a:rPr lang="en-GB" dirty="0"/>
              <a:t>People are not buying news papers daily (even loyal readers) its now mixed with digital purchases.</a:t>
            </a:r>
          </a:p>
          <a:p>
            <a:r>
              <a:rPr lang="en-GB" dirty="0"/>
              <a:t>Advertisers use of newspapers is declining.</a:t>
            </a:r>
          </a:p>
        </p:txBody>
      </p:sp>
      <p:pic>
        <p:nvPicPr>
          <p:cNvPr id="8" name="Audio 7">
            <a:hlinkClick r:id="" action="ppaction://media"/>
            <a:extLst>
              <a:ext uri="{FF2B5EF4-FFF2-40B4-BE49-F238E27FC236}">
                <a16:creationId xmlns:a16="http://schemas.microsoft.com/office/drawing/2014/main" id="{A2AEFD76-1696-49DF-AAA2-826E6E506FC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22370392"/>
      </p:ext>
    </p:extLst>
  </p:cSld>
  <p:clrMapOvr>
    <a:masterClrMapping/>
  </p:clrMapOvr>
  <mc:AlternateContent xmlns:mc="http://schemas.openxmlformats.org/markup-compatibility/2006" xmlns:p14="http://schemas.microsoft.com/office/powerpoint/2010/main">
    <mc:Choice Requires="p14">
      <p:transition spd="slow" p14:dur="2000" advTm="30999"/>
    </mc:Choice>
    <mc:Fallback xmlns="">
      <p:transition spd="slow" advTm="30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67525-4549-4143-93F2-A5A9AABD964C}"/>
              </a:ext>
            </a:extLst>
          </p:cNvPr>
          <p:cNvSpPr>
            <a:spLocks noGrp="1"/>
          </p:cNvSpPr>
          <p:nvPr>
            <p:ph type="title"/>
          </p:nvPr>
        </p:nvSpPr>
        <p:spPr/>
        <p:txBody>
          <a:bodyPr/>
          <a:lstStyle/>
          <a:p>
            <a:r>
              <a:rPr lang="en-GB" dirty="0"/>
              <a:t>Competitor – Opportunity and Threats</a:t>
            </a:r>
          </a:p>
        </p:txBody>
      </p:sp>
      <p:sp>
        <p:nvSpPr>
          <p:cNvPr id="3" name="Text Placeholder 2">
            <a:extLst>
              <a:ext uri="{FF2B5EF4-FFF2-40B4-BE49-F238E27FC236}">
                <a16:creationId xmlns:a16="http://schemas.microsoft.com/office/drawing/2014/main" id="{F545257F-DCDE-4C2E-86AA-E684564AF1ED}"/>
              </a:ext>
            </a:extLst>
          </p:cNvPr>
          <p:cNvSpPr>
            <a:spLocks noGrp="1"/>
          </p:cNvSpPr>
          <p:nvPr>
            <p:ph type="body" idx="1"/>
          </p:nvPr>
        </p:nvSpPr>
        <p:spPr/>
        <p:txBody>
          <a:bodyPr/>
          <a:lstStyle/>
          <a:p>
            <a:r>
              <a:rPr lang="en-GB" dirty="0"/>
              <a:t>Opportunities</a:t>
            </a:r>
          </a:p>
        </p:txBody>
      </p:sp>
      <p:sp>
        <p:nvSpPr>
          <p:cNvPr id="4" name="Content Placeholder 3">
            <a:extLst>
              <a:ext uri="{FF2B5EF4-FFF2-40B4-BE49-F238E27FC236}">
                <a16:creationId xmlns:a16="http://schemas.microsoft.com/office/drawing/2014/main" id="{C55BA1CE-6518-40D5-A5DC-A6A167274312}"/>
              </a:ext>
            </a:extLst>
          </p:cNvPr>
          <p:cNvSpPr>
            <a:spLocks noGrp="1"/>
          </p:cNvSpPr>
          <p:nvPr>
            <p:ph sz="half" idx="2"/>
          </p:nvPr>
        </p:nvSpPr>
        <p:spPr/>
        <p:txBody>
          <a:bodyPr>
            <a:normAutofit fontScale="92500" lnSpcReduction="10000"/>
          </a:bodyPr>
          <a:lstStyle/>
          <a:p>
            <a:r>
              <a:rPr lang="en-GB" dirty="0"/>
              <a:t>Work with other platforms i.e. with TV providers to provide news.</a:t>
            </a:r>
          </a:p>
          <a:p>
            <a:r>
              <a:rPr lang="en-GB" dirty="0"/>
              <a:t>Continue to expand by linking print newspaper to digital platforms.</a:t>
            </a:r>
          </a:p>
          <a:p>
            <a:r>
              <a:rPr lang="en-GB" dirty="0"/>
              <a:t>Make use of the trusted brand names to grow audiences and trust.</a:t>
            </a:r>
          </a:p>
          <a:p>
            <a:r>
              <a:rPr lang="en-GB" dirty="0"/>
              <a:t>Use national newspaper advertisement revenue to supplement local newspapers.</a:t>
            </a:r>
          </a:p>
        </p:txBody>
      </p:sp>
      <p:sp>
        <p:nvSpPr>
          <p:cNvPr id="5" name="Text Placeholder 4">
            <a:extLst>
              <a:ext uri="{FF2B5EF4-FFF2-40B4-BE49-F238E27FC236}">
                <a16:creationId xmlns:a16="http://schemas.microsoft.com/office/drawing/2014/main" id="{4FCF937D-BAC0-46AB-8CDA-386CD226398E}"/>
              </a:ext>
            </a:extLst>
          </p:cNvPr>
          <p:cNvSpPr>
            <a:spLocks noGrp="1"/>
          </p:cNvSpPr>
          <p:nvPr>
            <p:ph type="body" sz="quarter" idx="3"/>
          </p:nvPr>
        </p:nvSpPr>
        <p:spPr/>
        <p:txBody>
          <a:bodyPr/>
          <a:lstStyle/>
          <a:p>
            <a:r>
              <a:rPr lang="en-GB" dirty="0"/>
              <a:t>Threats</a:t>
            </a:r>
          </a:p>
        </p:txBody>
      </p:sp>
      <p:sp>
        <p:nvSpPr>
          <p:cNvPr id="6" name="Content Placeholder 5">
            <a:extLst>
              <a:ext uri="{FF2B5EF4-FFF2-40B4-BE49-F238E27FC236}">
                <a16:creationId xmlns:a16="http://schemas.microsoft.com/office/drawing/2014/main" id="{7C61C7EA-BBDF-4B0E-8181-3FF224397F6D}"/>
              </a:ext>
            </a:extLst>
          </p:cNvPr>
          <p:cNvSpPr>
            <a:spLocks noGrp="1"/>
          </p:cNvSpPr>
          <p:nvPr>
            <p:ph sz="quarter" idx="4"/>
          </p:nvPr>
        </p:nvSpPr>
        <p:spPr/>
        <p:txBody>
          <a:bodyPr>
            <a:normAutofit fontScale="92500" lnSpcReduction="10000"/>
          </a:bodyPr>
          <a:lstStyle/>
          <a:p>
            <a:r>
              <a:rPr lang="en-GB" dirty="0"/>
              <a:t>Free online news is killing paid for news.</a:t>
            </a:r>
          </a:p>
          <a:p>
            <a:r>
              <a:rPr lang="en-GB" dirty="0"/>
              <a:t>There are more and more news platform competing for advertisement revenue and customers.</a:t>
            </a:r>
          </a:p>
          <a:p>
            <a:r>
              <a:rPr lang="en-GB" dirty="0"/>
              <a:t>Advertisement industry is dominated by Facebook and Google.</a:t>
            </a:r>
          </a:p>
        </p:txBody>
      </p:sp>
      <p:pic>
        <p:nvPicPr>
          <p:cNvPr id="8" name="Audio 7">
            <a:hlinkClick r:id="" action="ppaction://media"/>
            <a:extLst>
              <a:ext uri="{FF2B5EF4-FFF2-40B4-BE49-F238E27FC236}">
                <a16:creationId xmlns:a16="http://schemas.microsoft.com/office/drawing/2014/main" id="{21E470B6-A62A-4C79-A86B-0CDE2EC169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19082357"/>
      </p:ext>
    </p:extLst>
  </p:cSld>
  <p:clrMapOvr>
    <a:masterClrMapping/>
  </p:clrMapOvr>
  <mc:AlternateContent xmlns:mc="http://schemas.openxmlformats.org/markup-compatibility/2006" xmlns:p14="http://schemas.microsoft.com/office/powerpoint/2010/main">
    <mc:Choice Requires="p14">
      <p:transition spd="slow" p14:dur="2000" advTm="34450"/>
    </mc:Choice>
    <mc:Fallback xmlns="">
      <p:transition spd="slow" advTm="34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CB9E7-5473-4209-B489-8A70EB796C1B}"/>
              </a:ext>
            </a:extLst>
          </p:cNvPr>
          <p:cNvSpPr>
            <a:spLocks noGrp="1"/>
          </p:cNvSpPr>
          <p:nvPr>
            <p:ph type="title"/>
          </p:nvPr>
        </p:nvSpPr>
        <p:spPr/>
        <p:txBody>
          <a:bodyPr/>
          <a:lstStyle/>
          <a:p>
            <a:r>
              <a:rPr lang="en-GB" dirty="0"/>
              <a:t>Suppliers – Opportunities and Threats</a:t>
            </a:r>
          </a:p>
        </p:txBody>
      </p:sp>
      <p:sp>
        <p:nvSpPr>
          <p:cNvPr id="3" name="Text Placeholder 2">
            <a:extLst>
              <a:ext uri="{FF2B5EF4-FFF2-40B4-BE49-F238E27FC236}">
                <a16:creationId xmlns:a16="http://schemas.microsoft.com/office/drawing/2014/main" id="{8B38D899-A1B6-42E9-8768-2B602142CCA8}"/>
              </a:ext>
            </a:extLst>
          </p:cNvPr>
          <p:cNvSpPr>
            <a:spLocks noGrp="1"/>
          </p:cNvSpPr>
          <p:nvPr>
            <p:ph type="body" idx="1"/>
          </p:nvPr>
        </p:nvSpPr>
        <p:spPr/>
        <p:txBody>
          <a:bodyPr/>
          <a:lstStyle/>
          <a:p>
            <a:r>
              <a:rPr lang="en-GB" dirty="0"/>
              <a:t>Opportunities</a:t>
            </a:r>
          </a:p>
        </p:txBody>
      </p:sp>
      <p:sp>
        <p:nvSpPr>
          <p:cNvPr id="4" name="Content Placeholder 3">
            <a:extLst>
              <a:ext uri="{FF2B5EF4-FFF2-40B4-BE49-F238E27FC236}">
                <a16:creationId xmlns:a16="http://schemas.microsoft.com/office/drawing/2014/main" id="{988D121C-AA4A-4EAB-9F3C-904123516092}"/>
              </a:ext>
            </a:extLst>
          </p:cNvPr>
          <p:cNvSpPr>
            <a:spLocks noGrp="1"/>
          </p:cNvSpPr>
          <p:nvPr>
            <p:ph sz="half" idx="2"/>
          </p:nvPr>
        </p:nvSpPr>
        <p:spPr/>
        <p:txBody>
          <a:bodyPr/>
          <a:lstStyle/>
          <a:p>
            <a:r>
              <a:rPr lang="en-GB" dirty="0"/>
              <a:t>Increase revenue by using spare capacity in printing facilities to print for customers.</a:t>
            </a:r>
          </a:p>
        </p:txBody>
      </p:sp>
      <p:sp>
        <p:nvSpPr>
          <p:cNvPr id="5" name="Text Placeholder 4">
            <a:extLst>
              <a:ext uri="{FF2B5EF4-FFF2-40B4-BE49-F238E27FC236}">
                <a16:creationId xmlns:a16="http://schemas.microsoft.com/office/drawing/2014/main" id="{3B281DC3-22D7-46F1-A6EC-E037E93B2891}"/>
              </a:ext>
            </a:extLst>
          </p:cNvPr>
          <p:cNvSpPr>
            <a:spLocks noGrp="1"/>
          </p:cNvSpPr>
          <p:nvPr>
            <p:ph type="body" sz="quarter" idx="3"/>
          </p:nvPr>
        </p:nvSpPr>
        <p:spPr/>
        <p:txBody>
          <a:bodyPr/>
          <a:lstStyle/>
          <a:p>
            <a:r>
              <a:rPr lang="en-GB" dirty="0"/>
              <a:t>Threats</a:t>
            </a:r>
          </a:p>
        </p:txBody>
      </p:sp>
      <p:sp>
        <p:nvSpPr>
          <p:cNvPr id="6" name="Content Placeholder 5">
            <a:extLst>
              <a:ext uri="{FF2B5EF4-FFF2-40B4-BE49-F238E27FC236}">
                <a16:creationId xmlns:a16="http://schemas.microsoft.com/office/drawing/2014/main" id="{4B2920BF-2BD9-4B70-B256-336FD8FEE518}"/>
              </a:ext>
            </a:extLst>
          </p:cNvPr>
          <p:cNvSpPr>
            <a:spLocks noGrp="1"/>
          </p:cNvSpPr>
          <p:nvPr>
            <p:ph sz="quarter" idx="4"/>
          </p:nvPr>
        </p:nvSpPr>
        <p:spPr/>
        <p:txBody>
          <a:bodyPr/>
          <a:lstStyle/>
          <a:p>
            <a:r>
              <a:rPr lang="en-GB" dirty="0"/>
              <a:t>Supply chain costs are largely fixed, even when volumes decline.</a:t>
            </a:r>
          </a:p>
        </p:txBody>
      </p:sp>
      <p:pic>
        <p:nvPicPr>
          <p:cNvPr id="8" name="Audio 7">
            <a:hlinkClick r:id="" action="ppaction://media"/>
            <a:extLst>
              <a:ext uri="{FF2B5EF4-FFF2-40B4-BE49-F238E27FC236}">
                <a16:creationId xmlns:a16="http://schemas.microsoft.com/office/drawing/2014/main" id="{51FE84BF-7F72-44CA-BFD2-293F1A693B9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04844171"/>
      </p:ext>
    </p:extLst>
  </p:cSld>
  <p:clrMapOvr>
    <a:masterClrMapping/>
  </p:clrMapOvr>
  <mc:AlternateContent xmlns:mc="http://schemas.openxmlformats.org/markup-compatibility/2006" xmlns:p14="http://schemas.microsoft.com/office/powerpoint/2010/main">
    <mc:Choice Requires="p14">
      <p:transition spd="slow" p14:dur="2000" advTm="15168"/>
    </mc:Choice>
    <mc:Fallback xmlns="">
      <p:transition spd="slow" advTm="15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BBD52-E3B3-422C-BCEC-8E765D266EEE}"/>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B4C0118B-96E1-4F3B-9CB8-60A02E0C9D44}"/>
              </a:ext>
            </a:extLst>
          </p:cNvPr>
          <p:cNvSpPr>
            <a:spLocks noGrp="1"/>
          </p:cNvSpPr>
          <p:nvPr>
            <p:ph idx="1"/>
          </p:nvPr>
        </p:nvSpPr>
        <p:spPr/>
        <p:txBody>
          <a:bodyPr>
            <a:normAutofit fontScale="92500" lnSpcReduction="10000"/>
          </a:bodyPr>
          <a:lstStyle/>
          <a:p>
            <a:r>
              <a:rPr lang="en-GB" dirty="0"/>
              <a:t>Newspapers are in a highly regulated industry and pressure groups exist.</a:t>
            </a:r>
          </a:p>
          <a:p>
            <a:r>
              <a:rPr lang="en-GB" dirty="0"/>
              <a:t>There are not many government incentives for the news industry.</a:t>
            </a:r>
          </a:p>
          <a:p>
            <a:r>
              <a:rPr lang="en-GB" dirty="0"/>
              <a:t>Newspaper sales are impacted by political mood.</a:t>
            </a:r>
          </a:p>
          <a:p>
            <a:r>
              <a:rPr lang="en-GB" dirty="0"/>
              <a:t>In the UK people are willing to spend money but newspapers have to increase efforts if the want newspapers to be sold.</a:t>
            </a:r>
          </a:p>
          <a:p>
            <a:r>
              <a:rPr lang="en-GB" dirty="0"/>
              <a:t>Advertisers are moving to use digital news providers.</a:t>
            </a:r>
          </a:p>
          <a:p>
            <a:r>
              <a:rPr lang="en-GB" dirty="0"/>
              <a:t>Younger people are tending not to buy newspapers but use digital formats.</a:t>
            </a:r>
          </a:p>
          <a:p>
            <a:r>
              <a:rPr lang="en-GB" dirty="0"/>
              <a:t>Trust in the media is low.</a:t>
            </a:r>
          </a:p>
          <a:p>
            <a:r>
              <a:rPr lang="en-GB" dirty="0"/>
              <a:t>More and more competitors are entering the market due to the low cost options digital platforms offer.</a:t>
            </a:r>
          </a:p>
        </p:txBody>
      </p:sp>
      <p:pic>
        <p:nvPicPr>
          <p:cNvPr id="5" name="Audio 4">
            <a:hlinkClick r:id="" action="ppaction://media"/>
            <a:extLst>
              <a:ext uri="{FF2B5EF4-FFF2-40B4-BE49-F238E27FC236}">
                <a16:creationId xmlns:a16="http://schemas.microsoft.com/office/drawing/2014/main" id="{965B50DA-46EF-4122-8421-449BD6CD3B7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08570538"/>
      </p:ext>
    </p:extLst>
  </p:cSld>
  <p:clrMapOvr>
    <a:masterClrMapping/>
  </p:clrMapOvr>
  <mc:AlternateContent xmlns:mc="http://schemas.openxmlformats.org/markup-compatibility/2006" xmlns:p14="http://schemas.microsoft.com/office/powerpoint/2010/main">
    <mc:Choice Requires="p14">
      <p:transition spd="slow" p14:dur="2000" advTm="34377"/>
    </mc:Choice>
    <mc:Fallback xmlns="">
      <p:transition spd="slow" advTm="34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1DB16-175F-4EDB-AEB5-23EAD97F2BD6}"/>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9F3DAA3F-BA80-40C3-8F60-2161C56103BD}"/>
              </a:ext>
            </a:extLst>
          </p:cNvPr>
          <p:cNvSpPr>
            <a:spLocks noGrp="1"/>
          </p:cNvSpPr>
          <p:nvPr>
            <p:ph idx="1"/>
          </p:nvPr>
        </p:nvSpPr>
        <p:spPr/>
        <p:txBody>
          <a:bodyPr>
            <a:normAutofit fontScale="77500" lnSpcReduction="20000"/>
          </a:bodyPr>
          <a:lstStyle/>
          <a:p>
            <a:pPr lvl="0"/>
            <a:r>
              <a:rPr lang="en-GB" dirty="0"/>
              <a:t>Invest in high quality, reliable and trusted content.</a:t>
            </a:r>
          </a:p>
          <a:p>
            <a:pPr lvl="0"/>
            <a:r>
              <a:rPr lang="en-GB" dirty="0"/>
              <a:t>Make use of young people and the issues they care about. Have sections dedicated to youth culture and use young journalists to champion a cause.</a:t>
            </a:r>
          </a:p>
          <a:p>
            <a:pPr lvl="0"/>
            <a:r>
              <a:rPr lang="en-GB" dirty="0"/>
              <a:t>Share content where possible between national and regional titles to improve content and reduce costs.</a:t>
            </a:r>
          </a:p>
          <a:p>
            <a:pPr lvl="0"/>
            <a:r>
              <a:rPr lang="en-GB" dirty="0"/>
              <a:t>Collaborative working with all brands owned by Reach Plc to reduce costs.</a:t>
            </a:r>
          </a:p>
          <a:p>
            <a:pPr lvl="0"/>
            <a:r>
              <a:rPr lang="en-GB" dirty="0"/>
              <a:t>Use data to understand customers are changing and adapt content to meet their demands, giving them value.</a:t>
            </a:r>
          </a:p>
          <a:p>
            <a:pPr lvl="0"/>
            <a:r>
              <a:rPr lang="en-GB" dirty="0"/>
              <a:t>Keep investing in and growing international digital revenues.</a:t>
            </a:r>
          </a:p>
          <a:p>
            <a:pPr lvl="0"/>
            <a:r>
              <a:rPr lang="en-GB" dirty="0"/>
              <a:t>Innovate with new partners and platforms, i.e. can Reach plc journalists appear on TV news channels such as the BBC.</a:t>
            </a:r>
          </a:p>
          <a:p>
            <a:pPr lvl="0"/>
            <a:r>
              <a:rPr lang="en-GB" dirty="0"/>
              <a:t>Continue testing and learning from data to further develop customers experience.</a:t>
            </a:r>
          </a:p>
          <a:p>
            <a:pPr lvl="0"/>
            <a:r>
              <a:rPr lang="en-GB" dirty="0"/>
              <a:t>Sell spare printing facility capacity to customers.</a:t>
            </a:r>
          </a:p>
        </p:txBody>
      </p:sp>
      <p:pic>
        <p:nvPicPr>
          <p:cNvPr id="5" name="Audio 4">
            <a:hlinkClick r:id="" action="ppaction://media"/>
            <a:extLst>
              <a:ext uri="{FF2B5EF4-FFF2-40B4-BE49-F238E27FC236}">
                <a16:creationId xmlns:a16="http://schemas.microsoft.com/office/drawing/2014/main" id="{0B2911F3-743B-48F8-BC57-2775F2B01D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27653079"/>
      </p:ext>
    </p:extLst>
  </p:cSld>
  <p:clrMapOvr>
    <a:masterClrMapping/>
  </p:clrMapOvr>
  <mc:AlternateContent xmlns:mc="http://schemas.openxmlformats.org/markup-compatibility/2006" xmlns:p14="http://schemas.microsoft.com/office/powerpoint/2010/main">
    <mc:Choice Requires="p14">
      <p:transition spd="slow" p14:dur="2000" advTm="54442"/>
    </mc:Choice>
    <mc:Fallback xmlns="">
      <p:transition spd="slow" advTm="544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30504-27C5-4631-9F90-AD766AA411CD}"/>
              </a:ext>
            </a:extLst>
          </p:cNvPr>
          <p:cNvSpPr>
            <a:spLocks noGrp="1"/>
          </p:cNvSpPr>
          <p:nvPr>
            <p:ph type="title"/>
          </p:nvPr>
        </p:nvSpPr>
        <p:spPr/>
        <p:txBody>
          <a:bodyPr/>
          <a:lstStyle/>
          <a:p>
            <a:r>
              <a:rPr lang="en-GB" dirty="0"/>
              <a:t>Bibliography / reference section (1/6)</a:t>
            </a:r>
          </a:p>
        </p:txBody>
      </p:sp>
      <p:sp>
        <p:nvSpPr>
          <p:cNvPr id="3" name="Content Placeholder 2">
            <a:extLst>
              <a:ext uri="{FF2B5EF4-FFF2-40B4-BE49-F238E27FC236}">
                <a16:creationId xmlns:a16="http://schemas.microsoft.com/office/drawing/2014/main" id="{BBF423A4-C25C-415F-BDA8-73254ADDA725}"/>
              </a:ext>
            </a:extLst>
          </p:cNvPr>
          <p:cNvSpPr>
            <a:spLocks noGrp="1"/>
          </p:cNvSpPr>
          <p:nvPr>
            <p:ph idx="1"/>
          </p:nvPr>
        </p:nvSpPr>
        <p:spPr/>
        <p:txBody>
          <a:bodyPr>
            <a:normAutofit fontScale="62500" lnSpcReduction="20000"/>
          </a:bodyPr>
          <a:lstStyle/>
          <a:p>
            <a:pPr marL="0" indent="0">
              <a:buNone/>
            </a:pPr>
            <a:r>
              <a:rPr lang="en-US" dirty="0"/>
              <a:t>Bank of England, 2020. </a:t>
            </a:r>
            <a:r>
              <a:rPr lang="en-US" i="1" dirty="0"/>
              <a:t>Daily spot exchange rates against Sterling. </a:t>
            </a:r>
            <a:r>
              <a:rPr lang="en-US" dirty="0"/>
              <a:t>[Online] </a:t>
            </a:r>
            <a:br>
              <a:rPr lang="en-US" dirty="0"/>
            </a:br>
            <a:r>
              <a:rPr lang="en-US" dirty="0"/>
              <a:t>Available at: </a:t>
            </a:r>
            <a:r>
              <a:rPr lang="en-US" u="sng" dirty="0"/>
              <a:t>https://www.bankofengland.co.uk/boeapps/database/Rates.asp?Travel=NIxAZx&amp;into=GBP</a:t>
            </a:r>
            <a:br>
              <a:rPr lang="en-US" dirty="0"/>
            </a:br>
            <a:r>
              <a:rPr lang="en-US" dirty="0"/>
              <a:t>[Accessed 11 July 2020].</a:t>
            </a:r>
            <a:endParaRPr lang="en-GB" dirty="0"/>
          </a:p>
          <a:p>
            <a:pPr marL="0" indent="0">
              <a:buNone/>
            </a:pPr>
            <a:r>
              <a:rPr lang="en-US" dirty="0"/>
              <a:t>Bank of England, 2020. </a:t>
            </a:r>
            <a:r>
              <a:rPr lang="en-US" i="1" dirty="0"/>
              <a:t>Official Bank Rate history. </a:t>
            </a:r>
            <a:r>
              <a:rPr lang="en-US" dirty="0"/>
              <a:t>[Online] </a:t>
            </a:r>
            <a:br>
              <a:rPr lang="en-US" dirty="0"/>
            </a:br>
            <a:r>
              <a:rPr lang="en-US" dirty="0"/>
              <a:t>Available at: </a:t>
            </a:r>
            <a:r>
              <a:rPr lang="en-US" u="sng" dirty="0"/>
              <a:t>https://www.bankofengland.co.uk/boeapps/database/Bank-Rate.asp</a:t>
            </a:r>
            <a:br>
              <a:rPr lang="en-US" dirty="0"/>
            </a:br>
            <a:r>
              <a:rPr lang="en-US" dirty="0"/>
              <a:t>[Accessed 11 July 2020].</a:t>
            </a:r>
            <a:endParaRPr lang="en-GB" dirty="0"/>
          </a:p>
          <a:p>
            <a:pPr marL="0" indent="0">
              <a:buNone/>
            </a:pPr>
            <a:r>
              <a:rPr lang="en-US" dirty="0"/>
              <a:t>Bauer Academy, 2020. </a:t>
            </a:r>
            <a:r>
              <a:rPr lang="en-US" i="1" dirty="0"/>
              <a:t>APPRENTICESHIPS. </a:t>
            </a:r>
            <a:r>
              <a:rPr lang="en-US" dirty="0"/>
              <a:t>[Online] </a:t>
            </a:r>
            <a:br>
              <a:rPr lang="en-US" dirty="0"/>
            </a:br>
            <a:r>
              <a:rPr lang="en-US" dirty="0"/>
              <a:t>Available at: </a:t>
            </a:r>
            <a:r>
              <a:rPr lang="en-US" u="sng" dirty="0"/>
              <a:t>https://baueracademy.co.uk/apprenticeships-2/</a:t>
            </a:r>
            <a:br>
              <a:rPr lang="en-US" dirty="0"/>
            </a:br>
            <a:r>
              <a:rPr lang="en-US" dirty="0"/>
              <a:t>[Accessed 11 July 2020].</a:t>
            </a:r>
            <a:endParaRPr lang="en-GB" dirty="0"/>
          </a:p>
          <a:p>
            <a:pPr marL="0" indent="0">
              <a:buNone/>
            </a:pPr>
            <a:r>
              <a:rPr lang="en-US" dirty="0"/>
              <a:t>Bridges, L., 2019. </a:t>
            </a:r>
            <a:r>
              <a:rPr lang="en-US" i="1" dirty="0"/>
              <a:t>The impact of declining trust in the media. </a:t>
            </a:r>
            <a:r>
              <a:rPr lang="en-US" dirty="0"/>
              <a:t>[Online] </a:t>
            </a:r>
            <a:br>
              <a:rPr lang="en-US" dirty="0"/>
            </a:br>
            <a:r>
              <a:rPr lang="en-US" dirty="0"/>
              <a:t>Available at: </a:t>
            </a:r>
            <a:r>
              <a:rPr lang="en-US" u="sng" dirty="0"/>
              <a:t>https://www.ipsos.com/ipsos-mori/en-uk/impact-declining-trust-media</a:t>
            </a:r>
            <a:br>
              <a:rPr lang="en-US" dirty="0"/>
            </a:br>
            <a:r>
              <a:rPr lang="en-US" dirty="0"/>
              <a:t>[Accessed 12 July 2020].</a:t>
            </a:r>
          </a:p>
          <a:p>
            <a:pPr marL="0" indent="0">
              <a:buNone/>
            </a:pPr>
            <a:r>
              <a:rPr lang="en-US" dirty="0"/>
              <a:t>Callen, T., 2020. </a:t>
            </a:r>
            <a:r>
              <a:rPr lang="en-US" i="1" dirty="0"/>
              <a:t>Gross Domestic Product: An Economy’s All. </a:t>
            </a:r>
            <a:r>
              <a:rPr lang="en-US" dirty="0"/>
              <a:t>[Online] </a:t>
            </a:r>
            <a:br>
              <a:rPr lang="en-US" dirty="0"/>
            </a:br>
            <a:r>
              <a:rPr lang="en-US" dirty="0"/>
              <a:t>Available at: </a:t>
            </a:r>
            <a:r>
              <a:rPr lang="en-US" u="sng" dirty="0"/>
              <a:t>https://www.imf.org/external/pubs/ft/fandd/basics/gdp.htm#:~:text=GDP%20is%20important%20because%20it,the%20economy%20is%20doing%20well.</a:t>
            </a:r>
            <a:br>
              <a:rPr lang="en-US" dirty="0"/>
            </a:br>
            <a:r>
              <a:rPr lang="en-US" dirty="0"/>
              <a:t>[Accessed 11 July 2020].</a:t>
            </a:r>
            <a:endParaRPr lang="en-GB" dirty="0"/>
          </a:p>
        </p:txBody>
      </p:sp>
      <p:pic>
        <p:nvPicPr>
          <p:cNvPr id="6" name="Audio 5">
            <a:hlinkClick r:id="" action="ppaction://media"/>
            <a:extLst>
              <a:ext uri="{FF2B5EF4-FFF2-40B4-BE49-F238E27FC236}">
                <a16:creationId xmlns:a16="http://schemas.microsoft.com/office/drawing/2014/main" id="{DDE486C5-0700-4208-BAAB-230B373BC07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276012665"/>
      </p:ext>
    </p:extLst>
  </p:cSld>
  <p:clrMapOvr>
    <a:masterClrMapping/>
  </p:clrMapOvr>
  <mc:AlternateContent xmlns:mc="http://schemas.openxmlformats.org/markup-compatibility/2006" xmlns:p14="http://schemas.microsoft.com/office/powerpoint/2010/main">
    <mc:Choice Requires="p14">
      <p:transition spd="slow" p14:dur="2000" advTm="1431"/>
    </mc:Choice>
    <mc:Fallback xmlns="">
      <p:transition spd="slow" advTm="14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DC089-5752-4E73-A5A6-6BDE8D9D0A29}"/>
              </a:ext>
            </a:extLst>
          </p:cNvPr>
          <p:cNvSpPr>
            <a:spLocks noGrp="1"/>
          </p:cNvSpPr>
          <p:nvPr>
            <p:ph type="title"/>
          </p:nvPr>
        </p:nvSpPr>
        <p:spPr/>
        <p:txBody>
          <a:bodyPr/>
          <a:lstStyle/>
          <a:p>
            <a:r>
              <a:rPr lang="en-GB" dirty="0"/>
              <a:t>Bibliography / reference section (2/6)</a:t>
            </a:r>
          </a:p>
        </p:txBody>
      </p:sp>
      <p:sp>
        <p:nvSpPr>
          <p:cNvPr id="3" name="Content Placeholder 2">
            <a:extLst>
              <a:ext uri="{FF2B5EF4-FFF2-40B4-BE49-F238E27FC236}">
                <a16:creationId xmlns:a16="http://schemas.microsoft.com/office/drawing/2014/main" id="{4732C1E9-1F76-47FB-A6BD-7D2D0E9F6AE1}"/>
              </a:ext>
            </a:extLst>
          </p:cNvPr>
          <p:cNvSpPr>
            <a:spLocks noGrp="1"/>
          </p:cNvSpPr>
          <p:nvPr>
            <p:ph idx="1"/>
          </p:nvPr>
        </p:nvSpPr>
        <p:spPr/>
        <p:txBody>
          <a:bodyPr>
            <a:normAutofit fontScale="70000" lnSpcReduction="20000"/>
          </a:bodyPr>
          <a:lstStyle/>
          <a:p>
            <a:pPr marL="0" indent="0">
              <a:buNone/>
            </a:pPr>
            <a:r>
              <a:rPr lang="en-US" dirty="0"/>
              <a:t>Cliffe Enterprise, 2018. </a:t>
            </a:r>
            <a:r>
              <a:rPr lang="en-US" i="1" dirty="0"/>
              <a:t>The how, what and why of printing presses. </a:t>
            </a:r>
            <a:r>
              <a:rPr lang="en-US" dirty="0"/>
              <a:t>[Online] </a:t>
            </a:r>
            <a:br>
              <a:rPr lang="en-US" dirty="0"/>
            </a:br>
            <a:r>
              <a:rPr lang="en-US" dirty="0"/>
              <a:t>Available at: </a:t>
            </a:r>
            <a:r>
              <a:rPr lang="en-US" u="sng" dirty="0"/>
              <a:t>https://cliffe-enterprise.com/printing/printing-presses-explained/</a:t>
            </a:r>
            <a:br>
              <a:rPr lang="en-US" dirty="0"/>
            </a:br>
            <a:r>
              <a:rPr lang="en-US" dirty="0"/>
              <a:t>[Accessed 12 July 2020].</a:t>
            </a:r>
            <a:endParaRPr lang="en-GB" dirty="0"/>
          </a:p>
          <a:p>
            <a:pPr marL="0" indent="0">
              <a:buNone/>
            </a:pPr>
            <a:r>
              <a:rPr lang="en-US" dirty="0"/>
              <a:t>Competition and Markets Authority, 2020. </a:t>
            </a:r>
            <a:r>
              <a:rPr lang="en-US" i="1" dirty="0"/>
              <a:t>Competition and Markets Authority - About us. </a:t>
            </a:r>
            <a:r>
              <a:rPr lang="en-US" dirty="0"/>
              <a:t>[Online] </a:t>
            </a:r>
            <a:br>
              <a:rPr lang="en-US" dirty="0"/>
            </a:br>
            <a:r>
              <a:rPr lang="en-US" dirty="0"/>
              <a:t>Available at: </a:t>
            </a:r>
            <a:r>
              <a:rPr lang="en-US" u="sng" dirty="0"/>
              <a:t>https://www.gov.uk/government/organisations/competition-and-markets-authority/about</a:t>
            </a:r>
            <a:br>
              <a:rPr lang="en-US" dirty="0"/>
            </a:br>
            <a:r>
              <a:rPr lang="en-US" dirty="0"/>
              <a:t>[Accessed 11 July 2020].</a:t>
            </a:r>
            <a:endParaRPr lang="en-GB" dirty="0"/>
          </a:p>
          <a:p>
            <a:pPr marL="0" indent="0">
              <a:buNone/>
            </a:pPr>
            <a:r>
              <a:rPr lang="en-US" dirty="0"/>
              <a:t>Gomes da Silva, A., 2018. </a:t>
            </a:r>
            <a:r>
              <a:rPr lang="en-US" i="1" dirty="0"/>
              <a:t>Completed acquisition by Reach Plc of certain assets of Northern &amp; Shell Media Group Limited Decision on relevant merger situation and substantial lessening of competition, </a:t>
            </a:r>
            <a:r>
              <a:rPr lang="en-US" dirty="0"/>
              <a:t>London: Competition and Markets Authority.</a:t>
            </a:r>
            <a:endParaRPr lang="en-GB" dirty="0"/>
          </a:p>
          <a:p>
            <a:pPr marL="0" indent="0">
              <a:buNone/>
            </a:pPr>
            <a:r>
              <a:rPr lang="en-US" dirty="0"/>
              <a:t>Greenslade, R., 2016. </a:t>
            </a:r>
            <a:r>
              <a:rPr lang="en-US" i="1" dirty="0"/>
              <a:t>Can newspapers do anything to stop the advertising exodus?. </a:t>
            </a:r>
            <a:r>
              <a:rPr lang="en-US" dirty="0"/>
              <a:t>[Online] </a:t>
            </a:r>
            <a:br>
              <a:rPr lang="en-US" dirty="0"/>
            </a:br>
            <a:r>
              <a:rPr lang="en-US" dirty="0"/>
              <a:t>Available at: </a:t>
            </a:r>
            <a:r>
              <a:rPr lang="en-US" u="sng" dirty="0"/>
              <a:t>https://www.theguardian.com/media/2016/apr/03/advertisers-print-newspapers-adblocking</a:t>
            </a:r>
            <a:br>
              <a:rPr lang="en-US" dirty="0"/>
            </a:br>
            <a:r>
              <a:rPr lang="en-US" dirty="0"/>
              <a:t>[Accessed 11 July 2020].</a:t>
            </a:r>
            <a:endParaRPr lang="en-GB" dirty="0"/>
          </a:p>
          <a:p>
            <a:pPr marL="0" indent="0">
              <a:buNone/>
            </a:pPr>
            <a:r>
              <a:rPr lang="en-US" dirty="0"/>
              <a:t>Hacked Off, 2019. </a:t>
            </a:r>
            <a:r>
              <a:rPr lang="en-US" i="1" dirty="0"/>
              <a:t>About. </a:t>
            </a:r>
            <a:r>
              <a:rPr lang="en-US" dirty="0"/>
              <a:t>[Online] </a:t>
            </a:r>
            <a:br>
              <a:rPr lang="en-US" dirty="0"/>
            </a:br>
            <a:r>
              <a:rPr lang="en-US" dirty="0"/>
              <a:t>Available at: </a:t>
            </a:r>
            <a:r>
              <a:rPr lang="en-US" u="sng" dirty="0"/>
              <a:t>https://hackinginquiry.org/about/</a:t>
            </a:r>
            <a:br>
              <a:rPr lang="en-US" dirty="0"/>
            </a:br>
            <a:r>
              <a:rPr lang="en-US" dirty="0"/>
              <a:t>[Accessed 12 July 2020].</a:t>
            </a:r>
            <a:endParaRPr lang="en-GB" dirty="0"/>
          </a:p>
          <a:p>
            <a:endParaRPr lang="en-GB" dirty="0"/>
          </a:p>
        </p:txBody>
      </p:sp>
      <p:pic>
        <p:nvPicPr>
          <p:cNvPr id="5" name="Audio 4">
            <a:hlinkClick r:id="" action="ppaction://media"/>
            <a:extLst>
              <a:ext uri="{FF2B5EF4-FFF2-40B4-BE49-F238E27FC236}">
                <a16:creationId xmlns:a16="http://schemas.microsoft.com/office/drawing/2014/main" id="{E6B66370-4D47-4CED-A430-22518E2344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901937023"/>
      </p:ext>
    </p:extLst>
  </p:cSld>
  <p:clrMapOvr>
    <a:masterClrMapping/>
  </p:clrMapOvr>
  <mc:AlternateContent xmlns:mc="http://schemas.openxmlformats.org/markup-compatibility/2006" xmlns:p14="http://schemas.microsoft.com/office/powerpoint/2010/main">
    <mc:Choice Requires="p14">
      <p:transition spd="slow" p14:dur="2000" advTm="1323"/>
    </mc:Choice>
    <mc:Fallback xmlns="">
      <p:transition spd="slow" advTm="1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09BDC-A5E3-4ED8-8DE5-87980229FD11}"/>
              </a:ext>
            </a:extLst>
          </p:cNvPr>
          <p:cNvSpPr>
            <a:spLocks noGrp="1"/>
          </p:cNvSpPr>
          <p:nvPr>
            <p:ph type="title"/>
          </p:nvPr>
        </p:nvSpPr>
        <p:spPr/>
        <p:txBody>
          <a:bodyPr/>
          <a:lstStyle/>
          <a:p>
            <a:r>
              <a:rPr lang="en-GB" dirty="0"/>
              <a:t>Bibliography / reference section (3/6)</a:t>
            </a:r>
          </a:p>
        </p:txBody>
      </p:sp>
      <p:sp>
        <p:nvSpPr>
          <p:cNvPr id="3" name="Content Placeholder 2">
            <a:extLst>
              <a:ext uri="{FF2B5EF4-FFF2-40B4-BE49-F238E27FC236}">
                <a16:creationId xmlns:a16="http://schemas.microsoft.com/office/drawing/2014/main" id="{5CAAC3CE-7097-497F-8310-96E13CCAE3DB}"/>
              </a:ext>
            </a:extLst>
          </p:cNvPr>
          <p:cNvSpPr>
            <a:spLocks noGrp="1"/>
          </p:cNvSpPr>
          <p:nvPr>
            <p:ph idx="1"/>
          </p:nvPr>
        </p:nvSpPr>
        <p:spPr/>
        <p:txBody>
          <a:bodyPr>
            <a:normAutofit fontScale="92500" lnSpcReduction="20000"/>
          </a:bodyPr>
          <a:lstStyle/>
          <a:p>
            <a:pPr marL="0" indent="0">
              <a:buNone/>
            </a:pPr>
            <a:r>
              <a:rPr lang="en-US" dirty="0"/>
              <a:t>Independent Press Standards </a:t>
            </a:r>
            <a:r>
              <a:rPr lang="en-GB" dirty="0"/>
              <a:t>Organisation</a:t>
            </a:r>
            <a:r>
              <a:rPr lang="en-US" dirty="0"/>
              <a:t>, 2020. </a:t>
            </a:r>
            <a:r>
              <a:rPr lang="en-US" i="1" dirty="0"/>
              <a:t>Decision of the Complaints Committee 07867-19 The Transparency Project v Daily Express, </a:t>
            </a:r>
            <a:r>
              <a:rPr lang="en-US" dirty="0"/>
              <a:t>London: Independent Press Standards </a:t>
            </a:r>
            <a:r>
              <a:rPr lang="en-GB" dirty="0"/>
              <a:t>Organisation</a:t>
            </a:r>
            <a:r>
              <a:rPr lang="en-US" dirty="0"/>
              <a:t>.</a:t>
            </a:r>
            <a:endParaRPr lang="en-GB" dirty="0"/>
          </a:p>
          <a:p>
            <a:pPr marL="0" indent="0">
              <a:buNone/>
            </a:pPr>
            <a:r>
              <a:rPr lang="en-US" dirty="0"/>
              <a:t>Independent Press Standards </a:t>
            </a:r>
            <a:r>
              <a:rPr lang="en-US" dirty="0" err="1"/>
              <a:t>Organisation</a:t>
            </a:r>
            <a:r>
              <a:rPr lang="en-US" dirty="0"/>
              <a:t>, 2019. </a:t>
            </a:r>
            <a:r>
              <a:rPr lang="en-US" i="1" dirty="0"/>
              <a:t>Decision of the Complaints Committee 05869-19 Begum V The Daily Mirror, </a:t>
            </a:r>
            <a:r>
              <a:rPr lang="en-US" dirty="0"/>
              <a:t>London: Independent Press Standards </a:t>
            </a:r>
            <a:r>
              <a:rPr lang="en-US" dirty="0" err="1"/>
              <a:t>Organisation</a:t>
            </a:r>
            <a:r>
              <a:rPr lang="en-US" dirty="0"/>
              <a:t>.</a:t>
            </a:r>
            <a:endParaRPr lang="en-GB" dirty="0"/>
          </a:p>
          <a:p>
            <a:pPr marL="0" indent="0">
              <a:buNone/>
            </a:pPr>
            <a:r>
              <a:rPr lang="en-US" dirty="0"/>
              <a:t>Independent Press Standards </a:t>
            </a:r>
            <a:r>
              <a:rPr lang="en-US" dirty="0" err="1"/>
              <a:t>Organisation</a:t>
            </a:r>
            <a:r>
              <a:rPr lang="en-US" dirty="0"/>
              <a:t>, 2020. </a:t>
            </a:r>
            <a:r>
              <a:rPr lang="en-US" i="1" dirty="0"/>
              <a:t>What we do. </a:t>
            </a:r>
            <a:r>
              <a:rPr lang="en-US" dirty="0"/>
              <a:t>[Online] </a:t>
            </a:r>
            <a:br>
              <a:rPr lang="en-US" dirty="0"/>
            </a:br>
            <a:r>
              <a:rPr lang="en-US" dirty="0"/>
              <a:t>Available at: </a:t>
            </a:r>
            <a:r>
              <a:rPr lang="en-US" u="sng" dirty="0"/>
              <a:t>https://www.ipso.co.uk/what-we-do/</a:t>
            </a:r>
            <a:br>
              <a:rPr lang="en-US" dirty="0"/>
            </a:br>
            <a:r>
              <a:rPr lang="en-US" dirty="0"/>
              <a:t>[Accessed 11 July 2020].</a:t>
            </a:r>
            <a:endParaRPr lang="en-GB" dirty="0"/>
          </a:p>
          <a:p>
            <a:pPr marL="0" indent="0">
              <a:buNone/>
            </a:pPr>
            <a:r>
              <a:rPr lang="en-US" dirty="0"/>
              <a:t>Information Commissioners' Office, 2014. </a:t>
            </a:r>
            <a:r>
              <a:rPr lang="en-US" i="1" dirty="0"/>
              <a:t>Data protection and journalism: a guide for the media'. </a:t>
            </a:r>
            <a:r>
              <a:rPr lang="en-US" dirty="0" err="1"/>
              <a:t>Wilmslow</a:t>
            </a:r>
            <a:r>
              <a:rPr lang="en-US" dirty="0"/>
              <a:t>: Information Commissioners' Office.</a:t>
            </a:r>
            <a:endParaRPr lang="en-GB" dirty="0"/>
          </a:p>
          <a:p>
            <a:pPr marL="0" indent="0">
              <a:buNone/>
            </a:pPr>
            <a:r>
              <a:rPr lang="en-US" dirty="0"/>
              <a:t>Jigsaw Research, 2019. </a:t>
            </a:r>
            <a:r>
              <a:rPr lang="en-US" i="1" dirty="0"/>
              <a:t>News Consumption in the UK: 2019, </a:t>
            </a:r>
            <a:r>
              <a:rPr lang="en-US" dirty="0"/>
              <a:t>London: </a:t>
            </a:r>
            <a:r>
              <a:rPr lang="en-US" dirty="0" err="1"/>
              <a:t>Ofcom</a:t>
            </a:r>
            <a:r>
              <a:rPr lang="en-US" dirty="0"/>
              <a:t>.</a:t>
            </a:r>
            <a:endParaRPr lang="en-GB" dirty="0"/>
          </a:p>
        </p:txBody>
      </p:sp>
      <p:pic>
        <p:nvPicPr>
          <p:cNvPr id="5" name="Audio 4">
            <a:hlinkClick r:id="" action="ppaction://media"/>
            <a:extLst>
              <a:ext uri="{FF2B5EF4-FFF2-40B4-BE49-F238E27FC236}">
                <a16:creationId xmlns:a16="http://schemas.microsoft.com/office/drawing/2014/main" id="{C194235D-D492-4B28-A4D0-030736202C7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46286395"/>
      </p:ext>
    </p:extLst>
  </p:cSld>
  <p:clrMapOvr>
    <a:masterClrMapping/>
  </p:clrMapOvr>
  <mc:AlternateContent xmlns:mc="http://schemas.openxmlformats.org/markup-compatibility/2006" xmlns:p14="http://schemas.microsoft.com/office/powerpoint/2010/main">
    <mc:Choice Requires="p14">
      <p:transition spd="slow" p14:dur="2000" advTm="1195"/>
    </mc:Choice>
    <mc:Fallback xmlns="">
      <p:transition spd="slow" advTm="1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CCB47-06F1-4FB9-B5D1-914389DD54C5}"/>
              </a:ext>
            </a:extLst>
          </p:cNvPr>
          <p:cNvSpPr>
            <a:spLocks noGrp="1"/>
          </p:cNvSpPr>
          <p:nvPr>
            <p:ph type="title"/>
          </p:nvPr>
        </p:nvSpPr>
        <p:spPr/>
        <p:txBody>
          <a:bodyPr/>
          <a:lstStyle/>
          <a:p>
            <a:r>
              <a:rPr lang="en-GB" dirty="0"/>
              <a:t>Bibliography / reference section (4/6)</a:t>
            </a:r>
          </a:p>
        </p:txBody>
      </p:sp>
      <p:sp>
        <p:nvSpPr>
          <p:cNvPr id="3" name="Content Placeholder 2">
            <a:extLst>
              <a:ext uri="{FF2B5EF4-FFF2-40B4-BE49-F238E27FC236}">
                <a16:creationId xmlns:a16="http://schemas.microsoft.com/office/drawing/2014/main" id="{43FAAD3F-E18D-4E49-B603-2DFC93F9B380}"/>
              </a:ext>
            </a:extLst>
          </p:cNvPr>
          <p:cNvSpPr>
            <a:spLocks noGrp="1"/>
          </p:cNvSpPr>
          <p:nvPr>
            <p:ph idx="1"/>
          </p:nvPr>
        </p:nvSpPr>
        <p:spPr/>
        <p:txBody>
          <a:bodyPr>
            <a:normAutofit fontScale="77500" lnSpcReduction="20000"/>
          </a:bodyPr>
          <a:lstStyle/>
          <a:p>
            <a:pPr marL="0" indent="0">
              <a:buNone/>
            </a:pPr>
            <a:r>
              <a:rPr lang="en-US" dirty="0"/>
              <a:t>Journalismfund.eu, N/A. </a:t>
            </a:r>
            <a:r>
              <a:rPr lang="en-US" i="1" dirty="0"/>
              <a:t>Grants. </a:t>
            </a:r>
            <a:r>
              <a:rPr lang="en-US" dirty="0"/>
              <a:t>[Online] </a:t>
            </a:r>
            <a:br>
              <a:rPr lang="en-US" dirty="0"/>
            </a:br>
            <a:r>
              <a:rPr lang="en-US" dirty="0"/>
              <a:t>Available at: </a:t>
            </a:r>
            <a:r>
              <a:rPr lang="en-US" u="sng" dirty="0"/>
              <a:t>https://www.journalismfund.eu/grants</a:t>
            </a:r>
            <a:br>
              <a:rPr lang="en-US" dirty="0"/>
            </a:br>
            <a:r>
              <a:rPr lang="en-US" dirty="0"/>
              <a:t>[Accessed 11 July 2020].</a:t>
            </a:r>
            <a:endParaRPr lang="en-GB" dirty="0"/>
          </a:p>
          <a:p>
            <a:pPr marL="0" indent="0">
              <a:buNone/>
            </a:pPr>
            <a:r>
              <a:rPr lang="en-US" dirty="0" err="1"/>
              <a:t>kritiadlakha</a:t>
            </a:r>
            <a:r>
              <a:rPr lang="en-US" dirty="0"/>
              <a:t>, 2013. </a:t>
            </a:r>
            <a:r>
              <a:rPr lang="en-US" i="1" dirty="0"/>
              <a:t>How Newspapers Can Monetize Data. </a:t>
            </a:r>
            <a:r>
              <a:rPr lang="en-US" dirty="0"/>
              <a:t>[Online] </a:t>
            </a:r>
            <a:br>
              <a:rPr lang="en-US" dirty="0"/>
            </a:br>
            <a:r>
              <a:rPr lang="en-US" dirty="0"/>
              <a:t>Available at: </a:t>
            </a:r>
            <a:r>
              <a:rPr lang="en-US" u="sng" dirty="0"/>
              <a:t>https://www.piworld.com/post/how-newspapers-can-monetize-data/all/</a:t>
            </a:r>
            <a:br>
              <a:rPr lang="en-US" dirty="0"/>
            </a:br>
            <a:r>
              <a:rPr lang="en-US" dirty="0"/>
              <a:t>[Accessed 12 July 2020].</a:t>
            </a:r>
            <a:endParaRPr lang="en-GB" dirty="0"/>
          </a:p>
          <a:p>
            <a:pPr marL="0" indent="0">
              <a:buNone/>
            </a:pPr>
            <a:r>
              <a:rPr lang="en-US" dirty="0" err="1"/>
              <a:t>Mediatique</a:t>
            </a:r>
            <a:r>
              <a:rPr lang="en-US" dirty="0"/>
              <a:t> Limited, 2018. </a:t>
            </a:r>
            <a:r>
              <a:rPr lang="en-US" i="1" dirty="0"/>
              <a:t>Overview of recent dynamics in the UK press market, </a:t>
            </a:r>
            <a:r>
              <a:rPr lang="en-US" dirty="0"/>
              <a:t>London: </a:t>
            </a:r>
            <a:r>
              <a:rPr lang="en-US" dirty="0" err="1"/>
              <a:t>Mediatique</a:t>
            </a:r>
            <a:r>
              <a:rPr lang="en-US" dirty="0"/>
              <a:t> Limited.</a:t>
            </a:r>
            <a:endParaRPr lang="en-GB" dirty="0"/>
          </a:p>
          <a:p>
            <a:pPr marL="0" indent="0">
              <a:buNone/>
            </a:pPr>
            <a:r>
              <a:rPr lang="en-US" dirty="0" err="1"/>
              <a:t>Ofcom</a:t>
            </a:r>
            <a:r>
              <a:rPr lang="en-US" dirty="0"/>
              <a:t>, 2018. </a:t>
            </a:r>
            <a:r>
              <a:rPr lang="en-US" i="1" dirty="0"/>
              <a:t>Communications Market Report, </a:t>
            </a:r>
            <a:r>
              <a:rPr lang="en-US" dirty="0"/>
              <a:t>London: </a:t>
            </a:r>
            <a:r>
              <a:rPr lang="en-US" dirty="0" err="1"/>
              <a:t>Ofcom</a:t>
            </a:r>
            <a:r>
              <a:rPr lang="en-US" dirty="0"/>
              <a:t>.</a:t>
            </a:r>
            <a:endParaRPr lang="en-GB" dirty="0"/>
          </a:p>
          <a:p>
            <a:pPr marL="0" indent="0">
              <a:buNone/>
            </a:pPr>
            <a:r>
              <a:rPr lang="en-US" dirty="0"/>
              <a:t>Office for National Statistics, 2020. </a:t>
            </a:r>
            <a:r>
              <a:rPr lang="en-US" i="1" dirty="0"/>
              <a:t>GDP monthly estimate, UK. </a:t>
            </a:r>
            <a:r>
              <a:rPr lang="en-US" dirty="0"/>
              <a:t>[Online] </a:t>
            </a:r>
            <a:br>
              <a:rPr lang="en-US" dirty="0"/>
            </a:br>
            <a:r>
              <a:rPr lang="en-US" dirty="0"/>
              <a:t>Available at: </a:t>
            </a:r>
            <a:r>
              <a:rPr lang="en-US" u="sng" dirty="0"/>
              <a:t>https://www.ons.gov.uk/economy/grossdomesticproductgdp/bulletins/gdpmonthlyestimateuk/april2020</a:t>
            </a:r>
            <a:br>
              <a:rPr lang="en-US" dirty="0"/>
            </a:br>
            <a:r>
              <a:rPr lang="en-US" dirty="0"/>
              <a:t>[Accessed 11 July 2020].</a:t>
            </a:r>
            <a:endParaRPr lang="en-GB" dirty="0"/>
          </a:p>
        </p:txBody>
      </p:sp>
      <p:pic>
        <p:nvPicPr>
          <p:cNvPr id="4" name="Audio 3">
            <a:hlinkClick r:id="" action="ppaction://media"/>
            <a:extLst>
              <a:ext uri="{FF2B5EF4-FFF2-40B4-BE49-F238E27FC236}">
                <a16:creationId xmlns:a16="http://schemas.microsoft.com/office/drawing/2014/main" id="{D46B04B0-F232-4CEB-B5DD-CFD1B5D4B7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10104651"/>
      </p:ext>
    </p:extLst>
  </p:cSld>
  <p:clrMapOvr>
    <a:masterClrMapping/>
  </p:clrMapOvr>
  <mc:AlternateContent xmlns:mc="http://schemas.openxmlformats.org/markup-compatibility/2006" xmlns:p14="http://schemas.microsoft.com/office/powerpoint/2010/main">
    <mc:Choice Requires="p14">
      <p:transition spd="slow" p14:dur="2000" advTm="1340"/>
    </mc:Choice>
    <mc:Fallback xmlns="">
      <p:transition spd="slow" advTm="1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0C2A4-2A46-43B4-9F0E-CBB40E17A5A1}"/>
              </a:ext>
            </a:extLst>
          </p:cNvPr>
          <p:cNvSpPr>
            <a:spLocks noGrp="1"/>
          </p:cNvSpPr>
          <p:nvPr>
            <p:ph type="title"/>
          </p:nvPr>
        </p:nvSpPr>
        <p:spPr/>
        <p:txBody>
          <a:bodyPr/>
          <a:lstStyle/>
          <a:p>
            <a:r>
              <a:rPr lang="en-GB" dirty="0"/>
              <a:t>Bibliography / reference section (5/6)</a:t>
            </a:r>
          </a:p>
        </p:txBody>
      </p:sp>
      <p:sp>
        <p:nvSpPr>
          <p:cNvPr id="3" name="Content Placeholder 2">
            <a:extLst>
              <a:ext uri="{FF2B5EF4-FFF2-40B4-BE49-F238E27FC236}">
                <a16:creationId xmlns:a16="http://schemas.microsoft.com/office/drawing/2014/main" id="{1D67700C-3092-4AEC-ACAD-305B4215BFDC}"/>
              </a:ext>
            </a:extLst>
          </p:cNvPr>
          <p:cNvSpPr>
            <a:spLocks noGrp="1"/>
          </p:cNvSpPr>
          <p:nvPr>
            <p:ph idx="1"/>
          </p:nvPr>
        </p:nvSpPr>
        <p:spPr/>
        <p:txBody>
          <a:bodyPr>
            <a:normAutofit fontScale="62500" lnSpcReduction="20000"/>
          </a:bodyPr>
          <a:lstStyle/>
          <a:p>
            <a:pPr marL="0" indent="0">
              <a:buNone/>
            </a:pPr>
            <a:r>
              <a:rPr lang="en-US" dirty="0" err="1"/>
              <a:t>Onikoyi</a:t>
            </a:r>
            <a:r>
              <a:rPr lang="en-US" dirty="0"/>
              <a:t>, O., 2020. </a:t>
            </a:r>
            <a:r>
              <a:rPr lang="en-US" i="1" dirty="0"/>
              <a:t>The Disruption of Newspaper Industry. </a:t>
            </a:r>
            <a:r>
              <a:rPr lang="en-US" dirty="0"/>
              <a:t>[Online] </a:t>
            </a:r>
            <a:br>
              <a:rPr lang="en-US" dirty="0"/>
            </a:br>
            <a:r>
              <a:rPr lang="en-US" dirty="0"/>
              <a:t>Available at: </a:t>
            </a:r>
            <a:r>
              <a:rPr lang="en-US" u="sng" dirty="0"/>
              <a:t>https://medium.com/@olaonikoyi/disruptive-innovation-in-the-newspaper-industry-9f1ef24a9740</a:t>
            </a:r>
            <a:br>
              <a:rPr lang="en-US" dirty="0"/>
            </a:br>
            <a:r>
              <a:rPr lang="en-US" dirty="0"/>
              <a:t>[Accessed 12 July 2020].</a:t>
            </a:r>
            <a:endParaRPr lang="en-GB" dirty="0"/>
          </a:p>
          <a:p>
            <a:pPr marL="0" indent="0">
              <a:buNone/>
            </a:pPr>
            <a:r>
              <a:rPr lang="en-US" dirty="0" err="1"/>
              <a:t>Organisation</a:t>
            </a:r>
            <a:r>
              <a:rPr lang="en-US" dirty="0"/>
              <a:t> for Economic Co-operation and Development (OECD), 2020. </a:t>
            </a:r>
            <a:r>
              <a:rPr lang="en-US" i="1" dirty="0"/>
              <a:t>Consumer confidence index (CCI). </a:t>
            </a:r>
            <a:r>
              <a:rPr lang="en-US" dirty="0"/>
              <a:t>[Online] </a:t>
            </a:r>
            <a:br>
              <a:rPr lang="en-US" dirty="0"/>
            </a:br>
            <a:r>
              <a:rPr lang="en-US" dirty="0"/>
              <a:t>Available at: </a:t>
            </a:r>
            <a:r>
              <a:rPr lang="en-US" u="sng" dirty="0"/>
              <a:t>https://data.oecd.org/leadind/consumer-confidence-index-cci.htm</a:t>
            </a:r>
            <a:br>
              <a:rPr lang="en-US" dirty="0"/>
            </a:br>
            <a:r>
              <a:rPr lang="en-US" dirty="0"/>
              <a:t>[Accessed 11 July 2020].</a:t>
            </a:r>
            <a:endParaRPr lang="en-GB" dirty="0"/>
          </a:p>
          <a:p>
            <a:pPr marL="0" indent="0">
              <a:buNone/>
            </a:pPr>
            <a:r>
              <a:rPr lang="en-US" dirty="0"/>
              <a:t>Reach Plc, 2020. </a:t>
            </a:r>
            <a:r>
              <a:rPr lang="en-US" i="1" dirty="0"/>
              <a:t>www.reachplc.com. </a:t>
            </a:r>
            <a:r>
              <a:rPr lang="en-US" dirty="0"/>
              <a:t>[Online] </a:t>
            </a:r>
            <a:br>
              <a:rPr lang="en-US" dirty="0"/>
            </a:br>
            <a:r>
              <a:rPr lang="en-US" dirty="0"/>
              <a:t>Available at: </a:t>
            </a:r>
            <a:r>
              <a:rPr lang="en-US" u="sng" dirty="0"/>
              <a:t>https://www.reachplc.com/home</a:t>
            </a:r>
            <a:endParaRPr lang="en-GB" dirty="0"/>
          </a:p>
          <a:p>
            <a:pPr marL="0" indent="0">
              <a:buNone/>
            </a:pPr>
            <a:r>
              <a:rPr lang="en-US" dirty="0"/>
              <a:t>Smith, M., 2017. </a:t>
            </a:r>
            <a:r>
              <a:rPr lang="en-US" i="1" dirty="0"/>
              <a:t>How left or right-wing are the UK’s newspapers?. </a:t>
            </a:r>
            <a:r>
              <a:rPr lang="en-US" dirty="0"/>
              <a:t>[Online] </a:t>
            </a:r>
            <a:br>
              <a:rPr lang="en-US" dirty="0"/>
            </a:br>
            <a:r>
              <a:rPr lang="en-US" dirty="0"/>
              <a:t>Available at: </a:t>
            </a:r>
            <a:r>
              <a:rPr lang="en-US" u="sng" dirty="0"/>
              <a:t>https://yougov.co.uk/topics/politics/articles-reports/2017/03/07/how-left-or-right-wing-are-uks-newspapers</a:t>
            </a:r>
            <a:br>
              <a:rPr lang="en-US" dirty="0"/>
            </a:br>
            <a:r>
              <a:rPr lang="en-US" dirty="0"/>
              <a:t>[Accessed 11 July 2020].</a:t>
            </a:r>
            <a:endParaRPr lang="en-GB" dirty="0"/>
          </a:p>
          <a:p>
            <a:pPr marL="0" indent="0">
              <a:buNone/>
            </a:pPr>
            <a:r>
              <a:rPr lang="en-US" dirty="0"/>
              <a:t>Statista, 2014. </a:t>
            </a:r>
            <a:r>
              <a:rPr lang="en-US" i="1" dirty="0"/>
              <a:t>Printed and digital newspaper reading in the United Kingdom (UK) 2014, by age. </a:t>
            </a:r>
            <a:r>
              <a:rPr lang="en-US" dirty="0"/>
              <a:t>[Online] </a:t>
            </a:r>
            <a:br>
              <a:rPr lang="en-US" dirty="0"/>
            </a:br>
            <a:r>
              <a:rPr lang="en-US" dirty="0"/>
              <a:t>Available at: </a:t>
            </a:r>
            <a:r>
              <a:rPr lang="en-US" u="sng" dirty="0"/>
              <a:t>https://www.statista.com/statistics/329056/proportions-of-newspaper-reading-in-the-uk-by-age/</a:t>
            </a:r>
            <a:br>
              <a:rPr lang="en-US" dirty="0"/>
            </a:br>
            <a:r>
              <a:rPr lang="en-US" dirty="0"/>
              <a:t>[Accessed 12 July 2020].</a:t>
            </a:r>
            <a:endParaRPr lang="en-GB" dirty="0"/>
          </a:p>
        </p:txBody>
      </p:sp>
      <p:pic>
        <p:nvPicPr>
          <p:cNvPr id="4" name="Audio 3">
            <a:hlinkClick r:id="" action="ppaction://media"/>
            <a:extLst>
              <a:ext uri="{FF2B5EF4-FFF2-40B4-BE49-F238E27FC236}">
                <a16:creationId xmlns:a16="http://schemas.microsoft.com/office/drawing/2014/main" id="{C2DE64DD-2A17-47F9-AB76-29B7C54587A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3479146"/>
      </p:ext>
    </p:extLst>
  </p:cSld>
  <p:clrMapOvr>
    <a:masterClrMapping/>
  </p:clrMapOvr>
  <mc:AlternateContent xmlns:mc="http://schemas.openxmlformats.org/markup-compatibility/2006" xmlns:p14="http://schemas.microsoft.com/office/powerpoint/2010/main">
    <mc:Choice Requires="p14">
      <p:transition spd="slow" p14:dur="2000" advTm="1351"/>
    </mc:Choice>
    <mc:Fallback xmlns="">
      <p:transition spd="slow" advTm="13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BF604-DC42-47B1-B76F-7FA16182764E}"/>
              </a:ext>
            </a:extLst>
          </p:cNvPr>
          <p:cNvSpPr>
            <a:spLocks noGrp="1"/>
          </p:cNvSpPr>
          <p:nvPr>
            <p:ph type="title"/>
          </p:nvPr>
        </p:nvSpPr>
        <p:spPr>
          <a:xfrm>
            <a:off x="838200" y="500062"/>
            <a:ext cx="10515600" cy="1325563"/>
          </a:xfrm>
        </p:spPr>
        <p:txBody>
          <a:bodyPr/>
          <a:lstStyle/>
          <a:p>
            <a:r>
              <a:rPr lang="en-GB" dirty="0"/>
              <a:t>Bibliography / reference section (6/6)</a:t>
            </a:r>
          </a:p>
        </p:txBody>
      </p:sp>
      <p:sp>
        <p:nvSpPr>
          <p:cNvPr id="3" name="Content Placeholder 2">
            <a:extLst>
              <a:ext uri="{FF2B5EF4-FFF2-40B4-BE49-F238E27FC236}">
                <a16:creationId xmlns:a16="http://schemas.microsoft.com/office/drawing/2014/main" id="{3DA4F38C-FCE5-409A-920F-C335BF6C1ACE}"/>
              </a:ext>
            </a:extLst>
          </p:cNvPr>
          <p:cNvSpPr>
            <a:spLocks noGrp="1"/>
          </p:cNvSpPr>
          <p:nvPr>
            <p:ph idx="1"/>
          </p:nvPr>
        </p:nvSpPr>
        <p:spPr/>
        <p:txBody>
          <a:bodyPr>
            <a:normAutofit fontScale="92500"/>
          </a:bodyPr>
          <a:lstStyle/>
          <a:p>
            <a:pPr marL="0" indent="0">
              <a:buNone/>
            </a:pPr>
            <a:r>
              <a:rPr lang="en-US" dirty="0"/>
              <a:t>UK Government, 2016. </a:t>
            </a:r>
            <a:r>
              <a:rPr lang="en-US" i="1" dirty="0"/>
              <a:t>Apprenticeship Levy. </a:t>
            </a:r>
            <a:r>
              <a:rPr lang="en-US" dirty="0"/>
              <a:t>[Online] </a:t>
            </a:r>
            <a:br>
              <a:rPr lang="en-US" dirty="0"/>
            </a:br>
            <a:r>
              <a:rPr lang="en-US" dirty="0"/>
              <a:t>Available at: </a:t>
            </a:r>
            <a:r>
              <a:rPr lang="en-US" u="sng" dirty="0"/>
              <a:t>https://www.gov.uk/government/publications/apprenticeship-levy/apprenticeship-levy#policy-objective</a:t>
            </a:r>
            <a:br>
              <a:rPr lang="en-US" dirty="0"/>
            </a:br>
            <a:r>
              <a:rPr lang="en-US" dirty="0"/>
              <a:t>[Accessed 11 July 2020].</a:t>
            </a:r>
            <a:endParaRPr lang="en-GB" dirty="0"/>
          </a:p>
          <a:p>
            <a:pPr marL="0" indent="0">
              <a:buNone/>
            </a:pPr>
            <a:r>
              <a:rPr lang="en-US" dirty="0"/>
              <a:t>UK Government, 2020. </a:t>
            </a:r>
            <a:r>
              <a:rPr lang="en-US" i="1" dirty="0"/>
              <a:t>Business rates relief. </a:t>
            </a:r>
            <a:r>
              <a:rPr lang="en-US" dirty="0"/>
              <a:t>[Online] </a:t>
            </a:r>
            <a:br>
              <a:rPr lang="en-US" dirty="0"/>
            </a:br>
            <a:r>
              <a:rPr lang="en-US" dirty="0"/>
              <a:t>Available at: </a:t>
            </a:r>
            <a:r>
              <a:rPr lang="en-US" u="sng" dirty="0"/>
              <a:t>https://www.gov.uk/apply-for-business-rate-relief/local-newspaper-relief</a:t>
            </a:r>
            <a:br>
              <a:rPr lang="en-US" dirty="0"/>
            </a:br>
            <a:r>
              <a:rPr lang="en-US" dirty="0"/>
              <a:t>[Accessed 11 July 2020].</a:t>
            </a:r>
            <a:endParaRPr lang="en-GB" dirty="0"/>
          </a:p>
          <a:p>
            <a:pPr marL="0" indent="0">
              <a:buNone/>
            </a:pPr>
            <a:r>
              <a:rPr lang="en-US" dirty="0"/>
              <a:t>UK Government, 2020. </a:t>
            </a:r>
            <a:r>
              <a:rPr lang="en-US" i="1" dirty="0"/>
              <a:t>Corporation Tax rates and reliefs. </a:t>
            </a:r>
            <a:r>
              <a:rPr lang="en-US" dirty="0"/>
              <a:t>[Online] </a:t>
            </a:r>
            <a:br>
              <a:rPr lang="en-US" dirty="0"/>
            </a:br>
            <a:r>
              <a:rPr lang="en-US" dirty="0"/>
              <a:t>Available at: </a:t>
            </a:r>
            <a:r>
              <a:rPr lang="en-US" u="sng" dirty="0"/>
              <a:t>https://www.gov.uk/corporation-tax-rates</a:t>
            </a:r>
            <a:br>
              <a:rPr lang="en-US" dirty="0"/>
            </a:br>
            <a:r>
              <a:rPr lang="en-US" dirty="0"/>
              <a:t>[Accessed 11 July 2020].</a:t>
            </a:r>
            <a:endParaRPr lang="en-GB" dirty="0"/>
          </a:p>
          <a:p>
            <a:endParaRPr lang="en-GB" dirty="0"/>
          </a:p>
        </p:txBody>
      </p:sp>
      <p:pic>
        <p:nvPicPr>
          <p:cNvPr id="4" name="Audio 3">
            <a:hlinkClick r:id="" action="ppaction://media"/>
            <a:extLst>
              <a:ext uri="{FF2B5EF4-FFF2-40B4-BE49-F238E27FC236}">
                <a16:creationId xmlns:a16="http://schemas.microsoft.com/office/drawing/2014/main" id="{F28793D8-F92B-43EB-B7DB-B1C953E69E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79448085"/>
      </p:ext>
    </p:extLst>
  </p:cSld>
  <p:clrMapOvr>
    <a:masterClrMapping/>
  </p:clrMapOvr>
  <mc:AlternateContent xmlns:mc="http://schemas.openxmlformats.org/markup-compatibility/2006" xmlns:p14="http://schemas.microsoft.com/office/powerpoint/2010/main">
    <mc:Choice Requires="p14">
      <p:transition spd="slow" p14:dur="2000" advTm="806"/>
    </mc:Choice>
    <mc:Fallback xmlns="">
      <p:transition spd="slow" advTm="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2276</TotalTime>
  <Words>3320</Words>
  <Application>Microsoft Office PowerPoint</Application>
  <PresentationFormat>Widescreen</PresentationFormat>
  <Paragraphs>194</Paragraphs>
  <Slides>16</Slides>
  <Notes>3</Notes>
  <HiddenSlides>0</HiddenSlides>
  <MMClips>16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Assessment of Reach Plc’s marketplace</vt:lpstr>
      <vt:lpstr>Introduction</vt:lpstr>
      <vt:lpstr>Who are Reach Plc?</vt:lpstr>
      <vt:lpstr>PEST Analysis</vt:lpstr>
      <vt:lpstr>PEST Analysis</vt:lpstr>
      <vt:lpstr>Customer – Opportunities and Threats</vt:lpstr>
      <vt:lpstr>Competitor – Opportunity and Threats</vt:lpstr>
      <vt:lpstr>Suppliers – Opportunities and Threats</vt:lpstr>
      <vt:lpstr>Conclusion</vt:lpstr>
      <vt:lpstr>Recommendations</vt:lpstr>
      <vt:lpstr>Bibliography / reference section (1/6)</vt:lpstr>
      <vt:lpstr>Bibliography / reference section (2/6)</vt:lpstr>
      <vt:lpstr>Bibliography / reference section (3/6)</vt:lpstr>
      <vt:lpstr>Bibliography / reference section (4/6)</vt:lpstr>
      <vt:lpstr>Bibliography / reference section (5/6)</vt:lpstr>
      <vt:lpstr>Bibliography / reference section (6/6)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of South Wales Echo’s marketplace</dc:title>
  <dc:creator>John Gronow</dc:creator>
  <cp:lastModifiedBy>John Gronow</cp:lastModifiedBy>
  <cp:revision>62</cp:revision>
  <dcterms:created xsi:type="dcterms:W3CDTF">2020-07-08T10:45:47Z</dcterms:created>
  <dcterms:modified xsi:type="dcterms:W3CDTF">2020-07-12T16:51:19Z</dcterms:modified>
</cp:coreProperties>
</file>