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3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Lst>
  <p:sldSz cx="18288000" cy="10287000"/>
  <p:notesSz cx="6858000" cy="9144000"/>
  <p:embeddedFontLst>
    <p:embeddedFont>
      <p:font typeface="Arial" charset="1" panose="020B0502020202020204"/>
      <p:regular r:id="rId33"/>
    </p:embeddedFont>
    <p:embeddedFont>
      <p:font typeface="Arial Italics" charset="1" panose="020B0502020202090204"/>
      <p:regular r:id="rId34"/>
    </p:embeddedFont>
    <p:embeddedFont>
      <p:font typeface="Arial Bold Italics" charset="1" panose="020B0802020202090204"/>
      <p:regular r:id="rId39"/>
    </p:embeddedFont>
    <p:embeddedFont>
      <p:font typeface="Arial Bold" charset="1" panose="020B0802020202020204"/>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fonts/font33.fntdata" Type="http://schemas.openxmlformats.org/officeDocument/2006/relationships/font"/><Relationship Id="rId34" Target="fonts/font34.fntdata" Type="http://schemas.openxmlformats.org/officeDocument/2006/relationships/font"/><Relationship Id="rId35" Target="notesMasters/notesMaster1.xml" Type="http://schemas.openxmlformats.org/officeDocument/2006/relationships/notesMaster"/><Relationship Id="rId36" Target="theme/theme2.xml" Type="http://schemas.openxmlformats.org/officeDocument/2006/relationships/theme"/><Relationship Id="rId37" Target="notesSlides/notesSlide1.xml" Type="http://schemas.openxmlformats.org/officeDocument/2006/relationships/notesSlide"/><Relationship Id="rId38" Target="notesSlides/notesSlide2.xml" Type="http://schemas.openxmlformats.org/officeDocument/2006/relationships/notesSlide"/><Relationship Id="rId39" Target="fonts/font39.fntdata" Type="http://schemas.openxmlformats.org/officeDocument/2006/relationships/font"/><Relationship Id="rId4" Target="theme/theme1.xml" Type="http://schemas.openxmlformats.org/officeDocument/2006/relationships/theme"/><Relationship Id="rId40" Target="fonts/font40.fntdata" Type="http://schemas.openxmlformats.org/officeDocument/2006/relationships/font"/><Relationship Id="rId41" Target="notesSlides/notesSlide3.xml" Type="http://schemas.openxmlformats.org/officeDocument/2006/relationships/notesSlide"/><Relationship Id="rId42" Target="notesSlides/notesSlide4.xml" Type="http://schemas.openxmlformats.org/officeDocument/2006/relationships/notesSlide"/><Relationship Id="rId43" Target="notesSlides/notesSlide5.xml" Type="http://schemas.openxmlformats.org/officeDocument/2006/relationships/notesSlide"/><Relationship Id="rId44" Target="notesSlides/notesSlide6.xml" Type="http://schemas.openxmlformats.org/officeDocument/2006/relationships/notesSlide"/><Relationship Id="rId45" Target="notesSlides/notesSlide7.xml" Type="http://schemas.openxmlformats.org/officeDocument/2006/relationships/notesSlid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1.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3.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5.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7</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9</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24</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26</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2.jpeg" Type="http://schemas.openxmlformats.org/officeDocument/2006/relationships/image"/><Relationship Id="rId4" Target="../media/image3.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jpe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5.png" Type="http://schemas.openxmlformats.org/officeDocument/2006/relationships/image"/><Relationship Id="rId4" Target="https://www.youtube.com/watch?v=AH8LIQsiM8o" TargetMode="External" Type="http://schemas.openxmlformats.org/officeDocument/2006/relationships/hyperlink"/><Relationship Id="rId5" Target="https://www.unicef.org.uk/rights-respecting-schools/" TargetMode="External" Type="http://schemas.openxmlformats.org/officeDocument/2006/relationships/hyperlink"/></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youtube.com/watch?v=ebzC_Fz0rB0&amp;t=4s" TargetMode="External" Type="http://schemas.openxmlformats.org/officeDocument/2006/relationships/hyperlink"/></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7.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childcomwales.org.uk/faqs/case-study-the-5-principles/" TargetMode="External" Type="http://schemas.openxmlformats.org/officeDocument/2006/relationships/hyperlink"/><Relationship Id="rId3" Target="https://www.childcomwales.org.uk/faqs/case-study-the-5-principles/" TargetMode="External" Type="http://schemas.openxmlformats.org/officeDocument/2006/relationships/hyperlink"/><Relationship Id="rId4" Target="https://www.childcomwales.org.uk/faqs/case-study-the-5-principles/" TargetMode="External" Type="http://schemas.openxmlformats.org/officeDocument/2006/relationships/hyperlink"/><Relationship Id="rId5" Target="https://www.childcomwales.org.uk/faqs/case-study-the-5-principles/" TargetMode="External" Type="http://schemas.openxmlformats.org/officeDocument/2006/relationships/hyperlink"/><Relationship Id="rId6" Target="https://www.estyn.gov.wales/blog/having-voice-having-choice-effective-pupil-participation?_ga=2.192283754.1966996677.1708979486-645740924.1708979486" TargetMode="External" Type="http://schemas.openxmlformats.org/officeDocument/2006/relationships/hyperlink"/><Relationship Id="rId7" Target="https://www.childcomwales.org.uk/faqs/case-study-the-5-principles/" TargetMode="External" Type="http://schemas.openxmlformats.org/officeDocument/2006/relationships/hyperlink"/><Relationship Id="rId8" Target="../media/image8.pn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childcomwales.org.uk/faqs/case-study-participation/" TargetMode="External" Type="http://schemas.openxmlformats.org/officeDocument/2006/relationships/hyperlink"/></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childcomwales.org.uk/wp-content/uploads/2018/10/ExecutiveSummary_ENG.pdf"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9404920" cy="3581400"/>
            <a:chOff x="0" y="0"/>
            <a:chExt cx="12539893" cy="4775200"/>
          </a:xfrm>
        </p:grpSpPr>
        <p:sp>
          <p:nvSpPr>
            <p:cNvPr name="Freeform 3" id="3"/>
            <p:cNvSpPr/>
            <p:nvPr/>
          </p:nvSpPr>
          <p:spPr>
            <a:xfrm flipH="false" flipV="false" rot="0">
              <a:off x="0" y="0"/>
              <a:ext cx="12539893" cy="4775200"/>
            </a:xfrm>
            <a:custGeom>
              <a:avLst/>
              <a:gdLst/>
              <a:ahLst/>
              <a:cxnLst/>
              <a:rect r="r" b="b" t="t" l="l"/>
              <a:pathLst>
                <a:path h="4775200" w="12539893">
                  <a:moveTo>
                    <a:pt x="0" y="0"/>
                  </a:moveTo>
                  <a:lnTo>
                    <a:pt x="12539893" y="0"/>
                  </a:lnTo>
                  <a:lnTo>
                    <a:pt x="12539893" y="4775200"/>
                  </a:lnTo>
                  <a:lnTo>
                    <a:pt x="0" y="4775200"/>
                  </a:lnTo>
                  <a:close/>
                </a:path>
              </a:pathLst>
            </a:custGeom>
            <a:solidFill>
              <a:srgbClr val="000000">
                <a:alpha val="0"/>
              </a:srgbClr>
            </a:solidFill>
          </p:spPr>
        </p:sp>
        <p:sp>
          <p:nvSpPr>
            <p:cNvPr name="TextBox 4" id="4"/>
            <p:cNvSpPr txBox="true"/>
            <p:nvPr/>
          </p:nvSpPr>
          <p:spPr>
            <a:xfrm>
              <a:off x="0" y="-76200"/>
              <a:ext cx="12539893" cy="4851400"/>
            </a:xfrm>
            <a:prstGeom prst="rect">
              <a:avLst/>
            </a:prstGeom>
          </p:spPr>
          <p:txBody>
            <a:bodyPr anchor="b" rtlCol="false" tIns="0" lIns="0" bIns="0" rIns="0"/>
            <a:lstStyle/>
            <a:p>
              <a:pPr algn="ctr">
                <a:lnSpc>
                  <a:spcPts val="9720"/>
                </a:lnSpc>
              </a:pPr>
              <a:r>
                <a:rPr lang="en-US" sz="9000">
                  <a:solidFill>
                    <a:srgbClr val="FFFFFF"/>
                  </a:solidFill>
                  <a:latin typeface="Arial"/>
                  <a:ea typeface="Arial"/>
                  <a:cs typeface="Arial"/>
                  <a:sym typeface="Arial"/>
                </a:rPr>
                <a:t>ECES4014/C</a:t>
              </a:r>
            </a:p>
          </p:txBody>
        </p:sp>
      </p:grpSp>
      <p:grpSp>
        <p:nvGrpSpPr>
          <p:cNvPr name="Group 5" id="5"/>
          <p:cNvGrpSpPr/>
          <p:nvPr/>
        </p:nvGrpSpPr>
        <p:grpSpPr>
          <a:xfrm rot="0">
            <a:off x="1262475" y="5503861"/>
            <a:ext cx="8937369" cy="2483643"/>
            <a:chOff x="0" y="0"/>
            <a:chExt cx="11916492" cy="3311524"/>
          </a:xfrm>
        </p:grpSpPr>
        <p:sp>
          <p:nvSpPr>
            <p:cNvPr name="Freeform 6" id="6"/>
            <p:cNvSpPr/>
            <p:nvPr/>
          </p:nvSpPr>
          <p:spPr>
            <a:xfrm flipH="false" flipV="false" rot="0">
              <a:off x="0" y="0"/>
              <a:ext cx="11916492" cy="3311524"/>
            </a:xfrm>
            <a:custGeom>
              <a:avLst/>
              <a:gdLst/>
              <a:ahLst/>
              <a:cxnLst/>
              <a:rect r="r" b="b" t="t" l="l"/>
              <a:pathLst>
                <a:path h="3311524" w="11916492">
                  <a:moveTo>
                    <a:pt x="0" y="0"/>
                  </a:moveTo>
                  <a:lnTo>
                    <a:pt x="11916492" y="0"/>
                  </a:lnTo>
                  <a:lnTo>
                    <a:pt x="11916492" y="3311524"/>
                  </a:lnTo>
                  <a:lnTo>
                    <a:pt x="0" y="3311524"/>
                  </a:lnTo>
                  <a:close/>
                </a:path>
              </a:pathLst>
            </a:custGeom>
            <a:solidFill>
              <a:srgbClr val="000000">
                <a:alpha val="0"/>
              </a:srgbClr>
            </a:solidFill>
          </p:spPr>
        </p:sp>
        <p:sp>
          <p:nvSpPr>
            <p:cNvPr name="TextBox 7" id="7"/>
            <p:cNvSpPr txBox="true"/>
            <p:nvPr/>
          </p:nvSpPr>
          <p:spPr>
            <a:xfrm>
              <a:off x="0" y="-28575"/>
              <a:ext cx="11916492" cy="3340099"/>
            </a:xfrm>
            <a:prstGeom prst="rect">
              <a:avLst/>
            </a:prstGeom>
          </p:spPr>
          <p:txBody>
            <a:bodyPr anchor="t" rtlCol="false" tIns="0" lIns="0" bIns="0" rIns="0"/>
            <a:lstStyle/>
            <a:p>
              <a:pPr algn="ctr">
                <a:lnSpc>
                  <a:spcPts val="2916"/>
                </a:lnSpc>
              </a:pPr>
              <a:r>
                <a:rPr lang="en-US" sz="2700" i="true">
                  <a:solidFill>
                    <a:srgbClr val="FFFFFF"/>
                  </a:solidFill>
                  <a:latin typeface="Arial Italics"/>
                  <a:ea typeface="Arial Italics"/>
                  <a:cs typeface="Arial Italics"/>
                  <a:sym typeface="Arial Italics"/>
                </a:rPr>
                <a:t>Parchu Hawliau Plant a Phobl Ifanc yng Nghymru</a:t>
              </a:r>
            </a:p>
            <a:p>
              <a:pPr algn="ctr">
                <a:lnSpc>
                  <a:spcPts val="2916"/>
                </a:lnSpc>
              </a:pPr>
            </a:p>
            <a:p>
              <a:pPr algn="ctr">
                <a:lnSpc>
                  <a:spcPts val="2916"/>
                </a:lnSpc>
              </a:pPr>
              <a:r>
                <a:rPr lang="en-US" sz="2700" i="true">
                  <a:solidFill>
                    <a:srgbClr val="FFFFFF"/>
                  </a:solidFill>
                  <a:latin typeface="Arial Italics"/>
                  <a:ea typeface="Arial Italics"/>
                  <a:cs typeface="Arial Italics"/>
                  <a:sym typeface="Arial Italics"/>
                </a:rPr>
                <a:t>Respecting Children and Young People’s Rights in Wales</a:t>
              </a:r>
            </a:p>
          </p:txBody>
        </p:sp>
      </p:grpSp>
      <p:grpSp>
        <p:nvGrpSpPr>
          <p:cNvPr name="Group 8" id="8"/>
          <p:cNvGrpSpPr/>
          <p:nvPr/>
        </p:nvGrpSpPr>
        <p:grpSpPr>
          <a:xfrm rot="0">
            <a:off x="9922218" y="-102870"/>
            <a:ext cx="10842208" cy="10389870"/>
            <a:chOff x="0" y="0"/>
            <a:chExt cx="6334760" cy="6070473"/>
          </a:xfrm>
        </p:grpSpPr>
        <p:sp>
          <p:nvSpPr>
            <p:cNvPr name="Freeform 9" id="9"/>
            <p:cNvSpPr/>
            <p:nvPr/>
          </p:nvSpPr>
          <p:spPr>
            <a:xfrm flipH="false" flipV="false" rot="0">
              <a:off x="-81534" y="-15367"/>
              <a:ext cx="6419342" cy="6097397"/>
            </a:xfrm>
            <a:custGeom>
              <a:avLst/>
              <a:gdLst/>
              <a:ahLst/>
              <a:cxnLst/>
              <a:rect r="r" b="b" t="t" l="l"/>
              <a:pathLst>
                <a:path h="6097397" w="6419342">
                  <a:moveTo>
                    <a:pt x="6416294" y="6069076"/>
                  </a:moveTo>
                  <a:cubicBezTo>
                    <a:pt x="6148324" y="6097397"/>
                    <a:pt x="5911723" y="6084316"/>
                    <a:pt x="5641340" y="6070346"/>
                  </a:cubicBezTo>
                  <a:cubicBezTo>
                    <a:pt x="4147947" y="6093968"/>
                    <a:pt x="2247011" y="6076442"/>
                    <a:pt x="664845" y="6074029"/>
                  </a:cubicBezTo>
                  <a:cubicBezTo>
                    <a:pt x="603504" y="6095619"/>
                    <a:pt x="627380" y="6024499"/>
                    <a:pt x="607695" y="5996559"/>
                  </a:cubicBezTo>
                  <a:cubicBezTo>
                    <a:pt x="553974" y="5947410"/>
                    <a:pt x="508254" y="5901309"/>
                    <a:pt x="485267" y="5839079"/>
                  </a:cubicBezTo>
                  <a:cubicBezTo>
                    <a:pt x="528955" y="5542915"/>
                    <a:pt x="592582" y="5645531"/>
                    <a:pt x="517398" y="5450840"/>
                  </a:cubicBezTo>
                  <a:cubicBezTo>
                    <a:pt x="568198" y="5359908"/>
                    <a:pt x="531114" y="5239004"/>
                    <a:pt x="477012" y="5195189"/>
                  </a:cubicBezTo>
                  <a:cubicBezTo>
                    <a:pt x="425069" y="5033772"/>
                    <a:pt x="465709" y="5138420"/>
                    <a:pt x="406654" y="5050028"/>
                  </a:cubicBezTo>
                  <a:cubicBezTo>
                    <a:pt x="328803" y="5023231"/>
                    <a:pt x="417068" y="4987798"/>
                    <a:pt x="381381" y="4967859"/>
                  </a:cubicBezTo>
                  <a:cubicBezTo>
                    <a:pt x="304673" y="4821682"/>
                    <a:pt x="247015" y="4761230"/>
                    <a:pt x="165481" y="4662043"/>
                  </a:cubicBezTo>
                  <a:cubicBezTo>
                    <a:pt x="113284" y="4629785"/>
                    <a:pt x="171831" y="4588510"/>
                    <a:pt x="146304" y="4566158"/>
                  </a:cubicBezTo>
                  <a:cubicBezTo>
                    <a:pt x="0" y="4473448"/>
                    <a:pt x="151130" y="4495927"/>
                    <a:pt x="124587" y="4430776"/>
                  </a:cubicBezTo>
                  <a:cubicBezTo>
                    <a:pt x="75057" y="4336034"/>
                    <a:pt x="143510" y="4247007"/>
                    <a:pt x="181229" y="4188460"/>
                  </a:cubicBezTo>
                  <a:cubicBezTo>
                    <a:pt x="287655" y="4070350"/>
                    <a:pt x="377952" y="3877183"/>
                    <a:pt x="353441" y="3840988"/>
                  </a:cubicBezTo>
                  <a:cubicBezTo>
                    <a:pt x="356489" y="3775456"/>
                    <a:pt x="444246" y="3738372"/>
                    <a:pt x="416433" y="3670300"/>
                  </a:cubicBezTo>
                  <a:cubicBezTo>
                    <a:pt x="440817" y="3625850"/>
                    <a:pt x="489839" y="3551428"/>
                    <a:pt x="543814" y="3502152"/>
                  </a:cubicBezTo>
                  <a:cubicBezTo>
                    <a:pt x="550926" y="3320288"/>
                    <a:pt x="585851" y="3252978"/>
                    <a:pt x="608838" y="3158744"/>
                  </a:cubicBezTo>
                  <a:cubicBezTo>
                    <a:pt x="658495" y="3074797"/>
                    <a:pt x="674497" y="2991612"/>
                    <a:pt x="723392" y="2921127"/>
                  </a:cubicBezTo>
                  <a:cubicBezTo>
                    <a:pt x="674116" y="2844927"/>
                    <a:pt x="740918" y="2833751"/>
                    <a:pt x="718820" y="2801239"/>
                  </a:cubicBezTo>
                  <a:cubicBezTo>
                    <a:pt x="815848" y="2672842"/>
                    <a:pt x="786130" y="2438527"/>
                    <a:pt x="764667" y="2299843"/>
                  </a:cubicBezTo>
                  <a:cubicBezTo>
                    <a:pt x="732028" y="2202053"/>
                    <a:pt x="705866" y="2152650"/>
                    <a:pt x="634111" y="2110740"/>
                  </a:cubicBezTo>
                  <a:cubicBezTo>
                    <a:pt x="649732" y="2057400"/>
                    <a:pt x="597154" y="2011299"/>
                    <a:pt x="581025" y="2017522"/>
                  </a:cubicBezTo>
                  <a:cubicBezTo>
                    <a:pt x="590423" y="1912493"/>
                    <a:pt x="540766" y="1883156"/>
                    <a:pt x="528701" y="1841881"/>
                  </a:cubicBezTo>
                  <a:cubicBezTo>
                    <a:pt x="469265" y="1788668"/>
                    <a:pt x="606679" y="1780921"/>
                    <a:pt x="532130" y="1711833"/>
                  </a:cubicBezTo>
                  <a:cubicBezTo>
                    <a:pt x="553466" y="1610106"/>
                    <a:pt x="556133" y="1557909"/>
                    <a:pt x="535813" y="1513078"/>
                  </a:cubicBezTo>
                  <a:cubicBezTo>
                    <a:pt x="520319" y="1475867"/>
                    <a:pt x="599948" y="1400810"/>
                    <a:pt x="571500" y="1407033"/>
                  </a:cubicBezTo>
                  <a:cubicBezTo>
                    <a:pt x="572770" y="1350645"/>
                    <a:pt x="535686" y="1326769"/>
                    <a:pt x="514858" y="1309878"/>
                  </a:cubicBezTo>
                  <a:cubicBezTo>
                    <a:pt x="524383" y="1286637"/>
                    <a:pt x="584200" y="1243330"/>
                    <a:pt x="590931" y="1230249"/>
                  </a:cubicBezTo>
                  <a:cubicBezTo>
                    <a:pt x="598170" y="1172464"/>
                    <a:pt x="524383" y="1159637"/>
                    <a:pt x="579374" y="1100328"/>
                  </a:cubicBezTo>
                  <a:cubicBezTo>
                    <a:pt x="541274" y="1030097"/>
                    <a:pt x="511175" y="1020699"/>
                    <a:pt x="524002" y="969645"/>
                  </a:cubicBezTo>
                  <a:cubicBezTo>
                    <a:pt x="416687" y="569087"/>
                    <a:pt x="523367" y="697992"/>
                    <a:pt x="565404" y="482981"/>
                  </a:cubicBezTo>
                  <a:cubicBezTo>
                    <a:pt x="622173" y="322580"/>
                    <a:pt x="547878" y="357378"/>
                    <a:pt x="532384" y="246888"/>
                  </a:cubicBezTo>
                  <a:cubicBezTo>
                    <a:pt x="553847" y="33401"/>
                    <a:pt x="456946" y="66675"/>
                    <a:pt x="585724" y="15367"/>
                  </a:cubicBezTo>
                  <a:cubicBezTo>
                    <a:pt x="2395220" y="33909"/>
                    <a:pt x="4303522" y="28194"/>
                    <a:pt x="6029960" y="17907"/>
                  </a:cubicBezTo>
                  <a:cubicBezTo>
                    <a:pt x="6192774" y="46482"/>
                    <a:pt x="6395974" y="0"/>
                    <a:pt x="6407531" y="36449"/>
                  </a:cubicBezTo>
                  <a:cubicBezTo>
                    <a:pt x="6414389" y="215011"/>
                    <a:pt x="6407023" y="413004"/>
                    <a:pt x="6406896" y="626110"/>
                  </a:cubicBezTo>
                  <a:cubicBezTo>
                    <a:pt x="6405626" y="1658239"/>
                    <a:pt x="6416421" y="2760345"/>
                    <a:pt x="6407785" y="3752723"/>
                  </a:cubicBezTo>
                  <a:cubicBezTo>
                    <a:pt x="6419342" y="4584446"/>
                    <a:pt x="6397371" y="5281041"/>
                    <a:pt x="6416294" y="6069076"/>
                  </a:cubicBezTo>
                  <a:close/>
                </a:path>
              </a:pathLst>
            </a:custGeom>
            <a:blipFill>
              <a:blip r:embed="rId2"/>
              <a:stretch>
                <a:fillRect l="-22187" t="0" r="-22187" b="0"/>
              </a:stretch>
            </a:blipFill>
          </p:spPr>
        </p:sp>
      </p:grpSp>
    </p:spTree>
  </p:cSld>
  <p:clrMapOvr>
    <a:masterClrMapping/>
  </p:clrMapOvr>
</p:sld>
</file>

<file path=ppt/slides/slide2.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Learning Outcomes</a:t>
              </a:r>
            </a:p>
            <a:p>
              <a:pPr algn="ctr">
                <a:lnSpc>
                  <a:spcPts val="7128"/>
                </a:lnSpc>
              </a:pPr>
              <a:r>
                <a:rPr lang="en-US" sz="6600" i="true">
                  <a:solidFill>
                    <a:srgbClr val="FFFFFF"/>
                  </a:solidFill>
                  <a:latin typeface="Arial Italics"/>
                  <a:ea typeface="Arial Italics"/>
                  <a:cs typeface="Arial Italics"/>
                  <a:sym typeface="Arial Italics"/>
                </a:rPr>
                <a:t>Deilliannau Dysgu </a:t>
              </a:r>
            </a:p>
          </p:txBody>
        </p:sp>
      </p:grpSp>
      <p:grpSp>
        <p:nvGrpSpPr>
          <p:cNvPr name="Group 5" id="5"/>
          <p:cNvGrpSpPr/>
          <p:nvPr/>
        </p:nvGrpSpPr>
        <p:grpSpPr>
          <a:xfrm rot="0">
            <a:off x="521262" y="3150210"/>
            <a:ext cx="7772400" cy="6621399"/>
            <a:chOff x="0" y="0"/>
            <a:chExt cx="10363200" cy="8828532"/>
          </a:xfrm>
        </p:grpSpPr>
        <p:sp>
          <p:nvSpPr>
            <p:cNvPr name="Freeform 6" id="6"/>
            <p:cNvSpPr/>
            <p:nvPr/>
          </p:nvSpPr>
          <p:spPr>
            <a:xfrm flipH="false" flipV="false" rot="0">
              <a:off x="0" y="0"/>
              <a:ext cx="10363200" cy="8828532"/>
            </a:xfrm>
            <a:custGeom>
              <a:avLst/>
              <a:gdLst/>
              <a:ahLst/>
              <a:cxnLst/>
              <a:rect r="r" b="b" t="t" l="l"/>
              <a:pathLst>
                <a:path h="8828532" w="10363200">
                  <a:moveTo>
                    <a:pt x="0" y="0"/>
                  </a:moveTo>
                  <a:lnTo>
                    <a:pt x="10363200" y="0"/>
                  </a:lnTo>
                  <a:lnTo>
                    <a:pt x="10363200" y="8828532"/>
                  </a:lnTo>
                  <a:lnTo>
                    <a:pt x="0" y="8828532"/>
                  </a:lnTo>
                  <a:close/>
                </a:path>
              </a:pathLst>
            </a:custGeom>
            <a:solidFill>
              <a:srgbClr val="000000">
                <a:alpha val="0"/>
              </a:srgbClr>
            </a:solidFill>
          </p:spPr>
        </p:sp>
        <p:sp>
          <p:nvSpPr>
            <p:cNvPr name="TextBox 7" id="7"/>
            <p:cNvSpPr txBox="true"/>
            <p:nvPr/>
          </p:nvSpPr>
          <p:spPr>
            <a:xfrm>
              <a:off x="0" y="-9525"/>
              <a:ext cx="10363200" cy="8838057"/>
            </a:xfrm>
            <a:prstGeom prst="rect">
              <a:avLst/>
            </a:prstGeom>
          </p:spPr>
          <p:txBody>
            <a:bodyPr anchor="t" rtlCol="false" tIns="0" lIns="0" bIns="0" rIns="0"/>
            <a:lstStyle/>
            <a:p>
              <a:pPr algn="l" marL="777240" indent="-388620" lvl="1">
                <a:lnSpc>
                  <a:spcPts val="3600"/>
                </a:lnSpc>
                <a:buFont typeface="Arial"/>
                <a:buChar char="•"/>
              </a:pPr>
              <a:r>
                <a:rPr lang="en-US" sz="3600">
                  <a:solidFill>
                    <a:srgbClr val="FFFFFF"/>
                  </a:solidFill>
                  <a:latin typeface="Arial"/>
                  <a:ea typeface="Arial"/>
                  <a:cs typeface="Arial"/>
                  <a:sym typeface="Arial"/>
                </a:rPr>
                <a:t>D</a:t>
              </a:r>
              <a:r>
                <a:rPr lang="en-US" sz="3600">
                  <a:solidFill>
                    <a:srgbClr val="FFFFFF"/>
                  </a:solidFill>
                  <a:latin typeface="Arial"/>
                  <a:ea typeface="Arial"/>
                  <a:cs typeface="Arial"/>
                  <a:sym typeface="Arial"/>
                </a:rPr>
                <a:t>eall hawliau plant a phobl ifanc mewn amrywiaeth o gyd-destunau addysgol a sefyllfaoedd;</a:t>
              </a:r>
            </a:p>
            <a:p>
              <a:pPr algn="l">
                <a:lnSpc>
                  <a:spcPts val="3600"/>
                </a:lnSpc>
              </a:pPr>
            </a:p>
            <a:p>
              <a:pPr algn="l" marL="777240" indent="-388620" lvl="1">
                <a:lnSpc>
                  <a:spcPts val="3600"/>
                </a:lnSpc>
                <a:buFont typeface="Arial"/>
                <a:buChar char="•"/>
              </a:pPr>
              <a:r>
                <a:rPr lang="en-US" sz="3600">
                  <a:solidFill>
                    <a:srgbClr val="FFFFFF"/>
                  </a:solidFill>
                  <a:latin typeface="Arial"/>
                  <a:ea typeface="Arial"/>
                  <a:cs typeface="Arial"/>
                  <a:sym typeface="Arial"/>
                </a:rPr>
                <a:t>D</a:t>
              </a:r>
              <a:r>
                <a:rPr lang="en-US" sz="3600">
                  <a:solidFill>
                    <a:srgbClr val="FFFFFF"/>
                  </a:solidFill>
                  <a:latin typeface="Arial"/>
                  <a:ea typeface="Arial"/>
                  <a:cs typeface="Arial"/>
                  <a:sym typeface="Arial"/>
                </a:rPr>
                <a:t>angos ymwybyddiaeth o hawliau a chyfrifoldebau plant a phobl ifanc mewn deddfwriaeth, polisi ac ymarfer cyfredol;</a:t>
              </a:r>
            </a:p>
            <a:p>
              <a:pPr algn="l">
                <a:lnSpc>
                  <a:spcPts val="3600"/>
                </a:lnSpc>
              </a:pPr>
            </a:p>
            <a:p>
              <a:pPr algn="l" marL="777240" indent="-388620" lvl="1">
                <a:lnSpc>
                  <a:spcPts val="3600"/>
                </a:lnSpc>
                <a:buFont typeface="Arial"/>
                <a:buChar char="•"/>
              </a:pPr>
              <a:r>
                <a:rPr lang="en-US" sz="3600">
                  <a:solidFill>
                    <a:srgbClr val="FFFFFF"/>
                  </a:solidFill>
                  <a:latin typeface="Arial"/>
                  <a:ea typeface="Arial"/>
                  <a:cs typeface="Arial"/>
                  <a:sym typeface="Arial"/>
                </a:rPr>
                <a:t>Disgrifio rhwystrau a materion a all godi wrth weithredu polisi ac ymarfer o amgylch hawliau plant a phobl ifanc.</a:t>
              </a:r>
            </a:p>
            <a:p>
              <a:pPr algn="l">
                <a:lnSpc>
                  <a:spcPts val="3888"/>
                </a:lnSpc>
              </a:pPr>
            </a:p>
          </p:txBody>
        </p:sp>
      </p:grpSp>
      <p:grpSp>
        <p:nvGrpSpPr>
          <p:cNvPr name="Group 8" id="8"/>
          <p:cNvGrpSpPr/>
          <p:nvPr/>
        </p:nvGrpSpPr>
        <p:grpSpPr>
          <a:xfrm rot="0">
            <a:off x="9719203" y="3150210"/>
            <a:ext cx="8048314" cy="6527007"/>
            <a:chOff x="0" y="0"/>
            <a:chExt cx="10731085" cy="8702676"/>
          </a:xfrm>
        </p:grpSpPr>
        <p:sp>
          <p:nvSpPr>
            <p:cNvPr name="Freeform 9" id="9"/>
            <p:cNvSpPr/>
            <p:nvPr/>
          </p:nvSpPr>
          <p:spPr>
            <a:xfrm flipH="false" flipV="false" rot="0">
              <a:off x="0" y="0"/>
              <a:ext cx="10731085" cy="8702676"/>
            </a:xfrm>
            <a:custGeom>
              <a:avLst/>
              <a:gdLst/>
              <a:ahLst/>
              <a:cxnLst/>
              <a:rect r="r" b="b" t="t" l="l"/>
              <a:pathLst>
                <a:path h="8702676" w="10731085">
                  <a:moveTo>
                    <a:pt x="0" y="0"/>
                  </a:moveTo>
                  <a:lnTo>
                    <a:pt x="10731085" y="0"/>
                  </a:lnTo>
                  <a:lnTo>
                    <a:pt x="10731085" y="8702676"/>
                  </a:lnTo>
                  <a:lnTo>
                    <a:pt x="0" y="8702676"/>
                  </a:lnTo>
                  <a:close/>
                </a:path>
              </a:pathLst>
            </a:custGeom>
            <a:solidFill>
              <a:srgbClr val="000000">
                <a:alpha val="0"/>
              </a:srgbClr>
            </a:solidFill>
          </p:spPr>
        </p:sp>
        <p:sp>
          <p:nvSpPr>
            <p:cNvPr name="TextBox 10" id="10"/>
            <p:cNvSpPr txBox="true"/>
            <p:nvPr/>
          </p:nvSpPr>
          <p:spPr>
            <a:xfrm>
              <a:off x="0" y="-9525"/>
              <a:ext cx="10731085" cy="8712201"/>
            </a:xfrm>
            <a:prstGeom prst="rect">
              <a:avLst/>
            </a:prstGeom>
          </p:spPr>
          <p:txBody>
            <a:bodyPr anchor="t" rtlCol="false" tIns="0" lIns="0" bIns="0" rIns="0"/>
            <a:lstStyle/>
            <a:p>
              <a:pPr algn="l" marL="777240" indent="-388620" lvl="1">
                <a:lnSpc>
                  <a:spcPts val="3600"/>
                </a:lnSpc>
                <a:buFont typeface="Arial"/>
                <a:buChar char="•"/>
              </a:pPr>
              <a:r>
                <a:rPr lang="en-US" sz="3600">
                  <a:solidFill>
                    <a:srgbClr val="FFFFFF"/>
                  </a:solidFill>
                  <a:latin typeface="Arial"/>
                  <a:ea typeface="Arial"/>
                  <a:cs typeface="Arial"/>
                  <a:sym typeface="Arial"/>
                </a:rPr>
                <a:t>Understand children and young people’s rights in a variety of educational contexts and situations;</a:t>
              </a:r>
            </a:p>
            <a:p>
              <a:pPr algn="l">
                <a:lnSpc>
                  <a:spcPts val="3600"/>
                </a:lnSpc>
              </a:pPr>
            </a:p>
            <a:p>
              <a:pPr algn="l" marL="777240" indent="-388620" lvl="1">
                <a:lnSpc>
                  <a:spcPts val="3600"/>
                </a:lnSpc>
                <a:buFont typeface="Arial"/>
                <a:buChar char="•"/>
              </a:pPr>
              <a:r>
                <a:rPr lang="en-US" sz="3600">
                  <a:solidFill>
                    <a:srgbClr val="FFFFFF"/>
                  </a:solidFill>
                  <a:latin typeface="Arial"/>
                  <a:ea typeface="Arial"/>
                  <a:cs typeface="Arial"/>
                  <a:sym typeface="Arial"/>
                </a:rPr>
                <a:t>D</a:t>
              </a:r>
              <a:r>
                <a:rPr lang="en-US" sz="3600">
                  <a:solidFill>
                    <a:srgbClr val="FFFFFF"/>
                  </a:solidFill>
                  <a:latin typeface="Arial"/>
                  <a:ea typeface="Arial"/>
                  <a:cs typeface="Arial"/>
                  <a:sym typeface="Arial"/>
                </a:rPr>
                <a:t>emonstrate an awareness of children and young people’s rights and responsibilities in current legislation, policy and practice;</a:t>
              </a:r>
            </a:p>
            <a:p>
              <a:pPr algn="l">
                <a:lnSpc>
                  <a:spcPts val="3600"/>
                </a:lnSpc>
              </a:pPr>
            </a:p>
            <a:p>
              <a:pPr algn="l" marL="777240" indent="-388620" lvl="1">
                <a:lnSpc>
                  <a:spcPts val="3600"/>
                </a:lnSpc>
                <a:buFont typeface="Arial"/>
                <a:buChar char="•"/>
              </a:pPr>
              <a:r>
                <a:rPr lang="en-US" sz="3600">
                  <a:solidFill>
                    <a:srgbClr val="FFFFFF"/>
                  </a:solidFill>
                  <a:latin typeface="Arial"/>
                  <a:ea typeface="Arial"/>
                  <a:cs typeface="Arial"/>
                  <a:sym typeface="Arial"/>
                </a:rPr>
                <a:t>Describe barriers and issues that may arise when implementing policy and practice around children and young people’s rights.</a:t>
              </a:r>
            </a:p>
          </p:txBody>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0" y="3626929"/>
            <a:ext cx="12999641" cy="3033141"/>
            <a:chOff x="0" y="0"/>
            <a:chExt cx="17332854" cy="4044188"/>
          </a:xfrm>
        </p:grpSpPr>
        <p:sp>
          <p:nvSpPr>
            <p:cNvPr name="Freeform 3" id="3"/>
            <p:cNvSpPr/>
            <p:nvPr/>
          </p:nvSpPr>
          <p:spPr>
            <a:xfrm flipH="false" flipV="false" rot="0">
              <a:off x="0" y="0"/>
              <a:ext cx="17332855" cy="4044188"/>
            </a:xfrm>
            <a:custGeom>
              <a:avLst/>
              <a:gdLst/>
              <a:ahLst/>
              <a:cxnLst/>
              <a:rect r="r" b="b" t="t" l="l"/>
              <a:pathLst>
                <a:path h="4044188" w="17332855">
                  <a:moveTo>
                    <a:pt x="0" y="0"/>
                  </a:moveTo>
                  <a:lnTo>
                    <a:pt x="17332855" y="0"/>
                  </a:lnTo>
                  <a:lnTo>
                    <a:pt x="17332855" y="4044188"/>
                  </a:lnTo>
                  <a:lnTo>
                    <a:pt x="0" y="4044188"/>
                  </a:lnTo>
                  <a:close/>
                </a:path>
              </a:pathLst>
            </a:custGeom>
            <a:solidFill>
              <a:srgbClr val="000000">
                <a:alpha val="0"/>
              </a:srgbClr>
            </a:solidFill>
          </p:spPr>
        </p:sp>
        <p:sp>
          <p:nvSpPr>
            <p:cNvPr name="TextBox 4" id="4"/>
            <p:cNvSpPr txBox="true"/>
            <p:nvPr/>
          </p:nvSpPr>
          <p:spPr>
            <a:xfrm>
              <a:off x="0" y="-57150"/>
              <a:ext cx="17332854" cy="4101338"/>
            </a:xfrm>
            <a:prstGeom prst="rect">
              <a:avLst/>
            </a:prstGeom>
          </p:spPr>
          <p:txBody>
            <a:bodyPr anchor="ctr" rtlCol="false" tIns="0" lIns="0" bIns="0" rIns="0"/>
            <a:lstStyle/>
            <a:p>
              <a:pPr algn="ctr">
                <a:lnSpc>
                  <a:spcPts val="7128"/>
                </a:lnSpc>
              </a:pPr>
              <a:r>
                <a:rPr lang="en-US" b="true" sz="6600" i="true">
                  <a:solidFill>
                    <a:srgbClr val="FFFFFF"/>
                  </a:solidFill>
                  <a:latin typeface="Arial Bold Italics"/>
                  <a:ea typeface="Arial Bold Italics"/>
                  <a:cs typeface="Arial Bold Italics"/>
                  <a:sym typeface="Arial Bold Italics"/>
                </a:rPr>
                <a:t>Beth yw Addysg Hawliau?</a:t>
              </a:r>
            </a:p>
            <a:p>
              <a:pPr algn="ctr">
                <a:lnSpc>
                  <a:spcPts val="7128"/>
                </a:lnSpc>
              </a:pPr>
            </a:p>
            <a:p>
              <a:pPr algn="ctr">
                <a:lnSpc>
                  <a:spcPts val="7128"/>
                </a:lnSpc>
              </a:pPr>
              <a:r>
                <a:rPr lang="en-US" b="true" sz="6600" i="true">
                  <a:solidFill>
                    <a:srgbClr val="FFFFFF"/>
                  </a:solidFill>
                  <a:latin typeface="Arial Bold Italics"/>
                  <a:ea typeface="Arial Bold Italics"/>
                  <a:cs typeface="Arial Bold Italics"/>
                  <a:sym typeface="Arial Bold Italics"/>
                </a:rPr>
                <a:t>What is Rights Education?</a:t>
              </a:r>
            </a:p>
          </p:txBody>
        </p:sp>
      </p:grpSp>
      <p:grpSp>
        <p:nvGrpSpPr>
          <p:cNvPr name="Group 5" id="5"/>
          <p:cNvGrpSpPr>
            <a:grpSpLocks noChangeAspect="true"/>
          </p:cNvGrpSpPr>
          <p:nvPr/>
        </p:nvGrpSpPr>
        <p:grpSpPr>
          <a:xfrm rot="0">
            <a:off x="12999641" y="-605292"/>
            <a:ext cx="11497583" cy="11497583"/>
            <a:chOff x="0" y="0"/>
            <a:chExt cx="4572000" cy="4572000"/>
          </a:xfrm>
        </p:grpSpPr>
        <p:sp>
          <p:nvSpPr>
            <p:cNvPr name="Freeform 6" id="6"/>
            <p:cNvSpPr/>
            <p:nvPr/>
          </p:nvSpPr>
          <p:spPr>
            <a:xfrm flipH="false" flipV="false" rot="0">
              <a:off x="-1524" y="0"/>
              <a:ext cx="4572000" cy="4572000"/>
            </a:xfrm>
            <a:custGeom>
              <a:avLst/>
              <a:gdLst/>
              <a:ahLst/>
              <a:cxnLst/>
              <a:rect r="r" b="b" t="t" l="l"/>
              <a:pathLst>
                <a:path h="4572000" w="4572000">
                  <a:moveTo>
                    <a:pt x="4572000" y="2286000"/>
                  </a:moveTo>
                  <a:cubicBezTo>
                    <a:pt x="4572000" y="3548507"/>
                    <a:pt x="3548507" y="4572000"/>
                    <a:pt x="2286000" y="4572000"/>
                  </a:cubicBezTo>
                  <a:cubicBezTo>
                    <a:pt x="1023493" y="4572000"/>
                    <a:pt x="0" y="3548507"/>
                    <a:pt x="0" y="2286000"/>
                  </a:cubicBezTo>
                  <a:cubicBezTo>
                    <a:pt x="0" y="1023493"/>
                    <a:pt x="1023493" y="0"/>
                    <a:pt x="2286000" y="0"/>
                  </a:cubicBezTo>
                  <a:cubicBezTo>
                    <a:pt x="3548507" y="0"/>
                    <a:pt x="4572000" y="1023493"/>
                    <a:pt x="4572000" y="2286000"/>
                  </a:cubicBezTo>
                  <a:close/>
                </a:path>
              </a:pathLst>
            </a:custGeom>
            <a:blipFill>
              <a:blip r:embed="rId3"/>
              <a:stretch>
                <a:fillRect l="-25046" t="0" r="-25046" b="0"/>
              </a:stretch>
            </a:blipFill>
          </p:spPr>
        </p:sp>
        <p:sp>
          <p:nvSpPr>
            <p:cNvPr name="Freeform 7" id="7"/>
            <p:cNvSpPr/>
            <p:nvPr/>
          </p:nvSpPr>
          <p:spPr>
            <a:xfrm flipH="false" flipV="false" rot="0">
              <a:off x="0" y="0"/>
              <a:ext cx="4570476" cy="4572000"/>
            </a:xfrm>
            <a:custGeom>
              <a:avLst/>
              <a:gdLst/>
              <a:ahLst/>
              <a:cxnLst/>
              <a:rect r="r" b="b" t="t" l="l"/>
              <a:pathLst>
                <a:path h="4572000" w="4570476">
                  <a:moveTo>
                    <a:pt x="4570476" y="4572000"/>
                  </a:moveTo>
                  <a:lnTo>
                    <a:pt x="0" y="4572000"/>
                  </a:lnTo>
                  <a:lnTo>
                    <a:pt x="0" y="0"/>
                  </a:lnTo>
                  <a:lnTo>
                    <a:pt x="4570476" y="0"/>
                  </a:lnTo>
                  <a:lnTo>
                    <a:pt x="4570476" y="4572000"/>
                  </a:lnTo>
                  <a:close/>
                </a:path>
              </a:pathLst>
            </a:custGeom>
            <a:blipFill>
              <a:blip r:embed="rId4"/>
              <a:stretch>
                <a:fillRect l="0" t="0" r="-33" b="0"/>
              </a:stretch>
            </a:blipFill>
          </p:spPr>
        </p:sp>
      </p:gr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285750" y="527956"/>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Addysg Hawliau</a:t>
              </a:r>
            </a:p>
            <a:p>
              <a:pPr algn="ctr">
                <a:lnSpc>
                  <a:spcPts val="7128"/>
                </a:lnSpc>
              </a:pPr>
              <a:r>
                <a:rPr lang="en-US" sz="6600">
                  <a:solidFill>
                    <a:srgbClr val="FFFFFF"/>
                  </a:solidFill>
                  <a:latin typeface="Arial"/>
                  <a:ea typeface="Arial"/>
                  <a:cs typeface="Arial"/>
                  <a:sym typeface="Arial"/>
                </a:rPr>
                <a:t>Rights Education </a:t>
              </a:r>
            </a:p>
          </p:txBody>
        </p:sp>
      </p:grpSp>
      <p:sp>
        <p:nvSpPr>
          <p:cNvPr name="Freeform 5" id="5" descr="A red logo with a person holding a rope  Description automatically generated"/>
          <p:cNvSpPr/>
          <p:nvPr/>
        </p:nvSpPr>
        <p:spPr>
          <a:xfrm flipH="false" flipV="false" rot="0">
            <a:off x="12503602" y="311772"/>
            <a:ext cx="2420710" cy="2420710"/>
          </a:xfrm>
          <a:custGeom>
            <a:avLst/>
            <a:gdLst/>
            <a:ahLst/>
            <a:cxnLst/>
            <a:rect r="r" b="b" t="t" l="l"/>
            <a:pathLst>
              <a:path h="2420710" w="2420710">
                <a:moveTo>
                  <a:pt x="0" y="0"/>
                </a:moveTo>
                <a:lnTo>
                  <a:pt x="2420711" y="0"/>
                </a:lnTo>
                <a:lnTo>
                  <a:pt x="2420711" y="2420710"/>
                </a:lnTo>
                <a:lnTo>
                  <a:pt x="0" y="2420710"/>
                </a:lnTo>
                <a:lnTo>
                  <a:pt x="0" y="0"/>
                </a:lnTo>
                <a:close/>
              </a:path>
            </a:pathLst>
          </a:custGeom>
          <a:blipFill>
            <a:blip r:embed="rId2"/>
            <a:stretch>
              <a:fillRect l="0" t="0" r="0" b="0"/>
            </a:stretch>
          </a:blipFill>
        </p:spPr>
      </p:sp>
      <p:sp>
        <p:nvSpPr>
          <p:cNvPr name="TextBox 6" id="6"/>
          <p:cNvSpPr txBox="true"/>
          <p:nvPr/>
        </p:nvSpPr>
        <p:spPr>
          <a:xfrm rot="0">
            <a:off x="1028700" y="4802886"/>
            <a:ext cx="6854205" cy="4455414"/>
          </a:xfrm>
          <a:prstGeom prst="rect">
            <a:avLst/>
          </a:prstGeom>
        </p:spPr>
        <p:txBody>
          <a:bodyPr anchor="t" rtlCol="false" tIns="0" lIns="0" bIns="0" rIns="0">
            <a:spAutoFit/>
          </a:bodyPr>
          <a:lstStyle/>
          <a:p>
            <a:pPr algn="l" marL="777240" indent="-388620" lvl="1">
              <a:lnSpc>
                <a:spcPts val="3888"/>
              </a:lnSpc>
              <a:buFont typeface="Arial"/>
              <a:buChar char="•"/>
            </a:pPr>
            <a:r>
              <a:rPr lang="en-US" sz="3600">
                <a:solidFill>
                  <a:srgbClr val="FFFFFF"/>
                </a:solidFill>
                <a:latin typeface="Arial"/>
                <a:ea typeface="Arial"/>
                <a:cs typeface="Arial"/>
                <a:sym typeface="Arial"/>
              </a:rPr>
              <a:t>Cael hawliau</a:t>
            </a:r>
          </a:p>
          <a:p>
            <a:pPr algn="l" marL="777240" indent="-388620" lvl="1">
              <a:lnSpc>
                <a:spcPts val="3888"/>
              </a:lnSpc>
              <a:buFont typeface="Arial"/>
              <a:buChar char="•"/>
            </a:pPr>
            <a:r>
              <a:rPr lang="en-US" sz="3600">
                <a:solidFill>
                  <a:srgbClr val="FFFFFF"/>
                </a:solidFill>
                <a:latin typeface="Arial"/>
                <a:ea typeface="Arial"/>
                <a:cs typeface="Arial"/>
                <a:sym typeface="Arial"/>
              </a:rPr>
              <a:t>Yr hawl i gael gwybod am eu hawliau</a:t>
            </a:r>
          </a:p>
          <a:p>
            <a:pPr algn="l" marL="777240" indent="-388620" lvl="1">
              <a:lnSpc>
                <a:spcPts val="3888"/>
              </a:lnSpc>
              <a:buFont typeface="Arial"/>
              <a:buChar char="•"/>
            </a:pPr>
            <a:r>
              <a:rPr lang="en-US" sz="3600">
                <a:solidFill>
                  <a:srgbClr val="FFFFFF"/>
                </a:solidFill>
                <a:latin typeface="Arial"/>
                <a:ea typeface="Arial"/>
                <a:cs typeface="Arial"/>
                <a:sym typeface="Arial"/>
              </a:rPr>
              <a:t>Dylid rhoi cyfleoedd i ymarfer eu hawliau</a:t>
            </a:r>
          </a:p>
          <a:p>
            <a:pPr algn="l" marL="777240" indent="-388620" lvl="1">
              <a:lnSpc>
                <a:spcPts val="3888"/>
              </a:lnSpc>
              <a:buFont typeface="Arial"/>
              <a:buChar char="•"/>
            </a:pPr>
            <a:r>
              <a:rPr lang="en-US" sz="3600">
                <a:solidFill>
                  <a:srgbClr val="FFFFFF"/>
                </a:solidFill>
                <a:latin typeface="Arial"/>
                <a:ea typeface="Arial"/>
                <a:cs typeface="Arial"/>
                <a:sym typeface="Arial"/>
              </a:rPr>
              <a:t>Dylid rhoi cyfleoedd i gynnal eu hawliau</a:t>
            </a:r>
          </a:p>
          <a:p>
            <a:pPr algn="l" marL="777240" indent="-388620" lvl="1">
              <a:lnSpc>
                <a:spcPts val="3888"/>
              </a:lnSpc>
              <a:buFont typeface="Arial"/>
              <a:buChar char="•"/>
            </a:pPr>
            <a:r>
              <a:rPr lang="en-US" sz="3600">
                <a:solidFill>
                  <a:srgbClr val="FFFFFF"/>
                </a:solidFill>
                <a:latin typeface="Arial"/>
                <a:ea typeface="Arial"/>
                <a:cs typeface="Arial"/>
                <a:sym typeface="Arial"/>
              </a:rPr>
              <a:t>Dylid rhoi cyfleoedd i eirioli am hawliau</a:t>
            </a:r>
          </a:p>
        </p:txBody>
      </p:sp>
      <p:sp>
        <p:nvSpPr>
          <p:cNvPr name="TextBox 7" id="7"/>
          <p:cNvSpPr txBox="true"/>
          <p:nvPr/>
        </p:nvSpPr>
        <p:spPr>
          <a:xfrm rot="0">
            <a:off x="9727300" y="4802886"/>
            <a:ext cx="7532000" cy="4455414"/>
          </a:xfrm>
          <a:prstGeom prst="rect">
            <a:avLst/>
          </a:prstGeom>
        </p:spPr>
        <p:txBody>
          <a:bodyPr anchor="t" rtlCol="false" tIns="0" lIns="0" bIns="0" rIns="0">
            <a:spAutoFit/>
          </a:bodyPr>
          <a:lstStyle/>
          <a:p>
            <a:pPr algn="l" marL="777240" indent="-388620" lvl="1">
              <a:lnSpc>
                <a:spcPts val="3888"/>
              </a:lnSpc>
              <a:buFont typeface="Arial"/>
              <a:buChar char="•"/>
            </a:pPr>
            <a:r>
              <a:rPr lang="en-US" sz="3600">
                <a:solidFill>
                  <a:srgbClr val="FFFFFF"/>
                </a:solidFill>
                <a:latin typeface="Arial"/>
                <a:ea typeface="Arial"/>
                <a:cs typeface="Arial"/>
                <a:sym typeface="Arial"/>
              </a:rPr>
              <a:t>Have rights</a:t>
            </a:r>
          </a:p>
          <a:p>
            <a:pPr algn="l" marL="777240" indent="-388620" lvl="1">
              <a:lnSpc>
                <a:spcPts val="3888"/>
              </a:lnSpc>
              <a:buFont typeface="Arial"/>
              <a:buChar char="•"/>
            </a:pPr>
            <a:r>
              <a:rPr lang="en-US" sz="3600">
                <a:solidFill>
                  <a:srgbClr val="FFFFFF"/>
                </a:solidFill>
                <a:latin typeface="Arial"/>
                <a:ea typeface="Arial"/>
                <a:cs typeface="Arial"/>
                <a:sym typeface="Arial"/>
              </a:rPr>
              <a:t>Have the right to be informed about their rights</a:t>
            </a:r>
          </a:p>
          <a:p>
            <a:pPr algn="l" marL="777240" indent="-388620" lvl="1">
              <a:lnSpc>
                <a:spcPts val="3888"/>
              </a:lnSpc>
              <a:buFont typeface="Arial"/>
              <a:buChar char="•"/>
            </a:pPr>
            <a:r>
              <a:rPr lang="en-US" sz="3600">
                <a:solidFill>
                  <a:srgbClr val="FFFFFF"/>
                </a:solidFill>
                <a:latin typeface="Arial"/>
                <a:ea typeface="Arial"/>
                <a:cs typeface="Arial"/>
                <a:sym typeface="Arial"/>
              </a:rPr>
              <a:t>Should be given opportunities to exercise their rights</a:t>
            </a:r>
          </a:p>
          <a:p>
            <a:pPr algn="l" marL="777240" indent="-388620" lvl="1">
              <a:lnSpc>
                <a:spcPts val="3888"/>
              </a:lnSpc>
              <a:buFont typeface="Arial"/>
              <a:buChar char="•"/>
            </a:pPr>
            <a:r>
              <a:rPr lang="en-US" sz="3600">
                <a:solidFill>
                  <a:srgbClr val="FFFFFF"/>
                </a:solidFill>
                <a:latin typeface="Arial"/>
                <a:ea typeface="Arial"/>
                <a:cs typeface="Arial"/>
                <a:sym typeface="Arial"/>
              </a:rPr>
              <a:t>Should be given opportunities to uphold their rights</a:t>
            </a:r>
          </a:p>
          <a:p>
            <a:pPr algn="l" marL="777240" indent="-388620" lvl="1">
              <a:lnSpc>
                <a:spcPts val="3888"/>
              </a:lnSpc>
              <a:buFont typeface="Arial"/>
              <a:buChar char="•"/>
            </a:pPr>
            <a:r>
              <a:rPr lang="en-US" sz="3600">
                <a:solidFill>
                  <a:srgbClr val="FFFFFF"/>
                </a:solidFill>
                <a:latin typeface="Arial"/>
                <a:ea typeface="Arial"/>
                <a:cs typeface="Arial"/>
                <a:sym typeface="Arial"/>
              </a:rPr>
              <a:t>Should be given opportunities to advocate about rights</a:t>
            </a:r>
          </a:p>
        </p:txBody>
      </p:sp>
      <p:sp>
        <p:nvSpPr>
          <p:cNvPr name="TextBox 8" id="8"/>
          <p:cNvSpPr txBox="true"/>
          <p:nvPr/>
        </p:nvSpPr>
        <p:spPr>
          <a:xfrm rot="0">
            <a:off x="9727300" y="3055024"/>
            <a:ext cx="7532000" cy="1727835"/>
          </a:xfrm>
          <a:prstGeom prst="rect">
            <a:avLst/>
          </a:prstGeom>
        </p:spPr>
        <p:txBody>
          <a:bodyPr anchor="t" rtlCol="false" tIns="0" lIns="0" bIns="0" rIns="0">
            <a:spAutoFit/>
          </a:bodyPr>
          <a:lstStyle/>
          <a:p>
            <a:pPr algn="l">
              <a:lnSpc>
                <a:spcPts val="4319"/>
              </a:lnSpc>
              <a:spcBef>
                <a:spcPct val="0"/>
              </a:spcBef>
            </a:pPr>
            <a:r>
              <a:rPr lang="en-US" sz="3999">
                <a:solidFill>
                  <a:srgbClr val="FFFFFF"/>
                </a:solidFill>
                <a:latin typeface="Arial"/>
                <a:ea typeface="Arial"/>
                <a:cs typeface="Arial"/>
                <a:sym typeface="Arial"/>
              </a:rPr>
              <a:t>Save the Children (2006 in Jones and Walker, 2011, p.46) – Children: </a:t>
            </a:r>
          </a:p>
        </p:txBody>
      </p:sp>
      <p:sp>
        <p:nvSpPr>
          <p:cNvPr name="TextBox 9" id="9"/>
          <p:cNvSpPr txBox="true"/>
          <p:nvPr/>
        </p:nvSpPr>
        <p:spPr>
          <a:xfrm rot="0">
            <a:off x="1028700" y="3326486"/>
            <a:ext cx="6854205" cy="1184910"/>
          </a:xfrm>
          <a:prstGeom prst="rect">
            <a:avLst/>
          </a:prstGeom>
        </p:spPr>
        <p:txBody>
          <a:bodyPr anchor="t" rtlCol="false" tIns="0" lIns="0" bIns="0" rIns="0">
            <a:spAutoFit/>
          </a:bodyPr>
          <a:lstStyle/>
          <a:p>
            <a:pPr algn="l">
              <a:lnSpc>
                <a:spcPts val="4319"/>
              </a:lnSpc>
              <a:spcBef>
                <a:spcPct val="0"/>
              </a:spcBef>
            </a:pPr>
            <a:r>
              <a:rPr lang="en-US" sz="3999">
                <a:solidFill>
                  <a:srgbClr val="FFFFFF"/>
                </a:solidFill>
                <a:latin typeface="Arial"/>
                <a:ea typeface="Arial"/>
                <a:cs typeface="Arial"/>
                <a:sym typeface="Arial"/>
              </a:rPr>
              <a:t>Achub y Plant (2006 yn Jones a Walker, 2011, t.46) - Plant:</a:t>
            </a:r>
          </a:p>
        </p:txBody>
      </p:sp>
    </p:spTree>
  </p:cSld>
  <p:clrMapOvr>
    <a:masterClrMapping/>
  </p:clrMapOvr>
</p:sld>
</file>

<file path=ppt/slides/slide5.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0"/>
            <a:ext cx="15773400" cy="3033141"/>
            <a:chOff x="0" y="0"/>
            <a:chExt cx="21031200" cy="4044188"/>
          </a:xfrm>
        </p:grpSpPr>
        <p:sp>
          <p:nvSpPr>
            <p:cNvPr name="Freeform 3" id="3"/>
            <p:cNvSpPr/>
            <p:nvPr/>
          </p:nvSpPr>
          <p:spPr>
            <a:xfrm flipH="false" flipV="false" rot="0">
              <a:off x="0" y="0"/>
              <a:ext cx="21031200" cy="4044188"/>
            </a:xfrm>
            <a:custGeom>
              <a:avLst/>
              <a:gdLst/>
              <a:ahLst/>
              <a:cxnLst/>
              <a:rect r="r" b="b" t="t" l="l"/>
              <a:pathLst>
                <a:path h="4044188" w="21031200">
                  <a:moveTo>
                    <a:pt x="0" y="0"/>
                  </a:moveTo>
                  <a:lnTo>
                    <a:pt x="21031200" y="0"/>
                  </a:lnTo>
                  <a:lnTo>
                    <a:pt x="21031200" y="4044188"/>
                  </a:lnTo>
                  <a:lnTo>
                    <a:pt x="0" y="4044188"/>
                  </a:lnTo>
                  <a:close/>
                </a:path>
              </a:pathLst>
            </a:custGeom>
            <a:solidFill>
              <a:srgbClr val="000000">
                <a:alpha val="0"/>
              </a:srgbClr>
            </a:solidFill>
          </p:spPr>
        </p:sp>
        <p:sp>
          <p:nvSpPr>
            <p:cNvPr name="TextBox 4" id="4"/>
            <p:cNvSpPr txBox="true"/>
            <p:nvPr/>
          </p:nvSpPr>
          <p:spPr>
            <a:xfrm>
              <a:off x="0" y="-57150"/>
              <a:ext cx="21031200" cy="41013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Tasg Ymchwil</a:t>
              </a:r>
            </a:p>
            <a:p>
              <a:pPr algn="ctr">
                <a:lnSpc>
                  <a:spcPts val="7128"/>
                </a:lnSpc>
              </a:pPr>
              <a:r>
                <a:rPr lang="en-US" sz="6600">
                  <a:solidFill>
                    <a:srgbClr val="FFFFFF"/>
                  </a:solidFill>
                  <a:latin typeface="Arial"/>
                  <a:ea typeface="Arial"/>
                  <a:cs typeface="Arial"/>
                  <a:sym typeface="Arial"/>
                </a:rPr>
                <a:t>Research Task</a:t>
              </a:r>
            </a:p>
            <a:p>
              <a:pPr algn="ctr">
                <a:lnSpc>
                  <a:spcPts val="7128"/>
                </a:lnSpc>
              </a:pPr>
            </a:p>
          </p:txBody>
        </p:sp>
      </p:grpSp>
      <p:graphicFrame>
        <p:nvGraphicFramePr>
          <p:cNvPr name="Table 5" id="5"/>
          <p:cNvGraphicFramePr>
            <a:graphicFrameLocks noGrp="true"/>
          </p:cNvGraphicFramePr>
          <p:nvPr/>
        </p:nvGraphicFramePr>
        <p:xfrm>
          <a:off x="9606915" y="5328282"/>
          <a:ext cx="7772400" cy="4710113"/>
        </p:xfrm>
        <a:graphic>
          <a:graphicData uri="http://schemas.openxmlformats.org/drawingml/2006/table">
            <a:tbl>
              <a:tblPr/>
              <a:tblGrid>
                <a:gridCol w="2590800"/>
                <a:gridCol w="2590800"/>
                <a:gridCol w="2590800"/>
              </a:tblGrid>
              <a:tr h="696029">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B9BD5"/>
                    </a:solidFill>
                  </a:tcPr>
                </a:tc>
                <a:tc>
                  <a:txBody>
                    <a:bodyPr anchor="t" rtlCol="false"/>
                    <a:lstStyle/>
                    <a:p>
                      <a:pPr algn="ctr">
                        <a:lnSpc>
                          <a:spcPts val="3240"/>
                        </a:lnSpc>
                        <a:defRPr/>
                      </a:pPr>
                      <a:r>
                        <a:rPr lang="en-US" sz="2700" b="true">
                          <a:solidFill>
                            <a:srgbClr val="FFFFFF"/>
                          </a:solidFill>
                          <a:latin typeface="Arial Bold"/>
                          <a:ea typeface="Arial Bold"/>
                          <a:cs typeface="Arial Bold"/>
                          <a:sym typeface="Arial Bold"/>
                        </a:rPr>
                        <a:t>School </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B9BD5"/>
                    </a:solidFill>
                  </a:tcPr>
                </a:tc>
                <a:tc>
                  <a:txBody>
                    <a:bodyPr anchor="t" rtlCol="false"/>
                    <a:lstStyle/>
                    <a:p>
                      <a:pPr algn="ctr">
                        <a:lnSpc>
                          <a:spcPts val="3240"/>
                        </a:lnSpc>
                        <a:defRPr/>
                      </a:pPr>
                      <a:r>
                        <a:rPr lang="en-US" sz="2700" b="true">
                          <a:solidFill>
                            <a:srgbClr val="FFFFFF"/>
                          </a:solidFill>
                          <a:latin typeface="Arial Bold"/>
                          <a:ea typeface="Arial Bold"/>
                          <a:cs typeface="Arial Bold"/>
                          <a:sym typeface="Arial Bold"/>
                        </a:rPr>
                        <a:t>Practitioner </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B9BD5"/>
                    </a:solidFill>
                  </a:tcPr>
                </a:tc>
              </a:tr>
              <a:tr h="696029">
                <a:tc>
                  <a:txBody>
                    <a:bodyPr anchor="t" rtlCol="false"/>
                    <a:lstStyle/>
                    <a:p>
                      <a:pPr algn="ctr">
                        <a:lnSpc>
                          <a:spcPts val="3240"/>
                        </a:lnSpc>
                        <a:defRPr/>
                      </a:pPr>
                      <a:r>
                        <a:rPr lang="en-US" sz="2700">
                          <a:solidFill>
                            <a:srgbClr val="FFFFFF"/>
                          </a:solidFill>
                          <a:latin typeface="Arial"/>
                          <a:ea typeface="Arial"/>
                          <a:cs typeface="Arial"/>
                          <a:sym typeface="Arial"/>
                        </a:rPr>
                        <a:t>School policies</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r>
              <a:tr h="696029">
                <a:tc>
                  <a:txBody>
                    <a:bodyPr anchor="t" rtlCol="false"/>
                    <a:lstStyle/>
                    <a:p>
                      <a:pPr algn="ctr">
                        <a:lnSpc>
                          <a:spcPts val="3240"/>
                        </a:lnSpc>
                        <a:defRPr/>
                      </a:pPr>
                      <a:r>
                        <a:rPr lang="en-US" sz="2700">
                          <a:solidFill>
                            <a:srgbClr val="FFFFFF"/>
                          </a:solidFill>
                          <a:latin typeface="Arial"/>
                          <a:ea typeface="Arial"/>
                          <a:cs typeface="Arial"/>
                          <a:sym typeface="Arial"/>
                        </a:rPr>
                        <a:t>Curriculum </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r>
              <a:tr h="1106018">
                <a:tc>
                  <a:txBody>
                    <a:bodyPr anchor="t" rtlCol="false"/>
                    <a:lstStyle/>
                    <a:p>
                      <a:pPr algn="ctr">
                        <a:lnSpc>
                          <a:spcPts val="3240"/>
                        </a:lnSpc>
                        <a:defRPr/>
                      </a:pPr>
                      <a:r>
                        <a:rPr lang="en-US" sz="2700">
                          <a:solidFill>
                            <a:srgbClr val="FFFFFF"/>
                          </a:solidFill>
                          <a:latin typeface="Arial"/>
                          <a:ea typeface="Arial"/>
                          <a:cs typeface="Arial"/>
                          <a:sym typeface="Arial"/>
                        </a:rPr>
                        <a:t>Professional beliefs</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r>
              <a:tr h="1516008">
                <a:tc>
                  <a:txBody>
                    <a:bodyPr anchor="t" rtlCol="false"/>
                    <a:lstStyle/>
                    <a:p>
                      <a:pPr algn="ctr">
                        <a:lnSpc>
                          <a:spcPts val="3240"/>
                        </a:lnSpc>
                        <a:defRPr/>
                      </a:pPr>
                      <a:r>
                        <a:rPr lang="en-US" sz="2700" i="true">
                          <a:solidFill>
                            <a:srgbClr val="FFFFFF"/>
                          </a:solidFill>
                          <a:latin typeface="Arial Italics"/>
                          <a:ea typeface="Arial Italics"/>
                          <a:cs typeface="Arial Italics"/>
                          <a:sym typeface="Arial Italics"/>
                        </a:rPr>
                        <a:t>Add your own ideas here… </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r>
            </a:tbl>
          </a:graphicData>
        </a:graphic>
      </p:graphicFrame>
      <p:grpSp>
        <p:nvGrpSpPr>
          <p:cNvPr name="Group 6" id="6"/>
          <p:cNvGrpSpPr/>
          <p:nvPr/>
        </p:nvGrpSpPr>
        <p:grpSpPr>
          <a:xfrm rot="0">
            <a:off x="9606915" y="2839590"/>
            <a:ext cx="7772400" cy="2488692"/>
            <a:chOff x="0" y="0"/>
            <a:chExt cx="10363200" cy="3318256"/>
          </a:xfrm>
        </p:grpSpPr>
        <p:sp>
          <p:nvSpPr>
            <p:cNvPr name="Freeform 7" id="7"/>
            <p:cNvSpPr/>
            <p:nvPr/>
          </p:nvSpPr>
          <p:spPr>
            <a:xfrm flipH="false" flipV="false" rot="0">
              <a:off x="0" y="0"/>
              <a:ext cx="10363200" cy="3318256"/>
            </a:xfrm>
            <a:custGeom>
              <a:avLst/>
              <a:gdLst/>
              <a:ahLst/>
              <a:cxnLst/>
              <a:rect r="r" b="b" t="t" l="l"/>
              <a:pathLst>
                <a:path h="3318256" w="10363200">
                  <a:moveTo>
                    <a:pt x="0" y="0"/>
                  </a:moveTo>
                  <a:lnTo>
                    <a:pt x="10363200" y="0"/>
                  </a:lnTo>
                  <a:lnTo>
                    <a:pt x="10363200" y="3318256"/>
                  </a:lnTo>
                  <a:lnTo>
                    <a:pt x="0" y="3318256"/>
                  </a:lnTo>
                  <a:close/>
                </a:path>
              </a:pathLst>
            </a:custGeom>
            <a:solidFill>
              <a:srgbClr val="000000">
                <a:alpha val="0"/>
              </a:srgbClr>
            </a:solidFill>
          </p:spPr>
        </p:sp>
        <p:sp>
          <p:nvSpPr>
            <p:cNvPr name="TextBox 8" id="8"/>
            <p:cNvSpPr txBox="true"/>
            <p:nvPr/>
          </p:nvSpPr>
          <p:spPr>
            <a:xfrm>
              <a:off x="0" y="-38100"/>
              <a:ext cx="10363200" cy="3356356"/>
            </a:xfrm>
            <a:prstGeom prst="rect">
              <a:avLst/>
            </a:prstGeom>
          </p:spPr>
          <p:txBody>
            <a:bodyPr anchor="t" rtlCol="false" tIns="0" lIns="0" bIns="0" rIns="0"/>
            <a:lstStyle/>
            <a:p>
              <a:pPr algn="l" marL="760095" indent="-380048" lvl="1">
                <a:lnSpc>
                  <a:spcPts val="4536"/>
                </a:lnSpc>
                <a:buFont typeface="Arial"/>
                <a:buChar char="•"/>
              </a:pPr>
              <a:r>
                <a:rPr lang="en-US" sz="4200">
                  <a:solidFill>
                    <a:srgbClr val="FFFFFF"/>
                  </a:solidFill>
                  <a:latin typeface="Arial"/>
                  <a:ea typeface="Arial"/>
                  <a:cs typeface="Arial"/>
                  <a:sym typeface="Arial"/>
                </a:rPr>
                <a:t>What is the role of schools and practitioners in the maintenance of children’s rights in education? </a:t>
              </a:r>
            </a:p>
          </p:txBody>
        </p:sp>
      </p:grpSp>
      <p:grpSp>
        <p:nvGrpSpPr>
          <p:cNvPr name="Group 9" id="9"/>
          <p:cNvGrpSpPr/>
          <p:nvPr/>
        </p:nvGrpSpPr>
        <p:grpSpPr>
          <a:xfrm rot="0">
            <a:off x="1137285" y="3033141"/>
            <a:ext cx="7772400" cy="1964671"/>
            <a:chOff x="0" y="0"/>
            <a:chExt cx="10363200" cy="2619562"/>
          </a:xfrm>
        </p:grpSpPr>
        <p:sp>
          <p:nvSpPr>
            <p:cNvPr name="Freeform 10" id="10"/>
            <p:cNvSpPr/>
            <p:nvPr/>
          </p:nvSpPr>
          <p:spPr>
            <a:xfrm flipH="false" flipV="false" rot="0">
              <a:off x="0" y="0"/>
              <a:ext cx="10363200" cy="2619562"/>
            </a:xfrm>
            <a:custGeom>
              <a:avLst/>
              <a:gdLst/>
              <a:ahLst/>
              <a:cxnLst/>
              <a:rect r="r" b="b" t="t" l="l"/>
              <a:pathLst>
                <a:path h="2619562" w="10363200">
                  <a:moveTo>
                    <a:pt x="0" y="0"/>
                  </a:moveTo>
                  <a:lnTo>
                    <a:pt x="10363200" y="0"/>
                  </a:lnTo>
                  <a:lnTo>
                    <a:pt x="10363200" y="2619562"/>
                  </a:lnTo>
                  <a:lnTo>
                    <a:pt x="0" y="2619562"/>
                  </a:lnTo>
                  <a:close/>
                </a:path>
              </a:pathLst>
            </a:custGeom>
            <a:solidFill>
              <a:srgbClr val="000000">
                <a:alpha val="0"/>
              </a:srgbClr>
            </a:solidFill>
          </p:spPr>
        </p:sp>
        <p:sp>
          <p:nvSpPr>
            <p:cNvPr name="TextBox 11" id="11"/>
            <p:cNvSpPr txBox="true"/>
            <p:nvPr/>
          </p:nvSpPr>
          <p:spPr>
            <a:xfrm>
              <a:off x="0" y="-38100"/>
              <a:ext cx="10363200" cy="2657662"/>
            </a:xfrm>
            <a:prstGeom prst="rect">
              <a:avLst/>
            </a:prstGeom>
          </p:spPr>
          <p:txBody>
            <a:bodyPr anchor="t" rtlCol="false" tIns="0" lIns="0" bIns="0" rIns="0"/>
            <a:lstStyle/>
            <a:p>
              <a:pPr algn="l" marL="760095" indent="-380048" lvl="1">
                <a:lnSpc>
                  <a:spcPts val="4536"/>
                </a:lnSpc>
                <a:buFont typeface="Arial"/>
                <a:buChar char="•"/>
              </a:pPr>
              <a:r>
                <a:rPr lang="en-US" sz="4200">
                  <a:solidFill>
                    <a:srgbClr val="FFFFFF"/>
                  </a:solidFill>
                  <a:latin typeface="Arial"/>
                  <a:ea typeface="Arial"/>
                  <a:cs typeface="Arial"/>
                  <a:sym typeface="Arial"/>
                </a:rPr>
                <a:t>Beth yw rôl ysgolion ac ymarferwyr mewn sicrhau hawliau plant mewn addysg? </a:t>
              </a:r>
            </a:p>
          </p:txBody>
        </p:sp>
      </p:grpSp>
      <p:graphicFrame>
        <p:nvGraphicFramePr>
          <p:cNvPr name="Table 12" id="12"/>
          <p:cNvGraphicFramePr>
            <a:graphicFrameLocks noGrp="true"/>
          </p:cNvGraphicFramePr>
          <p:nvPr/>
        </p:nvGraphicFramePr>
        <p:xfrm>
          <a:off x="1137285" y="5328282"/>
          <a:ext cx="7772400" cy="4710112"/>
        </p:xfrm>
        <a:graphic>
          <a:graphicData uri="http://schemas.openxmlformats.org/drawingml/2006/table">
            <a:tbl>
              <a:tblPr/>
              <a:tblGrid>
                <a:gridCol w="2590800"/>
                <a:gridCol w="2590800"/>
                <a:gridCol w="2590800"/>
              </a:tblGrid>
              <a:tr h="696029">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B9BD5"/>
                    </a:solidFill>
                  </a:tcPr>
                </a:tc>
                <a:tc>
                  <a:txBody>
                    <a:bodyPr anchor="t" rtlCol="false"/>
                    <a:lstStyle/>
                    <a:p>
                      <a:pPr algn="ctr">
                        <a:lnSpc>
                          <a:spcPts val="3240"/>
                        </a:lnSpc>
                        <a:defRPr/>
                      </a:pPr>
                      <a:r>
                        <a:rPr lang="en-US" sz="2700" b="true">
                          <a:solidFill>
                            <a:srgbClr val="FFFFFF"/>
                          </a:solidFill>
                          <a:latin typeface="Arial Bold"/>
                          <a:ea typeface="Arial Bold"/>
                          <a:cs typeface="Arial Bold"/>
                          <a:sym typeface="Arial Bold"/>
                        </a:rPr>
                        <a:t>Ysgol </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B9BD5"/>
                    </a:solidFill>
                  </a:tcPr>
                </a:tc>
                <a:tc>
                  <a:txBody>
                    <a:bodyPr anchor="t" rtlCol="false"/>
                    <a:lstStyle/>
                    <a:p>
                      <a:pPr algn="ctr">
                        <a:lnSpc>
                          <a:spcPts val="3240"/>
                        </a:lnSpc>
                        <a:defRPr/>
                      </a:pPr>
                      <a:r>
                        <a:rPr lang="en-US" sz="2700" b="true">
                          <a:solidFill>
                            <a:srgbClr val="FFFFFF"/>
                          </a:solidFill>
                          <a:latin typeface="Arial Bold"/>
                          <a:ea typeface="Arial Bold"/>
                          <a:cs typeface="Arial Bold"/>
                          <a:sym typeface="Arial Bold"/>
                        </a:rPr>
                        <a:t>Ymarferydd</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5B9BD5"/>
                    </a:solidFill>
                  </a:tcPr>
                </a:tc>
              </a:tr>
              <a:tr h="696029">
                <a:tc>
                  <a:txBody>
                    <a:bodyPr anchor="t" rtlCol="false"/>
                    <a:lstStyle/>
                    <a:p>
                      <a:pPr algn="ctr">
                        <a:lnSpc>
                          <a:spcPts val="3240"/>
                        </a:lnSpc>
                        <a:defRPr/>
                      </a:pPr>
                      <a:r>
                        <a:rPr lang="en-US" sz="2700">
                          <a:solidFill>
                            <a:srgbClr val="FFFFFF"/>
                          </a:solidFill>
                          <a:latin typeface="Arial"/>
                          <a:ea typeface="Arial"/>
                          <a:cs typeface="Arial"/>
                          <a:sym typeface="Arial"/>
                        </a:rPr>
                        <a:t>Polisiau </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r>
              <a:tr h="696029">
                <a:tc>
                  <a:txBody>
                    <a:bodyPr anchor="t" rtlCol="false"/>
                    <a:lstStyle/>
                    <a:p>
                      <a:pPr algn="ctr">
                        <a:lnSpc>
                          <a:spcPts val="3240"/>
                        </a:lnSpc>
                        <a:defRPr/>
                      </a:pPr>
                      <a:r>
                        <a:rPr lang="en-US" sz="2700">
                          <a:solidFill>
                            <a:srgbClr val="FFFFFF"/>
                          </a:solidFill>
                          <a:latin typeface="Arial"/>
                          <a:ea typeface="Arial"/>
                          <a:cs typeface="Arial"/>
                          <a:sym typeface="Arial"/>
                        </a:rPr>
                        <a:t>Cwricwlwm</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r>
              <a:tr h="1106018">
                <a:tc>
                  <a:txBody>
                    <a:bodyPr anchor="t" rtlCol="false"/>
                    <a:lstStyle/>
                    <a:p>
                      <a:pPr algn="ctr">
                        <a:lnSpc>
                          <a:spcPts val="3240"/>
                        </a:lnSpc>
                        <a:defRPr/>
                      </a:pPr>
                      <a:r>
                        <a:rPr lang="en-US" sz="2700">
                          <a:solidFill>
                            <a:srgbClr val="FFFFFF"/>
                          </a:solidFill>
                          <a:latin typeface="Arial"/>
                          <a:ea typeface="Arial"/>
                          <a:cs typeface="Arial"/>
                          <a:sym typeface="Arial"/>
                        </a:rPr>
                        <a:t>Credoau Proffesiynol</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D2DEEF"/>
                    </a:solidFill>
                  </a:tcPr>
                </a:tc>
              </a:tr>
              <a:tr h="1516008">
                <a:tc>
                  <a:txBody>
                    <a:bodyPr anchor="t" rtlCol="false"/>
                    <a:lstStyle/>
                    <a:p>
                      <a:pPr algn="ctr">
                        <a:lnSpc>
                          <a:spcPts val="3240"/>
                        </a:lnSpc>
                        <a:defRPr/>
                      </a:pPr>
                      <a:r>
                        <a:rPr lang="en-US" sz="2700" i="true">
                          <a:solidFill>
                            <a:srgbClr val="FFFFFF"/>
                          </a:solidFill>
                          <a:latin typeface="Arial Italics"/>
                          <a:ea typeface="Arial Italics"/>
                          <a:cs typeface="Arial Italics"/>
                          <a:sym typeface="Arial Italics"/>
                        </a:rPr>
                        <a:t>Ychwanegwch eich syniadau eich hun…</a:t>
                      </a: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c>
                  <a:txBody>
                    <a:bodyPr anchor="t" rtlCol="false"/>
                    <a:lstStyle/>
                    <a:p>
                      <a:pPr algn="l">
                        <a:lnSpc>
                          <a:spcPts val="1679"/>
                        </a:lnSpc>
                        <a:defRPr/>
                      </a:pPr>
                      <a:endParaRPr lang="en-US" sz="1100"/>
                    </a:p>
                  </a:txBody>
                  <a:tcPr marL="91440" marR="91440" marT="91440" marB="91440" anchor="ctr">
                    <a:lnL cmpd="sng" algn="ctr" cap="flat" w="4762">
                      <a:solidFill>
                        <a:srgbClr val="000000"/>
                      </a:solidFill>
                      <a:prstDash val="solid"/>
                      <a:round/>
                      <a:headEnd type="none" w="med" len="med"/>
                      <a:tailEnd type="none" w="med" len="med"/>
                    </a:lnL>
                    <a:lnR cmpd="sng" algn="ctr" cap="flat" w="4762">
                      <a:solidFill>
                        <a:srgbClr val="000000"/>
                      </a:solidFill>
                      <a:prstDash val="solid"/>
                      <a:round/>
                      <a:headEnd type="none" w="med" len="med"/>
                      <a:tailEnd type="none" w="med" len="med"/>
                    </a:lnR>
                    <a:lnT cmpd="sng" algn="ctr" cap="flat" w="4762">
                      <a:solidFill>
                        <a:srgbClr val="000000"/>
                      </a:solidFill>
                      <a:prstDash val="solid"/>
                      <a:round/>
                      <a:headEnd type="none" w="med" len="med"/>
                      <a:tailEnd type="none" w="med" len="med"/>
                    </a:lnT>
                    <a:lnB cmpd="sng" algn="ctr" cap="flat" w="4762">
                      <a:solidFill>
                        <a:srgbClr val="000000"/>
                      </a:solidFill>
                      <a:prstDash val="solid"/>
                      <a:round/>
                      <a:headEnd type="none" w="med" len="med"/>
                      <a:tailEnd type="none" w="med" len="med"/>
                    </a:lnB>
                    <a:solidFill>
                      <a:srgbClr val="EAEFF7"/>
                    </a:solidFill>
                  </a:tcPr>
                </a:tc>
              </a:tr>
            </a:tbl>
          </a:graphicData>
        </a:graphic>
      </p:graphicFrame>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6"/>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47625"/>
              <a:ext cx="21031200" cy="2698751"/>
            </a:xfrm>
            <a:prstGeom prst="rect">
              <a:avLst/>
            </a:prstGeom>
          </p:spPr>
          <p:txBody>
            <a:bodyPr anchor="ctr" rtlCol="false" tIns="0" lIns="0" bIns="0" rIns="0"/>
            <a:lstStyle/>
            <a:p>
              <a:pPr algn="ctr">
                <a:lnSpc>
                  <a:spcPts val="6480"/>
                </a:lnSpc>
              </a:pPr>
              <a:r>
                <a:rPr lang="en-US" sz="6000">
                  <a:solidFill>
                    <a:srgbClr val="FFFFFF"/>
                  </a:solidFill>
                  <a:latin typeface="Arial"/>
                  <a:ea typeface="Arial"/>
                  <a:cs typeface="Arial"/>
                  <a:sym typeface="Arial"/>
                </a:rPr>
                <a:t>Ysgolion Sy’n Parchu Hawliau</a:t>
              </a:r>
            </a:p>
            <a:p>
              <a:pPr algn="ctr">
                <a:lnSpc>
                  <a:spcPts val="6480"/>
                </a:lnSpc>
              </a:pPr>
              <a:r>
                <a:rPr lang="en-US" sz="6000">
                  <a:solidFill>
                    <a:srgbClr val="FFFFFF"/>
                  </a:solidFill>
                  <a:latin typeface="Arial"/>
                  <a:ea typeface="Arial"/>
                  <a:cs typeface="Arial"/>
                  <a:sym typeface="Arial"/>
                </a:rPr>
                <a:t>Rights Respecting Schools</a:t>
              </a:r>
            </a:p>
          </p:txBody>
        </p:sp>
      </p:grpSp>
      <p:sp>
        <p:nvSpPr>
          <p:cNvPr name="Freeform 5" id="5" descr="A logo with people holding hands  Description automatically generated"/>
          <p:cNvSpPr/>
          <p:nvPr/>
        </p:nvSpPr>
        <p:spPr>
          <a:xfrm flipH="false" flipV="false" rot="0">
            <a:off x="14729740" y="6000"/>
            <a:ext cx="2966766" cy="3071716"/>
          </a:xfrm>
          <a:custGeom>
            <a:avLst/>
            <a:gdLst/>
            <a:ahLst/>
            <a:cxnLst/>
            <a:rect r="r" b="b" t="t" l="l"/>
            <a:pathLst>
              <a:path h="3071716" w="2966766">
                <a:moveTo>
                  <a:pt x="0" y="0"/>
                </a:moveTo>
                <a:lnTo>
                  <a:pt x="2966767" y="0"/>
                </a:lnTo>
                <a:lnTo>
                  <a:pt x="2966767" y="3071716"/>
                </a:lnTo>
                <a:lnTo>
                  <a:pt x="0" y="3071716"/>
                </a:lnTo>
                <a:lnTo>
                  <a:pt x="0" y="0"/>
                </a:lnTo>
                <a:close/>
              </a:path>
            </a:pathLst>
          </a:custGeom>
          <a:blipFill>
            <a:blip r:embed="rId3"/>
            <a:stretch>
              <a:fillRect l="0" t="0" r="0" b="0"/>
            </a:stretch>
          </a:blipFill>
        </p:spPr>
      </p:sp>
      <p:sp>
        <p:nvSpPr>
          <p:cNvPr name="TextBox 6" id="6"/>
          <p:cNvSpPr txBox="true"/>
          <p:nvPr/>
        </p:nvSpPr>
        <p:spPr>
          <a:xfrm rot="0">
            <a:off x="2211205" y="3274171"/>
            <a:ext cx="6600920" cy="5426964"/>
          </a:xfrm>
          <a:prstGeom prst="rect">
            <a:avLst/>
          </a:prstGeom>
        </p:spPr>
        <p:txBody>
          <a:bodyPr anchor="t" rtlCol="false" tIns="0" lIns="0" bIns="0" rIns="0">
            <a:spAutoFit/>
          </a:bodyPr>
          <a:lstStyle/>
          <a:p>
            <a:pPr algn="l">
              <a:lnSpc>
                <a:spcPts val="3888"/>
              </a:lnSpc>
              <a:spcBef>
                <a:spcPct val="0"/>
              </a:spcBef>
            </a:pPr>
            <a:r>
              <a:rPr lang="en-US" sz="3600">
                <a:solidFill>
                  <a:srgbClr val="FFFFFF"/>
                </a:solidFill>
                <a:latin typeface="Arial"/>
                <a:ea typeface="Arial"/>
                <a:cs typeface="Arial"/>
                <a:sym typeface="Arial"/>
              </a:rPr>
              <a:t>Ysgolion Sy’n Parchu Hawliau</a:t>
            </a:r>
          </a:p>
          <a:p>
            <a:pPr algn="l">
              <a:lnSpc>
                <a:spcPts val="3888"/>
              </a:lnSpc>
              <a:spcBef>
                <a:spcPct val="0"/>
              </a:spcBef>
            </a:pPr>
          </a:p>
          <a:p>
            <a:pPr algn="l">
              <a:lnSpc>
                <a:spcPts val="3888"/>
              </a:lnSpc>
              <a:spcBef>
                <a:spcPct val="0"/>
              </a:spcBef>
            </a:pPr>
            <a:r>
              <a:rPr lang="en-US" sz="3600">
                <a:solidFill>
                  <a:srgbClr val="FFFFFF"/>
                </a:solidFill>
                <a:latin typeface="Arial"/>
                <a:ea typeface="Arial"/>
                <a:cs typeface="Arial"/>
                <a:sym typeface="Arial"/>
              </a:rPr>
              <a:t>Mewn pârau, trafodwch sut mae ysgol sy’n parchu hawliau plant yn edrych. </a:t>
            </a:r>
          </a:p>
          <a:p>
            <a:pPr algn="l">
              <a:lnSpc>
                <a:spcPts val="3888"/>
              </a:lnSpc>
              <a:spcBef>
                <a:spcPct val="0"/>
              </a:spcBef>
            </a:pPr>
          </a:p>
          <a:p>
            <a:pPr algn="l">
              <a:lnSpc>
                <a:spcPts val="3888"/>
              </a:lnSpc>
              <a:spcBef>
                <a:spcPct val="0"/>
              </a:spcBef>
            </a:pPr>
            <a:r>
              <a:rPr lang="en-US" sz="3600">
                <a:solidFill>
                  <a:srgbClr val="FFFFFF"/>
                </a:solidFill>
                <a:latin typeface="Arial"/>
                <a:ea typeface="Arial"/>
                <a:cs typeface="Arial"/>
                <a:sym typeface="Arial"/>
              </a:rPr>
              <a:t>UNICEF – Gwobr Ysgolion Sy’n Parchu Hawliau</a:t>
            </a:r>
          </a:p>
          <a:p>
            <a:pPr algn="l">
              <a:lnSpc>
                <a:spcPts val="3888"/>
              </a:lnSpc>
              <a:spcBef>
                <a:spcPct val="0"/>
              </a:spcBef>
            </a:pPr>
          </a:p>
          <a:p>
            <a:pPr algn="l">
              <a:lnSpc>
                <a:spcPts val="3888"/>
              </a:lnSpc>
              <a:spcBef>
                <a:spcPct val="0"/>
              </a:spcBef>
            </a:pPr>
            <a:r>
              <a:rPr lang="en-US" sz="3600">
                <a:solidFill>
                  <a:srgbClr val="FFFFFF"/>
                </a:solidFill>
                <a:latin typeface="Arial"/>
                <a:ea typeface="Arial"/>
                <a:cs typeface="Arial"/>
                <a:sym typeface="Arial"/>
              </a:rPr>
              <a:t>Yn addysgu am, trwy ac am hawliau</a:t>
            </a:r>
          </a:p>
        </p:txBody>
      </p:sp>
      <p:sp>
        <p:nvSpPr>
          <p:cNvPr name="TextBox 7" id="7"/>
          <p:cNvSpPr txBox="true"/>
          <p:nvPr/>
        </p:nvSpPr>
        <p:spPr>
          <a:xfrm rot="0">
            <a:off x="9972700" y="3274171"/>
            <a:ext cx="6600920" cy="5426964"/>
          </a:xfrm>
          <a:prstGeom prst="rect">
            <a:avLst/>
          </a:prstGeom>
        </p:spPr>
        <p:txBody>
          <a:bodyPr anchor="t" rtlCol="false" tIns="0" lIns="0" bIns="0" rIns="0">
            <a:spAutoFit/>
          </a:bodyPr>
          <a:lstStyle/>
          <a:p>
            <a:pPr algn="l">
              <a:lnSpc>
                <a:spcPts val="3888"/>
              </a:lnSpc>
              <a:spcBef>
                <a:spcPct val="0"/>
              </a:spcBef>
            </a:pPr>
            <a:r>
              <a:rPr lang="en-US" sz="3600" u="sng">
                <a:solidFill>
                  <a:srgbClr val="0563C1"/>
                </a:solidFill>
                <a:latin typeface="Arial"/>
                <a:ea typeface="Arial"/>
                <a:cs typeface="Arial"/>
                <a:sym typeface="Arial"/>
                <a:hlinkClick r:id="rId4" tooltip="https://www.youtube.com/watch?v=AH8LIQsiM8o"/>
              </a:rPr>
              <a:t>Rights Respecting Schools</a:t>
            </a:r>
          </a:p>
          <a:p>
            <a:pPr algn="l">
              <a:lnSpc>
                <a:spcPts val="3888"/>
              </a:lnSpc>
              <a:spcBef>
                <a:spcPct val="0"/>
              </a:spcBef>
            </a:pPr>
          </a:p>
          <a:p>
            <a:pPr algn="l">
              <a:lnSpc>
                <a:spcPts val="3888"/>
              </a:lnSpc>
              <a:spcBef>
                <a:spcPct val="0"/>
              </a:spcBef>
            </a:pPr>
            <a:r>
              <a:rPr lang="en-US" sz="3600">
                <a:solidFill>
                  <a:srgbClr val="000000"/>
                </a:solidFill>
                <a:latin typeface="Arial"/>
                <a:ea typeface="Arial"/>
                <a:cs typeface="Arial"/>
                <a:sym typeface="Arial"/>
              </a:rPr>
              <a:t>In pairs, discuss what a school which respects children’s rights looks like? </a:t>
            </a:r>
          </a:p>
          <a:p>
            <a:pPr algn="l">
              <a:lnSpc>
                <a:spcPts val="3888"/>
              </a:lnSpc>
              <a:spcBef>
                <a:spcPct val="0"/>
              </a:spcBef>
            </a:pPr>
          </a:p>
          <a:p>
            <a:pPr algn="l">
              <a:lnSpc>
                <a:spcPts val="3888"/>
              </a:lnSpc>
              <a:spcBef>
                <a:spcPct val="0"/>
              </a:spcBef>
            </a:pPr>
            <a:r>
              <a:rPr lang="en-US" sz="3600" u="sng">
                <a:solidFill>
                  <a:srgbClr val="0563C1"/>
                </a:solidFill>
                <a:latin typeface="Arial"/>
                <a:ea typeface="Arial"/>
                <a:cs typeface="Arial"/>
                <a:sym typeface="Arial"/>
                <a:hlinkClick r:id="rId5" tooltip="https://www.unicef.org.uk/rights-respecting-schools/"/>
              </a:rPr>
              <a:t>UNICEF’s Rights Respecting Schools Award </a:t>
            </a:r>
          </a:p>
          <a:p>
            <a:pPr algn="l">
              <a:lnSpc>
                <a:spcPts val="3888"/>
              </a:lnSpc>
              <a:spcBef>
                <a:spcPct val="0"/>
              </a:spcBef>
            </a:pPr>
          </a:p>
          <a:p>
            <a:pPr algn="l">
              <a:lnSpc>
                <a:spcPts val="3888"/>
              </a:lnSpc>
              <a:spcBef>
                <a:spcPct val="0"/>
              </a:spcBef>
            </a:pPr>
            <a:r>
              <a:rPr lang="en-US" sz="3600">
                <a:solidFill>
                  <a:srgbClr val="000000"/>
                </a:solidFill>
                <a:latin typeface="Arial"/>
                <a:ea typeface="Arial"/>
                <a:cs typeface="Arial"/>
                <a:sym typeface="Arial"/>
              </a:rPr>
              <a:t>Teaching about, through and for rights </a:t>
            </a:r>
          </a:p>
        </p:txBody>
      </p:sp>
    </p:spTree>
  </p:cSld>
  <p:clrMapOvr>
    <a:masterClrMapping/>
  </p:clrMapOvr>
</p:sld>
</file>

<file path=ppt/slides/slide7.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Cael Llais a Dewis</a:t>
              </a:r>
            </a:p>
            <a:p>
              <a:pPr algn="ctr">
                <a:lnSpc>
                  <a:spcPts val="7128"/>
                </a:lnSpc>
              </a:pPr>
              <a:r>
                <a:rPr lang="en-US" sz="6600">
                  <a:solidFill>
                    <a:srgbClr val="FFFFFF"/>
                  </a:solidFill>
                  <a:latin typeface="Arial"/>
                  <a:ea typeface="Arial"/>
                  <a:cs typeface="Arial"/>
                  <a:sym typeface="Arial"/>
                </a:rPr>
                <a:t>Having a Voice and Having a Choice </a:t>
              </a:r>
            </a:p>
          </p:txBody>
        </p:sp>
      </p:grpSp>
      <p:grpSp>
        <p:nvGrpSpPr>
          <p:cNvPr name="Group 5" id="5"/>
          <p:cNvGrpSpPr/>
          <p:nvPr/>
        </p:nvGrpSpPr>
        <p:grpSpPr>
          <a:xfrm rot="0">
            <a:off x="1138238" y="3769427"/>
            <a:ext cx="16011525" cy="4533666"/>
            <a:chOff x="0" y="0"/>
            <a:chExt cx="21348700" cy="6044888"/>
          </a:xfrm>
        </p:grpSpPr>
        <p:sp>
          <p:nvSpPr>
            <p:cNvPr name="Freeform 6" id="6"/>
            <p:cNvSpPr/>
            <p:nvPr/>
          </p:nvSpPr>
          <p:spPr>
            <a:xfrm flipH="false" flipV="false" rot="0">
              <a:off x="26099" y="8796"/>
              <a:ext cx="21296502" cy="6027295"/>
            </a:xfrm>
            <a:custGeom>
              <a:avLst/>
              <a:gdLst/>
              <a:ahLst/>
              <a:cxnLst/>
              <a:rect r="r" b="b" t="t" l="l"/>
              <a:pathLst>
                <a:path h="6027295" w="21296502">
                  <a:moveTo>
                    <a:pt x="0" y="0"/>
                  </a:moveTo>
                  <a:lnTo>
                    <a:pt x="21296502" y="0"/>
                  </a:lnTo>
                  <a:lnTo>
                    <a:pt x="21296502" y="6027295"/>
                  </a:lnTo>
                  <a:lnTo>
                    <a:pt x="0" y="6027295"/>
                  </a:lnTo>
                  <a:close/>
                </a:path>
              </a:pathLst>
            </a:custGeom>
            <a:solidFill>
              <a:srgbClr val="000000"/>
            </a:solidFill>
          </p:spPr>
        </p:sp>
        <p:sp>
          <p:nvSpPr>
            <p:cNvPr name="Freeform 7" id="7"/>
            <p:cNvSpPr/>
            <p:nvPr/>
          </p:nvSpPr>
          <p:spPr>
            <a:xfrm flipH="false" flipV="false" rot="0">
              <a:off x="0" y="0"/>
              <a:ext cx="21348700" cy="6044887"/>
            </a:xfrm>
            <a:custGeom>
              <a:avLst/>
              <a:gdLst/>
              <a:ahLst/>
              <a:cxnLst/>
              <a:rect r="r" b="b" t="t" l="l"/>
              <a:pathLst>
                <a:path h="6044887" w="21348700">
                  <a:moveTo>
                    <a:pt x="26099" y="0"/>
                  </a:moveTo>
                  <a:lnTo>
                    <a:pt x="21322601" y="0"/>
                  </a:lnTo>
                  <a:cubicBezTo>
                    <a:pt x="21336955" y="0"/>
                    <a:pt x="21348700" y="3958"/>
                    <a:pt x="21348700" y="8796"/>
                  </a:cubicBezTo>
                  <a:lnTo>
                    <a:pt x="21348700" y="6036091"/>
                  </a:lnTo>
                  <a:cubicBezTo>
                    <a:pt x="21348700" y="6040929"/>
                    <a:pt x="21336955" y="6044887"/>
                    <a:pt x="21322601" y="6044887"/>
                  </a:cubicBezTo>
                  <a:lnTo>
                    <a:pt x="26099" y="6044887"/>
                  </a:lnTo>
                  <a:cubicBezTo>
                    <a:pt x="11744" y="6044887"/>
                    <a:pt x="0" y="6040929"/>
                    <a:pt x="0" y="6036091"/>
                  </a:cubicBezTo>
                  <a:lnTo>
                    <a:pt x="0" y="8796"/>
                  </a:lnTo>
                  <a:cubicBezTo>
                    <a:pt x="0" y="3958"/>
                    <a:pt x="11744" y="0"/>
                    <a:pt x="26099" y="0"/>
                  </a:cubicBezTo>
                  <a:moveTo>
                    <a:pt x="26099" y="17592"/>
                  </a:moveTo>
                  <a:lnTo>
                    <a:pt x="26099" y="8796"/>
                  </a:lnTo>
                  <a:lnTo>
                    <a:pt x="52197" y="8796"/>
                  </a:lnTo>
                  <a:lnTo>
                    <a:pt x="52197" y="6036091"/>
                  </a:lnTo>
                  <a:lnTo>
                    <a:pt x="26099" y="6036091"/>
                  </a:lnTo>
                  <a:lnTo>
                    <a:pt x="26099" y="6027295"/>
                  </a:lnTo>
                  <a:lnTo>
                    <a:pt x="21322601" y="6027295"/>
                  </a:lnTo>
                  <a:lnTo>
                    <a:pt x="21322601" y="6036091"/>
                  </a:lnTo>
                  <a:lnTo>
                    <a:pt x="21296503" y="6036091"/>
                  </a:lnTo>
                  <a:lnTo>
                    <a:pt x="21296503" y="8796"/>
                  </a:lnTo>
                  <a:lnTo>
                    <a:pt x="21322601" y="8796"/>
                  </a:lnTo>
                  <a:lnTo>
                    <a:pt x="21322601" y="17592"/>
                  </a:lnTo>
                  <a:lnTo>
                    <a:pt x="26099" y="17592"/>
                  </a:lnTo>
                  <a:close/>
                </a:path>
              </a:pathLst>
            </a:custGeom>
            <a:solidFill>
              <a:srgbClr val="000000"/>
            </a:solidFill>
          </p:spPr>
        </p:sp>
        <p:sp>
          <p:nvSpPr>
            <p:cNvPr name="TextBox 8" id="8"/>
            <p:cNvSpPr txBox="true"/>
            <p:nvPr/>
          </p:nvSpPr>
          <p:spPr>
            <a:xfrm>
              <a:off x="0" y="47625"/>
              <a:ext cx="21348700" cy="5997263"/>
            </a:xfrm>
            <a:prstGeom prst="rect">
              <a:avLst/>
            </a:prstGeom>
          </p:spPr>
          <p:txBody>
            <a:bodyPr anchor="t" rtlCol="false" tIns="50800" lIns="50800" bIns="50800" rIns="50800"/>
            <a:lstStyle/>
            <a:p>
              <a:pPr algn="l" marL="703088" indent="-351544" lvl="1">
                <a:lnSpc>
                  <a:spcPts val="3356"/>
                </a:lnSpc>
                <a:buFont typeface="Arial"/>
                <a:buChar char="•"/>
              </a:pPr>
              <a:r>
                <a:rPr lang="en-US" sz="3885">
                  <a:solidFill>
                    <a:srgbClr val="FFFFFF"/>
                  </a:solidFill>
                  <a:latin typeface="Arial"/>
                  <a:ea typeface="Arial"/>
                  <a:cs typeface="Arial"/>
                  <a:sym typeface="Arial"/>
                </a:rPr>
                <a:t>Participation is involving children in a way which makes them ‘feel that they are competent to participate in decision making processes by communicating with them, asking questions, listening to them in order to encourage them to develop skills and a desire to argue for their standpoints’.</a:t>
              </a:r>
            </a:p>
            <a:p>
              <a:pPr algn="r" marL="502206" indent="-251103" lvl="1">
                <a:lnSpc>
                  <a:spcPts val="2397"/>
                </a:lnSpc>
              </a:pPr>
              <a:r>
                <a:rPr lang="en-US" sz="2775">
                  <a:solidFill>
                    <a:srgbClr val="FFFFFF"/>
                  </a:solidFill>
                  <a:latin typeface="Arial"/>
                  <a:ea typeface="Arial"/>
                  <a:cs typeface="Arial"/>
                  <a:sym typeface="Arial"/>
                </a:rPr>
                <a:t>Sheridan, 2007 in Kanyal, 2014, p.5</a:t>
              </a:r>
            </a:p>
            <a:p>
              <a:pPr algn="r" marL="703088" indent="-351544" lvl="1">
                <a:lnSpc>
                  <a:spcPts val="3356"/>
                </a:lnSpc>
              </a:pPr>
            </a:p>
            <a:p>
              <a:pPr algn="ctr">
                <a:lnSpc>
                  <a:spcPts val="3596"/>
                </a:lnSpc>
              </a:pPr>
              <a:r>
                <a:rPr lang="en-US" b="true" sz="4162" i="true">
                  <a:solidFill>
                    <a:srgbClr val="FFFFFF"/>
                  </a:solidFill>
                  <a:latin typeface="Arial Bold Italics"/>
                  <a:ea typeface="Arial Bold Italics"/>
                  <a:cs typeface="Arial Bold Italics"/>
                  <a:sym typeface="Arial Bold Italics"/>
                </a:rPr>
                <a:t>Pam fod cyfranogiad yn bwysig mewn ysgol?</a:t>
              </a:r>
            </a:p>
            <a:p>
              <a:pPr algn="ctr">
                <a:lnSpc>
                  <a:spcPts val="3596"/>
                </a:lnSpc>
              </a:pPr>
            </a:p>
            <a:p>
              <a:pPr algn="ctr">
                <a:lnSpc>
                  <a:spcPts val="3596"/>
                </a:lnSpc>
              </a:pPr>
              <a:r>
                <a:rPr lang="en-US" b="true" sz="4162" i="true">
                  <a:solidFill>
                    <a:srgbClr val="FFFFFF"/>
                  </a:solidFill>
                  <a:latin typeface="Arial Bold Italics"/>
                  <a:ea typeface="Arial Bold Italics"/>
                  <a:cs typeface="Arial Bold Italics"/>
                  <a:sym typeface="Arial Bold Italics"/>
                </a:rPr>
                <a:t>Why is participation important in a school setting? </a:t>
              </a:r>
            </a:p>
          </p:txBody>
        </p:sp>
      </p:grpSp>
    </p:spTree>
  </p:cSld>
  <p:clrMapOvr>
    <a:masterClrMapping/>
  </p:clrMapOvr>
</p:sld>
</file>

<file path=ppt/slides/slide8.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i="true">
                  <a:solidFill>
                    <a:srgbClr val="FFFFFF"/>
                  </a:solidFill>
                  <a:latin typeface="Arial Italics"/>
                  <a:ea typeface="Arial Italics"/>
                  <a:cs typeface="Arial Italics"/>
                  <a:sym typeface="Arial Italics"/>
                </a:rPr>
                <a:t>Beth yw Cyfranogiad?</a:t>
              </a:r>
            </a:p>
            <a:p>
              <a:pPr algn="ctr">
                <a:lnSpc>
                  <a:spcPts val="7128"/>
                </a:lnSpc>
              </a:pPr>
              <a:r>
                <a:rPr lang="en-US" sz="6600">
                  <a:solidFill>
                    <a:srgbClr val="FFFFFF"/>
                  </a:solidFill>
                  <a:latin typeface="Arial"/>
                  <a:ea typeface="Arial"/>
                  <a:cs typeface="Arial"/>
                  <a:sym typeface="Arial"/>
                </a:rPr>
                <a:t>What is Participation?</a:t>
              </a:r>
            </a:p>
          </p:txBody>
        </p:sp>
      </p:grpSp>
      <p:grpSp>
        <p:nvGrpSpPr>
          <p:cNvPr name="Group 5" id="5"/>
          <p:cNvGrpSpPr/>
          <p:nvPr/>
        </p:nvGrpSpPr>
        <p:grpSpPr>
          <a:xfrm rot="0">
            <a:off x="1186296" y="6035703"/>
            <a:ext cx="7791450" cy="3091512"/>
            <a:chOff x="0" y="0"/>
            <a:chExt cx="10388600" cy="4122016"/>
          </a:xfrm>
        </p:grpSpPr>
        <p:sp>
          <p:nvSpPr>
            <p:cNvPr name="Freeform 6" id="6"/>
            <p:cNvSpPr/>
            <p:nvPr/>
          </p:nvSpPr>
          <p:spPr>
            <a:xfrm flipH="false" flipV="false" rot="0">
              <a:off x="12700" y="12700"/>
              <a:ext cx="10363200" cy="4096639"/>
            </a:xfrm>
            <a:custGeom>
              <a:avLst/>
              <a:gdLst/>
              <a:ahLst/>
              <a:cxnLst/>
              <a:rect r="r" b="b" t="t" l="l"/>
              <a:pathLst>
                <a:path h="4096639" w="10363200">
                  <a:moveTo>
                    <a:pt x="0" y="0"/>
                  </a:moveTo>
                  <a:lnTo>
                    <a:pt x="10363200" y="0"/>
                  </a:lnTo>
                  <a:lnTo>
                    <a:pt x="10363200" y="4096639"/>
                  </a:lnTo>
                  <a:lnTo>
                    <a:pt x="0" y="4096639"/>
                  </a:lnTo>
                  <a:close/>
                </a:path>
              </a:pathLst>
            </a:custGeom>
            <a:solidFill>
              <a:srgbClr val="000000"/>
            </a:solidFill>
          </p:spPr>
        </p:sp>
        <p:sp>
          <p:nvSpPr>
            <p:cNvPr name="Freeform 7" id="7"/>
            <p:cNvSpPr/>
            <p:nvPr/>
          </p:nvSpPr>
          <p:spPr>
            <a:xfrm flipH="false" flipV="false" rot="0">
              <a:off x="0" y="0"/>
              <a:ext cx="10388600" cy="4122039"/>
            </a:xfrm>
            <a:custGeom>
              <a:avLst/>
              <a:gdLst/>
              <a:ahLst/>
              <a:cxnLst/>
              <a:rect r="r" b="b" t="t" l="l"/>
              <a:pathLst>
                <a:path h="4122039" w="10388600">
                  <a:moveTo>
                    <a:pt x="12700" y="0"/>
                  </a:moveTo>
                  <a:lnTo>
                    <a:pt x="10375900" y="0"/>
                  </a:lnTo>
                  <a:cubicBezTo>
                    <a:pt x="10382885" y="0"/>
                    <a:pt x="10388600" y="5715"/>
                    <a:pt x="10388600" y="12700"/>
                  </a:cubicBezTo>
                  <a:lnTo>
                    <a:pt x="10388600" y="4109339"/>
                  </a:lnTo>
                  <a:cubicBezTo>
                    <a:pt x="10388600" y="4116324"/>
                    <a:pt x="10382885" y="4122039"/>
                    <a:pt x="10375900" y="4122039"/>
                  </a:cubicBezTo>
                  <a:lnTo>
                    <a:pt x="12700" y="4122039"/>
                  </a:lnTo>
                  <a:cubicBezTo>
                    <a:pt x="5715" y="4122039"/>
                    <a:pt x="0" y="4116324"/>
                    <a:pt x="0" y="4109339"/>
                  </a:cubicBezTo>
                  <a:lnTo>
                    <a:pt x="0" y="12700"/>
                  </a:lnTo>
                  <a:cubicBezTo>
                    <a:pt x="0" y="5715"/>
                    <a:pt x="5715" y="0"/>
                    <a:pt x="12700" y="0"/>
                  </a:cubicBezTo>
                  <a:moveTo>
                    <a:pt x="12700" y="25400"/>
                  </a:moveTo>
                  <a:lnTo>
                    <a:pt x="12700" y="12700"/>
                  </a:lnTo>
                  <a:lnTo>
                    <a:pt x="25400" y="12700"/>
                  </a:lnTo>
                  <a:lnTo>
                    <a:pt x="25400" y="4109339"/>
                  </a:lnTo>
                  <a:lnTo>
                    <a:pt x="12700" y="4109339"/>
                  </a:lnTo>
                  <a:lnTo>
                    <a:pt x="12700" y="4096639"/>
                  </a:lnTo>
                  <a:lnTo>
                    <a:pt x="10375900" y="4096639"/>
                  </a:lnTo>
                  <a:lnTo>
                    <a:pt x="10375900" y="4109339"/>
                  </a:lnTo>
                  <a:lnTo>
                    <a:pt x="10363200" y="4109339"/>
                  </a:lnTo>
                  <a:lnTo>
                    <a:pt x="10363200" y="12700"/>
                  </a:lnTo>
                  <a:lnTo>
                    <a:pt x="10375900" y="12700"/>
                  </a:lnTo>
                  <a:lnTo>
                    <a:pt x="10375900" y="25400"/>
                  </a:lnTo>
                  <a:lnTo>
                    <a:pt x="12700" y="25400"/>
                  </a:lnTo>
                  <a:close/>
                </a:path>
              </a:pathLst>
            </a:custGeom>
            <a:solidFill>
              <a:srgbClr val="FFFFFF"/>
            </a:solidFill>
          </p:spPr>
        </p:sp>
        <p:sp>
          <p:nvSpPr>
            <p:cNvPr name="TextBox 8" id="8"/>
            <p:cNvSpPr txBox="true"/>
            <p:nvPr/>
          </p:nvSpPr>
          <p:spPr>
            <a:xfrm>
              <a:off x="0" y="-28575"/>
              <a:ext cx="10388600" cy="4150591"/>
            </a:xfrm>
            <a:prstGeom prst="rect">
              <a:avLst/>
            </a:prstGeom>
          </p:spPr>
          <p:txBody>
            <a:bodyPr anchor="t" rtlCol="false" tIns="50800" lIns="50800" bIns="50800" rIns="50800"/>
            <a:lstStyle/>
            <a:p>
              <a:pPr algn="l" marL="542925" indent="-271462" lvl="1">
                <a:lnSpc>
                  <a:spcPts val="3240"/>
                </a:lnSpc>
                <a:buFont typeface="Arial"/>
                <a:buChar char="•"/>
              </a:pPr>
              <a:r>
                <a:rPr lang="en-US" sz="3000">
                  <a:solidFill>
                    <a:srgbClr val="FFFFFF"/>
                  </a:solidFill>
                  <a:latin typeface="Arial"/>
                  <a:ea typeface="Arial"/>
                  <a:cs typeface="Arial"/>
                  <a:sym typeface="Arial"/>
                </a:rPr>
                <a:t>“Participation is an essential and moral ingredient of any democratic society – enhancing quality of life; enabling empowerment; encouraging psycho-social wellbeing and providing a sense of wellbeing.” (Matthews, 2003 in Thomas, 2007, p.199)</a:t>
              </a:r>
            </a:p>
          </p:txBody>
        </p:sp>
      </p:grpSp>
      <p:grpSp>
        <p:nvGrpSpPr>
          <p:cNvPr name="Group 9" id="9"/>
          <p:cNvGrpSpPr/>
          <p:nvPr/>
        </p:nvGrpSpPr>
        <p:grpSpPr>
          <a:xfrm rot="0">
            <a:off x="9467850" y="6372531"/>
            <a:ext cx="7791450" cy="2417855"/>
            <a:chOff x="0" y="0"/>
            <a:chExt cx="10388600" cy="3223807"/>
          </a:xfrm>
        </p:grpSpPr>
        <p:sp>
          <p:nvSpPr>
            <p:cNvPr name="Freeform 10" id="10"/>
            <p:cNvSpPr/>
            <p:nvPr/>
          </p:nvSpPr>
          <p:spPr>
            <a:xfrm flipH="false" flipV="false" rot="0">
              <a:off x="12700" y="9933"/>
              <a:ext cx="10363200" cy="3203960"/>
            </a:xfrm>
            <a:custGeom>
              <a:avLst/>
              <a:gdLst/>
              <a:ahLst/>
              <a:cxnLst/>
              <a:rect r="r" b="b" t="t" l="l"/>
              <a:pathLst>
                <a:path h="3203960" w="10363200">
                  <a:moveTo>
                    <a:pt x="0" y="0"/>
                  </a:moveTo>
                  <a:lnTo>
                    <a:pt x="10363200" y="0"/>
                  </a:lnTo>
                  <a:lnTo>
                    <a:pt x="10363200" y="3203959"/>
                  </a:lnTo>
                  <a:lnTo>
                    <a:pt x="0" y="3203959"/>
                  </a:lnTo>
                  <a:close/>
                </a:path>
              </a:pathLst>
            </a:custGeom>
            <a:solidFill>
              <a:srgbClr val="000000"/>
            </a:solidFill>
          </p:spPr>
        </p:sp>
        <p:sp>
          <p:nvSpPr>
            <p:cNvPr name="Freeform 11" id="11"/>
            <p:cNvSpPr/>
            <p:nvPr/>
          </p:nvSpPr>
          <p:spPr>
            <a:xfrm flipH="false" flipV="false" rot="0">
              <a:off x="0" y="0"/>
              <a:ext cx="10388600" cy="3223830"/>
            </a:xfrm>
            <a:custGeom>
              <a:avLst/>
              <a:gdLst/>
              <a:ahLst/>
              <a:cxnLst/>
              <a:rect r="r" b="b" t="t" l="l"/>
              <a:pathLst>
                <a:path h="3223830" w="10388600">
                  <a:moveTo>
                    <a:pt x="12700" y="0"/>
                  </a:moveTo>
                  <a:lnTo>
                    <a:pt x="10375900" y="0"/>
                  </a:lnTo>
                  <a:cubicBezTo>
                    <a:pt x="10382885" y="0"/>
                    <a:pt x="10388600" y="4470"/>
                    <a:pt x="10388600" y="9933"/>
                  </a:cubicBezTo>
                  <a:lnTo>
                    <a:pt x="10388600" y="3213892"/>
                  </a:lnTo>
                  <a:cubicBezTo>
                    <a:pt x="10388600" y="3219355"/>
                    <a:pt x="10382885" y="3223830"/>
                    <a:pt x="10375900" y="3223830"/>
                  </a:cubicBezTo>
                  <a:lnTo>
                    <a:pt x="12700" y="3223830"/>
                  </a:lnTo>
                  <a:cubicBezTo>
                    <a:pt x="5715" y="3223830"/>
                    <a:pt x="0" y="3219355"/>
                    <a:pt x="0" y="3213892"/>
                  </a:cubicBezTo>
                  <a:lnTo>
                    <a:pt x="0" y="9933"/>
                  </a:lnTo>
                  <a:cubicBezTo>
                    <a:pt x="0" y="4470"/>
                    <a:pt x="5715" y="0"/>
                    <a:pt x="12700" y="0"/>
                  </a:cubicBezTo>
                  <a:moveTo>
                    <a:pt x="12700" y="19865"/>
                  </a:moveTo>
                  <a:lnTo>
                    <a:pt x="12700" y="9933"/>
                  </a:lnTo>
                  <a:lnTo>
                    <a:pt x="25400" y="9933"/>
                  </a:lnTo>
                  <a:lnTo>
                    <a:pt x="25400" y="3213892"/>
                  </a:lnTo>
                  <a:lnTo>
                    <a:pt x="12700" y="3213892"/>
                  </a:lnTo>
                  <a:lnTo>
                    <a:pt x="12700" y="3203960"/>
                  </a:lnTo>
                  <a:lnTo>
                    <a:pt x="10375900" y="3203960"/>
                  </a:lnTo>
                  <a:lnTo>
                    <a:pt x="10375900" y="3213892"/>
                  </a:lnTo>
                  <a:lnTo>
                    <a:pt x="10363200" y="3213892"/>
                  </a:lnTo>
                  <a:lnTo>
                    <a:pt x="10363200" y="9933"/>
                  </a:lnTo>
                  <a:lnTo>
                    <a:pt x="10375900" y="9933"/>
                  </a:lnTo>
                  <a:lnTo>
                    <a:pt x="10375900" y="19865"/>
                  </a:lnTo>
                  <a:lnTo>
                    <a:pt x="12700" y="19865"/>
                  </a:lnTo>
                  <a:close/>
                </a:path>
              </a:pathLst>
            </a:custGeom>
            <a:solidFill>
              <a:srgbClr val="5B9BD5"/>
            </a:solidFill>
          </p:spPr>
        </p:sp>
        <p:sp>
          <p:nvSpPr>
            <p:cNvPr name="TextBox 12" id="12"/>
            <p:cNvSpPr txBox="true"/>
            <p:nvPr/>
          </p:nvSpPr>
          <p:spPr>
            <a:xfrm>
              <a:off x="0" y="-28575"/>
              <a:ext cx="10388600" cy="3252382"/>
            </a:xfrm>
            <a:prstGeom prst="rect">
              <a:avLst/>
            </a:prstGeom>
          </p:spPr>
          <p:txBody>
            <a:bodyPr anchor="t" rtlCol="false" tIns="50800" lIns="50800" bIns="50800" rIns="50800"/>
            <a:lstStyle/>
            <a:p>
              <a:pPr algn="l" marL="542544" indent="-271272" lvl="1">
                <a:lnSpc>
                  <a:spcPts val="3240"/>
                </a:lnSpc>
                <a:buFont typeface="Arial"/>
                <a:buChar char="•"/>
              </a:pPr>
              <a:r>
                <a:rPr lang="en-US" sz="3000" i="true">
                  <a:solidFill>
                    <a:srgbClr val="FFFFFF"/>
                  </a:solidFill>
                  <a:latin typeface="Arial Italics"/>
                  <a:ea typeface="Arial Italics"/>
                  <a:cs typeface="Arial Italics"/>
                  <a:sym typeface="Arial Italics"/>
                </a:rPr>
                <a:t>“Participation can refer to generally taking part in an activity or specifically to taking part in decision making. It can also refer to a process or an outcome.” (Thomas, 2007, p.199)</a:t>
              </a:r>
            </a:p>
          </p:txBody>
        </p:sp>
      </p:grpSp>
      <p:grpSp>
        <p:nvGrpSpPr>
          <p:cNvPr name="Group 13" id="13"/>
          <p:cNvGrpSpPr/>
          <p:nvPr/>
        </p:nvGrpSpPr>
        <p:grpSpPr>
          <a:xfrm rot="0">
            <a:off x="2151784" y="3135458"/>
            <a:ext cx="13651923" cy="1293668"/>
            <a:chOff x="0" y="0"/>
            <a:chExt cx="18202564" cy="1724890"/>
          </a:xfrm>
        </p:grpSpPr>
        <p:sp>
          <p:nvSpPr>
            <p:cNvPr name="Freeform 14" id="14"/>
            <p:cNvSpPr/>
            <p:nvPr/>
          </p:nvSpPr>
          <p:spPr>
            <a:xfrm flipH="false" flipV="false" rot="0">
              <a:off x="12700" y="12700"/>
              <a:ext cx="18177129" cy="1699514"/>
            </a:xfrm>
            <a:custGeom>
              <a:avLst/>
              <a:gdLst/>
              <a:ahLst/>
              <a:cxnLst/>
              <a:rect r="r" b="b" t="t" l="l"/>
              <a:pathLst>
                <a:path h="1699514" w="18177129">
                  <a:moveTo>
                    <a:pt x="0" y="849757"/>
                  </a:moveTo>
                  <a:lnTo>
                    <a:pt x="861187" y="0"/>
                  </a:lnTo>
                  <a:lnTo>
                    <a:pt x="861187" y="424815"/>
                  </a:lnTo>
                  <a:lnTo>
                    <a:pt x="17315942" y="424815"/>
                  </a:lnTo>
                  <a:lnTo>
                    <a:pt x="17315942" y="0"/>
                  </a:lnTo>
                  <a:lnTo>
                    <a:pt x="18177129" y="849757"/>
                  </a:lnTo>
                  <a:lnTo>
                    <a:pt x="17315942" y="1699514"/>
                  </a:lnTo>
                  <a:lnTo>
                    <a:pt x="17315942" y="1274572"/>
                  </a:lnTo>
                  <a:lnTo>
                    <a:pt x="861187" y="1274572"/>
                  </a:lnTo>
                  <a:lnTo>
                    <a:pt x="861187" y="1699387"/>
                  </a:lnTo>
                  <a:close/>
                </a:path>
              </a:pathLst>
            </a:custGeom>
            <a:solidFill>
              <a:srgbClr val="FFFFFF"/>
            </a:solidFill>
          </p:spPr>
        </p:sp>
        <p:sp>
          <p:nvSpPr>
            <p:cNvPr name="Freeform 15" id="15"/>
            <p:cNvSpPr/>
            <p:nvPr/>
          </p:nvSpPr>
          <p:spPr>
            <a:xfrm flipH="false" flipV="false" rot="0">
              <a:off x="0" y="-1016"/>
              <a:ext cx="18202529" cy="1726946"/>
            </a:xfrm>
            <a:custGeom>
              <a:avLst/>
              <a:gdLst/>
              <a:ahLst/>
              <a:cxnLst/>
              <a:rect r="r" b="b" t="t" l="l"/>
              <a:pathLst>
                <a:path h="1726946" w="18202529">
                  <a:moveTo>
                    <a:pt x="3810" y="854456"/>
                  </a:moveTo>
                  <a:lnTo>
                    <a:pt x="864997" y="4699"/>
                  </a:lnTo>
                  <a:cubicBezTo>
                    <a:pt x="868680" y="1143"/>
                    <a:pt x="874141" y="0"/>
                    <a:pt x="878840" y="2032"/>
                  </a:cubicBezTo>
                  <a:cubicBezTo>
                    <a:pt x="883539" y="4064"/>
                    <a:pt x="886587" y="8636"/>
                    <a:pt x="886587" y="13716"/>
                  </a:cubicBezTo>
                  <a:lnTo>
                    <a:pt x="886587" y="438531"/>
                  </a:lnTo>
                  <a:lnTo>
                    <a:pt x="873887" y="438531"/>
                  </a:lnTo>
                  <a:lnTo>
                    <a:pt x="873887" y="425831"/>
                  </a:lnTo>
                  <a:lnTo>
                    <a:pt x="17328642" y="425831"/>
                  </a:lnTo>
                  <a:lnTo>
                    <a:pt x="17328642" y="438531"/>
                  </a:lnTo>
                  <a:lnTo>
                    <a:pt x="17315942" y="438531"/>
                  </a:lnTo>
                  <a:lnTo>
                    <a:pt x="17315942" y="13716"/>
                  </a:lnTo>
                  <a:cubicBezTo>
                    <a:pt x="17315942" y="8636"/>
                    <a:pt x="17318989" y="3937"/>
                    <a:pt x="17323688" y="2032"/>
                  </a:cubicBezTo>
                  <a:cubicBezTo>
                    <a:pt x="17328387" y="127"/>
                    <a:pt x="17333849" y="1143"/>
                    <a:pt x="17337531" y="4699"/>
                  </a:cubicBezTo>
                  <a:lnTo>
                    <a:pt x="18198719" y="854456"/>
                  </a:lnTo>
                  <a:cubicBezTo>
                    <a:pt x="18201131" y="856869"/>
                    <a:pt x="18202529" y="860044"/>
                    <a:pt x="18202529" y="863473"/>
                  </a:cubicBezTo>
                  <a:cubicBezTo>
                    <a:pt x="18202529" y="866902"/>
                    <a:pt x="18201131" y="870077"/>
                    <a:pt x="18198719" y="872490"/>
                  </a:cubicBezTo>
                  <a:lnTo>
                    <a:pt x="17337531" y="1722247"/>
                  </a:lnTo>
                  <a:cubicBezTo>
                    <a:pt x="17333849" y="1725803"/>
                    <a:pt x="17328387" y="1726946"/>
                    <a:pt x="17323688" y="1724914"/>
                  </a:cubicBezTo>
                  <a:cubicBezTo>
                    <a:pt x="17318989" y="1722882"/>
                    <a:pt x="17315942" y="1718310"/>
                    <a:pt x="17315942" y="1713230"/>
                  </a:cubicBezTo>
                  <a:lnTo>
                    <a:pt x="17315942" y="1288288"/>
                  </a:lnTo>
                  <a:lnTo>
                    <a:pt x="17328642" y="1288288"/>
                  </a:lnTo>
                  <a:lnTo>
                    <a:pt x="17328642" y="1300988"/>
                  </a:lnTo>
                  <a:lnTo>
                    <a:pt x="873887" y="1300988"/>
                  </a:lnTo>
                  <a:lnTo>
                    <a:pt x="873887" y="1288288"/>
                  </a:lnTo>
                  <a:lnTo>
                    <a:pt x="886587" y="1288288"/>
                  </a:lnTo>
                  <a:lnTo>
                    <a:pt x="886587" y="1713103"/>
                  </a:lnTo>
                  <a:cubicBezTo>
                    <a:pt x="886587" y="1718183"/>
                    <a:pt x="883539" y="1722882"/>
                    <a:pt x="878840" y="1724787"/>
                  </a:cubicBezTo>
                  <a:cubicBezTo>
                    <a:pt x="874141" y="1726692"/>
                    <a:pt x="868680" y="1725676"/>
                    <a:pt x="864997" y="1722120"/>
                  </a:cubicBezTo>
                  <a:lnTo>
                    <a:pt x="3810" y="872490"/>
                  </a:lnTo>
                  <a:cubicBezTo>
                    <a:pt x="1397" y="870077"/>
                    <a:pt x="0" y="866902"/>
                    <a:pt x="0" y="863473"/>
                  </a:cubicBezTo>
                  <a:cubicBezTo>
                    <a:pt x="0" y="860044"/>
                    <a:pt x="1397" y="856869"/>
                    <a:pt x="3810" y="854456"/>
                  </a:cubicBezTo>
                  <a:moveTo>
                    <a:pt x="21590" y="872490"/>
                  </a:moveTo>
                  <a:lnTo>
                    <a:pt x="12700" y="863473"/>
                  </a:lnTo>
                  <a:lnTo>
                    <a:pt x="21590" y="854456"/>
                  </a:lnTo>
                  <a:lnTo>
                    <a:pt x="882777" y="1704213"/>
                  </a:lnTo>
                  <a:lnTo>
                    <a:pt x="873887" y="1713230"/>
                  </a:lnTo>
                  <a:lnTo>
                    <a:pt x="861187" y="1713230"/>
                  </a:lnTo>
                  <a:lnTo>
                    <a:pt x="861187" y="1288288"/>
                  </a:lnTo>
                  <a:cubicBezTo>
                    <a:pt x="861187" y="1281303"/>
                    <a:pt x="866902" y="1275588"/>
                    <a:pt x="873887" y="1275588"/>
                  </a:cubicBezTo>
                  <a:lnTo>
                    <a:pt x="17328642" y="1275588"/>
                  </a:lnTo>
                  <a:cubicBezTo>
                    <a:pt x="17335627" y="1275588"/>
                    <a:pt x="17341342" y="1281303"/>
                    <a:pt x="17341342" y="1288288"/>
                  </a:cubicBezTo>
                  <a:lnTo>
                    <a:pt x="17341342" y="1713103"/>
                  </a:lnTo>
                  <a:lnTo>
                    <a:pt x="17328642" y="1713103"/>
                  </a:lnTo>
                  <a:lnTo>
                    <a:pt x="17319752" y="1704086"/>
                  </a:lnTo>
                  <a:lnTo>
                    <a:pt x="18180938" y="854329"/>
                  </a:lnTo>
                  <a:lnTo>
                    <a:pt x="18189829" y="863346"/>
                  </a:lnTo>
                  <a:lnTo>
                    <a:pt x="18180938" y="872363"/>
                  </a:lnTo>
                  <a:lnTo>
                    <a:pt x="17319752" y="22606"/>
                  </a:lnTo>
                  <a:lnTo>
                    <a:pt x="17328642" y="13589"/>
                  </a:lnTo>
                  <a:lnTo>
                    <a:pt x="17341342" y="13589"/>
                  </a:lnTo>
                  <a:lnTo>
                    <a:pt x="17341342" y="438531"/>
                  </a:lnTo>
                  <a:cubicBezTo>
                    <a:pt x="17341342" y="445516"/>
                    <a:pt x="17335627" y="451231"/>
                    <a:pt x="17328642" y="451231"/>
                  </a:cubicBezTo>
                  <a:lnTo>
                    <a:pt x="873887" y="451231"/>
                  </a:lnTo>
                  <a:cubicBezTo>
                    <a:pt x="866902" y="451231"/>
                    <a:pt x="861187" y="445516"/>
                    <a:pt x="861187" y="438531"/>
                  </a:cubicBezTo>
                  <a:lnTo>
                    <a:pt x="861187" y="13716"/>
                  </a:lnTo>
                  <a:lnTo>
                    <a:pt x="873887" y="13716"/>
                  </a:lnTo>
                  <a:lnTo>
                    <a:pt x="882777" y="22733"/>
                  </a:lnTo>
                  <a:lnTo>
                    <a:pt x="21590" y="872490"/>
                  </a:lnTo>
                  <a:close/>
                </a:path>
              </a:pathLst>
            </a:custGeom>
            <a:solidFill>
              <a:srgbClr val="41719C"/>
            </a:solidFill>
          </p:spPr>
        </p:sp>
      </p:grpSp>
      <p:grpSp>
        <p:nvGrpSpPr>
          <p:cNvPr name="Group 16" id="16"/>
          <p:cNvGrpSpPr/>
          <p:nvPr/>
        </p:nvGrpSpPr>
        <p:grpSpPr>
          <a:xfrm rot="0">
            <a:off x="1257300" y="4793673"/>
            <a:ext cx="3134591" cy="784830"/>
            <a:chOff x="0" y="0"/>
            <a:chExt cx="4179454" cy="1046440"/>
          </a:xfrm>
        </p:grpSpPr>
        <p:sp>
          <p:nvSpPr>
            <p:cNvPr name="Freeform 17" id="17"/>
            <p:cNvSpPr/>
            <p:nvPr/>
          </p:nvSpPr>
          <p:spPr>
            <a:xfrm flipH="false" flipV="false" rot="0">
              <a:off x="0" y="0"/>
              <a:ext cx="4179454" cy="1046440"/>
            </a:xfrm>
            <a:custGeom>
              <a:avLst/>
              <a:gdLst/>
              <a:ahLst/>
              <a:cxnLst/>
              <a:rect r="r" b="b" t="t" l="l"/>
              <a:pathLst>
                <a:path h="1046440" w="4179454">
                  <a:moveTo>
                    <a:pt x="0" y="0"/>
                  </a:moveTo>
                  <a:lnTo>
                    <a:pt x="4179454" y="0"/>
                  </a:lnTo>
                  <a:lnTo>
                    <a:pt x="4179454" y="1046440"/>
                  </a:lnTo>
                  <a:lnTo>
                    <a:pt x="0" y="1046440"/>
                  </a:lnTo>
                  <a:close/>
                </a:path>
              </a:pathLst>
            </a:custGeom>
            <a:solidFill>
              <a:srgbClr val="000000">
                <a:alpha val="0"/>
              </a:srgbClr>
            </a:solidFill>
          </p:spPr>
        </p:sp>
        <p:sp>
          <p:nvSpPr>
            <p:cNvPr name="TextBox 18" id="18"/>
            <p:cNvSpPr txBox="true"/>
            <p:nvPr/>
          </p:nvSpPr>
          <p:spPr>
            <a:xfrm>
              <a:off x="0" y="-85725"/>
              <a:ext cx="4179454" cy="1132165"/>
            </a:xfrm>
            <a:prstGeom prst="rect">
              <a:avLst/>
            </a:prstGeom>
          </p:spPr>
          <p:txBody>
            <a:bodyPr anchor="t" rtlCol="false" tIns="0" lIns="0" bIns="0" rIns="0"/>
            <a:lstStyle/>
            <a:p>
              <a:pPr algn="l">
                <a:lnSpc>
                  <a:spcPts val="5040"/>
                </a:lnSpc>
              </a:pPr>
              <a:r>
                <a:rPr lang="en-US" sz="4200">
                  <a:solidFill>
                    <a:srgbClr val="FFFFFF"/>
                  </a:solidFill>
                  <a:latin typeface="Arial"/>
                  <a:ea typeface="Arial"/>
                  <a:cs typeface="Arial"/>
                  <a:sym typeface="Arial"/>
                </a:rPr>
                <a:t>Consultation </a:t>
              </a:r>
            </a:p>
          </p:txBody>
        </p:sp>
      </p:grpSp>
      <p:grpSp>
        <p:nvGrpSpPr>
          <p:cNvPr name="Group 19" id="19"/>
          <p:cNvGrpSpPr/>
          <p:nvPr/>
        </p:nvGrpSpPr>
        <p:grpSpPr>
          <a:xfrm rot="0">
            <a:off x="14019068" y="4793673"/>
            <a:ext cx="3134590" cy="784830"/>
            <a:chOff x="0" y="0"/>
            <a:chExt cx="4179454" cy="1046440"/>
          </a:xfrm>
        </p:grpSpPr>
        <p:sp>
          <p:nvSpPr>
            <p:cNvPr name="Freeform 20" id="20"/>
            <p:cNvSpPr/>
            <p:nvPr/>
          </p:nvSpPr>
          <p:spPr>
            <a:xfrm flipH="false" flipV="false" rot="0">
              <a:off x="0" y="0"/>
              <a:ext cx="4179454" cy="1046440"/>
            </a:xfrm>
            <a:custGeom>
              <a:avLst/>
              <a:gdLst/>
              <a:ahLst/>
              <a:cxnLst/>
              <a:rect r="r" b="b" t="t" l="l"/>
              <a:pathLst>
                <a:path h="1046440" w="4179454">
                  <a:moveTo>
                    <a:pt x="0" y="0"/>
                  </a:moveTo>
                  <a:lnTo>
                    <a:pt x="4179454" y="0"/>
                  </a:lnTo>
                  <a:lnTo>
                    <a:pt x="4179454" y="1046440"/>
                  </a:lnTo>
                  <a:lnTo>
                    <a:pt x="0" y="1046440"/>
                  </a:lnTo>
                  <a:close/>
                </a:path>
              </a:pathLst>
            </a:custGeom>
            <a:solidFill>
              <a:srgbClr val="000000">
                <a:alpha val="0"/>
              </a:srgbClr>
            </a:solidFill>
          </p:spPr>
        </p:sp>
        <p:sp>
          <p:nvSpPr>
            <p:cNvPr name="TextBox 21" id="21"/>
            <p:cNvSpPr txBox="true"/>
            <p:nvPr/>
          </p:nvSpPr>
          <p:spPr>
            <a:xfrm>
              <a:off x="0" y="-85725"/>
              <a:ext cx="4179454" cy="1132165"/>
            </a:xfrm>
            <a:prstGeom prst="rect">
              <a:avLst/>
            </a:prstGeom>
          </p:spPr>
          <p:txBody>
            <a:bodyPr anchor="t" rtlCol="false" tIns="0" lIns="0" bIns="0" rIns="0"/>
            <a:lstStyle/>
            <a:p>
              <a:pPr algn="l">
                <a:lnSpc>
                  <a:spcPts val="5040"/>
                </a:lnSpc>
              </a:pPr>
              <a:r>
                <a:rPr lang="en-US" sz="4200">
                  <a:solidFill>
                    <a:srgbClr val="FFFFFF"/>
                  </a:solidFill>
                  <a:latin typeface="Arial"/>
                  <a:ea typeface="Arial"/>
                  <a:cs typeface="Arial"/>
                  <a:sym typeface="Arial"/>
                </a:rPr>
                <a:t>Participation  </a:t>
              </a:r>
            </a:p>
          </p:txBody>
        </p:sp>
      </p:grpSp>
    </p:spTree>
  </p:cSld>
  <p:clrMapOvr>
    <a:masterClrMapping/>
  </p:clrMapOvr>
</p:sld>
</file>

<file path=ppt/slides/slide9.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Hawliau Plant a Chyfranogiad</a:t>
              </a:r>
            </a:p>
            <a:p>
              <a:pPr algn="ctr">
                <a:lnSpc>
                  <a:spcPts val="7128"/>
                </a:lnSpc>
              </a:pPr>
              <a:r>
                <a:rPr lang="en-US" sz="6600">
                  <a:solidFill>
                    <a:srgbClr val="FFFFFF"/>
                  </a:solidFill>
                  <a:latin typeface="Arial"/>
                  <a:ea typeface="Arial"/>
                  <a:cs typeface="Arial"/>
                  <a:sym typeface="Arial"/>
                </a:rPr>
                <a:t>Children’s Rights and Participation </a:t>
              </a:r>
            </a:p>
          </p:txBody>
        </p:sp>
      </p:grpSp>
      <p:grpSp>
        <p:nvGrpSpPr>
          <p:cNvPr name="Group 5" id="5"/>
          <p:cNvGrpSpPr/>
          <p:nvPr/>
        </p:nvGrpSpPr>
        <p:grpSpPr>
          <a:xfrm rot="0">
            <a:off x="1257300" y="2712243"/>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8" id="8"/>
            <p:cNvSpPr txBox="true"/>
            <p:nvPr/>
          </p:nvSpPr>
          <p:spPr>
            <a:xfrm>
              <a:off x="0" y="38100"/>
              <a:ext cx="10388600" cy="8689976"/>
            </a:xfrm>
            <a:prstGeom prst="rect">
              <a:avLst/>
            </a:prstGeom>
          </p:spPr>
          <p:txBody>
            <a:bodyPr anchor="t" rtlCol="false" tIns="50800" lIns="50800" bIns="50800" rIns="50800"/>
            <a:lstStyle/>
            <a:p>
              <a:pPr algn="l" marL="646081" indent="-323040" lvl="1">
                <a:lnSpc>
                  <a:spcPts val="3084"/>
                </a:lnSpc>
                <a:buFont typeface="Arial"/>
                <a:buChar char="•"/>
              </a:pPr>
              <a:r>
                <a:rPr lang="en-US" sz="3570">
                  <a:solidFill>
                    <a:srgbClr val="FFFFFF"/>
                  </a:solidFill>
                  <a:latin typeface="Arial"/>
                  <a:ea typeface="Arial"/>
                  <a:cs typeface="Arial"/>
                  <a:sym typeface="Arial"/>
                </a:rPr>
                <a:t>Ystyriwch symudiadau hawliau eraill ... pwy oedd y prif actorion wrth geisio gwireddu'r hawliau yma?</a:t>
              </a:r>
            </a:p>
            <a:p>
              <a:pPr algn="l" marL="646081" indent="-323040" lvl="1">
                <a:lnSpc>
                  <a:spcPts val="3084"/>
                </a:lnSpc>
              </a:pPr>
            </a:p>
            <a:p>
              <a:pPr algn="l" marL="646081" indent="-323040" lvl="1">
                <a:lnSpc>
                  <a:spcPts val="3084"/>
                </a:lnSpc>
                <a:buFont typeface="Arial"/>
                <a:buChar char="•"/>
              </a:pPr>
              <a:r>
                <a:rPr lang="en-US" sz="3570">
                  <a:solidFill>
                    <a:srgbClr val="FFFFFF"/>
                  </a:solidFill>
                  <a:latin typeface="Arial"/>
                  <a:ea typeface="Arial"/>
                  <a:cs typeface="Arial"/>
                  <a:sym typeface="Arial"/>
                </a:rPr>
                <a:t>Grymuso - nid yw’n ddigon i blant fod yn ymwybodol o hawliau. Rhaid iddynt fod yn weithgar wrth hawlio hawliau.</a:t>
              </a:r>
            </a:p>
            <a:p>
              <a:pPr algn="l" marL="646081" indent="-323040" lvl="1">
                <a:lnSpc>
                  <a:spcPts val="3084"/>
                </a:lnSpc>
              </a:pPr>
            </a:p>
            <a:p>
              <a:pPr algn="l" marL="646081" indent="-323040" lvl="1">
                <a:lnSpc>
                  <a:spcPts val="3084"/>
                </a:lnSpc>
                <a:buFont typeface="Arial"/>
                <a:buChar char="•"/>
              </a:pPr>
              <a:r>
                <a:rPr lang="en-US" sz="3570">
                  <a:solidFill>
                    <a:srgbClr val="FFFFFF"/>
                  </a:solidFill>
                  <a:latin typeface="Arial"/>
                  <a:ea typeface="Arial"/>
                  <a:cs typeface="Arial"/>
                  <a:sym typeface="Arial"/>
                </a:rPr>
                <a:t>Mae dysgu datblygu eu barn a'u syniadau eu hunain, ac mae cysylltu eu gwybodaeth i weithredu, yn rhan o gynorthwyo galluoedd sy'n datblygu plant.</a:t>
              </a:r>
            </a:p>
          </p:txBody>
        </p:sp>
      </p:grpSp>
      <p:grpSp>
        <p:nvGrpSpPr>
          <p:cNvPr name="Group 9" id="9"/>
          <p:cNvGrpSpPr/>
          <p:nvPr/>
        </p:nvGrpSpPr>
        <p:grpSpPr>
          <a:xfrm rot="0">
            <a:off x="9467850" y="2712243"/>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12" id="12"/>
            <p:cNvSpPr txBox="true"/>
            <p:nvPr/>
          </p:nvSpPr>
          <p:spPr>
            <a:xfrm>
              <a:off x="0" y="-28575"/>
              <a:ext cx="10388600" cy="8756651"/>
            </a:xfrm>
            <a:prstGeom prst="rect">
              <a:avLst/>
            </a:prstGeom>
          </p:spPr>
          <p:txBody>
            <a:bodyPr anchor="t" rtlCol="false" tIns="50800" lIns="50800" bIns="50800" rIns="50800"/>
            <a:lstStyle/>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Consider other rights movements… who were the main actors in seeking realisation of the rights fought for?</a:t>
              </a:r>
            </a:p>
            <a:p>
              <a:pPr algn="l" marL="597217" indent="-298609" lvl="1">
                <a:lnSpc>
                  <a:spcPts val="3564"/>
                </a:lnSpc>
              </a:pPr>
            </a:p>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Empowerment – not enough for children to be aware of rights. They must be active in claiming rights.</a:t>
              </a:r>
            </a:p>
            <a:p>
              <a:pPr algn="l" marL="597217" indent="-298609" lvl="1">
                <a:lnSpc>
                  <a:spcPts val="3564"/>
                </a:lnSpc>
              </a:pPr>
            </a:p>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Learning to develop their own opinions and ideas, and connecting their knowledge to action is part of supporting children’s </a:t>
              </a:r>
              <a:r>
                <a:rPr lang="en-US" b="true" sz="3300" i="true">
                  <a:solidFill>
                    <a:srgbClr val="FFFFFF"/>
                  </a:solidFill>
                  <a:latin typeface="Arial Bold Italics"/>
                  <a:ea typeface="Arial Bold Italics"/>
                  <a:cs typeface="Arial Bold Italics"/>
                  <a:sym typeface="Arial Bold Italics"/>
                </a:rPr>
                <a:t>evolving capacities</a:t>
              </a:r>
              <a:r>
                <a:rPr lang="en-US" sz="3300" i="true">
                  <a:solidFill>
                    <a:srgbClr val="FFFFFF"/>
                  </a:solidFill>
                  <a:latin typeface="Arial Italics"/>
                  <a:ea typeface="Arial Italics"/>
                  <a:cs typeface="Arial Italics"/>
                  <a:sym typeface="Arial Italics"/>
                </a:rPr>
                <a:t>. </a:t>
              </a:r>
            </a:p>
          </p:txBody>
        </p:sp>
      </p:grpSp>
    </p:spTree>
  </p:cSld>
  <p:clrMapOvr>
    <a:masterClrMapping/>
  </p:clrMapOvr>
</p:sld>
</file>

<file path=ppt/slides/slide10.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47625"/>
              <a:ext cx="21031200" cy="2698751"/>
            </a:xfrm>
            <a:prstGeom prst="rect">
              <a:avLst/>
            </a:prstGeom>
          </p:spPr>
          <p:txBody>
            <a:bodyPr anchor="ctr" rtlCol="false" tIns="0" lIns="0" bIns="0" rIns="0"/>
            <a:lstStyle/>
            <a:p>
              <a:pPr algn="ctr">
                <a:lnSpc>
                  <a:spcPts val="6199"/>
                </a:lnSpc>
              </a:pPr>
              <a:r>
                <a:rPr lang="en-US" sz="5740">
                  <a:solidFill>
                    <a:srgbClr val="FFFFFF"/>
                  </a:solidFill>
                  <a:latin typeface="Arial"/>
                  <a:ea typeface="Arial"/>
                  <a:cs typeface="Arial"/>
                  <a:sym typeface="Arial"/>
                </a:rPr>
                <a:t>Mae angen i blant ddysgu sut mae gwneud hyn</a:t>
              </a:r>
            </a:p>
            <a:p>
              <a:pPr algn="ctr">
                <a:lnSpc>
                  <a:spcPts val="6199"/>
                </a:lnSpc>
              </a:pPr>
              <a:r>
                <a:rPr lang="en-US" sz="5740">
                  <a:solidFill>
                    <a:srgbClr val="FFFFFF"/>
                  </a:solidFill>
                  <a:latin typeface="Arial"/>
                  <a:ea typeface="Arial"/>
                  <a:cs typeface="Arial"/>
                  <a:sym typeface="Arial"/>
                </a:rPr>
                <a:t>Children need to learn how to do this</a:t>
              </a:r>
            </a:p>
          </p:txBody>
        </p:sp>
      </p:grpSp>
      <p:grpSp>
        <p:nvGrpSpPr>
          <p:cNvPr name="Group 5" id="5"/>
          <p:cNvGrpSpPr/>
          <p:nvPr/>
        </p:nvGrpSpPr>
        <p:grpSpPr>
          <a:xfrm rot="0">
            <a:off x="1028700" y="2712243"/>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8" id="8"/>
            <p:cNvSpPr txBox="true"/>
            <p:nvPr/>
          </p:nvSpPr>
          <p:spPr>
            <a:xfrm>
              <a:off x="0" y="47625"/>
              <a:ext cx="10388600" cy="8680451"/>
            </a:xfrm>
            <a:prstGeom prst="rect">
              <a:avLst/>
            </a:prstGeom>
          </p:spPr>
          <p:txBody>
            <a:bodyPr anchor="t" rtlCol="false" tIns="50800" lIns="50800" bIns="50800" rIns="50800"/>
            <a:lstStyle/>
            <a:p>
              <a:pPr algn="l" marL="703088" indent="-351544" lvl="1">
                <a:lnSpc>
                  <a:spcPts val="3356"/>
                </a:lnSpc>
                <a:buFont typeface="Arial"/>
                <a:buChar char="•"/>
              </a:pPr>
              <a:r>
                <a:rPr lang="en-US" sz="3885">
                  <a:solidFill>
                    <a:srgbClr val="FFFFFF"/>
                  </a:solidFill>
                  <a:latin typeface="Arial"/>
                  <a:ea typeface="Arial"/>
                  <a:cs typeface="Arial"/>
                  <a:sym typeface="Arial"/>
                </a:rPr>
                <a:t>Nid yw gwybodaeth ar ei ben ei hun yn ddigon.</a:t>
              </a:r>
            </a:p>
            <a:p>
              <a:pPr algn="l">
                <a:lnSpc>
                  <a:spcPts val="3356"/>
                </a:lnSpc>
              </a:pPr>
            </a:p>
            <a:p>
              <a:pPr algn="l" marL="703088" indent="-351544" lvl="1">
                <a:lnSpc>
                  <a:spcPts val="3356"/>
                </a:lnSpc>
                <a:buFont typeface="Arial"/>
                <a:buChar char="•"/>
              </a:pPr>
              <a:r>
                <a:rPr lang="en-US" sz="3885">
                  <a:solidFill>
                    <a:srgbClr val="FFFFFF"/>
                  </a:solidFill>
                  <a:latin typeface="Arial"/>
                  <a:ea typeface="Arial"/>
                  <a:cs typeface="Arial"/>
                  <a:sym typeface="Arial"/>
                </a:rPr>
                <a:t>Mae angen i wybodaeth fod yn hygyrch a chefnogi plant i gysylltu hawliau a gweithredoedd.</a:t>
              </a:r>
            </a:p>
            <a:p>
              <a:pPr algn="l" marL="602647" indent="-301323" lvl="1">
                <a:lnSpc>
                  <a:spcPts val="2877"/>
                </a:lnSpc>
              </a:pPr>
            </a:p>
            <a:p>
              <a:pPr algn="l" marL="703088" indent="-351544" lvl="1">
                <a:lnSpc>
                  <a:spcPts val="3356"/>
                </a:lnSpc>
                <a:buFont typeface="Arial"/>
                <a:buChar char="•"/>
              </a:pPr>
              <a:r>
                <a:rPr lang="en-US" b="true" sz="3885">
                  <a:solidFill>
                    <a:srgbClr val="FFFFFF"/>
                  </a:solidFill>
                  <a:latin typeface="Arial Bold"/>
                  <a:ea typeface="Arial Bold"/>
                  <a:cs typeface="Arial Bold"/>
                  <a:sym typeface="Arial Bold"/>
                </a:rPr>
                <a:t>Fel arall ...</a:t>
              </a:r>
            </a:p>
            <a:p>
              <a:pPr algn="l" marL="1288447" indent="-429482" lvl="2">
                <a:lnSpc>
                  <a:spcPts val="2877"/>
                </a:lnSpc>
                <a:buFont typeface="Arial"/>
                <a:buChar char="⚬"/>
              </a:pPr>
              <a:r>
                <a:rPr lang="en-US" sz="3330">
                  <a:solidFill>
                    <a:srgbClr val="FFFFFF"/>
                  </a:solidFill>
                  <a:latin typeface="Arial"/>
                  <a:ea typeface="Arial"/>
                  <a:cs typeface="Arial"/>
                  <a:sym typeface="Arial"/>
                </a:rPr>
                <a:t>Gall plant ddod o hyd i ddisgwyliadau cyfranogiad yn anghyfforddus; yn teimlo'n sâl am sut i gymryd rhan; yn teimlo bod eu barn yn cael ei wrando ond nid yw oedolion yn gweithredu arnynt</a:t>
              </a:r>
            </a:p>
          </p:txBody>
        </p:sp>
      </p:grpSp>
      <p:grpSp>
        <p:nvGrpSpPr>
          <p:cNvPr name="Group 9" id="9"/>
          <p:cNvGrpSpPr/>
          <p:nvPr/>
        </p:nvGrpSpPr>
        <p:grpSpPr>
          <a:xfrm rot="0">
            <a:off x="9467850" y="2712243"/>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12" id="12"/>
            <p:cNvSpPr txBox="true"/>
            <p:nvPr/>
          </p:nvSpPr>
          <p:spPr>
            <a:xfrm>
              <a:off x="0" y="47625"/>
              <a:ext cx="10388600" cy="8680451"/>
            </a:xfrm>
            <a:prstGeom prst="rect">
              <a:avLst/>
            </a:prstGeom>
          </p:spPr>
          <p:txBody>
            <a:bodyPr anchor="t" rtlCol="false" tIns="50800" lIns="50800" bIns="50800" rIns="50800"/>
            <a:lstStyle/>
            <a:p>
              <a:pPr algn="l" marL="703088" indent="-351544" lvl="1">
                <a:lnSpc>
                  <a:spcPts val="3356"/>
                </a:lnSpc>
                <a:buFont typeface="Arial"/>
                <a:buChar char="•"/>
              </a:pPr>
              <a:r>
                <a:rPr lang="en-US" sz="3884" i="true">
                  <a:solidFill>
                    <a:srgbClr val="FFFFFF"/>
                  </a:solidFill>
                  <a:latin typeface="Arial Italics"/>
                  <a:ea typeface="Arial Italics"/>
                  <a:cs typeface="Arial Italics"/>
                  <a:sym typeface="Arial Italics"/>
                </a:rPr>
                <a:t>Information on its own is not enough.</a:t>
              </a:r>
            </a:p>
            <a:p>
              <a:pPr algn="l">
                <a:lnSpc>
                  <a:spcPts val="3356"/>
                </a:lnSpc>
              </a:pPr>
              <a:r>
                <a:rPr lang="en-US" sz="3885" i="true">
                  <a:solidFill>
                    <a:srgbClr val="FFFFFF"/>
                  </a:solidFill>
                  <a:latin typeface="Arial Italics"/>
                  <a:ea typeface="Arial Italics"/>
                  <a:cs typeface="Arial Italics"/>
                  <a:sym typeface="Arial Italics"/>
                </a:rPr>
                <a:t> </a:t>
              </a:r>
            </a:p>
            <a:p>
              <a:pPr algn="l" marL="703088" indent="-351544" lvl="1">
                <a:lnSpc>
                  <a:spcPts val="3356"/>
                </a:lnSpc>
                <a:buFont typeface="Arial"/>
                <a:buChar char="•"/>
              </a:pPr>
              <a:r>
                <a:rPr lang="en-US" sz="3885" i="true">
                  <a:solidFill>
                    <a:srgbClr val="FFFFFF"/>
                  </a:solidFill>
                  <a:latin typeface="Arial Italics"/>
                  <a:ea typeface="Arial Italics"/>
                  <a:cs typeface="Arial Italics"/>
                  <a:sym typeface="Arial Italics"/>
                </a:rPr>
                <a:t>Information needs to be accessible and support children to connect </a:t>
              </a:r>
              <a:r>
                <a:rPr lang="en-US" b="true" sz="3885" i="true">
                  <a:solidFill>
                    <a:srgbClr val="FFFFFF"/>
                  </a:solidFill>
                  <a:latin typeface="Arial Bold Italics"/>
                  <a:ea typeface="Arial Bold Italics"/>
                  <a:cs typeface="Arial Bold Italics"/>
                  <a:sym typeface="Arial Bold Italics"/>
                </a:rPr>
                <a:t>rights</a:t>
              </a:r>
              <a:r>
                <a:rPr lang="en-US" sz="3885" i="true">
                  <a:solidFill>
                    <a:srgbClr val="FFFFFF"/>
                  </a:solidFill>
                  <a:latin typeface="Arial Italics"/>
                  <a:ea typeface="Arial Italics"/>
                  <a:cs typeface="Arial Italics"/>
                  <a:sym typeface="Arial Italics"/>
                </a:rPr>
                <a:t> and </a:t>
              </a:r>
              <a:r>
                <a:rPr lang="en-US" b="true" sz="3885" i="true">
                  <a:solidFill>
                    <a:srgbClr val="FFFFFF"/>
                  </a:solidFill>
                  <a:latin typeface="Arial Bold Italics"/>
                  <a:ea typeface="Arial Bold Italics"/>
                  <a:cs typeface="Arial Bold Italics"/>
                  <a:sym typeface="Arial Bold Italics"/>
                </a:rPr>
                <a:t>actions</a:t>
              </a:r>
              <a:r>
                <a:rPr lang="en-US" sz="3885" i="true">
                  <a:solidFill>
                    <a:srgbClr val="FFFFFF"/>
                  </a:solidFill>
                  <a:latin typeface="Arial Italics"/>
                  <a:ea typeface="Arial Italics"/>
                  <a:cs typeface="Arial Italics"/>
                  <a:sym typeface="Arial Italics"/>
                </a:rPr>
                <a:t>. </a:t>
              </a:r>
            </a:p>
            <a:p>
              <a:pPr algn="l" marL="602647" indent="-301323" lvl="1">
                <a:lnSpc>
                  <a:spcPts val="2877"/>
                </a:lnSpc>
              </a:pPr>
            </a:p>
            <a:p>
              <a:pPr algn="l" marL="703088" indent="-351544" lvl="1">
                <a:lnSpc>
                  <a:spcPts val="3356"/>
                </a:lnSpc>
                <a:buFont typeface="Arial"/>
                <a:buChar char="•"/>
              </a:pPr>
              <a:r>
                <a:rPr lang="en-US" b="true" sz="3885" i="true">
                  <a:solidFill>
                    <a:srgbClr val="FFFFFF"/>
                  </a:solidFill>
                  <a:latin typeface="Arial Bold Italics"/>
                  <a:ea typeface="Arial Bold Italics"/>
                  <a:cs typeface="Arial Bold Italics"/>
                  <a:sym typeface="Arial Bold Italics"/>
                </a:rPr>
                <a:t>Otherwise…</a:t>
              </a:r>
            </a:p>
            <a:p>
              <a:pPr algn="l" marL="1288447" indent="-429482" lvl="2">
                <a:lnSpc>
                  <a:spcPts val="2877"/>
                </a:lnSpc>
                <a:buFont typeface="Arial"/>
                <a:buChar char="⚬"/>
              </a:pPr>
              <a:r>
                <a:rPr lang="en-US" sz="3330" i="true">
                  <a:solidFill>
                    <a:srgbClr val="FFFFFF"/>
                  </a:solidFill>
                  <a:latin typeface="Arial Italics"/>
                  <a:ea typeface="Arial Italics"/>
                  <a:cs typeface="Arial Italics"/>
                  <a:sym typeface="Arial Italics"/>
                </a:rPr>
                <a:t>Children can find expectations of participation uncomfortable; feel ill prepared about how to participate; feel that their views are listened to but not acted upon by adults </a:t>
              </a:r>
            </a:p>
            <a:p>
              <a:pPr algn="r" marL="751594" indent="-250531" lvl="2">
                <a:lnSpc>
                  <a:spcPts val="1678"/>
                </a:lnSpc>
              </a:pPr>
              <a:r>
                <a:rPr lang="en-US" sz="1942">
                  <a:solidFill>
                    <a:srgbClr val="FFFFFF"/>
                  </a:solidFill>
                  <a:latin typeface="Arial"/>
                  <a:ea typeface="Arial"/>
                  <a:cs typeface="Arial"/>
                  <a:sym typeface="Arial"/>
                </a:rPr>
                <a:t>(Thomas and O’Kane, 2009 in Thomas and Walker, 2011)</a:t>
              </a:r>
            </a:p>
            <a:p>
              <a:pPr algn="l" marL="751594" indent="-250531" lvl="2">
                <a:lnSpc>
                  <a:spcPts val="1678"/>
                </a:lnSpc>
              </a:pPr>
              <a:r>
                <a:rPr lang="en-US" sz="1942">
                  <a:solidFill>
                    <a:srgbClr val="FFFFFF"/>
                  </a:solidFill>
                  <a:latin typeface="Arial"/>
                  <a:ea typeface="Arial"/>
                  <a:cs typeface="Arial"/>
                  <a:sym typeface="Arial"/>
                </a:rPr>
                <a:t> </a:t>
              </a:r>
            </a:p>
          </p:txBody>
        </p:sp>
      </p:grpSp>
    </p:spTree>
  </p:cSld>
  <p:clrMapOvr>
    <a:masterClrMapping/>
  </p:clrMapOvr>
</p:sld>
</file>

<file path=ppt/slides/slide11.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380958"/>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O blaid ac yn erbyn Cyfranogiad</a:t>
              </a:r>
            </a:p>
            <a:p>
              <a:pPr algn="ctr">
                <a:lnSpc>
                  <a:spcPts val="7128"/>
                </a:lnSpc>
              </a:pPr>
              <a:r>
                <a:rPr lang="en-US" sz="6600">
                  <a:solidFill>
                    <a:srgbClr val="FFFFFF"/>
                  </a:solidFill>
                  <a:latin typeface="Arial"/>
                  <a:ea typeface="Arial"/>
                  <a:cs typeface="Arial"/>
                  <a:sym typeface="Arial"/>
                </a:rPr>
                <a:t>For and Against Participation </a:t>
              </a:r>
            </a:p>
          </p:txBody>
        </p:sp>
      </p:grpSp>
      <p:grpSp>
        <p:nvGrpSpPr>
          <p:cNvPr name="Group 5" id="5"/>
          <p:cNvGrpSpPr/>
          <p:nvPr/>
        </p:nvGrpSpPr>
        <p:grpSpPr>
          <a:xfrm rot="0">
            <a:off x="2381062" y="3545845"/>
            <a:ext cx="6197732" cy="5250923"/>
            <a:chOff x="0" y="0"/>
            <a:chExt cx="8263643" cy="7001231"/>
          </a:xfrm>
        </p:grpSpPr>
        <p:sp>
          <p:nvSpPr>
            <p:cNvPr name="Freeform 6" id="6"/>
            <p:cNvSpPr/>
            <p:nvPr/>
          </p:nvSpPr>
          <p:spPr>
            <a:xfrm flipH="false" flipV="false" rot="0">
              <a:off x="0" y="0"/>
              <a:ext cx="8263643" cy="7001231"/>
            </a:xfrm>
            <a:custGeom>
              <a:avLst/>
              <a:gdLst/>
              <a:ahLst/>
              <a:cxnLst/>
              <a:rect r="r" b="b" t="t" l="l"/>
              <a:pathLst>
                <a:path h="7001231" w="8263643">
                  <a:moveTo>
                    <a:pt x="0" y="0"/>
                  </a:moveTo>
                  <a:lnTo>
                    <a:pt x="8263643" y="0"/>
                  </a:lnTo>
                  <a:lnTo>
                    <a:pt x="8263643" y="7001231"/>
                  </a:lnTo>
                  <a:lnTo>
                    <a:pt x="0" y="7001231"/>
                  </a:lnTo>
                  <a:close/>
                </a:path>
              </a:pathLst>
            </a:custGeom>
            <a:solidFill>
              <a:srgbClr val="000000">
                <a:alpha val="0"/>
              </a:srgbClr>
            </a:solidFill>
          </p:spPr>
        </p:sp>
        <p:sp>
          <p:nvSpPr>
            <p:cNvPr name="TextBox 7" id="7"/>
            <p:cNvSpPr txBox="true"/>
            <p:nvPr/>
          </p:nvSpPr>
          <p:spPr>
            <a:xfrm>
              <a:off x="0" y="-28575"/>
              <a:ext cx="8263643" cy="7029806"/>
            </a:xfrm>
            <a:prstGeom prst="rect">
              <a:avLst/>
            </a:prstGeom>
          </p:spPr>
          <p:txBody>
            <a:bodyPr anchor="t" rtlCol="false" tIns="0" lIns="0" bIns="0" rIns="0"/>
            <a:lstStyle/>
            <a:p>
              <a:pPr algn="l" marL="703088" indent="-351544" lvl="1">
                <a:lnSpc>
                  <a:spcPts val="4195"/>
                </a:lnSpc>
                <a:buFont typeface="Arial"/>
                <a:buChar char="•"/>
              </a:pPr>
              <a:r>
                <a:rPr lang="en-US" sz="3885">
                  <a:solidFill>
                    <a:srgbClr val="FFFFFF"/>
                  </a:solidFill>
                  <a:latin typeface="Arial"/>
                  <a:ea typeface="Arial"/>
                  <a:cs typeface="Arial"/>
                  <a:sym typeface="Arial"/>
                </a:rPr>
                <a:t>Mewn parau:</a:t>
              </a:r>
            </a:p>
            <a:p>
              <a:pPr algn="l">
                <a:lnSpc>
                  <a:spcPts val="4195"/>
                </a:lnSpc>
              </a:pPr>
            </a:p>
            <a:p>
              <a:pPr algn="l" marL="1288447" indent="-429482" lvl="2">
                <a:lnSpc>
                  <a:spcPts val="3596"/>
                </a:lnSpc>
                <a:buFont typeface="Arial"/>
                <a:buChar char="⚬"/>
              </a:pPr>
              <a:r>
                <a:rPr lang="en-US" sz="3330">
                  <a:solidFill>
                    <a:srgbClr val="FFFFFF"/>
                  </a:solidFill>
                  <a:latin typeface="Arial"/>
                  <a:ea typeface="Arial"/>
                  <a:cs typeface="Arial"/>
                  <a:sym typeface="Arial"/>
                </a:rPr>
                <a:t> Ysgrifennwch restr o resymau y gellir eu defnyddio o blaid cymryd rhan.</a:t>
              </a:r>
            </a:p>
            <a:p>
              <a:pPr algn="l">
                <a:lnSpc>
                  <a:spcPts val="3596"/>
                </a:lnSpc>
              </a:pPr>
            </a:p>
            <a:p>
              <a:pPr algn="l" marL="1288447" indent="-429482" lvl="2">
                <a:lnSpc>
                  <a:spcPts val="3596"/>
                </a:lnSpc>
                <a:buFont typeface="Arial"/>
                <a:buChar char="⚬"/>
              </a:pPr>
              <a:r>
                <a:rPr lang="en-US" sz="3330">
                  <a:solidFill>
                    <a:srgbClr val="FFFFFF"/>
                  </a:solidFill>
                  <a:latin typeface="Arial"/>
                  <a:ea typeface="Arial"/>
                  <a:cs typeface="Arial"/>
                  <a:sym typeface="Arial"/>
                </a:rPr>
                <a:t>Ysgrifennwch restr o resymau y gellir eu defnyddio yn erbyn cyfranogiad.</a:t>
              </a:r>
            </a:p>
          </p:txBody>
        </p:sp>
      </p:grpSp>
      <p:grpSp>
        <p:nvGrpSpPr>
          <p:cNvPr name="Group 8" id="8"/>
          <p:cNvGrpSpPr/>
          <p:nvPr/>
        </p:nvGrpSpPr>
        <p:grpSpPr>
          <a:xfrm rot="0">
            <a:off x="10351305" y="3769682"/>
            <a:ext cx="6327411" cy="4803248"/>
            <a:chOff x="0" y="0"/>
            <a:chExt cx="8436548" cy="6404331"/>
          </a:xfrm>
        </p:grpSpPr>
        <p:sp>
          <p:nvSpPr>
            <p:cNvPr name="Freeform 9" id="9"/>
            <p:cNvSpPr/>
            <p:nvPr/>
          </p:nvSpPr>
          <p:spPr>
            <a:xfrm flipH="false" flipV="false" rot="0">
              <a:off x="0" y="0"/>
              <a:ext cx="8436548" cy="6404331"/>
            </a:xfrm>
            <a:custGeom>
              <a:avLst/>
              <a:gdLst/>
              <a:ahLst/>
              <a:cxnLst/>
              <a:rect r="r" b="b" t="t" l="l"/>
              <a:pathLst>
                <a:path h="6404331" w="8436548">
                  <a:moveTo>
                    <a:pt x="0" y="0"/>
                  </a:moveTo>
                  <a:lnTo>
                    <a:pt x="8436548" y="0"/>
                  </a:lnTo>
                  <a:lnTo>
                    <a:pt x="8436548" y="6404331"/>
                  </a:lnTo>
                  <a:lnTo>
                    <a:pt x="0" y="6404331"/>
                  </a:lnTo>
                  <a:close/>
                </a:path>
              </a:pathLst>
            </a:custGeom>
            <a:solidFill>
              <a:srgbClr val="000000">
                <a:alpha val="0"/>
              </a:srgbClr>
            </a:solidFill>
          </p:spPr>
        </p:sp>
        <p:sp>
          <p:nvSpPr>
            <p:cNvPr name="TextBox 10" id="10"/>
            <p:cNvSpPr txBox="true"/>
            <p:nvPr/>
          </p:nvSpPr>
          <p:spPr>
            <a:xfrm>
              <a:off x="0" y="-28575"/>
              <a:ext cx="8436548" cy="6432906"/>
            </a:xfrm>
            <a:prstGeom prst="rect">
              <a:avLst/>
            </a:prstGeom>
          </p:spPr>
          <p:txBody>
            <a:bodyPr anchor="t" rtlCol="false" tIns="0" lIns="0" bIns="0" rIns="0"/>
            <a:lstStyle/>
            <a:p>
              <a:pPr algn="l" marL="703088" indent="-351544" lvl="1">
                <a:lnSpc>
                  <a:spcPts val="4195"/>
                </a:lnSpc>
                <a:buFont typeface="Arial"/>
                <a:buChar char="•"/>
              </a:pPr>
              <a:r>
                <a:rPr lang="en-US" sz="3885" i="true">
                  <a:solidFill>
                    <a:srgbClr val="FFFFFF"/>
                  </a:solidFill>
                  <a:latin typeface="Arial Italics"/>
                  <a:ea typeface="Arial Italics"/>
                  <a:cs typeface="Arial Italics"/>
                  <a:sym typeface="Arial Italics"/>
                </a:rPr>
                <a:t>In pairs:</a:t>
              </a:r>
            </a:p>
            <a:p>
              <a:pPr algn="l">
                <a:lnSpc>
                  <a:spcPts val="4195"/>
                </a:lnSpc>
              </a:pPr>
            </a:p>
            <a:p>
              <a:pPr algn="l" marL="1288184" indent="-429395" lvl="2">
                <a:lnSpc>
                  <a:spcPts val="3596"/>
                </a:lnSpc>
                <a:buFont typeface="Arial"/>
                <a:buChar char="⚬"/>
              </a:pPr>
              <a:r>
                <a:rPr lang="en-US" sz="3329" i="true">
                  <a:solidFill>
                    <a:srgbClr val="FFFFFF"/>
                  </a:solidFill>
                  <a:latin typeface="Arial Italics"/>
                  <a:ea typeface="Arial Italics"/>
                  <a:cs typeface="Arial Italics"/>
                  <a:sym typeface="Arial Italics"/>
                </a:rPr>
                <a:t> write a list of reasons which may be used in favour of participation.</a:t>
              </a:r>
            </a:p>
            <a:p>
              <a:pPr algn="l">
                <a:lnSpc>
                  <a:spcPts val="3596"/>
                </a:lnSpc>
              </a:pPr>
              <a:r>
                <a:rPr lang="en-US" sz="3330" i="true">
                  <a:solidFill>
                    <a:srgbClr val="FFFFFF"/>
                  </a:solidFill>
                  <a:latin typeface="Arial Italics"/>
                  <a:ea typeface="Arial Italics"/>
                  <a:cs typeface="Arial Italics"/>
                  <a:sym typeface="Arial Italics"/>
                </a:rPr>
                <a:t> </a:t>
              </a:r>
            </a:p>
            <a:p>
              <a:pPr algn="l" marL="1288447" indent="-429482" lvl="2">
                <a:lnSpc>
                  <a:spcPts val="3596"/>
                </a:lnSpc>
                <a:buFont typeface="Arial"/>
                <a:buChar char="⚬"/>
              </a:pPr>
              <a:r>
                <a:rPr lang="en-US" sz="3330" i="true">
                  <a:solidFill>
                    <a:srgbClr val="FFFFFF"/>
                  </a:solidFill>
                  <a:latin typeface="Arial Italics"/>
                  <a:ea typeface="Arial Italics"/>
                  <a:cs typeface="Arial Italics"/>
                  <a:sym typeface="Arial Italics"/>
                </a:rPr>
                <a:t>Write a list of reasons which may be used against participation. </a:t>
              </a:r>
            </a:p>
            <a:p>
              <a:pPr algn="l" marL="1288447" indent="-429482" lvl="2">
                <a:lnSpc>
                  <a:spcPts val="3596"/>
                </a:lnSpc>
              </a:pPr>
            </a:p>
          </p:txBody>
        </p:sp>
      </p:grpSp>
    </p:spTree>
  </p:cSld>
  <p:clrMapOvr>
    <a:masterClrMapping/>
  </p:clrMapOvr>
</p:sld>
</file>

<file path=ppt/slides/slide12.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O Blaid Cyfranogiad</a:t>
              </a:r>
            </a:p>
            <a:p>
              <a:pPr algn="ctr">
                <a:lnSpc>
                  <a:spcPts val="7128"/>
                </a:lnSpc>
              </a:pPr>
              <a:r>
                <a:rPr lang="en-US" sz="6600">
                  <a:solidFill>
                    <a:srgbClr val="FFFFFF"/>
                  </a:solidFill>
                  <a:latin typeface="Arial"/>
                  <a:ea typeface="Arial"/>
                  <a:cs typeface="Arial"/>
                  <a:sym typeface="Arial"/>
                </a:rPr>
                <a:t>In Support of Participation</a:t>
              </a:r>
            </a:p>
          </p:txBody>
        </p:sp>
      </p:grpSp>
      <p:grpSp>
        <p:nvGrpSpPr>
          <p:cNvPr name="Group 5" id="5"/>
          <p:cNvGrpSpPr/>
          <p:nvPr/>
        </p:nvGrpSpPr>
        <p:grpSpPr>
          <a:xfrm rot="0">
            <a:off x="1806771" y="2843021"/>
            <a:ext cx="5753645" cy="6415279"/>
            <a:chOff x="0" y="0"/>
            <a:chExt cx="7671526" cy="8553705"/>
          </a:xfrm>
        </p:grpSpPr>
        <p:sp>
          <p:nvSpPr>
            <p:cNvPr name="Freeform 6" id="6"/>
            <p:cNvSpPr/>
            <p:nvPr/>
          </p:nvSpPr>
          <p:spPr>
            <a:xfrm flipH="false" flipV="false" rot="0">
              <a:off x="9378" y="11495"/>
              <a:ext cx="7652769" cy="8530716"/>
            </a:xfrm>
            <a:custGeom>
              <a:avLst/>
              <a:gdLst/>
              <a:ahLst/>
              <a:cxnLst/>
              <a:rect r="r" b="b" t="t" l="l"/>
              <a:pathLst>
                <a:path h="8530716" w="7652769">
                  <a:moveTo>
                    <a:pt x="0" y="0"/>
                  </a:moveTo>
                  <a:lnTo>
                    <a:pt x="7652770" y="0"/>
                  </a:lnTo>
                  <a:lnTo>
                    <a:pt x="7652770" y="8530716"/>
                  </a:lnTo>
                  <a:lnTo>
                    <a:pt x="0" y="8530716"/>
                  </a:lnTo>
                  <a:close/>
                </a:path>
              </a:pathLst>
            </a:custGeom>
            <a:solidFill>
              <a:srgbClr val="000000"/>
            </a:solidFill>
          </p:spPr>
        </p:sp>
        <p:sp>
          <p:nvSpPr>
            <p:cNvPr name="Freeform 7" id="7"/>
            <p:cNvSpPr/>
            <p:nvPr/>
          </p:nvSpPr>
          <p:spPr>
            <a:xfrm flipH="false" flipV="false" rot="0">
              <a:off x="0" y="0"/>
              <a:ext cx="7671526" cy="8553707"/>
            </a:xfrm>
            <a:custGeom>
              <a:avLst/>
              <a:gdLst/>
              <a:ahLst/>
              <a:cxnLst/>
              <a:rect r="r" b="b" t="t" l="l"/>
              <a:pathLst>
                <a:path h="8553707" w="7671526">
                  <a:moveTo>
                    <a:pt x="9378" y="0"/>
                  </a:moveTo>
                  <a:lnTo>
                    <a:pt x="7662148" y="0"/>
                  </a:lnTo>
                  <a:cubicBezTo>
                    <a:pt x="7667306" y="0"/>
                    <a:pt x="7671526" y="5173"/>
                    <a:pt x="7671526" y="11495"/>
                  </a:cubicBezTo>
                  <a:lnTo>
                    <a:pt x="7671526" y="8542211"/>
                  </a:lnTo>
                  <a:cubicBezTo>
                    <a:pt x="7671526" y="8548534"/>
                    <a:pt x="7667306" y="8553707"/>
                    <a:pt x="7662148" y="8553707"/>
                  </a:cubicBezTo>
                  <a:lnTo>
                    <a:pt x="9378" y="8553707"/>
                  </a:lnTo>
                  <a:cubicBezTo>
                    <a:pt x="4220" y="8553707"/>
                    <a:pt x="0" y="8548534"/>
                    <a:pt x="0" y="8542211"/>
                  </a:cubicBezTo>
                  <a:lnTo>
                    <a:pt x="0" y="11495"/>
                  </a:lnTo>
                  <a:cubicBezTo>
                    <a:pt x="0" y="5173"/>
                    <a:pt x="4220" y="0"/>
                    <a:pt x="9378" y="0"/>
                  </a:cubicBezTo>
                  <a:moveTo>
                    <a:pt x="9378" y="22991"/>
                  </a:moveTo>
                  <a:lnTo>
                    <a:pt x="9378" y="11495"/>
                  </a:lnTo>
                  <a:lnTo>
                    <a:pt x="18757" y="11495"/>
                  </a:lnTo>
                  <a:lnTo>
                    <a:pt x="18757" y="8542211"/>
                  </a:lnTo>
                  <a:lnTo>
                    <a:pt x="9378" y="8542211"/>
                  </a:lnTo>
                  <a:lnTo>
                    <a:pt x="9378" y="8530716"/>
                  </a:lnTo>
                  <a:lnTo>
                    <a:pt x="7662148" y="8530716"/>
                  </a:lnTo>
                  <a:lnTo>
                    <a:pt x="7662148" y="8542211"/>
                  </a:lnTo>
                  <a:lnTo>
                    <a:pt x="7652769" y="8542211"/>
                  </a:lnTo>
                  <a:lnTo>
                    <a:pt x="7652769" y="11495"/>
                  </a:lnTo>
                  <a:lnTo>
                    <a:pt x="7662148" y="11495"/>
                  </a:lnTo>
                  <a:lnTo>
                    <a:pt x="7662148" y="22991"/>
                  </a:lnTo>
                  <a:lnTo>
                    <a:pt x="9378" y="22991"/>
                  </a:lnTo>
                  <a:close/>
                </a:path>
              </a:pathLst>
            </a:custGeom>
            <a:solidFill>
              <a:srgbClr val="000000"/>
            </a:solidFill>
          </p:spPr>
        </p:sp>
        <p:sp>
          <p:nvSpPr>
            <p:cNvPr name="TextBox 8" id="8"/>
            <p:cNvSpPr txBox="true"/>
            <p:nvPr/>
          </p:nvSpPr>
          <p:spPr>
            <a:xfrm>
              <a:off x="0" y="0"/>
              <a:ext cx="7671526" cy="8553705"/>
            </a:xfrm>
            <a:prstGeom prst="rect">
              <a:avLst/>
            </a:prstGeom>
          </p:spPr>
          <p:txBody>
            <a:bodyPr anchor="t" rtlCol="false" tIns="50800" lIns="50800" bIns="50800" rIns="50800"/>
            <a:lstStyle/>
            <a:p>
              <a:pPr algn="l" marL="514353" indent="-257176" lvl="1">
                <a:lnSpc>
                  <a:spcPts val="2916"/>
                </a:lnSpc>
                <a:buFont typeface="Arial"/>
                <a:buChar char="•"/>
              </a:pPr>
              <a:r>
                <a:rPr lang="en-US" sz="3000">
                  <a:solidFill>
                    <a:srgbClr val="FFFFFF"/>
                  </a:solidFill>
                  <a:latin typeface="Arial"/>
                  <a:ea typeface="Arial"/>
                  <a:cs typeface="Arial"/>
                  <a:sym typeface="Arial"/>
                </a:rPr>
                <a:t>Hawl dynol sylfaenol</a:t>
              </a:r>
            </a:p>
            <a:p>
              <a:pPr algn="l">
                <a:lnSpc>
                  <a:spcPts val="2916"/>
                </a:lnSpc>
              </a:pPr>
            </a:p>
            <a:p>
              <a:pPr algn="l" marL="514353" indent="-257176" lvl="1">
                <a:lnSpc>
                  <a:spcPts val="2916"/>
                </a:lnSpc>
                <a:buFont typeface="Arial"/>
                <a:buChar char="•"/>
              </a:pPr>
              <a:r>
                <a:rPr lang="en-US" sz="3000">
                  <a:solidFill>
                    <a:srgbClr val="FFFFFF"/>
                  </a:solidFill>
                  <a:latin typeface="Arial"/>
                  <a:ea typeface="Arial"/>
                  <a:cs typeface="Arial"/>
                  <a:sym typeface="Arial"/>
                </a:rPr>
                <a:t>Clywed trafferthion o bersbectif y plentyn</a:t>
              </a:r>
            </a:p>
            <a:p>
              <a:pPr algn="l">
                <a:lnSpc>
                  <a:spcPts val="2916"/>
                </a:lnSpc>
              </a:pPr>
            </a:p>
            <a:p>
              <a:pPr algn="l" marL="514353" indent="-257176" lvl="1">
                <a:lnSpc>
                  <a:spcPts val="2916"/>
                </a:lnSpc>
                <a:buFont typeface="Arial"/>
                <a:buChar char="•"/>
              </a:pPr>
              <a:r>
                <a:rPr lang="en-US" sz="3000">
                  <a:solidFill>
                    <a:srgbClr val="FFFFFF"/>
                  </a:solidFill>
                  <a:latin typeface="Arial"/>
                  <a:ea typeface="Arial"/>
                  <a:cs typeface="Arial"/>
                  <a:sym typeface="Arial"/>
                </a:rPr>
                <a:t>Yn codi hunan-barch</a:t>
              </a:r>
            </a:p>
            <a:p>
              <a:pPr algn="l">
                <a:lnSpc>
                  <a:spcPts val="2916"/>
                </a:lnSpc>
              </a:pPr>
            </a:p>
            <a:p>
              <a:pPr algn="l" marL="514353" indent="-257176" lvl="1">
                <a:lnSpc>
                  <a:spcPts val="2916"/>
                </a:lnSpc>
                <a:buFont typeface="Arial"/>
                <a:buChar char="•"/>
              </a:pPr>
              <a:r>
                <a:rPr lang="en-US" sz="3000">
                  <a:solidFill>
                    <a:srgbClr val="FFFFFF"/>
                  </a:solidFill>
                  <a:latin typeface="Arial"/>
                  <a:ea typeface="Arial"/>
                  <a:cs typeface="Arial"/>
                  <a:sym typeface="Arial"/>
                </a:rPr>
                <a:t>Mentrau yn ymateb yn well i anghenion</a:t>
              </a:r>
            </a:p>
            <a:p>
              <a:pPr algn="l">
                <a:lnSpc>
                  <a:spcPts val="2916"/>
                </a:lnSpc>
              </a:pPr>
            </a:p>
            <a:p>
              <a:pPr algn="l" marL="514353" indent="-257176" lvl="1">
                <a:lnSpc>
                  <a:spcPts val="2916"/>
                </a:lnSpc>
                <a:buFont typeface="Arial"/>
                <a:buChar char="•"/>
              </a:pPr>
              <a:r>
                <a:rPr lang="en-US" sz="3000">
                  <a:solidFill>
                    <a:srgbClr val="FFFFFF"/>
                  </a:solidFill>
                  <a:latin typeface="Arial"/>
                  <a:ea typeface="Arial"/>
                  <a:cs typeface="Arial"/>
                  <a:sym typeface="Arial"/>
                </a:rPr>
                <a:t>Yn lleihau'r cyfleoedd i oedolion  gamddefnyddio pwer dros blant</a:t>
              </a:r>
            </a:p>
            <a:p>
              <a:pPr algn="l">
                <a:lnSpc>
                  <a:spcPts val="2916"/>
                </a:lnSpc>
              </a:pPr>
            </a:p>
            <a:p>
              <a:pPr algn="l" marL="514353" indent="-257176" lvl="1">
                <a:lnSpc>
                  <a:spcPts val="2916"/>
                </a:lnSpc>
                <a:buFont typeface="Arial"/>
                <a:buChar char="•"/>
              </a:pPr>
              <a:r>
                <a:rPr lang="en-US" sz="3000">
                  <a:solidFill>
                    <a:srgbClr val="FFFFFF"/>
                  </a:solidFill>
                  <a:latin typeface="Arial"/>
                  <a:ea typeface="Arial"/>
                  <a:cs typeface="Arial"/>
                  <a:sym typeface="Arial"/>
                </a:rPr>
                <a:t>Adnabyddiaeth o safbwynt plant sydd yn aml yn cael eu anwybyddu mewn polisi</a:t>
              </a:r>
            </a:p>
          </p:txBody>
        </p:sp>
      </p:grpSp>
      <p:grpSp>
        <p:nvGrpSpPr>
          <p:cNvPr name="Group 9" id="9"/>
          <p:cNvGrpSpPr/>
          <p:nvPr/>
        </p:nvGrpSpPr>
        <p:grpSpPr>
          <a:xfrm rot="0">
            <a:off x="10116243" y="2743924"/>
            <a:ext cx="7143057" cy="6774181"/>
            <a:chOff x="0" y="0"/>
            <a:chExt cx="9524077" cy="9032241"/>
          </a:xfrm>
        </p:grpSpPr>
        <p:sp>
          <p:nvSpPr>
            <p:cNvPr name="Freeform 10" id="10"/>
            <p:cNvSpPr/>
            <p:nvPr/>
          </p:nvSpPr>
          <p:spPr>
            <a:xfrm flipH="false" flipV="false" rot="0">
              <a:off x="11643" y="12138"/>
              <a:ext cx="9500790" cy="9007964"/>
            </a:xfrm>
            <a:custGeom>
              <a:avLst/>
              <a:gdLst/>
              <a:ahLst/>
              <a:cxnLst/>
              <a:rect r="r" b="b" t="t" l="l"/>
              <a:pathLst>
                <a:path h="9007964" w="9500790">
                  <a:moveTo>
                    <a:pt x="0" y="0"/>
                  </a:moveTo>
                  <a:lnTo>
                    <a:pt x="9500790" y="0"/>
                  </a:lnTo>
                  <a:lnTo>
                    <a:pt x="9500790" y="9007964"/>
                  </a:lnTo>
                  <a:lnTo>
                    <a:pt x="0" y="9007964"/>
                  </a:lnTo>
                  <a:close/>
                </a:path>
              </a:pathLst>
            </a:custGeom>
            <a:solidFill>
              <a:srgbClr val="000000"/>
            </a:solidFill>
          </p:spPr>
        </p:sp>
        <p:sp>
          <p:nvSpPr>
            <p:cNvPr name="Freeform 11" id="11"/>
            <p:cNvSpPr/>
            <p:nvPr/>
          </p:nvSpPr>
          <p:spPr>
            <a:xfrm flipH="false" flipV="false" rot="0">
              <a:off x="0" y="0"/>
              <a:ext cx="9524077" cy="9032241"/>
            </a:xfrm>
            <a:custGeom>
              <a:avLst/>
              <a:gdLst/>
              <a:ahLst/>
              <a:cxnLst/>
              <a:rect r="r" b="b" t="t" l="l"/>
              <a:pathLst>
                <a:path h="9032241" w="9524077">
                  <a:moveTo>
                    <a:pt x="11643" y="0"/>
                  </a:moveTo>
                  <a:lnTo>
                    <a:pt x="9512433" y="0"/>
                  </a:lnTo>
                  <a:cubicBezTo>
                    <a:pt x="9518837" y="0"/>
                    <a:pt x="9524077" y="5462"/>
                    <a:pt x="9524077" y="12138"/>
                  </a:cubicBezTo>
                  <a:lnTo>
                    <a:pt x="9524077" y="9020102"/>
                  </a:lnTo>
                  <a:cubicBezTo>
                    <a:pt x="9524077" y="9026778"/>
                    <a:pt x="9518837" y="9032241"/>
                    <a:pt x="9512433" y="9032241"/>
                  </a:cubicBezTo>
                  <a:lnTo>
                    <a:pt x="11643" y="9032241"/>
                  </a:lnTo>
                  <a:cubicBezTo>
                    <a:pt x="5239" y="9032241"/>
                    <a:pt x="0" y="9026778"/>
                    <a:pt x="0" y="9020102"/>
                  </a:cubicBezTo>
                  <a:lnTo>
                    <a:pt x="0" y="12138"/>
                  </a:lnTo>
                  <a:cubicBezTo>
                    <a:pt x="0" y="5462"/>
                    <a:pt x="5239" y="0"/>
                    <a:pt x="11643" y="0"/>
                  </a:cubicBezTo>
                  <a:moveTo>
                    <a:pt x="11643" y="24277"/>
                  </a:moveTo>
                  <a:lnTo>
                    <a:pt x="11643" y="12138"/>
                  </a:lnTo>
                  <a:lnTo>
                    <a:pt x="23286" y="12138"/>
                  </a:lnTo>
                  <a:lnTo>
                    <a:pt x="23286" y="9020102"/>
                  </a:lnTo>
                  <a:lnTo>
                    <a:pt x="11643" y="9020102"/>
                  </a:lnTo>
                  <a:lnTo>
                    <a:pt x="11643" y="9007963"/>
                  </a:lnTo>
                  <a:lnTo>
                    <a:pt x="9512433" y="9007963"/>
                  </a:lnTo>
                  <a:lnTo>
                    <a:pt x="9512433" y="9020102"/>
                  </a:lnTo>
                  <a:lnTo>
                    <a:pt x="9500791" y="9020102"/>
                  </a:lnTo>
                  <a:lnTo>
                    <a:pt x="9500791" y="12138"/>
                  </a:lnTo>
                  <a:lnTo>
                    <a:pt x="9512433" y="12138"/>
                  </a:lnTo>
                  <a:lnTo>
                    <a:pt x="9512433" y="24277"/>
                  </a:lnTo>
                  <a:lnTo>
                    <a:pt x="11643" y="24277"/>
                  </a:lnTo>
                  <a:close/>
                </a:path>
              </a:pathLst>
            </a:custGeom>
            <a:solidFill>
              <a:srgbClr val="000000"/>
            </a:solidFill>
          </p:spPr>
        </p:sp>
        <p:sp>
          <p:nvSpPr>
            <p:cNvPr name="TextBox 12" id="12"/>
            <p:cNvSpPr txBox="true"/>
            <p:nvPr/>
          </p:nvSpPr>
          <p:spPr>
            <a:xfrm>
              <a:off x="0" y="-28575"/>
              <a:ext cx="9524077" cy="9060816"/>
            </a:xfrm>
            <a:prstGeom prst="rect">
              <a:avLst/>
            </a:prstGeom>
          </p:spPr>
          <p:txBody>
            <a:bodyPr anchor="t" rtlCol="false" tIns="50800" lIns="50800" bIns="50800" rIns="50800"/>
            <a:lstStyle/>
            <a:p>
              <a:pPr algn="l" marL="509590" indent="-254795" lvl="1">
                <a:lnSpc>
                  <a:spcPts val="3240"/>
                </a:lnSpc>
                <a:buFont typeface="Arial"/>
                <a:buChar char="•"/>
              </a:pPr>
              <a:r>
                <a:rPr lang="en-US" sz="3000" i="true">
                  <a:solidFill>
                    <a:srgbClr val="FFFFFF"/>
                  </a:solidFill>
                  <a:latin typeface="Arial Italics"/>
                  <a:ea typeface="Arial Italics"/>
                  <a:cs typeface="Arial Italics"/>
                  <a:sym typeface="Arial Italics"/>
                </a:rPr>
                <a:t>Basic human right</a:t>
              </a:r>
            </a:p>
            <a:p>
              <a:pPr algn="l">
                <a:lnSpc>
                  <a:spcPts val="3240"/>
                </a:lnSpc>
              </a:pPr>
            </a:p>
            <a:p>
              <a:pPr algn="l" marL="509590" indent="-254795" lvl="1">
                <a:lnSpc>
                  <a:spcPts val="3240"/>
                </a:lnSpc>
                <a:buFont typeface="Arial"/>
                <a:buChar char="•"/>
              </a:pPr>
              <a:r>
                <a:rPr lang="en-US" sz="3000" i="true">
                  <a:solidFill>
                    <a:srgbClr val="FFFFFF"/>
                  </a:solidFill>
                  <a:latin typeface="Arial Italics"/>
                  <a:ea typeface="Arial Italics"/>
                  <a:cs typeface="Arial Italics"/>
                  <a:sym typeface="Arial Italics"/>
                </a:rPr>
                <a:t>Hear issues from a child’s perspective</a:t>
              </a:r>
            </a:p>
            <a:p>
              <a:pPr algn="l">
                <a:lnSpc>
                  <a:spcPts val="3240"/>
                </a:lnSpc>
              </a:pPr>
            </a:p>
            <a:p>
              <a:pPr algn="l" marL="509590" indent="-254795" lvl="1">
                <a:lnSpc>
                  <a:spcPts val="3240"/>
                </a:lnSpc>
                <a:buFont typeface="Arial"/>
                <a:buChar char="•"/>
              </a:pPr>
              <a:r>
                <a:rPr lang="en-US" sz="3000" i="true">
                  <a:solidFill>
                    <a:srgbClr val="FFFFFF"/>
                  </a:solidFill>
                  <a:latin typeface="Arial Italics"/>
                  <a:ea typeface="Arial Italics"/>
                  <a:cs typeface="Arial Italics"/>
                  <a:sym typeface="Arial Italics"/>
                </a:rPr>
                <a:t>Raises self-esteem</a:t>
              </a:r>
            </a:p>
            <a:p>
              <a:pPr algn="l">
                <a:lnSpc>
                  <a:spcPts val="3240"/>
                </a:lnSpc>
              </a:pPr>
            </a:p>
            <a:p>
              <a:pPr algn="l" marL="509590" indent="-254795" lvl="1">
                <a:lnSpc>
                  <a:spcPts val="3240"/>
                </a:lnSpc>
                <a:buFont typeface="Arial"/>
                <a:buChar char="•"/>
              </a:pPr>
              <a:r>
                <a:rPr lang="en-US" sz="3000" i="true">
                  <a:solidFill>
                    <a:srgbClr val="FFFFFF"/>
                  </a:solidFill>
                  <a:latin typeface="Arial Italics"/>
                  <a:ea typeface="Arial Italics"/>
                  <a:cs typeface="Arial Italics"/>
                  <a:sym typeface="Arial Italics"/>
                </a:rPr>
                <a:t>Initiatives are more responsive to needs</a:t>
              </a:r>
            </a:p>
            <a:p>
              <a:pPr algn="l">
                <a:lnSpc>
                  <a:spcPts val="3240"/>
                </a:lnSpc>
              </a:pPr>
            </a:p>
            <a:p>
              <a:pPr algn="l" marL="509590" indent="-254795" lvl="1">
                <a:lnSpc>
                  <a:spcPts val="3240"/>
                </a:lnSpc>
                <a:buFont typeface="Arial"/>
                <a:buChar char="•"/>
              </a:pPr>
              <a:r>
                <a:rPr lang="en-US" sz="3000" i="true">
                  <a:solidFill>
                    <a:srgbClr val="FFFFFF"/>
                  </a:solidFill>
                  <a:latin typeface="Arial Italics"/>
                  <a:ea typeface="Arial Italics"/>
                  <a:cs typeface="Arial Italics"/>
                  <a:sym typeface="Arial Italics"/>
                </a:rPr>
                <a:t>Minimises chances of adults abusing power over children</a:t>
              </a:r>
            </a:p>
            <a:p>
              <a:pPr algn="l">
                <a:lnSpc>
                  <a:spcPts val="3240"/>
                </a:lnSpc>
              </a:pPr>
            </a:p>
            <a:p>
              <a:pPr algn="l" marL="509400" indent="-254700" lvl="1">
                <a:lnSpc>
                  <a:spcPts val="3240"/>
                </a:lnSpc>
                <a:buFont typeface="Arial"/>
                <a:buChar char="•"/>
              </a:pPr>
              <a:r>
                <a:rPr lang="en-US" sz="3000" i="true">
                  <a:solidFill>
                    <a:srgbClr val="FFFFFF"/>
                  </a:solidFill>
                  <a:latin typeface="Arial Italics"/>
                  <a:ea typeface="Arial Italics"/>
                  <a:cs typeface="Arial Italics"/>
                  <a:sym typeface="Arial Italics"/>
                </a:rPr>
                <a:t>Recognition of children’s interest which are often disregarded in policy.</a:t>
              </a:r>
              <a:r>
                <a:rPr lang="en-US" sz="3000">
                  <a:solidFill>
                    <a:srgbClr val="FFFFFF"/>
                  </a:solidFill>
                  <a:latin typeface="Arial"/>
                  <a:ea typeface="Arial"/>
                  <a:cs typeface="Arial"/>
                  <a:sym typeface="Arial"/>
                </a:rPr>
                <a:t> </a:t>
              </a:r>
            </a:p>
            <a:p>
              <a:pPr algn="l">
                <a:lnSpc>
                  <a:spcPts val="3240"/>
                </a:lnSpc>
              </a:pPr>
            </a:p>
            <a:p>
              <a:pPr algn="r" marL="509400" indent="-254700" lvl="1">
                <a:lnSpc>
                  <a:spcPts val="3240"/>
                </a:lnSpc>
              </a:pPr>
              <a:r>
                <a:rPr lang="en-US" sz="3000">
                  <a:solidFill>
                    <a:srgbClr val="FFFFFF"/>
                  </a:solidFill>
                  <a:latin typeface="Arial"/>
                  <a:ea typeface="Arial"/>
                  <a:cs typeface="Arial"/>
                  <a:sym typeface="Arial"/>
                </a:rPr>
                <a:t>Lansdown, 2001 in Kanyal, 2014</a:t>
              </a:r>
            </a:p>
          </p:txBody>
        </p:sp>
      </p:grpSp>
    </p:spTree>
  </p:cSld>
  <p:clrMapOvr>
    <a:masterClrMapping/>
  </p:clrMapOvr>
</p:sld>
</file>

<file path=ppt/slides/slide13.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Buddion Cyfranogiad</a:t>
              </a:r>
            </a:p>
            <a:p>
              <a:pPr algn="ctr">
                <a:lnSpc>
                  <a:spcPts val="7128"/>
                </a:lnSpc>
              </a:pPr>
              <a:r>
                <a:rPr lang="en-US" sz="6600">
                  <a:solidFill>
                    <a:srgbClr val="FFFFFF"/>
                  </a:solidFill>
                  <a:latin typeface="Arial"/>
                  <a:ea typeface="Arial"/>
                  <a:cs typeface="Arial"/>
                  <a:sym typeface="Arial"/>
                </a:rPr>
                <a:t>Benefits of Participation </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8" id="8"/>
            <p:cNvSpPr txBox="true"/>
            <p:nvPr/>
          </p:nvSpPr>
          <p:spPr>
            <a:xfrm>
              <a:off x="0" y="-38100"/>
              <a:ext cx="10388600" cy="8766176"/>
            </a:xfrm>
            <a:prstGeom prst="rect">
              <a:avLst/>
            </a:prstGeom>
          </p:spPr>
          <p:txBody>
            <a:bodyPr anchor="t" rtlCol="false" tIns="50800" lIns="50800" bIns="50800" rIns="50800"/>
            <a:lstStyle/>
            <a:p>
              <a:pPr algn="l" marL="720090" indent="-360045" lvl="1">
                <a:lnSpc>
                  <a:spcPts val="4536"/>
                </a:lnSpc>
                <a:buFont typeface="Arial"/>
                <a:buChar char="•"/>
              </a:pPr>
              <a:r>
                <a:rPr lang="en-US" sz="4200">
                  <a:solidFill>
                    <a:srgbClr val="FFFFFF"/>
                  </a:solidFill>
                  <a:latin typeface="Arial"/>
                  <a:ea typeface="Arial"/>
                  <a:cs typeface="Arial"/>
                  <a:sym typeface="Arial"/>
                </a:rPr>
                <a:t>Yn cefnogi datblygiad sgiliau cyfathrebu</a:t>
              </a:r>
            </a:p>
            <a:p>
              <a:pPr algn="l" marL="720090" indent="-360045" lvl="1">
                <a:lnSpc>
                  <a:spcPts val="4536"/>
                </a:lnSpc>
                <a:buFont typeface="Arial"/>
                <a:buChar char="•"/>
              </a:pPr>
              <a:r>
                <a:rPr lang="en-US" sz="4200">
                  <a:solidFill>
                    <a:srgbClr val="FFFFFF"/>
                  </a:solidFill>
                  <a:latin typeface="Arial"/>
                  <a:ea typeface="Arial"/>
                  <a:cs typeface="Arial"/>
                  <a:sym typeface="Arial"/>
                </a:rPr>
                <a:t>Yn datblygu hyder a hunan-barch</a:t>
              </a:r>
            </a:p>
            <a:p>
              <a:pPr algn="l" marL="720090" indent="-360045" lvl="1">
                <a:lnSpc>
                  <a:spcPts val="4536"/>
                </a:lnSpc>
                <a:buFont typeface="Arial"/>
                <a:buChar char="•"/>
              </a:pPr>
              <a:r>
                <a:rPr lang="en-US" sz="4200">
                  <a:solidFill>
                    <a:srgbClr val="FFFFFF"/>
                  </a:solidFill>
                  <a:latin typeface="Arial"/>
                  <a:ea typeface="Arial"/>
                  <a:cs typeface="Arial"/>
                  <a:sym typeface="Arial"/>
                </a:rPr>
                <a:t>Yn datblygu dealltwriaeth o werthoedd democrataidd</a:t>
              </a:r>
            </a:p>
            <a:p>
              <a:pPr algn="l" marL="720090" indent="-360045" lvl="1">
                <a:lnSpc>
                  <a:spcPts val="4536"/>
                </a:lnSpc>
                <a:buFont typeface="Arial"/>
                <a:buChar char="•"/>
              </a:pPr>
              <a:r>
                <a:rPr lang="en-US" sz="4200">
                  <a:solidFill>
                    <a:srgbClr val="FFFFFF"/>
                  </a:solidFill>
                  <a:latin typeface="Arial"/>
                  <a:ea typeface="Arial"/>
                  <a:cs typeface="Arial"/>
                  <a:sym typeface="Arial"/>
                </a:rPr>
                <a:t>Yn hybu dinasyddiaeth weithredol yn eu cymunedau</a:t>
              </a:r>
            </a:p>
            <a:p>
              <a:pPr algn="l" marL="720090" indent="-360045" lvl="1">
                <a:lnSpc>
                  <a:spcPts val="4536"/>
                </a:lnSpc>
              </a:pP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12" id="12"/>
            <p:cNvSpPr txBox="true"/>
            <p:nvPr/>
          </p:nvSpPr>
          <p:spPr>
            <a:xfrm>
              <a:off x="0" y="-38100"/>
              <a:ext cx="10388600" cy="8766176"/>
            </a:xfrm>
            <a:prstGeom prst="rect">
              <a:avLst/>
            </a:prstGeom>
          </p:spPr>
          <p:txBody>
            <a:bodyPr anchor="t" rtlCol="false" tIns="50800" lIns="50800" bIns="50800" rIns="50800"/>
            <a:lstStyle/>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Supports the development of communication skills</a:t>
              </a:r>
            </a:p>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Grows confidence and self-esteem</a:t>
              </a:r>
            </a:p>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Develop understanding of democratic values</a:t>
              </a:r>
            </a:p>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Fosters active citizenship in their communities </a:t>
              </a:r>
            </a:p>
            <a:p>
              <a:pPr algn="l" marL="760095" indent="-380048" lvl="1">
                <a:lnSpc>
                  <a:spcPts val="4536"/>
                </a:lnSpc>
              </a:pPr>
            </a:p>
          </p:txBody>
        </p:sp>
      </p:grpSp>
    </p:spTree>
  </p:cSld>
  <p:clrMapOvr>
    <a:masterClrMapping/>
  </p:clrMapOvr>
</p:sld>
</file>

<file path=ppt/slides/slide14.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Buddion Cyfranogiad</a:t>
              </a:r>
            </a:p>
            <a:p>
              <a:pPr algn="ctr">
                <a:lnSpc>
                  <a:spcPts val="7128"/>
                </a:lnSpc>
              </a:pPr>
              <a:r>
                <a:rPr lang="en-US" sz="6600">
                  <a:solidFill>
                    <a:srgbClr val="FFFFFF"/>
                  </a:solidFill>
                  <a:latin typeface="Arial"/>
                  <a:ea typeface="Arial"/>
                  <a:cs typeface="Arial"/>
                  <a:sym typeface="Arial"/>
                </a:rPr>
                <a:t>Benefits of Participation </a:t>
              </a:r>
            </a:p>
          </p:txBody>
        </p:sp>
      </p:grpSp>
      <p:grpSp>
        <p:nvGrpSpPr>
          <p:cNvPr name="Group 5" id="5"/>
          <p:cNvGrpSpPr/>
          <p:nvPr/>
        </p:nvGrpSpPr>
        <p:grpSpPr>
          <a:xfrm rot="0">
            <a:off x="1247775" y="2728912"/>
            <a:ext cx="7791450" cy="7289292"/>
            <a:chOff x="0" y="0"/>
            <a:chExt cx="10388600" cy="9719056"/>
          </a:xfrm>
        </p:grpSpPr>
        <p:sp>
          <p:nvSpPr>
            <p:cNvPr name="Freeform 6" id="6"/>
            <p:cNvSpPr/>
            <p:nvPr/>
          </p:nvSpPr>
          <p:spPr>
            <a:xfrm flipH="false" flipV="false" rot="0">
              <a:off x="12700" y="14142"/>
              <a:ext cx="10363200" cy="9690771"/>
            </a:xfrm>
            <a:custGeom>
              <a:avLst/>
              <a:gdLst/>
              <a:ahLst/>
              <a:cxnLst/>
              <a:rect r="r" b="b" t="t" l="l"/>
              <a:pathLst>
                <a:path h="9690771" w="10363200">
                  <a:moveTo>
                    <a:pt x="0" y="0"/>
                  </a:moveTo>
                  <a:lnTo>
                    <a:pt x="10363200" y="0"/>
                  </a:lnTo>
                  <a:lnTo>
                    <a:pt x="10363200" y="9690771"/>
                  </a:lnTo>
                  <a:lnTo>
                    <a:pt x="0" y="9690771"/>
                  </a:lnTo>
                  <a:close/>
                </a:path>
              </a:pathLst>
            </a:custGeom>
            <a:solidFill>
              <a:srgbClr val="000000"/>
            </a:solidFill>
          </p:spPr>
        </p:sp>
        <p:sp>
          <p:nvSpPr>
            <p:cNvPr name="Freeform 7" id="7"/>
            <p:cNvSpPr/>
            <p:nvPr/>
          </p:nvSpPr>
          <p:spPr>
            <a:xfrm flipH="false" flipV="false" rot="0">
              <a:off x="0" y="0"/>
              <a:ext cx="10388600" cy="9719055"/>
            </a:xfrm>
            <a:custGeom>
              <a:avLst/>
              <a:gdLst/>
              <a:ahLst/>
              <a:cxnLst/>
              <a:rect r="r" b="b" t="t" l="l"/>
              <a:pathLst>
                <a:path h="9719055" w="10388600">
                  <a:moveTo>
                    <a:pt x="12700" y="0"/>
                  </a:moveTo>
                  <a:lnTo>
                    <a:pt x="10375900" y="0"/>
                  </a:lnTo>
                  <a:cubicBezTo>
                    <a:pt x="10382885" y="0"/>
                    <a:pt x="10388600" y="6364"/>
                    <a:pt x="10388600" y="14142"/>
                  </a:cubicBezTo>
                  <a:lnTo>
                    <a:pt x="10388600" y="9704913"/>
                  </a:lnTo>
                  <a:cubicBezTo>
                    <a:pt x="10388600" y="9712691"/>
                    <a:pt x="10382885" y="9719055"/>
                    <a:pt x="10375900" y="9719055"/>
                  </a:cubicBezTo>
                  <a:lnTo>
                    <a:pt x="12700" y="9719055"/>
                  </a:lnTo>
                  <a:cubicBezTo>
                    <a:pt x="5715" y="9719055"/>
                    <a:pt x="0" y="9712691"/>
                    <a:pt x="0" y="9704913"/>
                  </a:cubicBezTo>
                  <a:lnTo>
                    <a:pt x="0" y="14142"/>
                  </a:lnTo>
                  <a:cubicBezTo>
                    <a:pt x="0" y="6364"/>
                    <a:pt x="5715" y="0"/>
                    <a:pt x="12700" y="0"/>
                  </a:cubicBezTo>
                  <a:moveTo>
                    <a:pt x="12700" y="28284"/>
                  </a:moveTo>
                  <a:lnTo>
                    <a:pt x="12700" y="14142"/>
                  </a:lnTo>
                  <a:lnTo>
                    <a:pt x="25400" y="14142"/>
                  </a:lnTo>
                  <a:lnTo>
                    <a:pt x="25400" y="9704913"/>
                  </a:lnTo>
                  <a:lnTo>
                    <a:pt x="12700" y="9704913"/>
                  </a:lnTo>
                  <a:lnTo>
                    <a:pt x="12700" y="9690771"/>
                  </a:lnTo>
                  <a:lnTo>
                    <a:pt x="10375900" y="9690771"/>
                  </a:lnTo>
                  <a:lnTo>
                    <a:pt x="10375900" y="9704913"/>
                  </a:lnTo>
                  <a:lnTo>
                    <a:pt x="10363200" y="9704913"/>
                  </a:lnTo>
                  <a:lnTo>
                    <a:pt x="10363200" y="14142"/>
                  </a:lnTo>
                  <a:lnTo>
                    <a:pt x="10375900" y="14142"/>
                  </a:lnTo>
                  <a:lnTo>
                    <a:pt x="10375900" y="28284"/>
                  </a:lnTo>
                  <a:lnTo>
                    <a:pt x="12700" y="28284"/>
                  </a:lnTo>
                  <a:close/>
                </a:path>
              </a:pathLst>
            </a:custGeom>
            <a:solidFill>
              <a:srgbClr val="000000"/>
            </a:solidFill>
          </p:spPr>
        </p:sp>
        <p:sp>
          <p:nvSpPr>
            <p:cNvPr name="TextBox 8" id="8"/>
            <p:cNvSpPr txBox="true"/>
            <p:nvPr/>
          </p:nvSpPr>
          <p:spPr>
            <a:xfrm>
              <a:off x="0" y="-38100"/>
              <a:ext cx="10388600" cy="9757156"/>
            </a:xfrm>
            <a:prstGeom prst="rect">
              <a:avLst/>
            </a:prstGeom>
          </p:spPr>
          <p:txBody>
            <a:bodyPr anchor="t" rtlCol="false" tIns="50800" lIns="50800" bIns="50800" rIns="50800"/>
            <a:lstStyle/>
            <a:p>
              <a:pPr algn="l" marL="720090" indent="-360045" lvl="1">
                <a:lnSpc>
                  <a:spcPts val="4536"/>
                </a:lnSpc>
                <a:buFont typeface="Arial"/>
                <a:buChar char="•"/>
              </a:pPr>
              <a:r>
                <a:rPr lang="en-US" sz="4200">
                  <a:solidFill>
                    <a:srgbClr val="FFFFFF"/>
                  </a:solidFill>
                  <a:latin typeface="Arial"/>
                  <a:ea typeface="Arial"/>
                  <a:cs typeface="Arial"/>
                  <a:sym typeface="Arial"/>
                </a:rPr>
                <a:t>Yn rhoi ymeimlad o reolaeth a synnwyr o'r gallu i wneud penderfyniadau gweithredol</a:t>
              </a:r>
            </a:p>
            <a:p>
              <a:pPr algn="l" marL="720090" indent="-360045" lvl="1">
                <a:lnSpc>
                  <a:spcPts val="4536"/>
                </a:lnSpc>
                <a:buFont typeface="Arial"/>
                <a:buChar char="•"/>
              </a:pPr>
              <a:r>
                <a:rPr lang="en-US" sz="4200">
                  <a:solidFill>
                    <a:srgbClr val="FFFFFF"/>
                  </a:solidFill>
                  <a:latin typeface="Arial"/>
                  <a:ea typeface="Arial"/>
                  <a:cs typeface="Arial"/>
                  <a:sym typeface="Arial"/>
                </a:rPr>
                <a:t>Mae oedolion yn gwybod pa faterion sy'n effeithio plant heb ddyfalu neu wneud rhagdybiaethau oedolyn am brofiad y plentyn. </a:t>
              </a:r>
            </a:p>
            <a:p>
              <a:pPr algn="l" marL="720090" indent="-360045" lvl="1">
                <a:lnSpc>
                  <a:spcPts val="4536"/>
                </a:lnSpc>
              </a:pPr>
            </a:p>
            <a:p>
              <a:pPr algn="l" marL="462915" indent="-231458" lvl="1">
                <a:lnSpc>
                  <a:spcPts val="2916"/>
                </a:lnSpc>
              </a:pPr>
              <a:r>
                <a:rPr lang="en-US" sz="2700">
                  <a:solidFill>
                    <a:srgbClr val="FFFFFF"/>
                  </a:solidFill>
                  <a:latin typeface="Arial"/>
                  <a:ea typeface="Arial"/>
                  <a:cs typeface="Arial"/>
                  <a:sym typeface="Arial"/>
                </a:rPr>
                <a:t>                                    Comisiynydd Plant Cymru, 2013</a:t>
              </a:r>
            </a:p>
            <a:p>
              <a:pPr algn="l" marL="720090" indent="-360045" lvl="1">
                <a:lnSpc>
                  <a:spcPts val="4536"/>
                </a:lnSpc>
              </a:pPr>
            </a:p>
          </p:txBody>
        </p:sp>
      </p:grpSp>
      <p:grpSp>
        <p:nvGrpSpPr>
          <p:cNvPr name="Group 9" id="9"/>
          <p:cNvGrpSpPr/>
          <p:nvPr/>
        </p:nvGrpSpPr>
        <p:grpSpPr>
          <a:xfrm rot="0">
            <a:off x="9248775" y="2728912"/>
            <a:ext cx="7791450" cy="6927342"/>
            <a:chOff x="0" y="0"/>
            <a:chExt cx="10388600" cy="9236456"/>
          </a:xfrm>
        </p:grpSpPr>
        <p:sp>
          <p:nvSpPr>
            <p:cNvPr name="Freeform 10" id="10"/>
            <p:cNvSpPr/>
            <p:nvPr/>
          </p:nvSpPr>
          <p:spPr>
            <a:xfrm flipH="false" flipV="false" rot="0">
              <a:off x="12700" y="13440"/>
              <a:ext cx="10363200" cy="9209576"/>
            </a:xfrm>
            <a:custGeom>
              <a:avLst/>
              <a:gdLst/>
              <a:ahLst/>
              <a:cxnLst/>
              <a:rect r="r" b="b" t="t" l="l"/>
              <a:pathLst>
                <a:path h="9209576" w="10363200">
                  <a:moveTo>
                    <a:pt x="0" y="0"/>
                  </a:moveTo>
                  <a:lnTo>
                    <a:pt x="10363200" y="0"/>
                  </a:lnTo>
                  <a:lnTo>
                    <a:pt x="10363200" y="9209575"/>
                  </a:lnTo>
                  <a:lnTo>
                    <a:pt x="0" y="9209575"/>
                  </a:lnTo>
                  <a:close/>
                </a:path>
              </a:pathLst>
            </a:custGeom>
            <a:solidFill>
              <a:srgbClr val="000000"/>
            </a:solidFill>
          </p:spPr>
        </p:sp>
        <p:sp>
          <p:nvSpPr>
            <p:cNvPr name="Freeform 11" id="11"/>
            <p:cNvSpPr/>
            <p:nvPr/>
          </p:nvSpPr>
          <p:spPr>
            <a:xfrm flipH="false" flipV="false" rot="0">
              <a:off x="0" y="0"/>
              <a:ext cx="10388600" cy="9236455"/>
            </a:xfrm>
            <a:custGeom>
              <a:avLst/>
              <a:gdLst/>
              <a:ahLst/>
              <a:cxnLst/>
              <a:rect r="r" b="b" t="t" l="l"/>
              <a:pathLst>
                <a:path h="9236455" w="10388600">
                  <a:moveTo>
                    <a:pt x="12700" y="0"/>
                  </a:moveTo>
                  <a:lnTo>
                    <a:pt x="10375900" y="0"/>
                  </a:lnTo>
                  <a:cubicBezTo>
                    <a:pt x="10382885" y="0"/>
                    <a:pt x="10388600" y="6048"/>
                    <a:pt x="10388600" y="13440"/>
                  </a:cubicBezTo>
                  <a:lnTo>
                    <a:pt x="10388600" y="9223015"/>
                  </a:lnTo>
                  <a:cubicBezTo>
                    <a:pt x="10388600" y="9230407"/>
                    <a:pt x="10382885" y="9236455"/>
                    <a:pt x="10375900" y="9236455"/>
                  </a:cubicBezTo>
                  <a:lnTo>
                    <a:pt x="12700" y="9236455"/>
                  </a:lnTo>
                  <a:cubicBezTo>
                    <a:pt x="5715" y="9236455"/>
                    <a:pt x="0" y="9230407"/>
                    <a:pt x="0" y="9223015"/>
                  </a:cubicBezTo>
                  <a:lnTo>
                    <a:pt x="0" y="13440"/>
                  </a:lnTo>
                  <a:cubicBezTo>
                    <a:pt x="0" y="6048"/>
                    <a:pt x="5715" y="0"/>
                    <a:pt x="12700" y="0"/>
                  </a:cubicBezTo>
                  <a:moveTo>
                    <a:pt x="12700" y="26879"/>
                  </a:moveTo>
                  <a:lnTo>
                    <a:pt x="12700" y="13440"/>
                  </a:lnTo>
                  <a:lnTo>
                    <a:pt x="25400" y="13440"/>
                  </a:lnTo>
                  <a:lnTo>
                    <a:pt x="25400" y="9223015"/>
                  </a:lnTo>
                  <a:lnTo>
                    <a:pt x="12700" y="9223015"/>
                  </a:lnTo>
                  <a:lnTo>
                    <a:pt x="12700" y="9209576"/>
                  </a:lnTo>
                  <a:lnTo>
                    <a:pt x="10375900" y="9209576"/>
                  </a:lnTo>
                  <a:lnTo>
                    <a:pt x="10375900" y="9223015"/>
                  </a:lnTo>
                  <a:lnTo>
                    <a:pt x="10363200" y="9223015"/>
                  </a:lnTo>
                  <a:lnTo>
                    <a:pt x="10363200" y="13440"/>
                  </a:lnTo>
                  <a:lnTo>
                    <a:pt x="10375900" y="13440"/>
                  </a:lnTo>
                  <a:lnTo>
                    <a:pt x="10375900" y="26879"/>
                  </a:lnTo>
                  <a:lnTo>
                    <a:pt x="12700" y="26879"/>
                  </a:lnTo>
                  <a:close/>
                </a:path>
              </a:pathLst>
            </a:custGeom>
            <a:solidFill>
              <a:srgbClr val="000000"/>
            </a:solidFill>
          </p:spPr>
        </p:sp>
        <p:sp>
          <p:nvSpPr>
            <p:cNvPr name="TextBox 12" id="12"/>
            <p:cNvSpPr txBox="true"/>
            <p:nvPr/>
          </p:nvSpPr>
          <p:spPr>
            <a:xfrm>
              <a:off x="0" y="-38100"/>
              <a:ext cx="10388600" cy="9274556"/>
            </a:xfrm>
            <a:prstGeom prst="rect">
              <a:avLst/>
            </a:prstGeom>
          </p:spPr>
          <p:txBody>
            <a:bodyPr anchor="t" rtlCol="false" tIns="50800" lIns="50800" bIns="50800" rIns="50800"/>
            <a:lstStyle/>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Gives children a sense of control and enable active decision making </a:t>
              </a:r>
            </a:p>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Adults know what issues really affect children without guessing or making adult assumptions about the child experience</a:t>
              </a:r>
              <a:r>
                <a:rPr lang="en-US" sz="4200">
                  <a:solidFill>
                    <a:srgbClr val="FFFFFF"/>
                  </a:solidFill>
                  <a:latin typeface="Arial"/>
                  <a:ea typeface="Arial"/>
                  <a:cs typeface="Arial"/>
                  <a:sym typeface="Arial"/>
                </a:rPr>
                <a:t>. </a:t>
              </a:r>
            </a:p>
            <a:p>
              <a:pPr algn="r" marL="760095" indent="-380048" lvl="1">
                <a:lnSpc>
                  <a:spcPts val="4536"/>
                </a:lnSpc>
              </a:pPr>
            </a:p>
            <a:p>
              <a:pPr algn="r" marL="760095" indent="-380048" lvl="1">
                <a:lnSpc>
                  <a:spcPts val="4536"/>
                </a:lnSpc>
              </a:pPr>
            </a:p>
            <a:p>
              <a:pPr algn="r" marL="488632" indent="-244316" lvl="1">
                <a:lnSpc>
                  <a:spcPts val="2916"/>
                </a:lnSpc>
              </a:pPr>
              <a:r>
                <a:rPr lang="en-US" sz="2700">
                  <a:solidFill>
                    <a:srgbClr val="FFFFFF"/>
                  </a:solidFill>
                  <a:latin typeface="Arial"/>
                  <a:ea typeface="Arial"/>
                  <a:cs typeface="Arial"/>
                  <a:sym typeface="Arial"/>
                </a:rPr>
                <a:t>Children’s Commissioner Wales, 2013</a:t>
              </a:r>
            </a:p>
            <a:p>
              <a:pPr algn="l" marL="760095" indent="-380048" lvl="1">
                <a:lnSpc>
                  <a:spcPts val="4536"/>
                </a:lnSpc>
              </a:pPr>
            </a:p>
          </p:txBody>
        </p:sp>
      </p:gr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13485" y="4996812"/>
            <a:ext cx="7791450" cy="4963956"/>
            <a:chOff x="0" y="0"/>
            <a:chExt cx="10388600" cy="6618608"/>
          </a:xfrm>
        </p:grpSpPr>
        <p:sp>
          <p:nvSpPr>
            <p:cNvPr name="Freeform 3" id="3"/>
            <p:cNvSpPr/>
            <p:nvPr/>
          </p:nvSpPr>
          <p:spPr>
            <a:xfrm flipH="false" flipV="false" rot="0">
              <a:off x="12700" y="12700"/>
              <a:ext cx="10363200" cy="6593205"/>
            </a:xfrm>
            <a:custGeom>
              <a:avLst/>
              <a:gdLst/>
              <a:ahLst/>
              <a:cxnLst/>
              <a:rect r="r" b="b" t="t" l="l"/>
              <a:pathLst>
                <a:path h="6593205" w="10363200">
                  <a:moveTo>
                    <a:pt x="0" y="0"/>
                  </a:moveTo>
                  <a:lnTo>
                    <a:pt x="10363200" y="0"/>
                  </a:lnTo>
                  <a:lnTo>
                    <a:pt x="10363200" y="6593205"/>
                  </a:lnTo>
                  <a:lnTo>
                    <a:pt x="0" y="6593205"/>
                  </a:lnTo>
                  <a:close/>
                </a:path>
              </a:pathLst>
            </a:custGeom>
            <a:solidFill>
              <a:srgbClr val="000000"/>
            </a:solidFill>
          </p:spPr>
        </p:sp>
        <p:sp>
          <p:nvSpPr>
            <p:cNvPr name="Freeform 4" id="4"/>
            <p:cNvSpPr/>
            <p:nvPr/>
          </p:nvSpPr>
          <p:spPr>
            <a:xfrm flipH="false" flipV="false" rot="0">
              <a:off x="0" y="0"/>
              <a:ext cx="10388600" cy="6618605"/>
            </a:xfrm>
            <a:custGeom>
              <a:avLst/>
              <a:gdLst/>
              <a:ahLst/>
              <a:cxnLst/>
              <a:rect r="r" b="b" t="t" l="l"/>
              <a:pathLst>
                <a:path h="6618605" w="10388600">
                  <a:moveTo>
                    <a:pt x="12700" y="0"/>
                  </a:moveTo>
                  <a:lnTo>
                    <a:pt x="10375900" y="0"/>
                  </a:lnTo>
                  <a:cubicBezTo>
                    <a:pt x="10382885" y="0"/>
                    <a:pt x="10388600" y="5715"/>
                    <a:pt x="10388600" y="12700"/>
                  </a:cubicBezTo>
                  <a:lnTo>
                    <a:pt x="10388600" y="6605905"/>
                  </a:lnTo>
                  <a:cubicBezTo>
                    <a:pt x="10388600" y="6612890"/>
                    <a:pt x="10382885" y="6618605"/>
                    <a:pt x="10375900" y="6618605"/>
                  </a:cubicBezTo>
                  <a:lnTo>
                    <a:pt x="12700" y="6618605"/>
                  </a:lnTo>
                  <a:cubicBezTo>
                    <a:pt x="5715" y="6618605"/>
                    <a:pt x="0" y="6612890"/>
                    <a:pt x="0" y="6605905"/>
                  </a:cubicBezTo>
                  <a:lnTo>
                    <a:pt x="0" y="12700"/>
                  </a:lnTo>
                  <a:cubicBezTo>
                    <a:pt x="0" y="5715"/>
                    <a:pt x="5715" y="0"/>
                    <a:pt x="12700" y="0"/>
                  </a:cubicBezTo>
                  <a:moveTo>
                    <a:pt x="12700" y="25400"/>
                  </a:moveTo>
                  <a:lnTo>
                    <a:pt x="12700" y="12700"/>
                  </a:lnTo>
                  <a:lnTo>
                    <a:pt x="25400" y="12700"/>
                  </a:lnTo>
                  <a:lnTo>
                    <a:pt x="25400" y="6605905"/>
                  </a:lnTo>
                  <a:lnTo>
                    <a:pt x="12700" y="6605905"/>
                  </a:lnTo>
                  <a:lnTo>
                    <a:pt x="12700" y="6593205"/>
                  </a:lnTo>
                  <a:lnTo>
                    <a:pt x="10375900" y="6593205"/>
                  </a:lnTo>
                  <a:lnTo>
                    <a:pt x="10375900" y="6605905"/>
                  </a:lnTo>
                  <a:lnTo>
                    <a:pt x="10363200" y="6605905"/>
                  </a:lnTo>
                  <a:lnTo>
                    <a:pt x="10363200" y="12700"/>
                  </a:lnTo>
                  <a:lnTo>
                    <a:pt x="10375900" y="12700"/>
                  </a:lnTo>
                  <a:lnTo>
                    <a:pt x="10375900" y="25400"/>
                  </a:lnTo>
                  <a:lnTo>
                    <a:pt x="12700" y="25400"/>
                  </a:lnTo>
                  <a:close/>
                </a:path>
              </a:pathLst>
            </a:custGeom>
            <a:solidFill>
              <a:srgbClr val="000000"/>
            </a:solidFill>
          </p:spPr>
        </p:sp>
        <p:sp>
          <p:nvSpPr>
            <p:cNvPr name="TextBox 5" id="5"/>
            <p:cNvSpPr txBox="true"/>
            <p:nvPr/>
          </p:nvSpPr>
          <p:spPr>
            <a:xfrm>
              <a:off x="0" y="-38100"/>
              <a:ext cx="10388600" cy="6656708"/>
            </a:xfrm>
            <a:prstGeom prst="rect">
              <a:avLst/>
            </a:prstGeom>
          </p:spPr>
          <p:txBody>
            <a:bodyPr anchor="t" rtlCol="false" tIns="50800" lIns="50800" bIns="50800" rIns="50800"/>
            <a:lstStyle/>
            <a:p>
              <a:pPr algn="l" marL="760095" indent="-380048" lvl="1">
                <a:lnSpc>
                  <a:spcPts val="4536"/>
                </a:lnSpc>
                <a:buFont typeface="Arial"/>
                <a:buChar char="•"/>
              </a:pPr>
              <a:r>
                <a:rPr lang="en-US" sz="4200">
                  <a:solidFill>
                    <a:srgbClr val="FFFFFF"/>
                  </a:solidFill>
                  <a:latin typeface="Arial"/>
                  <a:ea typeface="Arial"/>
                  <a:cs typeface="Arial"/>
                  <a:sym typeface="Arial"/>
                </a:rPr>
                <a:t>Teimlo fod nhw’n perthyn</a:t>
              </a:r>
            </a:p>
            <a:p>
              <a:pPr algn="l" marL="760095" indent="-380048" lvl="1">
                <a:lnSpc>
                  <a:spcPts val="4536"/>
                </a:lnSpc>
                <a:buFont typeface="Arial"/>
                <a:buChar char="•"/>
              </a:pPr>
              <a:r>
                <a:rPr lang="en-US" sz="4200">
                  <a:solidFill>
                    <a:srgbClr val="FFFFFF"/>
                  </a:solidFill>
                  <a:latin typeface="Arial"/>
                  <a:ea typeface="Arial"/>
                  <a:cs typeface="Arial"/>
                  <a:sym typeface="Arial"/>
                </a:rPr>
                <a:t>Teimladau o rymuso a gwerth cymdeithasol</a:t>
              </a:r>
            </a:p>
            <a:p>
              <a:pPr algn="l" marL="760095" indent="-380048" lvl="1">
                <a:lnSpc>
                  <a:spcPts val="4536"/>
                </a:lnSpc>
                <a:buFont typeface="Arial"/>
                <a:buChar char="•"/>
              </a:pPr>
              <a:r>
                <a:rPr lang="en-US" sz="4200">
                  <a:solidFill>
                    <a:srgbClr val="FFFFFF"/>
                  </a:solidFill>
                  <a:latin typeface="Arial"/>
                  <a:ea typeface="Arial"/>
                  <a:cs typeface="Arial"/>
                  <a:sym typeface="Arial"/>
                </a:rPr>
                <a:t>Ymwybyddiaeth o ddinasyddiaeth ddemocrataidd</a:t>
              </a:r>
            </a:p>
            <a:p>
              <a:pPr algn="r" marL="760095" indent="-380048" lvl="1">
                <a:lnSpc>
                  <a:spcPts val="4536"/>
                </a:lnSpc>
                <a:buFont typeface="Arial"/>
                <a:buChar char="•"/>
              </a:pPr>
              <a:r>
                <a:rPr lang="en-US" sz="4200">
                  <a:solidFill>
                    <a:srgbClr val="FFFFFF"/>
                  </a:solidFill>
                  <a:latin typeface="Arial"/>
                  <a:ea typeface="Arial"/>
                  <a:cs typeface="Arial"/>
                  <a:sym typeface="Arial"/>
                </a:rPr>
                <a:t>Thomas, 2007</a:t>
              </a:r>
            </a:p>
          </p:txBody>
        </p:sp>
      </p:grpSp>
      <p:grpSp>
        <p:nvGrpSpPr>
          <p:cNvPr name="Group 6" id="6"/>
          <p:cNvGrpSpPr/>
          <p:nvPr/>
        </p:nvGrpSpPr>
        <p:grpSpPr>
          <a:xfrm rot="0">
            <a:off x="9574530" y="4996814"/>
            <a:ext cx="7791450" cy="4963954"/>
            <a:chOff x="0" y="0"/>
            <a:chExt cx="10388600" cy="6618606"/>
          </a:xfrm>
        </p:grpSpPr>
        <p:sp>
          <p:nvSpPr>
            <p:cNvPr name="Freeform 7" id="7"/>
            <p:cNvSpPr/>
            <p:nvPr/>
          </p:nvSpPr>
          <p:spPr>
            <a:xfrm flipH="false" flipV="false" rot="0">
              <a:off x="12700" y="12700"/>
              <a:ext cx="10363200" cy="6593205"/>
            </a:xfrm>
            <a:custGeom>
              <a:avLst/>
              <a:gdLst/>
              <a:ahLst/>
              <a:cxnLst/>
              <a:rect r="r" b="b" t="t" l="l"/>
              <a:pathLst>
                <a:path h="6593205" w="10363200">
                  <a:moveTo>
                    <a:pt x="0" y="0"/>
                  </a:moveTo>
                  <a:lnTo>
                    <a:pt x="10363200" y="0"/>
                  </a:lnTo>
                  <a:lnTo>
                    <a:pt x="10363200" y="6593205"/>
                  </a:lnTo>
                  <a:lnTo>
                    <a:pt x="0" y="6593205"/>
                  </a:lnTo>
                  <a:close/>
                </a:path>
              </a:pathLst>
            </a:custGeom>
            <a:solidFill>
              <a:srgbClr val="000000"/>
            </a:solidFill>
          </p:spPr>
        </p:sp>
        <p:sp>
          <p:nvSpPr>
            <p:cNvPr name="Freeform 8" id="8"/>
            <p:cNvSpPr/>
            <p:nvPr/>
          </p:nvSpPr>
          <p:spPr>
            <a:xfrm flipH="false" flipV="false" rot="0">
              <a:off x="0" y="0"/>
              <a:ext cx="10388600" cy="6618605"/>
            </a:xfrm>
            <a:custGeom>
              <a:avLst/>
              <a:gdLst/>
              <a:ahLst/>
              <a:cxnLst/>
              <a:rect r="r" b="b" t="t" l="l"/>
              <a:pathLst>
                <a:path h="6618605" w="10388600">
                  <a:moveTo>
                    <a:pt x="12700" y="0"/>
                  </a:moveTo>
                  <a:lnTo>
                    <a:pt x="10375900" y="0"/>
                  </a:lnTo>
                  <a:cubicBezTo>
                    <a:pt x="10382885" y="0"/>
                    <a:pt x="10388600" y="5715"/>
                    <a:pt x="10388600" y="12700"/>
                  </a:cubicBezTo>
                  <a:lnTo>
                    <a:pt x="10388600" y="6605905"/>
                  </a:lnTo>
                  <a:cubicBezTo>
                    <a:pt x="10388600" y="6612890"/>
                    <a:pt x="10382885" y="6618605"/>
                    <a:pt x="10375900" y="6618605"/>
                  </a:cubicBezTo>
                  <a:lnTo>
                    <a:pt x="12700" y="6618605"/>
                  </a:lnTo>
                  <a:cubicBezTo>
                    <a:pt x="5715" y="6618605"/>
                    <a:pt x="0" y="6612890"/>
                    <a:pt x="0" y="6605905"/>
                  </a:cubicBezTo>
                  <a:lnTo>
                    <a:pt x="0" y="12700"/>
                  </a:lnTo>
                  <a:cubicBezTo>
                    <a:pt x="0" y="5715"/>
                    <a:pt x="5715" y="0"/>
                    <a:pt x="12700" y="0"/>
                  </a:cubicBezTo>
                  <a:moveTo>
                    <a:pt x="12700" y="25400"/>
                  </a:moveTo>
                  <a:lnTo>
                    <a:pt x="12700" y="12700"/>
                  </a:lnTo>
                  <a:lnTo>
                    <a:pt x="25400" y="12700"/>
                  </a:lnTo>
                  <a:lnTo>
                    <a:pt x="25400" y="6605905"/>
                  </a:lnTo>
                  <a:lnTo>
                    <a:pt x="12700" y="6605905"/>
                  </a:lnTo>
                  <a:lnTo>
                    <a:pt x="12700" y="6593205"/>
                  </a:lnTo>
                  <a:lnTo>
                    <a:pt x="10375900" y="6593205"/>
                  </a:lnTo>
                  <a:lnTo>
                    <a:pt x="10375900" y="6605905"/>
                  </a:lnTo>
                  <a:lnTo>
                    <a:pt x="10363200" y="6605905"/>
                  </a:lnTo>
                  <a:lnTo>
                    <a:pt x="10363200" y="12700"/>
                  </a:lnTo>
                  <a:lnTo>
                    <a:pt x="10375900" y="12700"/>
                  </a:lnTo>
                  <a:lnTo>
                    <a:pt x="10375900" y="25400"/>
                  </a:lnTo>
                  <a:lnTo>
                    <a:pt x="12700" y="25400"/>
                  </a:lnTo>
                  <a:close/>
                </a:path>
              </a:pathLst>
            </a:custGeom>
            <a:solidFill>
              <a:srgbClr val="000000"/>
            </a:solidFill>
          </p:spPr>
        </p:sp>
        <p:sp>
          <p:nvSpPr>
            <p:cNvPr name="TextBox 9" id="9"/>
            <p:cNvSpPr txBox="true"/>
            <p:nvPr/>
          </p:nvSpPr>
          <p:spPr>
            <a:xfrm>
              <a:off x="0" y="-38100"/>
              <a:ext cx="10388600" cy="6656706"/>
            </a:xfrm>
            <a:prstGeom prst="rect">
              <a:avLst/>
            </a:prstGeom>
          </p:spPr>
          <p:txBody>
            <a:bodyPr anchor="t" rtlCol="false" tIns="50800" lIns="50800" bIns="50800" rIns="50800"/>
            <a:lstStyle/>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Sense of belonging and ‘fitting in’ </a:t>
              </a:r>
            </a:p>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Feelings of empowerment and social worth </a:t>
              </a:r>
            </a:p>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Consciousness of democratic citizenship </a:t>
              </a:r>
            </a:p>
            <a:p>
              <a:pPr algn="r" marL="760095" indent="-380048" lvl="1">
                <a:lnSpc>
                  <a:spcPts val="4536"/>
                </a:lnSpc>
                <a:buFont typeface="Arial"/>
                <a:buChar char="•"/>
              </a:pPr>
              <a:r>
                <a:rPr lang="en-US" sz="4200">
                  <a:solidFill>
                    <a:srgbClr val="FFFFFF"/>
                  </a:solidFill>
                  <a:latin typeface="Arial"/>
                  <a:ea typeface="Arial"/>
                  <a:cs typeface="Arial"/>
                  <a:sym typeface="Arial"/>
                </a:rPr>
                <a:t>Thomas, 2007</a:t>
              </a:r>
            </a:p>
          </p:txBody>
        </p:sp>
      </p:grpSp>
      <p:sp>
        <p:nvSpPr>
          <p:cNvPr name="Freeform 10" id="10"/>
          <p:cNvSpPr/>
          <p:nvPr/>
        </p:nvSpPr>
        <p:spPr>
          <a:xfrm flipH="false" flipV="false" rot="0">
            <a:off x="5829300" y="332895"/>
            <a:ext cx="5830728" cy="4376264"/>
          </a:xfrm>
          <a:custGeom>
            <a:avLst/>
            <a:gdLst/>
            <a:ahLst/>
            <a:cxnLst/>
            <a:rect r="r" b="b" t="t" l="l"/>
            <a:pathLst>
              <a:path h="4376264" w="5830728">
                <a:moveTo>
                  <a:pt x="0" y="0"/>
                </a:moveTo>
                <a:lnTo>
                  <a:pt x="5830728" y="0"/>
                </a:lnTo>
                <a:lnTo>
                  <a:pt x="5830728" y="4376263"/>
                </a:lnTo>
                <a:lnTo>
                  <a:pt x="0" y="4376263"/>
                </a:lnTo>
                <a:lnTo>
                  <a:pt x="0" y="0"/>
                </a:lnTo>
                <a:close/>
              </a:path>
            </a:pathLst>
          </a:custGeom>
          <a:blipFill>
            <a:blip r:embed="rId2"/>
            <a:stretch>
              <a:fillRect l="0" t="0" r="0" b="0"/>
            </a:stretch>
          </a:blipFill>
        </p:spPr>
      </p:sp>
    </p:spTree>
  </p:cSld>
  <p:clrMapOvr>
    <a:masterClrMapping/>
  </p:clrMapOvr>
</p:sld>
</file>

<file path=ppt/slides/slide16.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Beirniadaeth yn erbyn Cyfranogiad</a:t>
              </a:r>
            </a:p>
            <a:p>
              <a:pPr algn="ctr">
                <a:lnSpc>
                  <a:spcPts val="7128"/>
                </a:lnSpc>
              </a:pPr>
              <a:r>
                <a:rPr lang="en-US" sz="6600">
                  <a:solidFill>
                    <a:srgbClr val="FFFFFF"/>
                  </a:solidFill>
                  <a:latin typeface="Arial"/>
                  <a:ea typeface="Arial"/>
                  <a:cs typeface="Arial"/>
                  <a:sym typeface="Arial"/>
                </a:rPr>
                <a:t>Criticisms of Participation </a:t>
              </a:r>
            </a:p>
          </p:txBody>
        </p:sp>
      </p:grpSp>
      <p:grpSp>
        <p:nvGrpSpPr>
          <p:cNvPr name="Group 5" id="5"/>
          <p:cNvGrpSpPr/>
          <p:nvPr/>
        </p:nvGrpSpPr>
        <p:grpSpPr>
          <a:xfrm rot="0">
            <a:off x="1247775" y="2728912"/>
            <a:ext cx="7791450" cy="6950391"/>
            <a:chOff x="0" y="0"/>
            <a:chExt cx="10388600" cy="9267188"/>
          </a:xfrm>
        </p:grpSpPr>
        <p:sp>
          <p:nvSpPr>
            <p:cNvPr name="Freeform 6" id="6"/>
            <p:cNvSpPr/>
            <p:nvPr/>
          </p:nvSpPr>
          <p:spPr>
            <a:xfrm flipH="false" flipV="false" rot="0">
              <a:off x="12700" y="12700"/>
              <a:ext cx="10363200" cy="9241790"/>
            </a:xfrm>
            <a:custGeom>
              <a:avLst/>
              <a:gdLst/>
              <a:ahLst/>
              <a:cxnLst/>
              <a:rect r="r" b="b" t="t" l="l"/>
              <a:pathLst>
                <a:path h="9241790" w="10363200">
                  <a:moveTo>
                    <a:pt x="0" y="0"/>
                  </a:moveTo>
                  <a:lnTo>
                    <a:pt x="10363200" y="0"/>
                  </a:lnTo>
                  <a:lnTo>
                    <a:pt x="10363200" y="9241790"/>
                  </a:lnTo>
                  <a:lnTo>
                    <a:pt x="0" y="9241790"/>
                  </a:lnTo>
                  <a:close/>
                </a:path>
              </a:pathLst>
            </a:custGeom>
            <a:solidFill>
              <a:srgbClr val="000000"/>
            </a:solidFill>
          </p:spPr>
        </p:sp>
        <p:sp>
          <p:nvSpPr>
            <p:cNvPr name="Freeform 7" id="7"/>
            <p:cNvSpPr/>
            <p:nvPr/>
          </p:nvSpPr>
          <p:spPr>
            <a:xfrm flipH="false" flipV="false" rot="0">
              <a:off x="0" y="0"/>
              <a:ext cx="10388600" cy="9267190"/>
            </a:xfrm>
            <a:custGeom>
              <a:avLst/>
              <a:gdLst/>
              <a:ahLst/>
              <a:cxnLst/>
              <a:rect r="r" b="b" t="t" l="l"/>
              <a:pathLst>
                <a:path h="9267190" w="10388600">
                  <a:moveTo>
                    <a:pt x="12700" y="0"/>
                  </a:moveTo>
                  <a:lnTo>
                    <a:pt x="10375900" y="0"/>
                  </a:lnTo>
                  <a:cubicBezTo>
                    <a:pt x="10382885" y="0"/>
                    <a:pt x="10388600" y="5715"/>
                    <a:pt x="10388600" y="12700"/>
                  </a:cubicBezTo>
                  <a:lnTo>
                    <a:pt x="10388600" y="9254490"/>
                  </a:lnTo>
                  <a:cubicBezTo>
                    <a:pt x="10388600" y="9261475"/>
                    <a:pt x="10382885" y="9267190"/>
                    <a:pt x="10375900" y="9267190"/>
                  </a:cubicBezTo>
                  <a:lnTo>
                    <a:pt x="12700" y="9267190"/>
                  </a:lnTo>
                  <a:cubicBezTo>
                    <a:pt x="5715" y="9267190"/>
                    <a:pt x="0" y="9261475"/>
                    <a:pt x="0" y="9254490"/>
                  </a:cubicBezTo>
                  <a:lnTo>
                    <a:pt x="0" y="12700"/>
                  </a:lnTo>
                  <a:cubicBezTo>
                    <a:pt x="0" y="5715"/>
                    <a:pt x="5715" y="0"/>
                    <a:pt x="12700" y="0"/>
                  </a:cubicBezTo>
                  <a:moveTo>
                    <a:pt x="12700" y="25400"/>
                  </a:moveTo>
                  <a:lnTo>
                    <a:pt x="12700" y="12700"/>
                  </a:lnTo>
                  <a:lnTo>
                    <a:pt x="25400" y="12700"/>
                  </a:lnTo>
                  <a:lnTo>
                    <a:pt x="25400" y="9254490"/>
                  </a:lnTo>
                  <a:lnTo>
                    <a:pt x="12700" y="9254490"/>
                  </a:lnTo>
                  <a:lnTo>
                    <a:pt x="12700" y="9241790"/>
                  </a:lnTo>
                  <a:lnTo>
                    <a:pt x="10375900" y="9241790"/>
                  </a:lnTo>
                  <a:lnTo>
                    <a:pt x="10375900" y="9254490"/>
                  </a:lnTo>
                  <a:lnTo>
                    <a:pt x="10363200" y="9254490"/>
                  </a:lnTo>
                  <a:lnTo>
                    <a:pt x="10363200" y="12700"/>
                  </a:lnTo>
                  <a:lnTo>
                    <a:pt x="10375900" y="12700"/>
                  </a:lnTo>
                  <a:lnTo>
                    <a:pt x="10375900" y="25400"/>
                  </a:lnTo>
                  <a:lnTo>
                    <a:pt x="12700" y="25400"/>
                  </a:lnTo>
                  <a:close/>
                </a:path>
              </a:pathLst>
            </a:custGeom>
            <a:solidFill>
              <a:srgbClr val="000000"/>
            </a:solidFill>
          </p:spPr>
        </p:sp>
        <p:sp>
          <p:nvSpPr>
            <p:cNvPr name="TextBox 8" id="8"/>
            <p:cNvSpPr txBox="true"/>
            <p:nvPr/>
          </p:nvSpPr>
          <p:spPr>
            <a:xfrm>
              <a:off x="0" y="47625"/>
              <a:ext cx="10388600" cy="9219563"/>
            </a:xfrm>
            <a:prstGeom prst="rect">
              <a:avLst/>
            </a:prstGeom>
          </p:spPr>
          <p:txBody>
            <a:bodyPr anchor="t" rtlCol="false" tIns="50800" lIns="50800" bIns="50800" rIns="50800"/>
            <a:lstStyle/>
            <a:p>
              <a:pPr algn="l" marL="703088" indent="-351544" lvl="1">
                <a:lnSpc>
                  <a:spcPts val="3356"/>
                </a:lnSpc>
                <a:buFont typeface="Arial"/>
                <a:buChar char="•"/>
              </a:pPr>
              <a:r>
                <a:rPr lang="en-US" sz="3885">
                  <a:solidFill>
                    <a:srgbClr val="FFFFFF"/>
                  </a:solidFill>
                  <a:latin typeface="Arial"/>
                  <a:ea typeface="Arial"/>
                  <a:cs typeface="Arial"/>
                  <a:sym typeface="Arial"/>
                </a:rPr>
                <a:t>Yn fwy cyffredin ymhlith pobl ifanc 12-16 oed</a:t>
              </a:r>
            </a:p>
            <a:p>
              <a:pPr algn="l" marL="703088" indent="-351544" lvl="1">
                <a:lnSpc>
                  <a:spcPts val="3356"/>
                </a:lnSpc>
                <a:buFont typeface="Arial"/>
                <a:buChar char="•"/>
              </a:pPr>
              <a:r>
                <a:rPr lang="en-US" sz="3885">
                  <a:solidFill>
                    <a:srgbClr val="FFFFFF"/>
                  </a:solidFill>
                  <a:latin typeface="Arial"/>
                  <a:ea typeface="Arial"/>
                  <a:cs typeface="Arial"/>
                  <a:sym typeface="Arial"/>
                </a:rPr>
                <a:t>Yn aml mae'n cynnwys ymgynghoriadau ar ddatblygu / cyflwyno gwasanaethau - ychydig iawn o bolisi neu ddatblygiad strategol</a:t>
              </a:r>
            </a:p>
            <a:p>
              <a:pPr algn="l" marL="703088" indent="-351544" lvl="1">
                <a:lnSpc>
                  <a:spcPts val="3356"/>
                </a:lnSpc>
                <a:buFont typeface="Arial"/>
                <a:buChar char="•"/>
              </a:pPr>
              <a:r>
                <a:rPr lang="en-US" sz="3885">
                  <a:solidFill>
                    <a:srgbClr val="FFFFFF"/>
                  </a:solidFill>
                  <a:latin typeface="Arial"/>
                  <a:ea typeface="Arial"/>
                  <a:cs typeface="Arial"/>
                  <a:sym typeface="Arial"/>
                </a:rPr>
                <a:t>Yn tueddu i gynnwys y Bartneriaeth Plant a Phobl Ifanc nad ydynt yn gynrychioliadol</a:t>
              </a:r>
            </a:p>
            <a:p>
              <a:pPr algn="l" marL="703088" indent="-351544" lvl="1">
                <a:lnSpc>
                  <a:spcPts val="3356"/>
                </a:lnSpc>
                <a:buFont typeface="Arial"/>
                <a:buChar char="•"/>
              </a:pPr>
              <a:r>
                <a:rPr lang="en-US" sz="3885">
                  <a:solidFill>
                    <a:srgbClr val="FFFFFF"/>
                  </a:solidFill>
                  <a:latin typeface="Arial"/>
                  <a:ea typeface="Arial"/>
                  <a:cs typeface="Arial"/>
                  <a:sym typeface="Arial"/>
                </a:rPr>
                <a:t>Dim deialog hirdymor rhwng plant a phobl ifanc a gwneuthurwyr penderfyniadau</a:t>
              </a:r>
            </a:p>
            <a:p>
              <a:pPr algn="r" marL="703088" indent="-351544" lvl="1">
                <a:lnSpc>
                  <a:spcPts val="3356"/>
                </a:lnSpc>
              </a:pPr>
              <a:r>
                <a:rPr lang="en-US" sz="3885">
                  <a:solidFill>
                    <a:srgbClr val="FFFFFF"/>
                  </a:solidFill>
                  <a:latin typeface="Arial"/>
                  <a:ea typeface="Arial"/>
                  <a:cs typeface="Arial"/>
                  <a:sym typeface="Arial"/>
                </a:rPr>
                <a:t>Thomas, 2007</a:t>
              </a:r>
            </a:p>
          </p:txBody>
        </p:sp>
      </p:grpSp>
      <p:grpSp>
        <p:nvGrpSpPr>
          <p:cNvPr name="Group 9" id="9"/>
          <p:cNvGrpSpPr/>
          <p:nvPr/>
        </p:nvGrpSpPr>
        <p:grpSpPr>
          <a:xfrm rot="0">
            <a:off x="9248775" y="2728911"/>
            <a:ext cx="7791450" cy="6950393"/>
            <a:chOff x="0" y="0"/>
            <a:chExt cx="10388600" cy="9267190"/>
          </a:xfrm>
        </p:grpSpPr>
        <p:sp>
          <p:nvSpPr>
            <p:cNvPr name="Freeform 10" id="10"/>
            <p:cNvSpPr/>
            <p:nvPr/>
          </p:nvSpPr>
          <p:spPr>
            <a:xfrm flipH="false" flipV="false" rot="0">
              <a:off x="12700" y="12700"/>
              <a:ext cx="10363200" cy="9241790"/>
            </a:xfrm>
            <a:custGeom>
              <a:avLst/>
              <a:gdLst/>
              <a:ahLst/>
              <a:cxnLst/>
              <a:rect r="r" b="b" t="t" l="l"/>
              <a:pathLst>
                <a:path h="9241790" w="10363200">
                  <a:moveTo>
                    <a:pt x="0" y="0"/>
                  </a:moveTo>
                  <a:lnTo>
                    <a:pt x="10363200" y="0"/>
                  </a:lnTo>
                  <a:lnTo>
                    <a:pt x="10363200" y="9241790"/>
                  </a:lnTo>
                  <a:lnTo>
                    <a:pt x="0" y="9241790"/>
                  </a:lnTo>
                  <a:close/>
                </a:path>
              </a:pathLst>
            </a:custGeom>
            <a:solidFill>
              <a:srgbClr val="000000"/>
            </a:solidFill>
          </p:spPr>
        </p:sp>
        <p:sp>
          <p:nvSpPr>
            <p:cNvPr name="Freeform 11" id="11"/>
            <p:cNvSpPr/>
            <p:nvPr/>
          </p:nvSpPr>
          <p:spPr>
            <a:xfrm flipH="false" flipV="false" rot="0">
              <a:off x="0" y="0"/>
              <a:ext cx="10388600" cy="9267190"/>
            </a:xfrm>
            <a:custGeom>
              <a:avLst/>
              <a:gdLst/>
              <a:ahLst/>
              <a:cxnLst/>
              <a:rect r="r" b="b" t="t" l="l"/>
              <a:pathLst>
                <a:path h="9267190" w="10388600">
                  <a:moveTo>
                    <a:pt x="12700" y="0"/>
                  </a:moveTo>
                  <a:lnTo>
                    <a:pt x="10375900" y="0"/>
                  </a:lnTo>
                  <a:cubicBezTo>
                    <a:pt x="10382885" y="0"/>
                    <a:pt x="10388600" y="5715"/>
                    <a:pt x="10388600" y="12700"/>
                  </a:cubicBezTo>
                  <a:lnTo>
                    <a:pt x="10388600" y="9254490"/>
                  </a:lnTo>
                  <a:cubicBezTo>
                    <a:pt x="10388600" y="9261475"/>
                    <a:pt x="10382885" y="9267190"/>
                    <a:pt x="10375900" y="9267190"/>
                  </a:cubicBezTo>
                  <a:lnTo>
                    <a:pt x="12700" y="9267190"/>
                  </a:lnTo>
                  <a:cubicBezTo>
                    <a:pt x="5715" y="9267190"/>
                    <a:pt x="0" y="9261475"/>
                    <a:pt x="0" y="9254490"/>
                  </a:cubicBezTo>
                  <a:lnTo>
                    <a:pt x="0" y="12700"/>
                  </a:lnTo>
                  <a:cubicBezTo>
                    <a:pt x="0" y="5715"/>
                    <a:pt x="5715" y="0"/>
                    <a:pt x="12700" y="0"/>
                  </a:cubicBezTo>
                  <a:moveTo>
                    <a:pt x="12700" y="25400"/>
                  </a:moveTo>
                  <a:lnTo>
                    <a:pt x="12700" y="12700"/>
                  </a:lnTo>
                  <a:lnTo>
                    <a:pt x="25400" y="12700"/>
                  </a:lnTo>
                  <a:lnTo>
                    <a:pt x="25400" y="9254490"/>
                  </a:lnTo>
                  <a:lnTo>
                    <a:pt x="12700" y="9254490"/>
                  </a:lnTo>
                  <a:lnTo>
                    <a:pt x="12700" y="9241790"/>
                  </a:lnTo>
                  <a:lnTo>
                    <a:pt x="10375900" y="9241790"/>
                  </a:lnTo>
                  <a:lnTo>
                    <a:pt x="10375900" y="9254490"/>
                  </a:lnTo>
                  <a:lnTo>
                    <a:pt x="10363200" y="9254490"/>
                  </a:lnTo>
                  <a:lnTo>
                    <a:pt x="10363200" y="12700"/>
                  </a:lnTo>
                  <a:lnTo>
                    <a:pt x="10375900" y="12700"/>
                  </a:lnTo>
                  <a:lnTo>
                    <a:pt x="10375900" y="25400"/>
                  </a:lnTo>
                  <a:lnTo>
                    <a:pt x="12700" y="25400"/>
                  </a:lnTo>
                  <a:close/>
                </a:path>
              </a:pathLst>
            </a:custGeom>
            <a:solidFill>
              <a:srgbClr val="000000"/>
            </a:solidFill>
          </p:spPr>
        </p:sp>
        <p:sp>
          <p:nvSpPr>
            <p:cNvPr name="TextBox 12" id="12"/>
            <p:cNvSpPr txBox="true"/>
            <p:nvPr/>
          </p:nvSpPr>
          <p:spPr>
            <a:xfrm>
              <a:off x="0" y="-38100"/>
              <a:ext cx="10388600" cy="9305290"/>
            </a:xfrm>
            <a:prstGeom prst="rect">
              <a:avLst/>
            </a:prstGeom>
          </p:spPr>
          <p:txBody>
            <a:bodyPr anchor="t" rtlCol="false" tIns="50800" lIns="50800" bIns="50800" rIns="50800"/>
            <a:lstStyle/>
            <a:p>
              <a:pPr algn="l" marL="705802" indent="-352901" lvl="1">
                <a:lnSpc>
                  <a:spcPts val="4212"/>
                </a:lnSpc>
                <a:buFont typeface="Arial"/>
                <a:buChar char="•"/>
              </a:pPr>
              <a:r>
                <a:rPr lang="en-US" sz="3900" i="true">
                  <a:solidFill>
                    <a:srgbClr val="FFFFFF"/>
                  </a:solidFill>
                  <a:latin typeface="Arial Italics"/>
                  <a:ea typeface="Arial Italics"/>
                  <a:cs typeface="Arial Italics"/>
                  <a:sym typeface="Arial Italics"/>
                </a:rPr>
                <a:t>More common amongst 12-16 year olds</a:t>
              </a:r>
            </a:p>
            <a:p>
              <a:pPr algn="l" marL="705802" indent="-352901" lvl="1">
                <a:lnSpc>
                  <a:spcPts val="4212"/>
                </a:lnSpc>
                <a:buFont typeface="Arial"/>
                <a:buChar char="•"/>
              </a:pPr>
              <a:r>
                <a:rPr lang="en-US" sz="3900" i="true">
                  <a:solidFill>
                    <a:srgbClr val="FFFFFF"/>
                  </a:solidFill>
                  <a:latin typeface="Arial Italics"/>
                  <a:ea typeface="Arial Italics"/>
                  <a:cs typeface="Arial Italics"/>
                  <a:sym typeface="Arial Italics"/>
                </a:rPr>
                <a:t>Often involves consultations on service development/delivery – little policy or strategic development</a:t>
              </a:r>
            </a:p>
            <a:p>
              <a:pPr algn="l" marL="705802" indent="-352901" lvl="1">
                <a:lnSpc>
                  <a:spcPts val="4212"/>
                </a:lnSpc>
                <a:buFont typeface="Arial"/>
                <a:buChar char="•"/>
              </a:pPr>
              <a:r>
                <a:rPr lang="en-US" sz="3900" i="true">
                  <a:solidFill>
                    <a:srgbClr val="FFFFFF"/>
                  </a:solidFill>
                  <a:latin typeface="Arial Italics"/>
                  <a:ea typeface="Arial Italics"/>
                  <a:cs typeface="Arial Italics"/>
                  <a:sym typeface="Arial Italics"/>
                </a:rPr>
                <a:t>Tends to involve Ch&amp;YP who are not representative</a:t>
              </a:r>
            </a:p>
            <a:p>
              <a:pPr algn="l" marL="705802" indent="-352901" lvl="1">
                <a:lnSpc>
                  <a:spcPts val="4212"/>
                </a:lnSpc>
                <a:buFont typeface="Arial"/>
                <a:buChar char="•"/>
              </a:pPr>
              <a:r>
                <a:rPr lang="en-US" sz="3900" i="true">
                  <a:solidFill>
                    <a:srgbClr val="FFFFFF"/>
                  </a:solidFill>
                  <a:latin typeface="Arial Italics"/>
                  <a:ea typeface="Arial Italics"/>
                  <a:cs typeface="Arial Italics"/>
                  <a:sym typeface="Arial Italics"/>
                </a:rPr>
                <a:t>No long term dialogue between Ch&amp;Yp and decision-makers</a:t>
              </a:r>
            </a:p>
            <a:p>
              <a:pPr algn="r" marL="705802" indent="-352901" lvl="1">
                <a:lnSpc>
                  <a:spcPts val="4212"/>
                </a:lnSpc>
              </a:pPr>
              <a:r>
                <a:rPr lang="en-US" sz="3900">
                  <a:solidFill>
                    <a:srgbClr val="FFFFFF"/>
                  </a:solidFill>
                  <a:latin typeface="Arial"/>
                  <a:ea typeface="Arial"/>
                  <a:cs typeface="Arial"/>
                  <a:sym typeface="Arial"/>
                </a:rPr>
                <a:t>Thomas, 2007 </a:t>
              </a:r>
            </a:p>
          </p:txBody>
        </p:sp>
      </p:grpSp>
    </p:spTree>
  </p:cSld>
  <p:clrMapOvr>
    <a:masterClrMapping/>
  </p:clrMapOvr>
</p:sld>
</file>

<file path=ppt/slides/slide17.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Beirniadaeth yn erbyn Cyfranogiad</a:t>
              </a:r>
            </a:p>
            <a:p>
              <a:pPr algn="ctr">
                <a:lnSpc>
                  <a:spcPts val="7128"/>
                </a:lnSpc>
              </a:pPr>
              <a:r>
                <a:rPr lang="en-US" sz="6600">
                  <a:solidFill>
                    <a:srgbClr val="FFFFFF"/>
                  </a:solidFill>
                  <a:latin typeface="Arial"/>
                  <a:ea typeface="Arial"/>
                  <a:cs typeface="Arial"/>
                  <a:sym typeface="Arial"/>
                </a:rPr>
                <a:t>Criticisms of Participation </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8" id="8"/>
            <p:cNvSpPr txBox="true"/>
            <p:nvPr/>
          </p:nvSpPr>
          <p:spPr>
            <a:xfrm>
              <a:off x="0" y="9525"/>
              <a:ext cx="10388600" cy="8718551"/>
            </a:xfrm>
            <a:prstGeom prst="rect">
              <a:avLst/>
            </a:prstGeom>
          </p:spPr>
          <p:txBody>
            <a:bodyPr anchor="t" rtlCol="false" tIns="50800" lIns="50800" bIns="50800" rIns="50800"/>
            <a:lstStyle/>
            <a:p>
              <a:pPr algn="l" marL="703088" indent="-351544" lvl="1">
                <a:lnSpc>
                  <a:spcPts val="3776"/>
                </a:lnSpc>
                <a:buFont typeface="Arial"/>
                <a:buChar char="•"/>
              </a:pPr>
              <a:r>
                <a:rPr lang="en-US" sz="3885">
                  <a:solidFill>
                    <a:srgbClr val="FFFFFF"/>
                  </a:solidFill>
                  <a:latin typeface="Arial"/>
                  <a:ea typeface="Arial"/>
                  <a:cs typeface="Arial"/>
                  <a:sym typeface="Arial"/>
                </a:rPr>
                <a:t>Tensiynau rhwng gwneud penderfyniadau a mwynhau beichiau plentyndod </a:t>
              </a:r>
            </a:p>
            <a:p>
              <a:pPr algn="l" marL="703088" indent="-351544" lvl="1">
                <a:lnSpc>
                  <a:spcPts val="3776"/>
                </a:lnSpc>
              </a:pPr>
            </a:p>
            <a:p>
              <a:pPr algn="l" marL="703088" indent="-351544" lvl="1">
                <a:lnSpc>
                  <a:spcPts val="3776"/>
                </a:lnSpc>
                <a:buFont typeface="Arial"/>
                <a:buChar char="•"/>
              </a:pPr>
              <a:r>
                <a:rPr lang="en-US" sz="3885">
                  <a:solidFill>
                    <a:srgbClr val="FFFFFF"/>
                  </a:solidFill>
                  <a:latin typeface="Arial"/>
                  <a:ea typeface="Arial"/>
                  <a:cs typeface="Arial"/>
                  <a:sym typeface="Arial"/>
                </a:rPr>
                <a:t>Sinigiaeth plant </a:t>
              </a:r>
            </a:p>
            <a:p>
              <a:pPr algn="l" marL="703088" indent="-351544" lvl="1">
                <a:lnSpc>
                  <a:spcPts val="3776"/>
                </a:lnSpc>
              </a:pPr>
            </a:p>
            <a:p>
              <a:pPr algn="l" marL="703088" indent="-351544" lvl="1">
                <a:lnSpc>
                  <a:spcPts val="3776"/>
                </a:lnSpc>
                <a:buFont typeface="Arial"/>
                <a:buChar char="•"/>
              </a:pPr>
              <a:r>
                <a:rPr lang="en-US" sz="3885">
                  <a:solidFill>
                    <a:srgbClr val="FFFFFF"/>
                  </a:solidFill>
                  <a:latin typeface="Arial"/>
                  <a:ea typeface="Arial"/>
                  <a:cs typeface="Arial"/>
                  <a:sym typeface="Arial"/>
                </a:rPr>
                <a:t>O’r brig i lawr - dan arweiniad oedolion</a:t>
              </a: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12" id="12"/>
            <p:cNvSpPr txBox="true"/>
            <p:nvPr/>
          </p:nvSpPr>
          <p:spPr>
            <a:xfrm>
              <a:off x="0" y="9525"/>
              <a:ext cx="10388600" cy="8718551"/>
            </a:xfrm>
            <a:prstGeom prst="rect">
              <a:avLst/>
            </a:prstGeom>
          </p:spPr>
          <p:txBody>
            <a:bodyPr anchor="t" rtlCol="false" tIns="50800" lIns="50800" bIns="50800" rIns="50800"/>
            <a:lstStyle/>
            <a:p>
              <a:pPr algn="l" marL="703088" indent="-351544" lvl="1">
                <a:lnSpc>
                  <a:spcPts val="3776"/>
                </a:lnSpc>
                <a:buFont typeface="Arial"/>
                <a:buChar char="•"/>
              </a:pPr>
              <a:r>
                <a:rPr lang="en-US" sz="3885" i="true">
                  <a:solidFill>
                    <a:srgbClr val="FFFFFF"/>
                  </a:solidFill>
                  <a:latin typeface="Arial Italics"/>
                  <a:ea typeface="Arial Italics"/>
                  <a:cs typeface="Arial Italics"/>
                  <a:sym typeface="Arial Italics"/>
                </a:rPr>
                <a:t>Tensions between decision-making and enjoying a childhood free of adult burdens</a:t>
              </a:r>
            </a:p>
            <a:p>
              <a:pPr algn="l" marL="703088" indent="-351544" lvl="1">
                <a:lnSpc>
                  <a:spcPts val="3776"/>
                </a:lnSpc>
              </a:pPr>
            </a:p>
            <a:p>
              <a:pPr algn="l" marL="703088" indent="-351544" lvl="1">
                <a:lnSpc>
                  <a:spcPts val="3776"/>
                </a:lnSpc>
                <a:buFont typeface="Arial"/>
                <a:buChar char="•"/>
              </a:pPr>
              <a:r>
                <a:rPr lang="en-US" sz="3885" i="true">
                  <a:solidFill>
                    <a:srgbClr val="FFFFFF"/>
                  </a:solidFill>
                  <a:latin typeface="Arial Italics"/>
                  <a:ea typeface="Arial Italics"/>
                  <a:cs typeface="Arial Italics"/>
                  <a:sym typeface="Arial Italics"/>
                </a:rPr>
                <a:t>Children’s cynicism</a:t>
              </a:r>
            </a:p>
            <a:p>
              <a:pPr algn="l" marL="703088" indent="-351544" lvl="1">
                <a:lnSpc>
                  <a:spcPts val="3776"/>
                </a:lnSpc>
              </a:pPr>
            </a:p>
            <a:p>
              <a:pPr algn="l" marL="703088" indent="-351544" lvl="1">
                <a:lnSpc>
                  <a:spcPts val="3776"/>
                </a:lnSpc>
                <a:buFont typeface="Arial"/>
                <a:buChar char="•"/>
              </a:pPr>
              <a:r>
                <a:rPr lang="en-US" sz="3885" i="true">
                  <a:solidFill>
                    <a:srgbClr val="FFFFFF"/>
                  </a:solidFill>
                  <a:latin typeface="Arial Italics"/>
                  <a:ea typeface="Arial Italics"/>
                  <a:cs typeface="Arial Italics"/>
                  <a:sym typeface="Arial Italics"/>
                </a:rPr>
                <a:t>Top down – adult led</a:t>
              </a:r>
            </a:p>
            <a:p>
              <a:pPr algn="l" marL="1288447" indent="-429482" lvl="2">
                <a:lnSpc>
                  <a:spcPts val="3236"/>
                </a:lnSpc>
                <a:buFont typeface="Arial"/>
                <a:buChar char="⚬"/>
              </a:pPr>
              <a:r>
                <a:rPr lang="en-US" sz="3330" i="true">
                  <a:solidFill>
                    <a:srgbClr val="FFFFFF"/>
                  </a:solidFill>
                  <a:latin typeface="Arial Italics"/>
                  <a:ea typeface="Arial Italics"/>
                  <a:cs typeface="Arial Italics"/>
                  <a:sym typeface="Arial Italics"/>
                </a:rPr>
                <a:t>“Children are praised when they behave like small adults and are put in their place when they do not.</a:t>
              </a:r>
              <a:r>
                <a:rPr lang="en-US" sz="3330">
                  <a:solidFill>
                    <a:srgbClr val="FFFFFF"/>
                  </a:solidFill>
                  <a:latin typeface="Arial"/>
                  <a:ea typeface="Arial"/>
                  <a:cs typeface="Arial"/>
                  <a:sym typeface="Arial"/>
                </a:rPr>
                <a:t>” </a:t>
              </a:r>
            </a:p>
            <a:p>
              <a:pPr algn="r" marL="966335" indent="-322112" lvl="2">
                <a:lnSpc>
                  <a:spcPts val="2427"/>
                </a:lnSpc>
              </a:pPr>
              <a:r>
                <a:rPr lang="en-US" sz="2497">
                  <a:solidFill>
                    <a:srgbClr val="FFFFFF"/>
                  </a:solidFill>
                  <a:latin typeface="Arial"/>
                  <a:ea typeface="Arial"/>
                  <a:cs typeface="Arial"/>
                  <a:sym typeface="Arial"/>
                </a:rPr>
                <a:t>(Begg, 2004 in Thomas, 2007)</a:t>
              </a:r>
            </a:p>
            <a:p>
              <a:pPr algn="r" marL="966335" indent="-322112" lvl="2">
                <a:lnSpc>
                  <a:spcPts val="2427"/>
                </a:lnSpc>
              </a:pPr>
              <a:r>
                <a:rPr lang="en-US" sz="2497">
                  <a:solidFill>
                    <a:srgbClr val="FFFFFF"/>
                  </a:solidFill>
                  <a:latin typeface="Arial"/>
                  <a:ea typeface="Arial"/>
                  <a:cs typeface="Arial"/>
                  <a:sym typeface="Arial"/>
                </a:rPr>
                <a:t>Thomas, 2007 </a:t>
              </a:r>
            </a:p>
            <a:p>
              <a:pPr algn="r" marL="1503188" indent="-501063" lvl="2">
                <a:lnSpc>
                  <a:spcPts val="3776"/>
                </a:lnSpc>
              </a:pPr>
            </a:p>
          </p:txBody>
        </p:sp>
      </p:grpSp>
    </p:spTree>
  </p:cSld>
  <p:clrMapOvr>
    <a:masterClrMapping/>
  </p:clrMapOvr>
</p:sld>
</file>

<file path=ppt/slides/slide18.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Rhwystrau Posibl</a:t>
              </a:r>
            </a:p>
            <a:p>
              <a:pPr algn="ctr">
                <a:lnSpc>
                  <a:spcPts val="7128"/>
                </a:lnSpc>
              </a:pPr>
              <a:r>
                <a:rPr lang="en-US" sz="6600">
                  <a:solidFill>
                    <a:srgbClr val="FFFFFF"/>
                  </a:solidFill>
                  <a:latin typeface="Arial"/>
                  <a:ea typeface="Arial"/>
                  <a:cs typeface="Arial"/>
                  <a:sym typeface="Arial"/>
                </a:rPr>
                <a:t>Possible Barriers </a:t>
              </a:r>
            </a:p>
          </p:txBody>
        </p:sp>
      </p:grpSp>
      <p:grpSp>
        <p:nvGrpSpPr>
          <p:cNvPr name="Group 5" id="5"/>
          <p:cNvGrpSpPr/>
          <p:nvPr/>
        </p:nvGrpSpPr>
        <p:grpSpPr>
          <a:xfrm rot="0">
            <a:off x="1247775" y="2728911"/>
            <a:ext cx="7791450" cy="6898957"/>
            <a:chOff x="0" y="0"/>
            <a:chExt cx="10388600" cy="9198610"/>
          </a:xfrm>
        </p:grpSpPr>
        <p:sp>
          <p:nvSpPr>
            <p:cNvPr name="Freeform 6" id="6"/>
            <p:cNvSpPr/>
            <p:nvPr/>
          </p:nvSpPr>
          <p:spPr>
            <a:xfrm flipH="false" flipV="false" rot="0">
              <a:off x="12700" y="12700"/>
              <a:ext cx="10363200" cy="9173210"/>
            </a:xfrm>
            <a:custGeom>
              <a:avLst/>
              <a:gdLst/>
              <a:ahLst/>
              <a:cxnLst/>
              <a:rect r="r" b="b" t="t" l="l"/>
              <a:pathLst>
                <a:path h="9173210" w="10363200">
                  <a:moveTo>
                    <a:pt x="0" y="0"/>
                  </a:moveTo>
                  <a:lnTo>
                    <a:pt x="10363200" y="0"/>
                  </a:lnTo>
                  <a:lnTo>
                    <a:pt x="10363200" y="9173210"/>
                  </a:lnTo>
                  <a:lnTo>
                    <a:pt x="0" y="9173210"/>
                  </a:lnTo>
                  <a:close/>
                </a:path>
              </a:pathLst>
            </a:custGeom>
            <a:solidFill>
              <a:srgbClr val="000000"/>
            </a:solidFill>
          </p:spPr>
        </p:sp>
        <p:sp>
          <p:nvSpPr>
            <p:cNvPr name="Freeform 7" id="7"/>
            <p:cNvSpPr/>
            <p:nvPr/>
          </p:nvSpPr>
          <p:spPr>
            <a:xfrm flipH="false" flipV="false" rot="0">
              <a:off x="0" y="0"/>
              <a:ext cx="10388600" cy="9198610"/>
            </a:xfrm>
            <a:custGeom>
              <a:avLst/>
              <a:gdLst/>
              <a:ahLst/>
              <a:cxnLst/>
              <a:rect r="r" b="b" t="t" l="l"/>
              <a:pathLst>
                <a:path h="9198610" w="10388600">
                  <a:moveTo>
                    <a:pt x="12700" y="0"/>
                  </a:moveTo>
                  <a:lnTo>
                    <a:pt x="10375900" y="0"/>
                  </a:lnTo>
                  <a:cubicBezTo>
                    <a:pt x="10382885" y="0"/>
                    <a:pt x="10388600" y="5715"/>
                    <a:pt x="10388600" y="12700"/>
                  </a:cubicBezTo>
                  <a:lnTo>
                    <a:pt x="10388600" y="9185910"/>
                  </a:lnTo>
                  <a:cubicBezTo>
                    <a:pt x="10388600" y="9192895"/>
                    <a:pt x="10382885" y="9198610"/>
                    <a:pt x="10375900" y="9198610"/>
                  </a:cubicBezTo>
                  <a:lnTo>
                    <a:pt x="12700" y="9198610"/>
                  </a:lnTo>
                  <a:cubicBezTo>
                    <a:pt x="5715" y="9198610"/>
                    <a:pt x="0" y="9192895"/>
                    <a:pt x="0" y="9185910"/>
                  </a:cubicBezTo>
                  <a:lnTo>
                    <a:pt x="0" y="12700"/>
                  </a:lnTo>
                  <a:cubicBezTo>
                    <a:pt x="0" y="5715"/>
                    <a:pt x="5715" y="0"/>
                    <a:pt x="12700" y="0"/>
                  </a:cubicBezTo>
                  <a:moveTo>
                    <a:pt x="12700" y="25400"/>
                  </a:moveTo>
                  <a:lnTo>
                    <a:pt x="12700" y="12700"/>
                  </a:lnTo>
                  <a:lnTo>
                    <a:pt x="25400" y="12700"/>
                  </a:lnTo>
                  <a:lnTo>
                    <a:pt x="25400" y="9185910"/>
                  </a:lnTo>
                  <a:lnTo>
                    <a:pt x="12700" y="9185910"/>
                  </a:lnTo>
                  <a:lnTo>
                    <a:pt x="12700" y="9173210"/>
                  </a:lnTo>
                  <a:lnTo>
                    <a:pt x="10375900" y="9173210"/>
                  </a:lnTo>
                  <a:lnTo>
                    <a:pt x="10375900" y="9185910"/>
                  </a:lnTo>
                  <a:lnTo>
                    <a:pt x="10363200" y="9185910"/>
                  </a:lnTo>
                  <a:lnTo>
                    <a:pt x="10363200" y="12700"/>
                  </a:lnTo>
                  <a:lnTo>
                    <a:pt x="10375900" y="12700"/>
                  </a:lnTo>
                  <a:lnTo>
                    <a:pt x="10375900" y="25400"/>
                  </a:lnTo>
                  <a:lnTo>
                    <a:pt x="12700" y="25400"/>
                  </a:lnTo>
                  <a:close/>
                </a:path>
              </a:pathLst>
            </a:custGeom>
            <a:solidFill>
              <a:srgbClr val="000000"/>
            </a:solidFill>
          </p:spPr>
        </p:sp>
        <p:sp>
          <p:nvSpPr>
            <p:cNvPr name="TextBox 8" id="8"/>
            <p:cNvSpPr txBox="true"/>
            <p:nvPr/>
          </p:nvSpPr>
          <p:spPr>
            <a:xfrm>
              <a:off x="0" y="47625"/>
              <a:ext cx="10388600" cy="9150985"/>
            </a:xfrm>
            <a:prstGeom prst="rect">
              <a:avLst/>
            </a:prstGeom>
          </p:spPr>
          <p:txBody>
            <a:bodyPr anchor="t" rtlCol="false" tIns="50800" lIns="50800" bIns="50800" rIns="50800"/>
            <a:lstStyle/>
            <a:p>
              <a:pPr algn="l" marL="663083" indent="-331541" lvl="1">
                <a:lnSpc>
                  <a:spcPts val="3356"/>
                </a:lnSpc>
                <a:buFont typeface="Arial"/>
                <a:buChar char="•"/>
              </a:pPr>
              <a:r>
                <a:rPr lang="en-US" sz="3885">
                  <a:solidFill>
                    <a:srgbClr val="FFFFFF"/>
                  </a:solidFill>
                  <a:latin typeface="Arial"/>
                  <a:ea typeface="Arial"/>
                  <a:cs typeface="Arial"/>
                  <a:sym typeface="Arial"/>
                </a:rPr>
                <a:t>Y farn y dylai plant fod yn rhydd a chael eu diogelu rhag cyfrifoldebau byd oedolion.</a:t>
              </a:r>
            </a:p>
            <a:p>
              <a:pPr algn="l" marL="663083" indent="-331541" lvl="1">
                <a:lnSpc>
                  <a:spcPts val="3356"/>
                </a:lnSpc>
                <a:buFont typeface="Arial"/>
                <a:buChar char="•"/>
              </a:pPr>
              <a:r>
                <a:rPr lang="en-US" sz="3885">
                  <a:solidFill>
                    <a:srgbClr val="FFFFFF"/>
                  </a:solidFill>
                  <a:latin typeface="Arial"/>
                  <a:ea typeface="Arial"/>
                  <a:cs typeface="Arial"/>
                  <a:sym typeface="Arial"/>
                </a:rPr>
                <a:t>Camsyniadau am gyfranogiad. Rhaid cael balans gyda diogelwch – creu amgylcheddau sy'n galluogi plant i deimlo'n fwy grymus i gyfleu eu barn.</a:t>
              </a:r>
            </a:p>
            <a:p>
              <a:pPr algn="l" marL="663083" indent="-331541" lvl="1">
                <a:lnSpc>
                  <a:spcPts val="3356"/>
                </a:lnSpc>
                <a:buFont typeface="Arial"/>
                <a:buChar char="•"/>
              </a:pPr>
              <a:r>
                <a:rPr lang="en-US" sz="3885">
                  <a:solidFill>
                    <a:srgbClr val="FFFFFF"/>
                  </a:solidFill>
                  <a:latin typeface="Arial"/>
                  <a:ea typeface="Arial"/>
                  <a:cs typeface="Arial"/>
                  <a:sym typeface="Arial"/>
                </a:rPr>
                <a:t>Cwricwlwm neu systemau ysgol anhyblyg</a:t>
              </a:r>
            </a:p>
            <a:p>
              <a:pPr algn="l" marL="663083" indent="-331541" lvl="1">
                <a:lnSpc>
                  <a:spcPts val="3356"/>
                </a:lnSpc>
                <a:buFont typeface="Arial"/>
                <a:buChar char="•"/>
              </a:pPr>
              <a:r>
                <a:rPr lang="en-US" sz="3885">
                  <a:solidFill>
                    <a:srgbClr val="FFFFFF"/>
                  </a:solidFill>
                  <a:latin typeface="Arial"/>
                  <a:ea typeface="Arial"/>
                  <a:cs typeface="Arial"/>
                  <a:sym typeface="Arial"/>
                </a:rPr>
                <a:t>Anallu'r ymarferwr i ddeall 'llais' y disgybl</a:t>
              </a:r>
            </a:p>
            <a:p>
              <a:pPr algn="l" marL="462201" indent="-231100" lvl="1">
                <a:lnSpc>
                  <a:spcPts val="2397"/>
                </a:lnSpc>
                <a:buFont typeface="Arial"/>
                <a:buChar char="•"/>
              </a:pPr>
              <a:r>
                <a:rPr lang="en-US" sz="2775">
                  <a:solidFill>
                    <a:srgbClr val="FFFFFF"/>
                  </a:solidFill>
                  <a:latin typeface="Arial"/>
                  <a:ea typeface="Arial"/>
                  <a:cs typeface="Arial"/>
                  <a:sym typeface="Arial"/>
                </a:rPr>
                <a:t>Kanyal and Gibbs, 2014 in Kanyal, 2014</a:t>
              </a:r>
            </a:p>
            <a:p>
              <a:pPr algn="l" marL="647081" indent="-323540" lvl="1">
                <a:lnSpc>
                  <a:spcPts val="3356"/>
                </a:lnSpc>
              </a:pPr>
            </a:p>
          </p:txBody>
        </p:sp>
      </p:grpSp>
      <p:grpSp>
        <p:nvGrpSpPr>
          <p:cNvPr name="Group 9" id="9"/>
          <p:cNvGrpSpPr/>
          <p:nvPr/>
        </p:nvGrpSpPr>
        <p:grpSpPr>
          <a:xfrm rot="0">
            <a:off x="9248775" y="2728913"/>
            <a:ext cx="7791450" cy="7398258"/>
            <a:chOff x="0" y="0"/>
            <a:chExt cx="10388600" cy="9864344"/>
          </a:xfrm>
        </p:grpSpPr>
        <p:sp>
          <p:nvSpPr>
            <p:cNvPr name="Freeform 10" id="10"/>
            <p:cNvSpPr/>
            <p:nvPr/>
          </p:nvSpPr>
          <p:spPr>
            <a:xfrm flipH="false" flipV="false" rot="0">
              <a:off x="12700" y="13619"/>
              <a:ext cx="10363200" cy="9837107"/>
            </a:xfrm>
            <a:custGeom>
              <a:avLst/>
              <a:gdLst/>
              <a:ahLst/>
              <a:cxnLst/>
              <a:rect r="r" b="b" t="t" l="l"/>
              <a:pathLst>
                <a:path h="9837107" w="10363200">
                  <a:moveTo>
                    <a:pt x="0" y="0"/>
                  </a:moveTo>
                  <a:lnTo>
                    <a:pt x="10363200" y="0"/>
                  </a:lnTo>
                  <a:lnTo>
                    <a:pt x="10363200" y="9837108"/>
                  </a:lnTo>
                  <a:lnTo>
                    <a:pt x="0" y="9837108"/>
                  </a:lnTo>
                  <a:close/>
                </a:path>
              </a:pathLst>
            </a:custGeom>
            <a:solidFill>
              <a:srgbClr val="000000"/>
            </a:solidFill>
          </p:spPr>
        </p:sp>
        <p:sp>
          <p:nvSpPr>
            <p:cNvPr name="Freeform 11" id="11"/>
            <p:cNvSpPr/>
            <p:nvPr/>
          </p:nvSpPr>
          <p:spPr>
            <a:xfrm flipH="false" flipV="false" rot="0">
              <a:off x="0" y="0"/>
              <a:ext cx="10388600" cy="9864346"/>
            </a:xfrm>
            <a:custGeom>
              <a:avLst/>
              <a:gdLst/>
              <a:ahLst/>
              <a:cxnLst/>
              <a:rect r="r" b="b" t="t" l="l"/>
              <a:pathLst>
                <a:path h="9864346" w="10388600">
                  <a:moveTo>
                    <a:pt x="12700" y="0"/>
                  </a:moveTo>
                  <a:lnTo>
                    <a:pt x="10375900" y="0"/>
                  </a:lnTo>
                  <a:cubicBezTo>
                    <a:pt x="10382885" y="0"/>
                    <a:pt x="10388600" y="6129"/>
                    <a:pt x="10388600" y="13619"/>
                  </a:cubicBezTo>
                  <a:lnTo>
                    <a:pt x="10388600" y="9850727"/>
                  </a:lnTo>
                  <a:cubicBezTo>
                    <a:pt x="10388600" y="9858217"/>
                    <a:pt x="10382885" y="9864346"/>
                    <a:pt x="10375900" y="9864346"/>
                  </a:cubicBezTo>
                  <a:lnTo>
                    <a:pt x="12700" y="9864346"/>
                  </a:lnTo>
                  <a:cubicBezTo>
                    <a:pt x="5715" y="9864346"/>
                    <a:pt x="0" y="9858217"/>
                    <a:pt x="0" y="9850727"/>
                  </a:cubicBezTo>
                  <a:lnTo>
                    <a:pt x="0" y="13619"/>
                  </a:lnTo>
                  <a:cubicBezTo>
                    <a:pt x="0" y="6129"/>
                    <a:pt x="5715" y="0"/>
                    <a:pt x="12700" y="0"/>
                  </a:cubicBezTo>
                  <a:moveTo>
                    <a:pt x="12700" y="27238"/>
                  </a:moveTo>
                  <a:lnTo>
                    <a:pt x="12700" y="13619"/>
                  </a:lnTo>
                  <a:lnTo>
                    <a:pt x="25400" y="13619"/>
                  </a:lnTo>
                  <a:lnTo>
                    <a:pt x="25400" y="9850727"/>
                  </a:lnTo>
                  <a:lnTo>
                    <a:pt x="12700" y="9850727"/>
                  </a:lnTo>
                  <a:lnTo>
                    <a:pt x="12700" y="9837108"/>
                  </a:lnTo>
                  <a:lnTo>
                    <a:pt x="10375900" y="9837108"/>
                  </a:lnTo>
                  <a:lnTo>
                    <a:pt x="10375900" y="9850727"/>
                  </a:lnTo>
                  <a:lnTo>
                    <a:pt x="10363200" y="9850727"/>
                  </a:lnTo>
                  <a:lnTo>
                    <a:pt x="10363200" y="13619"/>
                  </a:lnTo>
                  <a:lnTo>
                    <a:pt x="10375900" y="13619"/>
                  </a:lnTo>
                  <a:lnTo>
                    <a:pt x="10375900" y="27238"/>
                  </a:lnTo>
                  <a:lnTo>
                    <a:pt x="12700" y="27238"/>
                  </a:lnTo>
                  <a:close/>
                </a:path>
              </a:pathLst>
            </a:custGeom>
            <a:solidFill>
              <a:srgbClr val="000000"/>
            </a:solidFill>
          </p:spPr>
        </p:sp>
        <p:sp>
          <p:nvSpPr>
            <p:cNvPr name="TextBox 12" id="12"/>
            <p:cNvSpPr txBox="true"/>
            <p:nvPr/>
          </p:nvSpPr>
          <p:spPr>
            <a:xfrm>
              <a:off x="0" y="-28575"/>
              <a:ext cx="10388600" cy="9892919"/>
            </a:xfrm>
            <a:prstGeom prst="rect">
              <a:avLst/>
            </a:prstGeom>
          </p:spPr>
          <p:txBody>
            <a:bodyPr anchor="t" rtlCol="false" tIns="50800" lIns="50800" bIns="50800" rIns="50800"/>
            <a:lstStyle/>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The view that children should be free and protected from responsibilities of adult world. </a:t>
              </a:r>
            </a:p>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Misconceptions about participation. It has to be balanced against protection – creating enabling conditions so that the child feels empowered to express their opinions.</a:t>
              </a:r>
            </a:p>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A prescriptive curriculum or rigid school systems. </a:t>
              </a:r>
            </a:p>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Inability of the practitioner to understand the child’s ‘voice’ </a:t>
              </a:r>
            </a:p>
            <a:p>
              <a:pPr algn="r" marL="597217" indent="-298609" lvl="1">
                <a:lnSpc>
                  <a:spcPts val="3564"/>
                </a:lnSpc>
              </a:pPr>
              <a:r>
                <a:rPr lang="en-US" sz="3300">
                  <a:solidFill>
                    <a:srgbClr val="FFFFFF"/>
                  </a:solidFill>
                  <a:latin typeface="Arial"/>
                  <a:ea typeface="Arial"/>
                  <a:cs typeface="Arial"/>
                  <a:sym typeface="Arial"/>
                </a:rPr>
                <a:t>Kanyal and Gibbs, 2014 in Kanyal, 2014</a:t>
              </a:r>
            </a:p>
            <a:p>
              <a:pPr algn="l" marL="597217" indent="-298609" lvl="1">
                <a:lnSpc>
                  <a:spcPts val="3564"/>
                </a:lnSpc>
              </a:pPr>
            </a:p>
            <a:p>
              <a:pPr algn="l" marL="597217" indent="-298609" lvl="1">
                <a:lnSpc>
                  <a:spcPts val="3564"/>
                </a:lnSpc>
              </a:pPr>
            </a:p>
          </p:txBody>
        </p:sp>
      </p:grpSp>
    </p:spTree>
  </p:cSld>
  <p:clrMapOvr>
    <a:masterClrMapping/>
  </p:clrMapOvr>
</p:sld>
</file>

<file path=ppt/slides/slide19.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Tasg</a:t>
              </a:r>
            </a:p>
            <a:p>
              <a:pPr algn="ctr">
                <a:lnSpc>
                  <a:spcPts val="7128"/>
                </a:lnSpc>
              </a:pPr>
              <a:r>
                <a:rPr lang="en-US" sz="6600">
                  <a:solidFill>
                    <a:srgbClr val="FFFFFF"/>
                  </a:solidFill>
                  <a:latin typeface="Arial"/>
                  <a:ea typeface="Arial"/>
                  <a:cs typeface="Arial"/>
                  <a:sym typeface="Arial"/>
                </a:rPr>
                <a:t>Task</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8" id="8"/>
            <p:cNvSpPr txBox="true"/>
            <p:nvPr/>
          </p:nvSpPr>
          <p:spPr>
            <a:xfrm>
              <a:off x="0" y="-38100"/>
              <a:ext cx="10388600" cy="8766176"/>
            </a:xfrm>
            <a:prstGeom prst="rect">
              <a:avLst/>
            </a:prstGeom>
          </p:spPr>
          <p:txBody>
            <a:bodyPr anchor="t" rtlCol="false" tIns="50800" lIns="50800" bIns="50800" rIns="50800"/>
            <a:lstStyle/>
            <a:p>
              <a:pPr algn="l" marL="760095" indent="-380048" lvl="1">
                <a:lnSpc>
                  <a:spcPts val="4536"/>
                </a:lnSpc>
                <a:buFont typeface="Arial"/>
                <a:buChar char="•"/>
              </a:pPr>
              <a:r>
                <a:rPr lang="en-US" sz="4200">
                  <a:solidFill>
                    <a:srgbClr val="FFFFFF"/>
                  </a:solidFill>
                  <a:latin typeface="Arial"/>
                  <a:ea typeface="Arial"/>
                  <a:cs typeface="Arial"/>
                  <a:sym typeface="Arial"/>
                </a:rPr>
                <a:t>Darllenwch y Safonau Cyfranogiad Cenedlaethol dros Blant a Phobl ifanc ar Moodle</a:t>
              </a:r>
            </a:p>
            <a:p>
              <a:pPr algn="l" marL="760095" indent="-380048" lvl="1">
                <a:lnSpc>
                  <a:spcPts val="4536"/>
                </a:lnSpc>
                <a:buFont typeface="Arial"/>
                <a:buChar char="•"/>
              </a:pPr>
              <a:r>
                <a:rPr lang="en-US" sz="4200">
                  <a:solidFill>
                    <a:srgbClr val="FFFFFF"/>
                  </a:solidFill>
                  <a:latin typeface="Arial"/>
                  <a:ea typeface="Arial"/>
                  <a:cs typeface="Arial"/>
                  <a:sym typeface="Arial"/>
                </a:rPr>
                <a:t>Ystyriwch sut gall y safonau yma gefnogi ysgolion i oresgyn rhai o’r heriau blaenorol. </a:t>
              </a:r>
            </a:p>
            <a:p>
              <a:pPr algn="l" marL="760095" indent="-380048" lvl="1">
                <a:lnSpc>
                  <a:spcPts val="4536"/>
                </a:lnSpc>
              </a:pPr>
            </a:p>
            <a:p>
              <a:pPr algn="l" marL="760095" indent="-380048" lvl="1">
                <a:lnSpc>
                  <a:spcPts val="4536"/>
                </a:lnSpc>
              </a:pP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12" id="12"/>
            <p:cNvSpPr txBox="true"/>
            <p:nvPr/>
          </p:nvSpPr>
          <p:spPr>
            <a:xfrm>
              <a:off x="0" y="-38100"/>
              <a:ext cx="10388600" cy="8766176"/>
            </a:xfrm>
            <a:prstGeom prst="rect">
              <a:avLst/>
            </a:prstGeom>
          </p:spPr>
          <p:txBody>
            <a:bodyPr anchor="t" rtlCol="false" tIns="50800" lIns="50800" bIns="50800" rIns="50800"/>
            <a:lstStyle/>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Read the National Participation Standards on Moodle</a:t>
              </a:r>
            </a:p>
            <a:p>
              <a:pPr algn="l" marL="760095" indent="-380048" lvl="1">
                <a:lnSpc>
                  <a:spcPts val="4536"/>
                </a:lnSpc>
                <a:buFont typeface="Arial"/>
                <a:buChar char="•"/>
              </a:pPr>
              <a:r>
                <a:rPr lang="en-US" sz="4200" i="true">
                  <a:solidFill>
                    <a:srgbClr val="FFFFFF"/>
                  </a:solidFill>
                  <a:latin typeface="Arial Italics"/>
                  <a:ea typeface="Arial Italics"/>
                  <a:cs typeface="Arial Italics"/>
                  <a:sym typeface="Arial Italics"/>
                </a:rPr>
                <a:t>Consider how these standards could support schools to overcome some of the possible barriers identified.</a:t>
              </a:r>
            </a:p>
          </p:txBody>
        </p:sp>
      </p:gr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Cyfranogiad Cymdeithasol v Gwleidyddol</a:t>
              </a:r>
            </a:p>
            <a:p>
              <a:pPr algn="ctr">
                <a:lnSpc>
                  <a:spcPts val="7128"/>
                </a:lnSpc>
              </a:pPr>
              <a:r>
                <a:rPr lang="en-US" sz="6600">
                  <a:solidFill>
                    <a:srgbClr val="FFFFFF"/>
                  </a:solidFill>
                  <a:latin typeface="Arial"/>
                  <a:ea typeface="Arial"/>
                  <a:cs typeface="Arial"/>
                  <a:sym typeface="Arial"/>
                </a:rPr>
                <a:t>Social v Political Participation</a:t>
              </a:r>
            </a:p>
          </p:txBody>
        </p:sp>
      </p:grpSp>
      <p:grpSp>
        <p:nvGrpSpPr>
          <p:cNvPr name="Group 5" id="5"/>
          <p:cNvGrpSpPr/>
          <p:nvPr/>
        </p:nvGrpSpPr>
        <p:grpSpPr>
          <a:xfrm rot="0">
            <a:off x="1247775" y="2728912"/>
            <a:ext cx="7791450" cy="6881814"/>
            <a:chOff x="0" y="0"/>
            <a:chExt cx="10388600" cy="9175752"/>
          </a:xfrm>
        </p:grpSpPr>
        <p:sp>
          <p:nvSpPr>
            <p:cNvPr name="Freeform 6" id="6"/>
            <p:cNvSpPr/>
            <p:nvPr/>
          </p:nvSpPr>
          <p:spPr>
            <a:xfrm flipH="false" flipV="false" rot="0">
              <a:off x="12700" y="12700"/>
              <a:ext cx="10363200" cy="9150350"/>
            </a:xfrm>
            <a:custGeom>
              <a:avLst/>
              <a:gdLst/>
              <a:ahLst/>
              <a:cxnLst/>
              <a:rect r="r" b="b" t="t" l="l"/>
              <a:pathLst>
                <a:path h="9150350" w="10363200">
                  <a:moveTo>
                    <a:pt x="0" y="0"/>
                  </a:moveTo>
                  <a:lnTo>
                    <a:pt x="10363200" y="0"/>
                  </a:lnTo>
                  <a:lnTo>
                    <a:pt x="10363200" y="9150350"/>
                  </a:lnTo>
                  <a:lnTo>
                    <a:pt x="0" y="9150350"/>
                  </a:lnTo>
                  <a:close/>
                </a:path>
              </a:pathLst>
            </a:custGeom>
            <a:solidFill>
              <a:srgbClr val="000000"/>
            </a:solidFill>
          </p:spPr>
        </p:sp>
        <p:sp>
          <p:nvSpPr>
            <p:cNvPr name="Freeform 7" id="7"/>
            <p:cNvSpPr/>
            <p:nvPr/>
          </p:nvSpPr>
          <p:spPr>
            <a:xfrm flipH="false" flipV="false" rot="0">
              <a:off x="0" y="0"/>
              <a:ext cx="10388600" cy="9175750"/>
            </a:xfrm>
            <a:custGeom>
              <a:avLst/>
              <a:gdLst/>
              <a:ahLst/>
              <a:cxnLst/>
              <a:rect r="r" b="b" t="t" l="l"/>
              <a:pathLst>
                <a:path h="9175750" w="10388600">
                  <a:moveTo>
                    <a:pt x="12700" y="0"/>
                  </a:moveTo>
                  <a:lnTo>
                    <a:pt x="10375900" y="0"/>
                  </a:lnTo>
                  <a:cubicBezTo>
                    <a:pt x="10382885" y="0"/>
                    <a:pt x="10388600" y="5715"/>
                    <a:pt x="10388600" y="12700"/>
                  </a:cubicBezTo>
                  <a:lnTo>
                    <a:pt x="10388600" y="9163050"/>
                  </a:lnTo>
                  <a:cubicBezTo>
                    <a:pt x="10388600" y="9170035"/>
                    <a:pt x="10382885" y="9175750"/>
                    <a:pt x="10375900" y="9175750"/>
                  </a:cubicBezTo>
                  <a:lnTo>
                    <a:pt x="12700" y="9175750"/>
                  </a:lnTo>
                  <a:cubicBezTo>
                    <a:pt x="5715" y="9175750"/>
                    <a:pt x="0" y="9170035"/>
                    <a:pt x="0" y="9163050"/>
                  </a:cubicBezTo>
                  <a:lnTo>
                    <a:pt x="0" y="12700"/>
                  </a:lnTo>
                  <a:cubicBezTo>
                    <a:pt x="0" y="5715"/>
                    <a:pt x="5715" y="0"/>
                    <a:pt x="12700" y="0"/>
                  </a:cubicBezTo>
                  <a:moveTo>
                    <a:pt x="12700" y="25400"/>
                  </a:moveTo>
                  <a:lnTo>
                    <a:pt x="12700" y="12700"/>
                  </a:lnTo>
                  <a:lnTo>
                    <a:pt x="25400" y="12700"/>
                  </a:lnTo>
                  <a:lnTo>
                    <a:pt x="25400" y="9163050"/>
                  </a:lnTo>
                  <a:lnTo>
                    <a:pt x="12700" y="9163050"/>
                  </a:lnTo>
                  <a:lnTo>
                    <a:pt x="12700" y="9150350"/>
                  </a:lnTo>
                  <a:lnTo>
                    <a:pt x="10375900" y="9150350"/>
                  </a:lnTo>
                  <a:lnTo>
                    <a:pt x="10375900" y="9163050"/>
                  </a:lnTo>
                  <a:lnTo>
                    <a:pt x="10363200" y="9163050"/>
                  </a:lnTo>
                  <a:lnTo>
                    <a:pt x="10363200" y="12700"/>
                  </a:lnTo>
                  <a:lnTo>
                    <a:pt x="10375900" y="12700"/>
                  </a:lnTo>
                  <a:lnTo>
                    <a:pt x="10375900" y="25400"/>
                  </a:lnTo>
                  <a:lnTo>
                    <a:pt x="12700" y="25400"/>
                  </a:lnTo>
                  <a:close/>
                </a:path>
              </a:pathLst>
            </a:custGeom>
            <a:solidFill>
              <a:srgbClr val="000000"/>
            </a:solidFill>
          </p:spPr>
        </p:sp>
        <p:sp>
          <p:nvSpPr>
            <p:cNvPr name="TextBox 8" id="8"/>
            <p:cNvSpPr txBox="true"/>
            <p:nvPr/>
          </p:nvSpPr>
          <p:spPr>
            <a:xfrm>
              <a:off x="0" y="47625"/>
              <a:ext cx="10388600" cy="9128127"/>
            </a:xfrm>
            <a:prstGeom prst="rect">
              <a:avLst/>
            </a:prstGeom>
          </p:spPr>
          <p:txBody>
            <a:bodyPr anchor="t" rtlCol="false" tIns="50800" lIns="50800" bIns="50800" rIns="50800"/>
            <a:lstStyle/>
            <a:p>
              <a:pPr algn="l" marL="703088" indent="-351544" lvl="1">
                <a:lnSpc>
                  <a:spcPts val="3356"/>
                </a:lnSpc>
                <a:buFont typeface="Arial"/>
                <a:buChar char="•"/>
              </a:pPr>
              <a:r>
                <a:rPr lang="en-US" sz="3885">
                  <a:solidFill>
                    <a:srgbClr val="FFFFFF"/>
                  </a:solidFill>
                  <a:latin typeface="Arial"/>
                  <a:ea typeface="Arial"/>
                  <a:cs typeface="Arial"/>
                  <a:sym typeface="Arial"/>
                </a:rPr>
                <a:t>Beth yw pwrpas cyfranogiad?</a:t>
              </a:r>
            </a:p>
            <a:p>
              <a:pPr algn="l" marL="703088" indent="-351544" lvl="1">
                <a:lnSpc>
                  <a:spcPts val="3356"/>
                </a:lnSpc>
                <a:buFont typeface="Arial"/>
                <a:buChar char="•"/>
              </a:pPr>
              <a:r>
                <a:rPr lang="en-US" sz="3885">
                  <a:solidFill>
                    <a:srgbClr val="FFFFFF"/>
                  </a:solidFill>
                  <a:latin typeface="Arial"/>
                  <a:ea typeface="Arial"/>
                  <a:cs typeface="Arial"/>
                  <a:sym typeface="Arial"/>
                </a:rPr>
                <a:t>Cymdeithasol</a:t>
              </a:r>
            </a:p>
            <a:p>
              <a:pPr algn="l" marL="1288447" indent="-429482" lvl="2">
                <a:lnSpc>
                  <a:spcPts val="2877"/>
                </a:lnSpc>
                <a:buFont typeface="Arial"/>
                <a:buChar char="⚬"/>
              </a:pPr>
              <a:r>
                <a:rPr lang="en-US" sz="3330">
                  <a:solidFill>
                    <a:srgbClr val="FFFFFF"/>
                  </a:solidFill>
                  <a:latin typeface="Arial"/>
                  <a:ea typeface="Arial"/>
                  <a:cs typeface="Arial"/>
                  <a:sym typeface="Arial"/>
                </a:rPr>
                <a:t>Cysylltiadau cymdeithasol</a:t>
              </a:r>
            </a:p>
            <a:p>
              <a:pPr algn="l" marL="1288447" indent="-429482" lvl="2">
                <a:lnSpc>
                  <a:spcPts val="2877"/>
                </a:lnSpc>
                <a:buFont typeface="Arial"/>
                <a:buChar char="⚬"/>
              </a:pPr>
              <a:r>
                <a:rPr lang="en-US" sz="3330">
                  <a:solidFill>
                    <a:srgbClr val="FFFFFF"/>
                  </a:solidFill>
                  <a:latin typeface="Arial"/>
                  <a:ea typeface="Arial"/>
                  <a:cs typeface="Arial"/>
                  <a:sym typeface="Arial"/>
                </a:rPr>
                <a:t>Cynhwysiant</a:t>
              </a:r>
            </a:p>
            <a:p>
              <a:pPr algn="l" marL="1288447" indent="-429482" lvl="2">
                <a:lnSpc>
                  <a:spcPts val="2877"/>
                </a:lnSpc>
                <a:buFont typeface="Arial"/>
                <a:buChar char="⚬"/>
              </a:pPr>
              <a:r>
                <a:rPr lang="en-US" sz="3330">
                  <a:solidFill>
                    <a:srgbClr val="FFFFFF"/>
                  </a:solidFill>
                  <a:latin typeface="Arial"/>
                  <a:ea typeface="Arial"/>
                  <a:cs typeface="Arial"/>
                  <a:sym typeface="Arial"/>
                </a:rPr>
                <a:t>Perthynas rhwng plant a phobl ifanc</a:t>
              </a:r>
            </a:p>
            <a:p>
              <a:pPr algn="l" marL="703088" indent="-351544" lvl="1">
                <a:lnSpc>
                  <a:spcPts val="3356"/>
                </a:lnSpc>
                <a:buFont typeface="Arial"/>
                <a:buChar char="•"/>
              </a:pPr>
              <a:r>
                <a:rPr lang="en-US" sz="3885">
                  <a:solidFill>
                    <a:srgbClr val="FFFFFF"/>
                  </a:solidFill>
                  <a:latin typeface="Arial"/>
                  <a:ea typeface="Arial"/>
                  <a:cs typeface="Arial"/>
                  <a:sym typeface="Arial"/>
                </a:rPr>
                <a:t>Gwleidyddol</a:t>
              </a:r>
            </a:p>
            <a:p>
              <a:pPr algn="l" marL="1288447" indent="-429482" lvl="2">
                <a:lnSpc>
                  <a:spcPts val="2877"/>
                </a:lnSpc>
                <a:buFont typeface="Arial"/>
                <a:buChar char="⚬"/>
              </a:pPr>
              <a:r>
                <a:rPr lang="en-US" sz="3330">
                  <a:solidFill>
                    <a:srgbClr val="FFFFFF"/>
                  </a:solidFill>
                  <a:latin typeface="Arial"/>
                  <a:ea typeface="Arial"/>
                  <a:cs typeface="Arial"/>
                  <a:sym typeface="Arial"/>
                </a:rPr>
                <a:t>Newid</a:t>
              </a:r>
            </a:p>
            <a:p>
              <a:pPr algn="l" marL="1288447" indent="-429482" lvl="2">
                <a:lnSpc>
                  <a:spcPts val="2877"/>
                </a:lnSpc>
                <a:buFont typeface="Arial"/>
                <a:buChar char="⚬"/>
              </a:pPr>
              <a:r>
                <a:rPr lang="en-US" sz="3330">
                  <a:solidFill>
                    <a:srgbClr val="FFFFFF"/>
                  </a:solidFill>
                  <a:latin typeface="Arial"/>
                  <a:ea typeface="Arial"/>
                  <a:cs typeface="Arial"/>
                  <a:sym typeface="Arial"/>
                </a:rPr>
                <a:t>Pŵer</a:t>
              </a:r>
            </a:p>
            <a:p>
              <a:pPr algn="l" marL="1288447" indent="-429482" lvl="2">
                <a:lnSpc>
                  <a:spcPts val="2877"/>
                </a:lnSpc>
                <a:buFont typeface="Arial"/>
                <a:buChar char="⚬"/>
              </a:pPr>
              <a:r>
                <a:rPr lang="en-US" sz="3330">
                  <a:solidFill>
                    <a:srgbClr val="FFFFFF"/>
                  </a:solidFill>
                  <a:latin typeface="Arial"/>
                  <a:ea typeface="Arial"/>
                  <a:cs typeface="Arial"/>
                  <a:sym typeface="Arial"/>
                </a:rPr>
                <a:t>Her</a:t>
              </a:r>
            </a:p>
            <a:p>
              <a:pPr algn="l" marL="703088" indent="-351544" lvl="1">
                <a:lnSpc>
                  <a:spcPts val="3356"/>
                </a:lnSpc>
                <a:buFont typeface="Arial"/>
                <a:buChar char="•"/>
              </a:pPr>
              <a:r>
                <a:rPr lang="en-US" sz="3885">
                  <a:solidFill>
                    <a:srgbClr val="FFFFFF"/>
                  </a:solidFill>
                  <a:latin typeface="Arial"/>
                  <a:ea typeface="Arial"/>
                  <a:cs typeface="Arial"/>
                  <a:sym typeface="Arial"/>
                </a:rPr>
                <a:t>A yw'r </a:t>
              </a:r>
              <a:r>
                <a:rPr lang="en-US" b="true" sz="3885">
                  <a:solidFill>
                    <a:srgbClr val="FFFFFF"/>
                  </a:solidFill>
                  <a:latin typeface="Arial Bold"/>
                  <a:ea typeface="Arial Bold"/>
                  <a:cs typeface="Arial Bold"/>
                  <a:sym typeface="Arial Bold"/>
                </a:rPr>
                <a:t>broses</a:t>
              </a:r>
              <a:r>
                <a:rPr lang="en-US" sz="3885">
                  <a:solidFill>
                    <a:srgbClr val="FFFFFF"/>
                  </a:solidFill>
                  <a:latin typeface="Arial"/>
                  <a:ea typeface="Arial"/>
                  <a:cs typeface="Arial"/>
                  <a:sym typeface="Arial"/>
                </a:rPr>
                <a:t> neu'r </a:t>
              </a:r>
              <a:r>
                <a:rPr lang="en-US" b="true" sz="3885">
                  <a:solidFill>
                    <a:srgbClr val="FFFFFF"/>
                  </a:solidFill>
                  <a:latin typeface="Arial Bold"/>
                  <a:ea typeface="Arial Bold"/>
                  <a:cs typeface="Arial Bold"/>
                  <a:sym typeface="Arial Bold"/>
                </a:rPr>
                <a:t>canlyniad</a:t>
              </a:r>
              <a:r>
                <a:rPr lang="en-US" sz="3885">
                  <a:solidFill>
                    <a:srgbClr val="FFFFFF"/>
                  </a:solidFill>
                  <a:latin typeface="Arial"/>
                  <a:ea typeface="Arial"/>
                  <a:cs typeface="Arial"/>
                  <a:sym typeface="Arial"/>
                </a:rPr>
                <a:t> yn bwysicach?</a:t>
              </a:r>
            </a:p>
            <a:p>
              <a:pPr algn="l" marL="1288447" indent="-429482" lvl="2">
                <a:lnSpc>
                  <a:spcPts val="2877"/>
                </a:lnSpc>
                <a:buFont typeface="Arial"/>
                <a:buChar char="⚬"/>
              </a:pPr>
              <a:r>
                <a:rPr lang="en-US" sz="3330">
                  <a:solidFill>
                    <a:srgbClr val="FFFFFF"/>
                  </a:solidFill>
                  <a:latin typeface="Arial"/>
                  <a:ea typeface="Arial"/>
                  <a:cs typeface="Arial"/>
                  <a:sym typeface="Arial"/>
                </a:rPr>
                <a:t>Cymryd rhan wrth wneud penderfyniadau v gwneud penderfyniadau go iawn.</a:t>
              </a:r>
            </a:p>
          </p:txBody>
        </p:sp>
      </p:grpSp>
      <p:sp>
        <p:nvSpPr>
          <p:cNvPr name="TextBox 9" id="9"/>
          <p:cNvSpPr txBox="true"/>
          <p:nvPr/>
        </p:nvSpPr>
        <p:spPr>
          <a:xfrm rot="0">
            <a:off x="9385217" y="2647379"/>
            <a:ext cx="7874083" cy="7088216"/>
          </a:xfrm>
          <a:prstGeom prst="rect">
            <a:avLst/>
          </a:prstGeom>
        </p:spPr>
        <p:txBody>
          <a:bodyPr anchor="t" rtlCol="false" tIns="0" lIns="0" bIns="0" rIns="0">
            <a:spAutoFit/>
          </a:bodyPr>
          <a:lstStyle/>
          <a:p>
            <a:pPr algn="l" marL="697575" indent="-348787" lvl="1">
              <a:lnSpc>
                <a:spcPts val="3489"/>
              </a:lnSpc>
              <a:spcBef>
                <a:spcPct val="0"/>
              </a:spcBef>
              <a:buFont typeface="Arial"/>
              <a:buChar char="•"/>
            </a:pPr>
            <a:r>
              <a:rPr lang="en-US" sz="3231">
                <a:solidFill>
                  <a:srgbClr val="FFFFFF"/>
                </a:solidFill>
                <a:latin typeface="Arial"/>
                <a:ea typeface="Arial"/>
                <a:cs typeface="Arial"/>
                <a:sym typeface="Arial"/>
              </a:rPr>
              <a:t>What’s the purpose of participation? </a:t>
            </a:r>
          </a:p>
          <a:p>
            <a:pPr algn="l" marL="697575" indent="-348787" lvl="1">
              <a:lnSpc>
                <a:spcPts val="3489"/>
              </a:lnSpc>
              <a:spcBef>
                <a:spcPct val="0"/>
              </a:spcBef>
              <a:buFont typeface="Arial"/>
              <a:buChar char="•"/>
            </a:pPr>
            <a:r>
              <a:rPr lang="en-US" sz="3231">
                <a:solidFill>
                  <a:srgbClr val="FFFFFF"/>
                </a:solidFill>
                <a:latin typeface="Arial"/>
                <a:ea typeface="Arial"/>
                <a:cs typeface="Arial"/>
                <a:sym typeface="Arial"/>
              </a:rPr>
              <a:t>Social </a:t>
            </a:r>
          </a:p>
          <a:p>
            <a:pPr algn="l">
              <a:lnSpc>
                <a:spcPts val="3489"/>
              </a:lnSpc>
              <a:spcBef>
                <a:spcPct val="0"/>
              </a:spcBef>
            </a:pPr>
            <a:r>
              <a:rPr lang="en-US" sz="3231">
                <a:solidFill>
                  <a:srgbClr val="FFFFFF"/>
                </a:solidFill>
                <a:latin typeface="Arial"/>
                <a:ea typeface="Arial"/>
                <a:cs typeface="Arial"/>
                <a:sym typeface="Arial"/>
              </a:rPr>
              <a:t>Social connections</a:t>
            </a:r>
          </a:p>
          <a:p>
            <a:pPr algn="l">
              <a:lnSpc>
                <a:spcPts val="3489"/>
              </a:lnSpc>
              <a:spcBef>
                <a:spcPct val="0"/>
              </a:spcBef>
            </a:pPr>
            <a:r>
              <a:rPr lang="en-US" sz="3231">
                <a:solidFill>
                  <a:srgbClr val="FFFFFF"/>
                </a:solidFill>
                <a:latin typeface="Arial"/>
                <a:ea typeface="Arial"/>
                <a:cs typeface="Arial"/>
                <a:sym typeface="Arial"/>
              </a:rPr>
              <a:t>Inclusion</a:t>
            </a:r>
          </a:p>
          <a:p>
            <a:pPr algn="l">
              <a:lnSpc>
                <a:spcPts val="3489"/>
              </a:lnSpc>
              <a:spcBef>
                <a:spcPct val="0"/>
              </a:spcBef>
            </a:pPr>
            <a:r>
              <a:rPr lang="en-US" sz="3231">
                <a:solidFill>
                  <a:srgbClr val="FFFFFF"/>
                </a:solidFill>
                <a:latin typeface="Arial"/>
                <a:ea typeface="Arial"/>
                <a:cs typeface="Arial"/>
                <a:sym typeface="Arial"/>
              </a:rPr>
              <a:t>Adult-child relations</a:t>
            </a:r>
          </a:p>
          <a:p>
            <a:pPr algn="l" marL="697575" indent="-348787" lvl="1">
              <a:lnSpc>
                <a:spcPts val="3489"/>
              </a:lnSpc>
              <a:spcBef>
                <a:spcPct val="0"/>
              </a:spcBef>
              <a:buFont typeface="Arial"/>
              <a:buChar char="•"/>
            </a:pPr>
            <a:r>
              <a:rPr lang="en-US" sz="3231">
                <a:solidFill>
                  <a:srgbClr val="FFFFFF"/>
                </a:solidFill>
                <a:latin typeface="Arial"/>
                <a:ea typeface="Arial"/>
                <a:cs typeface="Arial"/>
                <a:sym typeface="Arial"/>
              </a:rPr>
              <a:t>Political </a:t>
            </a:r>
          </a:p>
          <a:p>
            <a:pPr algn="l">
              <a:lnSpc>
                <a:spcPts val="3489"/>
              </a:lnSpc>
              <a:spcBef>
                <a:spcPct val="0"/>
              </a:spcBef>
            </a:pPr>
            <a:r>
              <a:rPr lang="en-US" sz="3231">
                <a:solidFill>
                  <a:srgbClr val="FFFFFF"/>
                </a:solidFill>
                <a:latin typeface="Arial"/>
                <a:ea typeface="Arial"/>
                <a:cs typeface="Arial"/>
                <a:sym typeface="Arial"/>
              </a:rPr>
              <a:t>Change</a:t>
            </a:r>
          </a:p>
          <a:p>
            <a:pPr algn="l">
              <a:lnSpc>
                <a:spcPts val="3489"/>
              </a:lnSpc>
              <a:spcBef>
                <a:spcPct val="0"/>
              </a:spcBef>
            </a:pPr>
            <a:r>
              <a:rPr lang="en-US" sz="3231">
                <a:solidFill>
                  <a:srgbClr val="FFFFFF"/>
                </a:solidFill>
                <a:latin typeface="Arial"/>
                <a:ea typeface="Arial"/>
                <a:cs typeface="Arial"/>
                <a:sym typeface="Arial"/>
              </a:rPr>
              <a:t>Power</a:t>
            </a:r>
          </a:p>
          <a:p>
            <a:pPr algn="l">
              <a:lnSpc>
                <a:spcPts val="3489"/>
              </a:lnSpc>
              <a:spcBef>
                <a:spcPct val="0"/>
              </a:spcBef>
            </a:pPr>
            <a:r>
              <a:rPr lang="en-US" sz="3231">
                <a:solidFill>
                  <a:srgbClr val="FFFFFF"/>
                </a:solidFill>
                <a:latin typeface="Arial"/>
                <a:ea typeface="Arial"/>
                <a:cs typeface="Arial"/>
                <a:sym typeface="Arial"/>
              </a:rPr>
              <a:t>Challenge </a:t>
            </a:r>
          </a:p>
          <a:p>
            <a:pPr algn="l" marL="697575" indent="-348787" lvl="1">
              <a:lnSpc>
                <a:spcPts val="3489"/>
              </a:lnSpc>
              <a:spcBef>
                <a:spcPct val="0"/>
              </a:spcBef>
              <a:buFont typeface="Arial"/>
              <a:buChar char="•"/>
            </a:pPr>
            <a:r>
              <a:rPr lang="en-US" sz="3231">
                <a:solidFill>
                  <a:srgbClr val="FFFFFF"/>
                </a:solidFill>
                <a:latin typeface="Arial"/>
                <a:ea typeface="Arial"/>
                <a:cs typeface="Arial"/>
                <a:sym typeface="Arial"/>
              </a:rPr>
              <a:t>Is the process or the outcome more important?</a:t>
            </a:r>
          </a:p>
          <a:p>
            <a:pPr algn="l">
              <a:lnSpc>
                <a:spcPts val="3489"/>
              </a:lnSpc>
              <a:spcBef>
                <a:spcPct val="0"/>
              </a:spcBef>
            </a:pPr>
            <a:r>
              <a:rPr lang="en-US" sz="3231">
                <a:solidFill>
                  <a:srgbClr val="FFFFFF"/>
                </a:solidFill>
                <a:latin typeface="Arial"/>
                <a:ea typeface="Arial"/>
                <a:cs typeface="Arial"/>
                <a:sym typeface="Arial"/>
              </a:rPr>
              <a:t>Taking part in decision making v making actual decisions. </a:t>
            </a:r>
          </a:p>
          <a:p>
            <a:pPr algn="l">
              <a:lnSpc>
                <a:spcPts val="3489"/>
              </a:lnSpc>
              <a:spcBef>
                <a:spcPct val="0"/>
              </a:spcBef>
            </a:pPr>
            <a:r>
              <a:rPr lang="en-US" sz="3231" u="sng">
                <a:solidFill>
                  <a:srgbClr val="FFFFFF"/>
                </a:solidFill>
                <a:latin typeface="Arial"/>
                <a:ea typeface="Arial"/>
                <a:cs typeface="Arial"/>
                <a:sym typeface="Arial"/>
                <a:hlinkClick r:id="rId2" tooltip="https://www.youtube.com/watch?v=ebzC_Fz0rB0&amp;t=4s"/>
              </a:rPr>
              <a:t>https://www.youtube.com/watch?v=ebzC_Fz0rB0&amp;t=4s</a:t>
            </a:r>
          </a:p>
          <a:p>
            <a:pPr algn="l">
              <a:lnSpc>
                <a:spcPts val="3489"/>
              </a:lnSpc>
              <a:spcBef>
                <a:spcPct val="0"/>
              </a:spcBef>
            </a:pPr>
          </a:p>
        </p:txBody>
      </p:sp>
    </p:spTree>
  </p:cSld>
  <p:clrMapOvr>
    <a:masterClrMapping/>
  </p:clrMapOvr>
</p:sld>
</file>

<file path=ppt/slides/slide21.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57150"/>
              <a:ext cx="21031200" cy="2708276"/>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Adolygiad WISERD (2017) Review </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8" id="8"/>
            <p:cNvSpPr txBox="true"/>
            <p:nvPr/>
          </p:nvSpPr>
          <p:spPr>
            <a:xfrm>
              <a:off x="0" y="38100"/>
              <a:ext cx="10388600" cy="8689976"/>
            </a:xfrm>
            <a:prstGeom prst="rect">
              <a:avLst/>
            </a:prstGeom>
          </p:spPr>
          <p:txBody>
            <a:bodyPr anchor="t" rtlCol="false" tIns="50800" lIns="50800" bIns="50800" rIns="50800"/>
            <a:lstStyle/>
            <a:p>
              <a:pPr algn="l" marL="532066" indent="-266033" lvl="1">
                <a:lnSpc>
                  <a:spcPts val="2540"/>
                </a:lnSpc>
                <a:buFont typeface="Arial"/>
                <a:buChar char="•"/>
              </a:pPr>
              <a:r>
                <a:rPr lang="en-US" sz="2940">
                  <a:solidFill>
                    <a:srgbClr val="FFFFFF"/>
                  </a:solidFill>
                  <a:latin typeface="Arial"/>
                  <a:ea typeface="Arial"/>
                  <a:cs typeface="Arial"/>
                  <a:sym typeface="Arial"/>
                </a:rPr>
                <a:t>Nid yw Plant yng Nghymru yn credu bod eu barn yn cael ei wrando neu yn gwneud gwahaniaeth i bolisi yng Nghymru ar lefel genedlaethol, ysgol neu gymunedol.</a:t>
              </a:r>
            </a:p>
            <a:p>
              <a:pPr algn="l" marL="532066" indent="-266033" lvl="1">
                <a:lnSpc>
                  <a:spcPts val="2540"/>
                </a:lnSpc>
              </a:pPr>
            </a:p>
            <a:p>
              <a:pPr algn="l" marL="532066" indent="-266033" lvl="1">
                <a:lnSpc>
                  <a:spcPts val="2540"/>
                </a:lnSpc>
                <a:buFont typeface="Arial"/>
                <a:buChar char="•"/>
              </a:pPr>
              <a:r>
                <a:rPr lang="en-US" sz="2940">
                  <a:solidFill>
                    <a:srgbClr val="FFFFFF"/>
                  </a:solidFill>
                  <a:latin typeface="Arial"/>
                  <a:ea typeface="Arial"/>
                  <a:cs typeface="Arial"/>
                  <a:sym typeface="Arial"/>
                </a:rPr>
                <a:t>Mae'n ofynnol yn ôl y gyfraith i ysgolion gael cyngor ysgol ac awdurdodau lleol i gael fforwm ieuenctid.</a:t>
              </a:r>
            </a:p>
            <a:p>
              <a:pPr algn="l" marL="532066" indent="-266033" lvl="1">
                <a:lnSpc>
                  <a:spcPts val="2540"/>
                </a:lnSpc>
                <a:buFont typeface="Arial"/>
                <a:buChar char="•"/>
              </a:pPr>
              <a:r>
                <a:rPr lang="en-US" sz="2940">
                  <a:solidFill>
                    <a:srgbClr val="FFFFFF"/>
                  </a:solidFill>
                  <a:latin typeface="Arial"/>
                  <a:ea typeface="Arial"/>
                  <a:cs typeface="Arial"/>
                  <a:sym typeface="Arial"/>
                </a:rPr>
                <a:t>Mae Deddf Llesiant Cenhedlaethau’r Dyfodol (Cymru) 2015 yn mynnu bod dinasyddion yn ymwneud â gwneud penderfyniadau lleol.</a:t>
              </a:r>
            </a:p>
            <a:p>
              <a:pPr algn="l" marL="532066" indent="-266033" lvl="1">
                <a:lnSpc>
                  <a:spcPts val="2540"/>
                </a:lnSpc>
                <a:buFont typeface="Arial"/>
                <a:buChar char="•"/>
              </a:pPr>
              <a:r>
                <a:rPr lang="en-US" sz="2940">
                  <a:solidFill>
                    <a:srgbClr val="FFFFFF"/>
                  </a:solidFill>
                  <a:latin typeface="Arial"/>
                  <a:ea typeface="Arial"/>
                  <a:cs typeface="Arial"/>
                  <a:sym typeface="Arial"/>
                </a:rPr>
                <a:t>Senedd Ieuenctid</a:t>
              </a:r>
            </a:p>
            <a:p>
              <a:pPr algn="l" marL="532066" indent="-266033" lvl="1">
                <a:lnSpc>
                  <a:spcPts val="2540"/>
                </a:lnSpc>
                <a:buFont typeface="Arial"/>
                <a:buChar char="•"/>
              </a:pPr>
              <a:r>
                <a:rPr lang="en-US" sz="2940">
                  <a:solidFill>
                    <a:srgbClr val="FFFFFF"/>
                  </a:solidFill>
                  <a:latin typeface="Arial"/>
                  <a:ea typeface="Arial"/>
                  <a:cs typeface="Arial"/>
                  <a:sym typeface="Arial"/>
                </a:rPr>
                <a:t>Deddf ALN</a:t>
              </a:r>
            </a:p>
            <a:p>
              <a:pPr algn="l" marL="532066" indent="-266033" lvl="1">
                <a:lnSpc>
                  <a:spcPts val="2540"/>
                </a:lnSpc>
                <a:buFont typeface="Arial"/>
                <a:buChar char="•"/>
              </a:pPr>
              <a:r>
                <a:rPr lang="en-US" b="true" sz="2940">
                  <a:solidFill>
                    <a:srgbClr val="FFFFFF"/>
                  </a:solidFill>
                  <a:latin typeface="Arial Bold"/>
                  <a:ea typeface="Arial Bold"/>
                  <a:cs typeface="Arial Bold"/>
                  <a:sym typeface="Arial Bold"/>
                </a:rPr>
                <a:t>A yw hyn yn ddigonol yn eich barn chi?</a:t>
              </a: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12" id="12"/>
            <p:cNvSpPr txBox="true"/>
            <p:nvPr/>
          </p:nvSpPr>
          <p:spPr>
            <a:xfrm>
              <a:off x="0" y="38100"/>
              <a:ext cx="10388600" cy="8689976"/>
            </a:xfrm>
            <a:prstGeom prst="rect">
              <a:avLst/>
            </a:prstGeom>
          </p:spPr>
          <p:txBody>
            <a:bodyPr anchor="t" rtlCol="false" tIns="50800" lIns="50800" bIns="50800" rIns="50800"/>
            <a:lstStyle/>
            <a:p>
              <a:pPr algn="l" marL="532066" indent="-266033" lvl="1">
                <a:lnSpc>
                  <a:spcPts val="2540"/>
                </a:lnSpc>
                <a:buFont typeface="Arial"/>
                <a:buChar char="•"/>
              </a:pPr>
              <a:r>
                <a:rPr lang="en-US" sz="2940" i="true">
                  <a:solidFill>
                    <a:srgbClr val="FFFFFF"/>
                  </a:solidFill>
                  <a:latin typeface="Arial Italics"/>
                  <a:ea typeface="Arial Italics"/>
                  <a:cs typeface="Arial Italics"/>
                  <a:sym typeface="Arial Italics"/>
                </a:rPr>
                <a:t>Children in Wales do not believe that their views are listened to or make a difference to policy in Wales at a national, school or community level. </a:t>
              </a:r>
            </a:p>
            <a:p>
              <a:pPr algn="l" marL="532066" indent="-266033" lvl="1">
                <a:lnSpc>
                  <a:spcPts val="2540"/>
                </a:lnSpc>
              </a:pPr>
            </a:p>
            <a:p>
              <a:pPr algn="l" marL="532066" indent="-266033" lvl="1">
                <a:lnSpc>
                  <a:spcPts val="2540"/>
                </a:lnSpc>
                <a:buFont typeface="Arial"/>
                <a:buChar char="•"/>
              </a:pPr>
              <a:r>
                <a:rPr lang="en-US" sz="2940" i="true">
                  <a:solidFill>
                    <a:srgbClr val="FFFFFF"/>
                  </a:solidFill>
                  <a:latin typeface="Arial Italics"/>
                  <a:ea typeface="Arial Italics"/>
                  <a:cs typeface="Arial Italics"/>
                  <a:sym typeface="Arial Italics"/>
                </a:rPr>
                <a:t>Schools are required by law to have a school council and local authorities to have a youth forum. </a:t>
              </a:r>
            </a:p>
            <a:p>
              <a:pPr algn="l" marL="532066" indent="-266033" lvl="1">
                <a:lnSpc>
                  <a:spcPts val="2540"/>
                </a:lnSpc>
                <a:buFont typeface="Arial"/>
                <a:buChar char="•"/>
              </a:pPr>
              <a:r>
                <a:rPr lang="en-US" sz="2940" i="true">
                  <a:solidFill>
                    <a:srgbClr val="FFFFFF"/>
                  </a:solidFill>
                  <a:latin typeface="Arial Italics"/>
                  <a:ea typeface="Arial Italics"/>
                  <a:cs typeface="Arial Italics"/>
                  <a:sym typeface="Arial Italics"/>
                </a:rPr>
                <a:t>The Well-Being of Future Generations Act (Wales) 2015 requires that citizens are involved in local decision making. </a:t>
              </a:r>
            </a:p>
            <a:p>
              <a:pPr algn="l" marL="532066" indent="-266033" lvl="1">
                <a:lnSpc>
                  <a:spcPts val="2540"/>
                </a:lnSpc>
                <a:buFont typeface="Arial"/>
                <a:buChar char="•"/>
              </a:pPr>
              <a:r>
                <a:rPr lang="en-US" sz="2940" i="true">
                  <a:solidFill>
                    <a:srgbClr val="FFFFFF"/>
                  </a:solidFill>
                  <a:latin typeface="Arial Italics"/>
                  <a:ea typeface="Arial Italics"/>
                  <a:cs typeface="Arial Italics"/>
                  <a:sym typeface="Arial Italics"/>
                </a:rPr>
                <a:t>Youth parliament</a:t>
              </a:r>
            </a:p>
            <a:p>
              <a:pPr algn="l" marL="532066" indent="-266033" lvl="1">
                <a:lnSpc>
                  <a:spcPts val="2540"/>
                </a:lnSpc>
                <a:buFont typeface="Arial"/>
                <a:buChar char="•"/>
              </a:pPr>
              <a:r>
                <a:rPr lang="en-US" sz="2940" i="true">
                  <a:solidFill>
                    <a:srgbClr val="FFFFFF"/>
                  </a:solidFill>
                  <a:latin typeface="Arial Italics"/>
                  <a:ea typeface="Arial Italics"/>
                  <a:cs typeface="Arial Italics"/>
                  <a:sym typeface="Arial Italics"/>
                </a:rPr>
                <a:t>ALN Act </a:t>
              </a:r>
            </a:p>
            <a:p>
              <a:pPr algn="l" marL="532066" indent="-266033" lvl="1">
                <a:lnSpc>
                  <a:spcPts val="2540"/>
                </a:lnSpc>
                <a:buFont typeface="Arial"/>
                <a:buChar char="•"/>
              </a:pPr>
              <a:r>
                <a:rPr lang="en-US" b="true" sz="2940" i="true">
                  <a:solidFill>
                    <a:srgbClr val="FFFFFF"/>
                  </a:solidFill>
                  <a:latin typeface="Arial Bold Italics"/>
                  <a:ea typeface="Arial Bold Italics"/>
                  <a:cs typeface="Arial Bold Italics"/>
                  <a:sym typeface="Arial Bold Italics"/>
                </a:rPr>
                <a:t>Is this sufficient in your opinion? </a:t>
              </a:r>
              <a:r>
                <a:rPr lang="en-US" sz="2940" i="true">
                  <a:solidFill>
                    <a:srgbClr val="FFFFFF"/>
                  </a:solidFill>
                  <a:latin typeface="Arial Italics"/>
                  <a:ea typeface="Arial Italics"/>
                  <a:cs typeface="Arial Italics"/>
                  <a:sym typeface="Arial Italics"/>
                </a:rPr>
                <a:t> </a:t>
              </a:r>
            </a:p>
          </p:txBody>
        </p:sp>
      </p:grpSp>
    </p:spTree>
  </p:cSld>
  <p:clrMapOvr>
    <a:masterClrMapping/>
  </p:clrMapOvr>
</p:sld>
</file>

<file path=ppt/slides/slide22.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Annog Cyfranogiad</a:t>
              </a:r>
            </a:p>
            <a:p>
              <a:pPr algn="ctr">
                <a:lnSpc>
                  <a:spcPts val="7128"/>
                </a:lnSpc>
              </a:pPr>
              <a:r>
                <a:rPr lang="en-US" sz="6600">
                  <a:solidFill>
                    <a:srgbClr val="FFFFFF"/>
                  </a:solidFill>
                  <a:latin typeface="Arial"/>
                  <a:ea typeface="Arial"/>
                  <a:cs typeface="Arial"/>
                  <a:sym typeface="Arial"/>
                </a:rPr>
                <a:t>Encouraging Participation</a:t>
              </a:r>
            </a:p>
          </p:txBody>
        </p:sp>
      </p:grpSp>
      <p:grpSp>
        <p:nvGrpSpPr>
          <p:cNvPr name="Group 5" id="5"/>
          <p:cNvGrpSpPr/>
          <p:nvPr/>
        </p:nvGrpSpPr>
        <p:grpSpPr>
          <a:xfrm rot="0">
            <a:off x="1247775" y="2728913"/>
            <a:ext cx="7791450" cy="6894888"/>
            <a:chOff x="0" y="0"/>
            <a:chExt cx="10388600" cy="9193185"/>
          </a:xfrm>
        </p:grpSpPr>
        <p:sp>
          <p:nvSpPr>
            <p:cNvPr name="Freeform 6" id="6"/>
            <p:cNvSpPr/>
            <p:nvPr/>
          </p:nvSpPr>
          <p:spPr>
            <a:xfrm flipH="false" flipV="false" rot="0">
              <a:off x="12700" y="13377"/>
              <a:ext cx="10363200" cy="9166430"/>
            </a:xfrm>
            <a:custGeom>
              <a:avLst/>
              <a:gdLst/>
              <a:ahLst/>
              <a:cxnLst/>
              <a:rect r="r" b="b" t="t" l="l"/>
              <a:pathLst>
                <a:path h="9166430" w="10363200">
                  <a:moveTo>
                    <a:pt x="0" y="0"/>
                  </a:moveTo>
                  <a:lnTo>
                    <a:pt x="10363200" y="0"/>
                  </a:lnTo>
                  <a:lnTo>
                    <a:pt x="10363200" y="9166430"/>
                  </a:lnTo>
                  <a:lnTo>
                    <a:pt x="0" y="9166430"/>
                  </a:lnTo>
                  <a:close/>
                </a:path>
              </a:pathLst>
            </a:custGeom>
            <a:solidFill>
              <a:srgbClr val="000000"/>
            </a:solidFill>
          </p:spPr>
        </p:sp>
        <p:sp>
          <p:nvSpPr>
            <p:cNvPr name="Freeform 7" id="7"/>
            <p:cNvSpPr/>
            <p:nvPr/>
          </p:nvSpPr>
          <p:spPr>
            <a:xfrm flipH="false" flipV="false" rot="0">
              <a:off x="0" y="0"/>
              <a:ext cx="10388600" cy="9193184"/>
            </a:xfrm>
            <a:custGeom>
              <a:avLst/>
              <a:gdLst/>
              <a:ahLst/>
              <a:cxnLst/>
              <a:rect r="r" b="b" t="t" l="l"/>
              <a:pathLst>
                <a:path h="9193184" w="10388600">
                  <a:moveTo>
                    <a:pt x="12700" y="0"/>
                  </a:moveTo>
                  <a:lnTo>
                    <a:pt x="10375900" y="0"/>
                  </a:lnTo>
                  <a:cubicBezTo>
                    <a:pt x="10382885" y="0"/>
                    <a:pt x="10388600" y="6020"/>
                    <a:pt x="10388600" y="13377"/>
                  </a:cubicBezTo>
                  <a:lnTo>
                    <a:pt x="10388600" y="9179807"/>
                  </a:lnTo>
                  <a:cubicBezTo>
                    <a:pt x="10388600" y="9187164"/>
                    <a:pt x="10382885" y="9193184"/>
                    <a:pt x="10375900" y="9193184"/>
                  </a:cubicBezTo>
                  <a:lnTo>
                    <a:pt x="12700" y="9193184"/>
                  </a:lnTo>
                  <a:cubicBezTo>
                    <a:pt x="5715" y="9193184"/>
                    <a:pt x="0" y="9187164"/>
                    <a:pt x="0" y="9179807"/>
                  </a:cubicBezTo>
                  <a:lnTo>
                    <a:pt x="0" y="13377"/>
                  </a:lnTo>
                  <a:cubicBezTo>
                    <a:pt x="0" y="6020"/>
                    <a:pt x="5715" y="0"/>
                    <a:pt x="12700" y="0"/>
                  </a:cubicBezTo>
                  <a:moveTo>
                    <a:pt x="12700" y="26754"/>
                  </a:moveTo>
                  <a:lnTo>
                    <a:pt x="12700" y="13377"/>
                  </a:lnTo>
                  <a:lnTo>
                    <a:pt x="25400" y="13377"/>
                  </a:lnTo>
                  <a:lnTo>
                    <a:pt x="25400" y="9179807"/>
                  </a:lnTo>
                  <a:lnTo>
                    <a:pt x="12700" y="9179807"/>
                  </a:lnTo>
                  <a:lnTo>
                    <a:pt x="12700" y="9166430"/>
                  </a:lnTo>
                  <a:lnTo>
                    <a:pt x="10375900" y="9166430"/>
                  </a:lnTo>
                  <a:lnTo>
                    <a:pt x="10375900" y="9179807"/>
                  </a:lnTo>
                  <a:lnTo>
                    <a:pt x="10363200" y="9179807"/>
                  </a:lnTo>
                  <a:lnTo>
                    <a:pt x="10363200" y="13377"/>
                  </a:lnTo>
                  <a:lnTo>
                    <a:pt x="10375900" y="13377"/>
                  </a:lnTo>
                  <a:lnTo>
                    <a:pt x="10375900" y="26754"/>
                  </a:lnTo>
                  <a:lnTo>
                    <a:pt x="12700" y="26754"/>
                  </a:lnTo>
                  <a:close/>
                </a:path>
              </a:pathLst>
            </a:custGeom>
            <a:solidFill>
              <a:srgbClr val="000000"/>
            </a:solidFill>
          </p:spPr>
        </p:sp>
        <p:sp>
          <p:nvSpPr>
            <p:cNvPr name="TextBox 8" id="8"/>
            <p:cNvSpPr txBox="true"/>
            <p:nvPr/>
          </p:nvSpPr>
          <p:spPr>
            <a:xfrm>
              <a:off x="0" y="47625"/>
              <a:ext cx="10388600" cy="9145560"/>
            </a:xfrm>
            <a:prstGeom prst="rect">
              <a:avLst/>
            </a:prstGeom>
          </p:spPr>
          <p:txBody>
            <a:bodyPr anchor="t" rtlCol="false" tIns="50800" lIns="50800" bIns="50800" rIns="50800"/>
            <a:lstStyle/>
            <a:p>
              <a:pPr algn="l" marL="663083" indent="-331541" lvl="1">
                <a:lnSpc>
                  <a:spcPts val="3356"/>
                </a:lnSpc>
                <a:buFont typeface="Arial"/>
                <a:buChar char="•"/>
              </a:pPr>
              <a:r>
                <a:rPr lang="en-US" sz="3885">
                  <a:solidFill>
                    <a:srgbClr val="FFFFFF"/>
                  </a:solidFill>
                  <a:latin typeface="Arial"/>
                  <a:ea typeface="Arial"/>
                  <a:cs typeface="Arial"/>
                  <a:sym typeface="Arial"/>
                </a:rPr>
                <a:t>Rhoi lle i blant wneud dewisiadau a chymryd cyfrifoldeb</a:t>
              </a:r>
            </a:p>
            <a:p>
              <a:pPr algn="l" marL="663083" indent="-331541" lvl="1">
                <a:lnSpc>
                  <a:spcPts val="3356"/>
                </a:lnSpc>
                <a:buFont typeface="Arial"/>
                <a:buChar char="•"/>
              </a:pPr>
              <a:r>
                <a:rPr lang="en-US" sz="3885">
                  <a:solidFill>
                    <a:srgbClr val="FFFFFF"/>
                  </a:solidFill>
                  <a:latin typeface="Arial"/>
                  <a:ea typeface="Arial"/>
                  <a:cs typeface="Arial"/>
                  <a:sym typeface="Arial"/>
                </a:rPr>
                <a:t>Datblygu asiantaeth plant dros amser</a:t>
              </a:r>
            </a:p>
            <a:p>
              <a:pPr algn="l" marL="663083" indent="-331541" lvl="1">
                <a:lnSpc>
                  <a:spcPts val="3356"/>
                </a:lnSpc>
                <a:buFont typeface="Arial"/>
                <a:buChar char="•"/>
              </a:pPr>
              <a:r>
                <a:rPr lang="en-US" sz="3885">
                  <a:solidFill>
                    <a:srgbClr val="FFFFFF"/>
                  </a:solidFill>
                  <a:latin typeface="Arial"/>
                  <a:ea typeface="Arial"/>
                  <a:cs typeface="Arial"/>
                  <a:sym typeface="Arial"/>
                </a:rPr>
                <a:t>Cefnogi nhw i ddatblygu a  lleisio'u barn</a:t>
              </a:r>
            </a:p>
            <a:p>
              <a:pPr algn="l" marL="663083" indent="-331541" lvl="1">
                <a:lnSpc>
                  <a:spcPts val="3356"/>
                </a:lnSpc>
                <a:buFont typeface="Arial"/>
                <a:buChar char="•"/>
              </a:pPr>
              <a:r>
                <a:rPr lang="en-US" sz="3885">
                  <a:solidFill>
                    <a:srgbClr val="FFFFFF"/>
                  </a:solidFill>
                  <a:latin typeface="Arial"/>
                  <a:ea typeface="Arial"/>
                  <a:cs typeface="Arial"/>
                  <a:sym typeface="Arial"/>
                </a:rPr>
                <a:t>Creu cyfleoedd i drafod opsiynau </a:t>
              </a:r>
            </a:p>
            <a:p>
              <a:pPr algn="l" marL="663083" indent="-331541" lvl="1">
                <a:lnSpc>
                  <a:spcPts val="3356"/>
                </a:lnSpc>
                <a:buFont typeface="Arial"/>
                <a:buChar char="•"/>
              </a:pPr>
              <a:r>
                <a:rPr lang="en-US" sz="3885">
                  <a:solidFill>
                    <a:srgbClr val="FFFFFF"/>
                  </a:solidFill>
                  <a:latin typeface="Arial"/>
                  <a:ea typeface="Arial"/>
                  <a:cs typeface="Arial"/>
                  <a:sym typeface="Arial"/>
                </a:rPr>
                <a:t>Gwrando yn gyson</a:t>
              </a:r>
            </a:p>
            <a:p>
              <a:pPr algn="l" marL="663083" indent="-331541" lvl="1">
                <a:lnSpc>
                  <a:spcPts val="3356"/>
                </a:lnSpc>
                <a:buFont typeface="Arial"/>
                <a:buChar char="•"/>
              </a:pPr>
              <a:r>
                <a:rPr lang="en-US" sz="3885">
                  <a:solidFill>
                    <a:srgbClr val="FFFFFF"/>
                  </a:solidFill>
                  <a:latin typeface="Arial"/>
                  <a:ea typeface="Arial"/>
                  <a:cs typeface="Arial"/>
                  <a:sym typeface="Arial"/>
                </a:rPr>
                <a:t>Addasu gwneud penderfyniadau i sicrhau bod gweithredu o ganlyniad i gyfraniad y plant.</a:t>
              </a:r>
            </a:p>
            <a:p>
              <a:pPr algn="l" marL="378905" indent="-189452" lvl="1">
                <a:lnSpc>
                  <a:spcPts val="1918"/>
                </a:lnSpc>
              </a:pPr>
              <a:r>
                <a:rPr lang="en-US" sz="2220">
                  <a:solidFill>
                    <a:srgbClr val="FFFFFF"/>
                  </a:solidFill>
                  <a:latin typeface="Arial"/>
                  <a:ea typeface="Arial"/>
                  <a:cs typeface="Arial"/>
                  <a:sym typeface="Arial"/>
                </a:rPr>
                <a:t>                        Kanyal and Gibbs, 2014 in Kanyal, 2014</a:t>
              </a:r>
            </a:p>
            <a:p>
              <a:pPr algn="l" marL="663083" indent="-331541" lvl="1">
                <a:lnSpc>
                  <a:spcPts val="3356"/>
                </a:lnSpc>
              </a:pPr>
            </a:p>
          </p:txBody>
        </p:sp>
      </p:grpSp>
      <p:grpSp>
        <p:nvGrpSpPr>
          <p:cNvPr name="Group 9" id="9"/>
          <p:cNvGrpSpPr/>
          <p:nvPr/>
        </p:nvGrpSpPr>
        <p:grpSpPr>
          <a:xfrm rot="0">
            <a:off x="9248775" y="2728912"/>
            <a:ext cx="7791450" cy="6950583"/>
            <a:chOff x="0" y="0"/>
            <a:chExt cx="10388600" cy="9267444"/>
          </a:xfrm>
        </p:grpSpPr>
        <p:sp>
          <p:nvSpPr>
            <p:cNvPr name="Freeform 10" id="10"/>
            <p:cNvSpPr/>
            <p:nvPr/>
          </p:nvSpPr>
          <p:spPr>
            <a:xfrm flipH="false" flipV="false" rot="0">
              <a:off x="12700" y="13485"/>
              <a:ext cx="10363200" cy="9240474"/>
            </a:xfrm>
            <a:custGeom>
              <a:avLst/>
              <a:gdLst/>
              <a:ahLst/>
              <a:cxnLst/>
              <a:rect r="r" b="b" t="t" l="l"/>
              <a:pathLst>
                <a:path h="9240474" w="10363200">
                  <a:moveTo>
                    <a:pt x="0" y="0"/>
                  </a:moveTo>
                  <a:lnTo>
                    <a:pt x="10363200" y="0"/>
                  </a:lnTo>
                  <a:lnTo>
                    <a:pt x="10363200" y="9240473"/>
                  </a:lnTo>
                  <a:lnTo>
                    <a:pt x="0" y="9240473"/>
                  </a:lnTo>
                  <a:close/>
                </a:path>
              </a:pathLst>
            </a:custGeom>
            <a:solidFill>
              <a:srgbClr val="000000"/>
            </a:solidFill>
          </p:spPr>
        </p:sp>
        <p:sp>
          <p:nvSpPr>
            <p:cNvPr name="Freeform 11" id="11"/>
            <p:cNvSpPr/>
            <p:nvPr/>
          </p:nvSpPr>
          <p:spPr>
            <a:xfrm flipH="false" flipV="false" rot="0">
              <a:off x="0" y="0"/>
              <a:ext cx="10388600" cy="9267443"/>
            </a:xfrm>
            <a:custGeom>
              <a:avLst/>
              <a:gdLst/>
              <a:ahLst/>
              <a:cxnLst/>
              <a:rect r="r" b="b" t="t" l="l"/>
              <a:pathLst>
                <a:path h="9267443" w="10388600">
                  <a:moveTo>
                    <a:pt x="12700" y="0"/>
                  </a:moveTo>
                  <a:lnTo>
                    <a:pt x="10375900" y="0"/>
                  </a:lnTo>
                  <a:cubicBezTo>
                    <a:pt x="10382885" y="0"/>
                    <a:pt x="10388600" y="6068"/>
                    <a:pt x="10388600" y="13485"/>
                  </a:cubicBezTo>
                  <a:lnTo>
                    <a:pt x="10388600" y="9253958"/>
                  </a:lnTo>
                  <a:cubicBezTo>
                    <a:pt x="10388600" y="9261374"/>
                    <a:pt x="10382885" y="9267443"/>
                    <a:pt x="10375900" y="9267443"/>
                  </a:cubicBezTo>
                  <a:lnTo>
                    <a:pt x="12700" y="9267443"/>
                  </a:lnTo>
                  <a:cubicBezTo>
                    <a:pt x="5715" y="9267443"/>
                    <a:pt x="0" y="9261374"/>
                    <a:pt x="0" y="9253958"/>
                  </a:cubicBezTo>
                  <a:lnTo>
                    <a:pt x="0" y="13485"/>
                  </a:lnTo>
                  <a:cubicBezTo>
                    <a:pt x="0" y="6068"/>
                    <a:pt x="5715" y="0"/>
                    <a:pt x="12700" y="0"/>
                  </a:cubicBezTo>
                  <a:moveTo>
                    <a:pt x="12700" y="26970"/>
                  </a:moveTo>
                  <a:lnTo>
                    <a:pt x="12700" y="13485"/>
                  </a:lnTo>
                  <a:lnTo>
                    <a:pt x="25400" y="13485"/>
                  </a:lnTo>
                  <a:lnTo>
                    <a:pt x="25400" y="9253958"/>
                  </a:lnTo>
                  <a:lnTo>
                    <a:pt x="12700" y="9253958"/>
                  </a:lnTo>
                  <a:lnTo>
                    <a:pt x="12700" y="9240473"/>
                  </a:lnTo>
                  <a:lnTo>
                    <a:pt x="10375900" y="9240473"/>
                  </a:lnTo>
                  <a:lnTo>
                    <a:pt x="10375900" y="9253958"/>
                  </a:lnTo>
                  <a:lnTo>
                    <a:pt x="10363200" y="9253958"/>
                  </a:lnTo>
                  <a:lnTo>
                    <a:pt x="10363200" y="13485"/>
                  </a:lnTo>
                  <a:lnTo>
                    <a:pt x="10375900" y="13485"/>
                  </a:lnTo>
                  <a:lnTo>
                    <a:pt x="10375900" y="26970"/>
                  </a:lnTo>
                  <a:lnTo>
                    <a:pt x="12700" y="26970"/>
                  </a:lnTo>
                  <a:close/>
                </a:path>
              </a:pathLst>
            </a:custGeom>
            <a:solidFill>
              <a:srgbClr val="000000"/>
            </a:solidFill>
          </p:spPr>
        </p:sp>
        <p:sp>
          <p:nvSpPr>
            <p:cNvPr name="TextBox 12" id="12"/>
            <p:cNvSpPr txBox="true"/>
            <p:nvPr/>
          </p:nvSpPr>
          <p:spPr>
            <a:xfrm>
              <a:off x="0" y="-28575"/>
              <a:ext cx="10388600" cy="9296019"/>
            </a:xfrm>
            <a:prstGeom prst="rect">
              <a:avLst/>
            </a:prstGeom>
          </p:spPr>
          <p:txBody>
            <a:bodyPr anchor="t" rtlCol="false" tIns="50800" lIns="50800" bIns="50800" rIns="50800"/>
            <a:lstStyle/>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Give children room and space to make choices and take the initiative</a:t>
              </a:r>
            </a:p>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Develop children’s agency over time</a:t>
              </a:r>
            </a:p>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Support them to develop and articulate views</a:t>
              </a:r>
            </a:p>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Create opportunities to discuss options</a:t>
              </a:r>
            </a:p>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Listen consistently</a:t>
              </a:r>
            </a:p>
            <a:p>
              <a:pPr algn="l" marL="597217" indent="-298609" lvl="1">
                <a:lnSpc>
                  <a:spcPts val="3564"/>
                </a:lnSpc>
                <a:buFont typeface="Arial"/>
                <a:buChar char="•"/>
              </a:pPr>
              <a:r>
                <a:rPr lang="en-US" sz="3300" i="true">
                  <a:solidFill>
                    <a:srgbClr val="FFFFFF"/>
                  </a:solidFill>
                  <a:latin typeface="Arial Italics"/>
                  <a:ea typeface="Arial Italics"/>
                  <a:cs typeface="Arial Italics"/>
                  <a:sym typeface="Arial Italics"/>
                </a:rPr>
                <a:t>Adapt decision making systems to ensure that actions result from children’s involvement</a:t>
              </a:r>
            </a:p>
            <a:p>
              <a:pPr algn="r" marL="597217" indent="-298609" lvl="1">
                <a:lnSpc>
                  <a:spcPts val="3564"/>
                </a:lnSpc>
              </a:pPr>
              <a:r>
                <a:rPr lang="en-US" sz="3300">
                  <a:solidFill>
                    <a:srgbClr val="FFFFFF"/>
                  </a:solidFill>
                  <a:latin typeface="Arial"/>
                  <a:ea typeface="Arial"/>
                  <a:cs typeface="Arial"/>
                  <a:sym typeface="Arial"/>
                </a:rPr>
                <a:t>Kanyal and Gibbs, 2014 in Kanyal, 2014</a:t>
              </a:r>
            </a:p>
            <a:p>
              <a:pPr algn="r" marL="597217" indent="-298609" lvl="1">
                <a:lnSpc>
                  <a:spcPts val="3564"/>
                </a:lnSpc>
              </a:pPr>
            </a:p>
            <a:p>
              <a:pPr algn="l" marL="597217" indent="-298609" lvl="1">
                <a:lnSpc>
                  <a:spcPts val="3564"/>
                </a:lnSpc>
              </a:pPr>
            </a:p>
          </p:txBody>
        </p:sp>
      </p:gr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0"/>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i="true">
                  <a:solidFill>
                    <a:srgbClr val="FFFFFF"/>
                  </a:solidFill>
                  <a:latin typeface="Arial Italics"/>
                  <a:ea typeface="Arial Italics"/>
                  <a:cs typeface="Arial Italics"/>
                  <a:sym typeface="Arial Italics"/>
                </a:rPr>
                <a:t>Ysgol Cyfranogiad Hart</a:t>
              </a:r>
            </a:p>
            <a:p>
              <a:pPr algn="ctr">
                <a:lnSpc>
                  <a:spcPts val="7128"/>
                </a:lnSpc>
              </a:pPr>
              <a:r>
                <a:rPr lang="en-US" sz="6600">
                  <a:solidFill>
                    <a:srgbClr val="FFFFFF"/>
                  </a:solidFill>
                  <a:latin typeface="Arial"/>
                  <a:ea typeface="Arial"/>
                  <a:cs typeface="Arial"/>
                  <a:sym typeface="Arial"/>
                </a:rPr>
                <a:t>Hart’s Ladder of Participation</a:t>
              </a:r>
            </a:p>
          </p:txBody>
        </p:sp>
      </p:grpSp>
      <p:sp>
        <p:nvSpPr>
          <p:cNvPr name="Freeform 5" id="5" descr="A green ladder with white text  Description automatically generated"/>
          <p:cNvSpPr/>
          <p:nvPr/>
        </p:nvSpPr>
        <p:spPr>
          <a:xfrm flipH="false" flipV="false" rot="0">
            <a:off x="3893138" y="2018999"/>
            <a:ext cx="10794036" cy="8095527"/>
          </a:xfrm>
          <a:custGeom>
            <a:avLst/>
            <a:gdLst/>
            <a:ahLst/>
            <a:cxnLst/>
            <a:rect r="r" b="b" t="t" l="l"/>
            <a:pathLst>
              <a:path h="8095527" w="10794036">
                <a:moveTo>
                  <a:pt x="0" y="0"/>
                </a:moveTo>
                <a:lnTo>
                  <a:pt x="10794036" y="0"/>
                </a:lnTo>
                <a:lnTo>
                  <a:pt x="10794036" y="8095527"/>
                </a:lnTo>
                <a:lnTo>
                  <a:pt x="0" y="8095527"/>
                </a:lnTo>
                <a:lnTo>
                  <a:pt x="0" y="0"/>
                </a:lnTo>
                <a:close/>
              </a:path>
            </a:pathLst>
          </a:custGeom>
          <a:blipFill>
            <a:blip r:embed="rId3"/>
            <a:stretch>
              <a:fillRect l="0" t="0" r="0" b="0"/>
            </a:stretch>
          </a:blipFill>
        </p:spPr>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57150"/>
              <a:ext cx="21031200" cy="2708276"/>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Esiampl / Example</a:t>
              </a:r>
            </a:p>
          </p:txBody>
        </p:sp>
      </p:grpSp>
      <p:grpSp>
        <p:nvGrpSpPr>
          <p:cNvPr name="Group 5" id="5"/>
          <p:cNvGrpSpPr/>
          <p:nvPr/>
        </p:nvGrpSpPr>
        <p:grpSpPr>
          <a:xfrm rot="0">
            <a:off x="1028700" y="6498906"/>
            <a:ext cx="8001564" cy="3012548"/>
            <a:chOff x="0" y="0"/>
            <a:chExt cx="10668752" cy="4016731"/>
          </a:xfrm>
        </p:grpSpPr>
        <p:sp>
          <p:nvSpPr>
            <p:cNvPr name="Freeform 6" id="6"/>
            <p:cNvSpPr/>
            <p:nvPr/>
          </p:nvSpPr>
          <p:spPr>
            <a:xfrm flipH="false" flipV="false" rot="0">
              <a:off x="0" y="0"/>
              <a:ext cx="10668753" cy="4016730"/>
            </a:xfrm>
            <a:custGeom>
              <a:avLst/>
              <a:gdLst/>
              <a:ahLst/>
              <a:cxnLst/>
              <a:rect r="r" b="b" t="t" l="l"/>
              <a:pathLst>
                <a:path h="4016730" w="10668753">
                  <a:moveTo>
                    <a:pt x="0" y="0"/>
                  </a:moveTo>
                  <a:lnTo>
                    <a:pt x="10668753" y="0"/>
                  </a:lnTo>
                  <a:lnTo>
                    <a:pt x="10668753" y="4016730"/>
                  </a:lnTo>
                  <a:lnTo>
                    <a:pt x="0" y="4016730"/>
                  </a:lnTo>
                  <a:close/>
                </a:path>
              </a:pathLst>
            </a:custGeom>
            <a:solidFill>
              <a:srgbClr val="000000">
                <a:alpha val="0"/>
              </a:srgbClr>
            </a:solidFill>
          </p:spPr>
        </p:sp>
        <p:sp>
          <p:nvSpPr>
            <p:cNvPr name="TextBox 7" id="7"/>
            <p:cNvSpPr txBox="true"/>
            <p:nvPr/>
          </p:nvSpPr>
          <p:spPr>
            <a:xfrm>
              <a:off x="0" y="-28575"/>
              <a:ext cx="10668752" cy="4045306"/>
            </a:xfrm>
            <a:prstGeom prst="rect">
              <a:avLst/>
            </a:prstGeom>
          </p:spPr>
          <p:txBody>
            <a:bodyPr anchor="t" rtlCol="false" tIns="0" lIns="0" bIns="0" rIns="0"/>
            <a:lstStyle/>
            <a:p>
              <a:pPr algn="l" marL="663083" indent="-331541" lvl="1">
                <a:lnSpc>
                  <a:spcPts val="4195"/>
                </a:lnSpc>
                <a:buFont typeface="Arial"/>
                <a:buChar char="•"/>
              </a:pPr>
              <a:r>
                <a:rPr lang="en-US" sz="3885" u="sng">
                  <a:solidFill>
                    <a:srgbClr val="FFFFFF"/>
                  </a:solidFill>
                  <a:latin typeface="Arial"/>
                  <a:ea typeface="Arial"/>
                  <a:cs typeface="Arial"/>
                  <a:sym typeface="Arial"/>
                  <a:hlinkClick r:id="rId2" tooltip="https://www.childcomwales.org.uk/faqs/case-study-the-5-principles/"/>
                </a:rPr>
                <a:t>Darllennwch yr astudiaeth achos.</a:t>
              </a:r>
            </a:p>
            <a:p>
              <a:pPr algn="l" marL="663083" indent="-331541" lvl="1">
                <a:lnSpc>
                  <a:spcPts val="4195"/>
                </a:lnSpc>
                <a:buFont typeface="Arial"/>
                <a:buChar char="•"/>
              </a:pPr>
              <a:r>
                <a:rPr lang="en-US" sz="3885" u="sng">
                  <a:solidFill>
                    <a:srgbClr val="FFFFFF"/>
                  </a:solidFill>
                  <a:latin typeface="Arial"/>
                  <a:ea typeface="Arial"/>
                  <a:cs typeface="Arial"/>
                  <a:sym typeface="Arial"/>
                  <a:hlinkClick r:id="rId3" tooltip="https://www.childcomwales.org.uk/faqs/case-study-the-5-principles/"/>
                </a:rPr>
                <a:t>Adlewyrchwch ar:</a:t>
              </a:r>
            </a:p>
            <a:p>
              <a:pPr algn="l" marL="1248442" indent="-416147" lvl="2">
                <a:lnSpc>
                  <a:spcPts val="3596"/>
                </a:lnSpc>
                <a:buFont typeface="Arial"/>
                <a:buChar char="⚬"/>
              </a:pPr>
              <a:r>
                <a:rPr lang="en-US" sz="3330" u="sng">
                  <a:solidFill>
                    <a:srgbClr val="FFFFFF"/>
                  </a:solidFill>
                  <a:latin typeface="Arial"/>
                  <a:ea typeface="Arial"/>
                  <a:cs typeface="Arial"/>
                  <a:sym typeface="Arial"/>
                  <a:hlinkClick r:id="rId4" tooltip="https://www.childcomwales.org.uk/faqs/case-study-the-5-principles/"/>
                </a:rPr>
                <a:t>Y dulliau a defnyddiwyd</a:t>
              </a:r>
            </a:p>
            <a:p>
              <a:pPr algn="l" marL="1248442" indent="-416147" lvl="2">
                <a:lnSpc>
                  <a:spcPts val="3596"/>
                </a:lnSpc>
                <a:buFont typeface="Arial"/>
                <a:buChar char="⚬"/>
              </a:pPr>
              <a:r>
                <a:rPr lang="en-US" sz="3330" u="sng">
                  <a:solidFill>
                    <a:srgbClr val="FFFFFF"/>
                  </a:solidFill>
                  <a:latin typeface="Arial"/>
                  <a:ea typeface="Arial"/>
                  <a:cs typeface="Arial"/>
                  <a:sym typeface="Arial"/>
                  <a:hlinkClick r:id="rId5" tooltip="https://www.childcomwales.org.uk/faqs/case-study-the-5-principles/"/>
                </a:rPr>
                <a:t>Sut mae'r dulliau yma yn cwrdd â’r 7 nod craidd a CCHUP.</a:t>
              </a:r>
            </a:p>
            <a:p>
              <a:pPr algn="l" marL="1248442" indent="-416147" lvl="2">
                <a:lnSpc>
                  <a:spcPts val="3596"/>
                </a:lnSpc>
              </a:pPr>
            </a:p>
          </p:txBody>
        </p:sp>
      </p:grpSp>
      <p:grpSp>
        <p:nvGrpSpPr>
          <p:cNvPr name="Group 8" id="8"/>
          <p:cNvGrpSpPr/>
          <p:nvPr/>
        </p:nvGrpSpPr>
        <p:grpSpPr>
          <a:xfrm rot="0">
            <a:off x="9486900" y="6275068"/>
            <a:ext cx="7772400" cy="3460223"/>
            <a:chOff x="0" y="0"/>
            <a:chExt cx="10363200" cy="4613631"/>
          </a:xfrm>
        </p:grpSpPr>
        <p:sp>
          <p:nvSpPr>
            <p:cNvPr name="Freeform 9" id="9"/>
            <p:cNvSpPr/>
            <p:nvPr/>
          </p:nvSpPr>
          <p:spPr>
            <a:xfrm flipH="false" flipV="false" rot="0">
              <a:off x="0" y="0"/>
              <a:ext cx="10363200" cy="4613630"/>
            </a:xfrm>
            <a:custGeom>
              <a:avLst/>
              <a:gdLst/>
              <a:ahLst/>
              <a:cxnLst/>
              <a:rect r="r" b="b" t="t" l="l"/>
              <a:pathLst>
                <a:path h="4613630" w="10363200">
                  <a:moveTo>
                    <a:pt x="0" y="0"/>
                  </a:moveTo>
                  <a:lnTo>
                    <a:pt x="10363200" y="0"/>
                  </a:lnTo>
                  <a:lnTo>
                    <a:pt x="10363200" y="4613630"/>
                  </a:lnTo>
                  <a:lnTo>
                    <a:pt x="0" y="4613630"/>
                  </a:lnTo>
                  <a:close/>
                </a:path>
              </a:pathLst>
            </a:custGeom>
            <a:solidFill>
              <a:srgbClr val="000000">
                <a:alpha val="0"/>
              </a:srgbClr>
            </a:solidFill>
          </p:spPr>
        </p:sp>
        <p:sp>
          <p:nvSpPr>
            <p:cNvPr name="TextBox 10" id="10"/>
            <p:cNvSpPr txBox="true"/>
            <p:nvPr/>
          </p:nvSpPr>
          <p:spPr>
            <a:xfrm>
              <a:off x="0" y="-28575"/>
              <a:ext cx="10363200" cy="4642206"/>
            </a:xfrm>
            <a:prstGeom prst="rect">
              <a:avLst/>
            </a:prstGeom>
          </p:spPr>
          <p:txBody>
            <a:bodyPr anchor="t" rtlCol="false" tIns="0" lIns="0" bIns="0" rIns="0"/>
            <a:lstStyle/>
            <a:p>
              <a:pPr algn="l" marL="703088" indent="-351544" lvl="1">
                <a:lnSpc>
                  <a:spcPts val="4195"/>
                </a:lnSpc>
                <a:buFont typeface="Arial"/>
                <a:buChar char="•"/>
              </a:pPr>
              <a:r>
                <a:rPr lang="en-US" sz="3885">
                  <a:solidFill>
                    <a:srgbClr val="FFFFFF"/>
                  </a:solidFill>
                  <a:latin typeface="Arial"/>
                  <a:ea typeface="Arial"/>
                  <a:cs typeface="Arial"/>
                  <a:sym typeface="Arial"/>
                </a:rPr>
                <a:t>Read the </a:t>
              </a:r>
              <a:r>
                <a:rPr lang="en-US" sz="3885" u="sng">
                  <a:solidFill>
                    <a:srgbClr val="FFFFFF"/>
                  </a:solidFill>
                  <a:latin typeface="Arial"/>
                  <a:ea typeface="Arial"/>
                  <a:cs typeface="Arial"/>
                  <a:sym typeface="Arial"/>
                  <a:hlinkClick r:id="rId6" tooltip="https://www.estyn.gov.wales/blog/having-voice-having-choice-effective-pupil-participation?_ga=2.192283754.1966996677.1708979486-645740924.1708979486"/>
                </a:rPr>
                <a:t>case </a:t>
              </a:r>
              <a:r>
                <a:rPr lang="en-US" sz="3885" u="sng">
                  <a:solidFill>
                    <a:srgbClr val="FFFFFF"/>
                  </a:solidFill>
                  <a:latin typeface="Arial"/>
                  <a:ea typeface="Arial"/>
                  <a:cs typeface="Arial"/>
                  <a:sym typeface="Arial"/>
                  <a:hlinkClick r:id="rId7" tooltip="https://www.childcomwales.org.uk/faqs/case-study-the-5-principles/"/>
                </a:rPr>
                <a:t>study</a:t>
              </a:r>
              <a:r>
                <a:rPr lang="en-US" sz="3885">
                  <a:solidFill>
                    <a:srgbClr val="FFFFFF"/>
                  </a:solidFill>
                  <a:latin typeface="Arial"/>
                  <a:ea typeface="Arial"/>
                  <a:cs typeface="Arial"/>
                  <a:sym typeface="Arial"/>
                </a:rPr>
                <a:t>.</a:t>
              </a:r>
            </a:p>
            <a:p>
              <a:pPr algn="l" marL="703088" indent="-351544" lvl="1">
                <a:lnSpc>
                  <a:spcPts val="4195"/>
                </a:lnSpc>
                <a:buFont typeface="Arial"/>
                <a:buChar char="•"/>
              </a:pPr>
              <a:r>
                <a:rPr lang="en-US" sz="3885">
                  <a:solidFill>
                    <a:srgbClr val="FFFFFF"/>
                  </a:solidFill>
                  <a:latin typeface="Arial"/>
                  <a:ea typeface="Arial"/>
                  <a:cs typeface="Arial"/>
                  <a:sym typeface="Arial"/>
                </a:rPr>
                <a:t>Reflect on:</a:t>
              </a:r>
            </a:p>
            <a:p>
              <a:pPr algn="l" marL="1288447" indent="-429482" lvl="2">
                <a:lnSpc>
                  <a:spcPts val="3596"/>
                </a:lnSpc>
                <a:buFont typeface="Arial"/>
                <a:buChar char="⚬"/>
              </a:pPr>
              <a:r>
                <a:rPr lang="en-US" sz="3330">
                  <a:solidFill>
                    <a:srgbClr val="FFFFFF"/>
                  </a:solidFill>
                  <a:latin typeface="Arial"/>
                  <a:ea typeface="Arial"/>
                  <a:cs typeface="Arial"/>
                  <a:sym typeface="Arial"/>
                </a:rPr>
                <a:t>The approaches to participation used</a:t>
              </a:r>
            </a:p>
            <a:p>
              <a:pPr algn="l" marL="1288447" indent="-429482" lvl="2">
                <a:lnSpc>
                  <a:spcPts val="3596"/>
                </a:lnSpc>
                <a:buFont typeface="Arial"/>
                <a:buChar char="⚬"/>
              </a:pPr>
              <a:r>
                <a:rPr lang="en-US" sz="3330">
                  <a:solidFill>
                    <a:srgbClr val="FFFFFF"/>
                  </a:solidFill>
                  <a:latin typeface="Arial"/>
                  <a:ea typeface="Arial"/>
                  <a:cs typeface="Arial"/>
                  <a:sym typeface="Arial"/>
                </a:rPr>
                <a:t>How this approach addresses the UNCRC and the 7 Core Aims </a:t>
              </a:r>
            </a:p>
            <a:p>
              <a:pPr algn="l" marL="1288447" indent="-429482" lvl="2">
                <a:lnSpc>
                  <a:spcPts val="3596"/>
                </a:lnSpc>
              </a:pPr>
            </a:p>
          </p:txBody>
        </p:sp>
      </p:grpSp>
      <p:sp>
        <p:nvSpPr>
          <p:cNvPr name="Freeform 11" id="11"/>
          <p:cNvSpPr/>
          <p:nvPr/>
        </p:nvSpPr>
        <p:spPr>
          <a:xfrm flipH="false" flipV="false" rot="0">
            <a:off x="7010402" y="2390776"/>
            <a:ext cx="4043362" cy="3243263"/>
          </a:xfrm>
          <a:custGeom>
            <a:avLst/>
            <a:gdLst/>
            <a:ahLst/>
            <a:cxnLst/>
            <a:rect r="r" b="b" t="t" l="l"/>
            <a:pathLst>
              <a:path h="3243263" w="4043362">
                <a:moveTo>
                  <a:pt x="0" y="0"/>
                </a:moveTo>
                <a:lnTo>
                  <a:pt x="4043362" y="0"/>
                </a:lnTo>
                <a:lnTo>
                  <a:pt x="4043362" y="3243263"/>
                </a:lnTo>
                <a:lnTo>
                  <a:pt x="0" y="3243263"/>
                </a:lnTo>
                <a:lnTo>
                  <a:pt x="0" y="0"/>
                </a:lnTo>
                <a:close/>
              </a:path>
            </a:pathLst>
          </a:custGeom>
          <a:blipFill>
            <a:blip r:embed="rId8"/>
            <a:stretch>
              <a:fillRect l="0" t="0" r="0" b="-60559"/>
            </a:stretch>
          </a:blipFill>
        </p:spPr>
      </p:sp>
    </p:spTree>
  </p:cSld>
  <p:clrMapOvr>
    <a:masterClrMapping/>
  </p:clrMapOvr>
</p:sld>
</file>

<file path=ppt/slides/slide25.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7"/>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Cyfranogiad Ysgol Gynradd</a:t>
              </a:r>
            </a:p>
            <a:p>
              <a:pPr algn="ctr">
                <a:lnSpc>
                  <a:spcPts val="7128"/>
                </a:lnSpc>
              </a:pPr>
              <a:r>
                <a:rPr lang="en-US" sz="6600">
                  <a:solidFill>
                    <a:srgbClr val="FFFFFF"/>
                  </a:solidFill>
                  <a:latin typeface="Arial"/>
                  <a:ea typeface="Arial"/>
                  <a:cs typeface="Arial"/>
                  <a:sym typeface="Arial"/>
                </a:rPr>
                <a:t>Primary School Participation </a:t>
              </a:r>
            </a:p>
          </p:txBody>
        </p:sp>
      </p:grpSp>
      <p:grpSp>
        <p:nvGrpSpPr>
          <p:cNvPr name="Group 5" id="5"/>
          <p:cNvGrpSpPr/>
          <p:nvPr/>
        </p:nvGrpSpPr>
        <p:grpSpPr>
          <a:xfrm rot="0">
            <a:off x="1247775" y="2728912"/>
            <a:ext cx="7791450" cy="6546057"/>
            <a:chOff x="0" y="0"/>
            <a:chExt cx="10388600" cy="8728076"/>
          </a:xfrm>
        </p:grpSpPr>
        <p:sp>
          <p:nvSpPr>
            <p:cNvPr name="Freeform 6" id="6"/>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7" id="7"/>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8" id="8"/>
            <p:cNvSpPr txBox="true"/>
            <p:nvPr/>
          </p:nvSpPr>
          <p:spPr>
            <a:xfrm>
              <a:off x="0" y="9525"/>
              <a:ext cx="10388600" cy="8718551"/>
            </a:xfrm>
            <a:prstGeom prst="rect">
              <a:avLst/>
            </a:prstGeom>
          </p:spPr>
          <p:txBody>
            <a:bodyPr anchor="t" rtlCol="false" tIns="50800" lIns="50800" bIns="50800" rIns="50800"/>
            <a:lstStyle/>
            <a:p>
              <a:pPr algn="l" marL="663083" indent="-331541" lvl="1">
                <a:lnSpc>
                  <a:spcPts val="3776"/>
                </a:lnSpc>
                <a:buFont typeface="Arial"/>
                <a:buChar char="•"/>
              </a:pPr>
              <a:r>
                <a:rPr lang="en-US" sz="3885">
                  <a:solidFill>
                    <a:srgbClr val="FFFFFF"/>
                  </a:solidFill>
                  <a:latin typeface="Arial"/>
                  <a:ea typeface="Arial"/>
                  <a:cs typeface="Arial"/>
                  <a:sym typeface="Arial"/>
                </a:rPr>
                <a:t>Cydnabod bod gwahanol lefelau o gyfranogiad</a:t>
              </a:r>
            </a:p>
            <a:p>
              <a:pPr algn="l" marL="663083" indent="-331541" lvl="1">
                <a:lnSpc>
                  <a:spcPts val="3776"/>
                </a:lnSpc>
                <a:buFont typeface="Arial"/>
                <a:buChar char="•"/>
              </a:pPr>
              <a:r>
                <a:rPr lang="en-US" sz="3885">
                  <a:solidFill>
                    <a:srgbClr val="FFFFFF"/>
                  </a:solidFill>
                  <a:latin typeface="Arial"/>
                  <a:ea typeface="Arial"/>
                  <a:cs typeface="Arial"/>
                  <a:sym typeface="Arial"/>
                </a:rPr>
                <a:t>Cynnwys ymrwymiad clir i gyfranogiad</a:t>
              </a:r>
            </a:p>
            <a:p>
              <a:pPr algn="l" marL="663083" indent="-331541" lvl="1">
                <a:lnSpc>
                  <a:spcPts val="3776"/>
                </a:lnSpc>
                <a:buFont typeface="Arial"/>
                <a:buChar char="•"/>
              </a:pPr>
              <a:r>
                <a:rPr lang="en-US" sz="3885">
                  <a:solidFill>
                    <a:srgbClr val="FFFFFF"/>
                  </a:solidFill>
                  <a:latin typeface="Arial"/>
                  <a:ea typeface="Arial"/>
                  <a:cs typeface="Arial"/>
                  <a:sym typeface="Arial"/>
                </a:rPr>
                <a:t>Datblygu targedau a rhaglenni gweithredu i gynyddu cyfranogiad</a:t>
              </a:r>
            </a:p>
            <a:p>
              <a:pPr algn="l" marL="663083" indent="-331541" lvl="1">
                <a:lnSpc>
                  <a:spcPts val="3776"/>
                </a:lnSpc>
                <a:buFont typeface="Arial"/>
                <a:buChar char="•"/>
              </a:pPr>
              <a:r>
                <a:rPr lang="en-US" sz="3885">
                  <a:solidFill>
                    <a:srgbClr val="FFFFFF"/>
                  </a:solidFill>
                  <a:latin typeface="Arial"/>
                  <a:ea typeface="Arial"/>
                  <a:cs typeface="Arial"/>
                  <a:sym typeface="Arial"/>
                </a:rPr>
                <a:t>Cynnwys plant yn uniongyrchol mewn penderfyniadau ysgol</a:t>
              </a:r>
            </a:p>
            <a:p>
              <a:pPr algn="l" marL="663083" indent="-331541" lvl="1">
                <a:lnSpc>
                  <a:spcPts val="3776"/>
                </a:lnSpc>
                <a:buFont typeface="Arial"/>
                <a:buChar char="•"/>
              </a:pPr>
              <a:r>
                <a:rPr lang="en-US" sz="3885">
                  <a:solidFill>
                    <a:srgbClr val="FFFFFF"/>
                  </a:solidFill>
                  <a:latin typeface="Arial"/>
                  <a:ea typeface="Arial"/>
                  <a:cs typeface="Arial"/>
                  <a:sym typeface="Arial"/>
                </a:rPr>
                <a:t>Creu dewis am ddysgu</a:t>
              </a:r>
            </a:p>
            <a:p>
              <a:pPr algn="l" marL="663083" indent="-331541" lvl="1">
                <a:lnSpc>
                  <a:spcPts val="3776"/>
                </a:lnSpc>
                <a:buFont typeface="Arial"/>
                <a:buChar char="•"/>
              </a:pPr>
              <a:r>
                <a:rPr lang="en-US" sz="3885">
                  <a:solidFill>
                    <a:srgbClr val="FFFFFF"/>
                  </a:solidFill>
                  <a:latin typeface="Arial"/>
                  <a:ea typeface="Arial"/>
                  <a:cs typeface="Arial"/>
                  <a:sym typeface="Arial"/>
                </a:rPr>
                <a:t>Gallugoi llais y plentyn</a:t>
              </a:r>
            </a:p>
            <a:p>
              <a:pPr algn="r" marL="355223" indent="-177611" lvl="1">
                <a:lnSpc>
                  <a:spcPts val="2022"/>
                </a:lnSpc>
              </a:pPr>
              <a:r>
                <a:rPr lang="en-US" sz="2081">
                  <a:solidFill>
                    <a:srgbClr val="FFFFFF"/>
                  </a:solidFill>
                  <a:latin typeface="Arial"/>
                  <a:ea typeface="Arial"/>
                  <a:cs typeface="Arial"/>
                  <a:sym typeface="Arial"/>
                </a:rPr>
                <a:t>                Comisiynydd Plant Cymru, 2017</a:t>
              </a:r>
            </a:p>
            <a:p>
              <a:pPr algn="r" marL="663083" indent="-331541" lvl="1">
                <a:lnSpc>
                  <a:spcPts val="3776"/>
                </a:lnSpc>
              </a:pPr>
            </a:p>
          </p:txBody>
        </p:sp>
      </p:grpSp>
      <p:grpSp>
        <p:nvGrpSpPr>
          <p:cNvPr name="Group 9" id="9"/>
          <p:cNvGrpSpPr/>
          <p:nvPr/>
        </p:nvGrpSpPr>
        <p:grpSpPr>
          <a:xfrm rot="0">
            <a:off x="9248775" y="2728912"/>
            <a:ext cx="7791450" cy="6546057"/>
            <a:chOff x="0" y="0"/>
            <a:chExt cx="10388600" cy="8728076"/>
          </a:xfrm>
        </p:grpSpPr>
        <p:sp>
          <p:nvSpPr>
            <p:cNvPr name="Freeform 10" id="10"/>
            <p:cNvSpPr/>
            <p:nvPr/>
          </p:nvSpPr>
          <p:spPr>
            <a:xfrm flipH="false" flipV="false" rot="0">
              <a:off x="12700" y="12700"/>
              <a:ext cx="10363200" cy="8702675"/>
            </a:xfrm>
            <a:custGeom>
              <a:avLst/>
              <a:gdLst/>
              <a:ahLst/>
              <a:cxnLst/>
              <a:rect r="r" b="b" t="t" l="l"/>
              <a:pathLst>
                <a:path h="8702675" w="10363200">
                  <a:moveTo>
                    <a:pt x="0" y="0"/>
                  </a:moveTo>
                  <a:lnTo>
                    <a:pt x="10363200" y="0"/>
                  </a:lnTo>
                  <a:lnTo>
                    <a:pt x="10363200" y="8702675"/>
                  </a:lnTo>
                  <a:lnTo>
                    <a:pt x="0" y="8702675"/>
                  </a:lnTo>
                  <a:close/>
                </a:path>
              </a:pathLst>
            </a:custGeom>
            <a:solidFill>
              <a:srgbClr val="000000"/>
            </a:solidFill>
          </p:spPr>
        </p:sp>
        <p:sp>
          <p:nvSpPr>
            <p:cNvPr name="Freeform 11" id="11"/>
            <p:cNvSpPr/>
            <p:nvPr/>
          </p:nvSpPr>
          <p:spPr>
            <a:xfrm flipH="false" flipV="false" rot="0">
              <a:off x="0" y="0"/>
              <a:ext cx="10388600" cy="8728075"/>
            </a:xfrm>
            <a:custGeom>
              <a:avLst/>
              <a:gdLst/>
              <a:ahLst/>
              <a:cxnLst/>
              <a:rect r="r" b="b" t="t" l="l"/>
              <a:pathLst>
                <a:path h="8728075" w="10388600">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000000"/>
            </a:solidFill>
          </p:spPr>
        </p:sp>
        <p:sp>
          <p:nvSpPr>
            <p:cNvPr name="TextBox 12" id="12"/>
            <p:cNvSpPr txBox="true"/>
            <p:nvPr/>
          </p:nvSpPr>
          <p:spPr>
            <a:xfrm>
              <a:off x="0" y="9525"/>
              <a:ext cx="10388600" cy="8718551"/>
            </a:xfrm>
            <a:prstGeom prst="rect">
              <a:avLst/>
            </a:prstGeom>
          </p:spPr>
          <p:txBody>
            <a:bodyPr anchor="t" rtlCol="false" tIns="50800" lIns="50800" bIns="50800" rIns="50800"/>
            <a:lstStyle/>
            <a:p>
              <a:pPr algn="l" marL="703088" indent="-351544" lvl="1">
                <a:lnSpc>
                  <a:spcPts val="3776"/>
                </a:lnSpc>
                <a:buFont typeface="Arial"/>
                <a:buChar char="•"/>
              </a:pPr>
              <a:r>
                <a:rPr lang="en-US" sz="3885" i="true">
                  <a:solidFill>
                    <a:srgbClr val="FFFFFF"/>
                  </a:solidFill>
                  <a:latin typeface="Arial Italics"/>
                  <a:ea typeface="Arial Italics"/>
                  <a:cs typeface="Arial Italics"/>
                  <a:sym typeface="Arial Italics"/>
                </a:rPr>
                <a:t>Recognise that there are different levels of participation</a:t>
              </a:r>
            </a:p>
            <a:p>
              <a:pPr algn="l" marL="703088" indent="-351544" lvl="1">
                <a:lnSpc>
                  <a:spcPts val="3776"/>
                </a:lnSpc>
                <a:buFont typeface="Arial"/>
                <a:buChar char="•"/>
              </a:pPr>
              <a:r>
                <a:rPr lang="en-US" sz="3885" i="true">
                  <a:solidFill>
                    <a:srgbClr val="FFFFFF"/>
                  </a:solidFill>
                  <a:latin typeface="Arial Italics"/>
                  <a:ea typeface="Arial Italics"/>
                  <a:cs typeface="Arial Italics"/>
                  <a:sym typeface="Arial Italics"/>
                </a:rPr>
                <a:t>Include a clear commitment to participation</a:t>
              </a:r>
            </a:p>
            <a:p>
              <a:pPr algn="l" marL="703088" indent="-351544" lvl="1">
                <a:lnSpc>
                  <a:spcPts val="3776"/>
                </a:lnSpc>
                <a:buFont typeface="Arial"/>
                <a:buChar char="•"/>
              </a:pPr>
              <a:r>
                <a:rPr lang="en-US" sz="3885" i="true">
                  <a:solidFill>
                    <a:srgbClr val="FFFFFF"/>
                  </a:solidFill>
                  <a:latin typeface="Arial Italics"/>
                  <a:ea typeface="Arial Italics"/>
                  <a:cs typeface="Arial Italics"/>
                  <a:sym typeface="Arial Italics"/>
                </a:rPr>
                <a:t>Develop targets and programmes of action to increase participation, </a:t>
              </a:r>
            </a:p>
            <a:p>
              <a:pPr algn="l" marL="703088" indent="-351544" lvl="1">
                <a:lnSpc>
                  <a:spcPts val="3776"/>
                </a:lnSpc>
                <a:buFont typeface="Arial"/>
                <a:buChar char="•"/>
              </a:pPr>
              <a:r>
                <a:rPr lang="en-US" sz="3885" i="true">
                  <a:solidFill>
                    <a:srgbClr val="FFFFFF"/>
                  </a:solidFill>
                  <a:latin typeface="Arial Italics"/>
                  <a:ea typeface="Arial Italics"/>
                  <a:cs typeface="Arial Italics"/>
                  <a:sym typeface="Arial Italics"/>
                </a:rPr>
                <a:t>Involve children directly in school decisions </a:t>
              </a:r>
            </a:p>
            <a:p>
              <a:pPr algn="l" marL="703088" indent="-351544" lvl="1">
                <a:lnSpc>
                  <a:spcPts val="3776"/>
                </a:lnSpc>
                <a:buFont typeface="Arial"/>
                <a:buChar char="•"/>
              </a:pPr>
              <a:r>
                <a:rPr lang="en-US" sz="3885" i="true">
                  <a:solidFill>
                    <a:srgbClr val="FFFFFF"/>
                  </a:solidFill>
                  <a:latin typeface="Arial Italics"/>
                  <a:ea typeface="Arial Italics"/>
                  <a:cs typeface="Arial Italics"/>
                  <a:sym typeface="Arial Italics"/>
                </a:rPr>
                <a:t>Create choice about learning.</a:t>
              </a:r>
            </a:p>
            <a:p>
              <a:pPr algn="l" marL="703088" indent="-351544" lvl="1">
                <a:lnSpc>
                  <a:spcPts val="3776"/>
                </a:lnSpc>
                <a:buFont typeface="Arial"/>
                <a:buChar char="•"/>
              </a:pPr>
              <a:r>
                <a:rPr lang="en-US" sz="3885" i="true">
                  <a:solidFill>
                    <a:srgbClr val="FFFFFF"/>
                  </a:solidFill>
                  <a:latin typeface="Arial Italics"/>
                  <a:ea typeface="Arial Italics"/>
                  <a:cs typeface="Arial Italics"/>
                  <a:sym typeface="Arial Italics"/>
                </a:rPr>
                <a:t>Enable pupil voice</a:t>
              </a:r>
            </a:p>
            <a:p>
              <a:pPr algn="r" marL="301323" indent="-150662" lvl="1">
                <a:lnSpc>
                  <a:spcPts val="1618"/>
                </a:lnSpc>
              </a:pPr>
              <a:r>
                <a:rPr lang="en-US" sz="1665">
                  <a:solidFill>
                    <a:srgbClr val="FFFFFF"/>
                  </a:solidFill>
                  <a:latin typeface="Arial"/>
                  <a:ea typeface="Arial"/>
                  <a:cs typeface="Arial"/>
                  <a:sym typeface="Arial"/>
                </a:rPr>
                <a:t>Children’s Commissioner Wales, 2017 </a:t>
              </a:r>
            </a:p>
            <a:p>
              <a:pPr algn="l" marL="703088" indent="-351544" lvl="1">
                <a:lnSpc>
                  <a:spcPts val="3776"/>
                </a:lnSpc>
              </a:pPr>
            </a:p>
          </p:txBody>
        </p:sp>
      </p:gr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610172"/>
            <a:ext cx="15773400" cy="2128266"/>
            <a:chOff x="0" y="0"/>
            <a:chExt cx="21031200" cy="2837688"/>
          </a:xfrm>
        </p:grpSpPr>
        <p:sp>
          <p:nvSpPr>
            <p:cNvPr name="Freeform 3" id="3"/>
            <p:cNvSpPr/>
            <p:nvPr/>
          </p:nvSpPr>
          <p:spPr>
            <a:xfrm flipH="false" flipV="false" rot="0">
              <a:off x="0" y="0"/>
              <a:ext cx="21031200" cy="2837688"/>
            </a:xfrm>
            <a:custGeom>
              <a:avLst/>
              <a:gdLst/>
              <a:ahLst/>
              <a:cxnLst/>
              <a:rect r="r" b="b" t="t" l="l"/>
              <a:pathLst>
                <a:path h="2837688" w="21031200">
                  <a:moveTo>
                    <a:pt x="0" y="0"/>
                  </a:moveTo>
                  <a:lnTo>
                    <a:pt x="21031200" y="0"/>
                  </a:lnTo>
                  <a:lnTo>
                    <a:pt x="21031200" y="2837688"/>
                  </a:lnTo>
                  <a:lnTo>
                    <a:pt x="0" y="2837688"/>
                  </a:lnTo>
                  <a:close/>
                </a:path>
              </a:pathLst>
            </a:custGeom>
            <a:solidFill>
              <a:srgbClr val="000000">
                <a:alpha val="0"/>
              </a:srgbClr>
            </a:solidFill>
          </p:spPr>
        </p:sp>
        <p:sp>
          <p:nvSpPr>
            <p:cNvPr name="TextBox 4" id="4"/>
            <p:cNvSpPr txBox="true"/>
            <p:nvPr/>
          </p:nvSpPr>
          <p:spPr>
            <a:xfrm>
              <a:off x="0" y="-57150"/>
              <a:ext cx="21031200" cy="2894838"/>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Engrhaifft Ysgol Uwchradd</a:t>
              </a:r>
            </a:p>
            <a:p>
              <a:pPr algn="ctr">
                <a:lnSpc>
                  <a:spcPts val="7128"/>
                </a:lnSpc>
              </a:pPr>
              <a:r>
                <a:rPr lang="en-US" sz="6600">
                  <a:solidFill>
                    <a:srgbClr val="FFFFFF"/>
                  </a:solidFill>
                  <a:latin typeface="Arial"/>
                  <a:ea typeface="Arial"/>
                  <a:cs typeface="Arial"/>
                  <a:sym typeface="Arial"/>
                </a:rPr>
                <a:t>Secondary School Example</a:t>
              </a:r>
            </a:p>
          </p:txBody>
        </p:sp>
      </p:grpSp>
      <p:grpSp>
        <p:nvGrpSpPr>
          <p:cNvPr name="Group 5" id="5"/>
          <p:cNvGrpSpPr/>
          <p:nvPr/>
        </p:nvGrpSpPr>
        <p:grpSpPr>
          <a:xfrm rot="0">
            <a:off x="1257300" y="3622605"/>
            <a:ext cx="7772400" cy="5303139"/>
            <a:chOff x="0" y="0"/>
            <a:chExt cx="10363200" cy="7070852"/>
          </a:xfrm>
        </p:grpSpPr>
        <p:sp>
          <p:nvSpPr>
            <p:cNvPr name="Freeform 6" id="6"/>
            <p:cNvSpPr/>
            <p:nvPr/>
          </p:nvSpPr>
          <p:spPr>
            <a:xfrm flipH="false" flipV="false" rot="0">
              <a:off x="0" y="0"/>
              <a:ext cx="10363200" cy="7070852"/>
            </a:xfrm>
            <a:custGeom>
              <a:avLst/>
              <a:gdLst/>
              <a:ahLst/>
              <a:cxnLst/>
              <a:rect r="r" b="b" t="t" l="l"/>
              <a:pathLst>
                <a:path h="7070852" w="10363200">
                  <a:moveTo>
                    <a:pt x="0" y="0"/>
                  </a:moveTo>
                  <a:lnTo>
                    <a:pt x="10363200" y="0"/>
                  </a:lnTo>
                  <a:lnTo>
                    <a:pt x="10363200" y="7070852"/>
                  </a:lnTo>
                  <a:lnTo>
                    <a:pt x="0" y="7070852"/>
                  </a:lnTo>
                  <a:close/>
                </a:path>
              </a:pathLst>
            </a:custGeom>
            <a:solidFill>
              <a:srgbClr val="000000">
                <a:alpha val="0"/>
              </a:srgbClr>
            </a:solidFill>
          </p:spPr>
        </p:sp>
        <p:sp>
          <p:nvSpPr>
            <p:cNvPr name="TextBox 7" id="7"/>
            <p:cNvSpPr txBox="true"/>
            <p:nvPr/>
          </p:nvSpPr>
          <p:spPr>
            <a:xfrm>
              <a:off x="0" y="-38100"/>
              <a:ext cx="10363200" cy="7108952"/>
            </a:xfrm>
            <a:prstGeom prst="rect">
              <a:avLst/>
            </a:prstGeom>
          </p:spPr>
          <p:txBody>
            <a:bodyPr anchor="t" rtlCol="false" tIns="0" lIns="0" bIns="0" rIns="0"/>
            <a:lstStyle/>
            <a:p>
              <a:pPr algn="l" marL="760095" indent="-380048" lvl="1">
                <a:lnSpc>
                  <a:spcPts val="4536"/>
                </a:lnSpc>
                <a:buFont typeface="Arial"/>
                <a:buChar char="•"/>
              </a:pPr>
              <a:r>
                <a:rPr lang="en-US" sz="4200">
                  <a:solidFill>
                    <a:srgbClr val="FFFFFF"/>
                  </a:solidFill>
                  <a:latin typeface="Arial"/>
                  <a:ea typeface="Arial"/>
                  <a:cs typeface="Arial"/>
                  <a:sym typeface="Arial"/>
                </a:rPr>
                <a:t>Ysgol Alun</a:t>
              </a:r>
            </a:p>
            <a:p>
              <a:pPr algn="l" marL="651510" indent="-325755" lvl="1">
                <a:lnSpc>
                  <a:spcPts val="3888"/>
                </a:lnSpc>
              </a:pPr>
            </a:p>
            <a:p>
              <a:pPr algn="l" marL="720090" indent="-360045" lvl="1">
                <a:lnSpc>
                  <a:spcPts val="4536"/>
                </a:lnSpc>
                <a:buFont typeface="Arial"/>
                <a:buChar char="•"/>
              </a:pPr>
              <a:r>
                <a:rPr lang="en-US" sz="4200">
                  <a:solidFill>
                    <a:srgbClr val="FFFFFF"/>
                  </a:solidFill>
                  <a:latin typeface="Arial"/>
                  <a:ea typeface="Arial"/>
                  <a:cs typeface="Arial"/>
                  <a:sym typeface="Arial"/>
                </a:rPr>
                <a:t>Adlewyrchwch ar:</a:t>
              </a:r>
            </a:p>
            <a:p>
              <a:pPr algn="l">
                <a:lnSpc>
                  <a:spcPts val="4536"/>
                </a:lnSpc>
              </a:pPr>
            </a:p>
            <a:p>
              <a:pPr algn="l" marL="1297305" indent="-432435" lvl="2">
                <a:lnSpc>
                  <a:spcPts val="3888"/>
                </a:lnSpc>
                <a:buFont typeface="Arial"/>
                <a:buChar char="⚬"/>
              </a:pPr>
              <a:r>
                <a:rPr lang="en-US" sz="3600">
                  <a:solidFill>
                    <a:srgbClr val="FFFFFF"/>
                  </a:solidFill>
                  <a:latin typeface="Arial"/>
                  <a:ea typeface="Arial"/>
                  <a:cs typeface="Arial"/>
                  <a:sym typeface="Arial"/>
                </a:rPr>
                <a:t>Y dulliau a defnyddiwyd</a:t>
              </a:r>
            </a:p>
            <a:p>
              <a:pPr algn="l">
                <a:lnSpc>
                  <a:spcPts val="3888"/>
                </a:lnSpc>
              </a:pPr>
            </a:p>
            <a:p>
              <a:pPr algn="l" marL="1297305" indent="-432435" lvl="2">
                <a:lnSpc>
                  <a:spcPts val="3888"/>
                </a:lnSpc>
                <a:buFont typeface="Arial"/>
                <a:buChar char="⚬"/>
              </a:pPr>
              <a:r>
                <a:rPr lang="en-US" sz="3600">
                  <a:solidFill>
                    <a:srgbClr val="FFFFFF"/>
                  </a:solidFill>
                  <a:latin typeface="Arial"/>
                  <a:ea typeface="Arial"/>
                  <a:cs typeface="Arial"/>
                  <a:sym typeface="Arial"/>
                </a:rPr>
                <a:t>Sut mae'r dulliau yma yn cwrdd â’r 7 nod craidd a CCHUP.</a:t>
              </a:r>
            </a:p>
            <a:p>
              <a:pPr algn="l" marL="1297305" indent="-432435" lvl="2">
                <a:lnSpc>
                  <a:spcPts val="3888"/>
                </a:lnSpc>
              </a:pPr>
            </a:p>
          </p:txBody>
        </p:sp>
      </p:grpSp>
      <p:grpSp>
        <p:nvGrpSpPr>
          <p:cNvPr name="Group 8" id="8"/>
          <p:cNvGrpSpPr/>
          <p:nvPr/>
        </p:nvGrpSpPr>
        <p:grpSpPr>
          <a:xfrm rot="0">
            <a:off x="9486900" y="3379718"/>
            <a:ext cx="7772400" cy="5788914"/>
            <a:chOff x="0" y="0"/>
            <a:chExt cx="10363200" cy="7718552"/>
          </a:xfrm>
        </p:grpSpPr>
        <p:sp>
          <p:nvSpPr>
            <p:cNvPr name="Freeform 9" id="9"/>
            <p:cNvSpPr/>
            <p:nvPr/>
          </p:nvSpPr>
          <p:spPr>
            <a:xfrm flipH="false" flipV="false" rot="0">
              <a:off x="0" y="0"/>
              <a:ext cx="10363200" cy="7718552"/>
            </a:xfrm>
            <a:custGeom>
              <a:avLst/>
              <a:gdLst/>
              <a:ahLst/>
              <a:cxnLst/>
              <a:rect r="r" b="b" t="t" l="l"/>
              <a:pathLst>
                <a:path h="7718552" w="10363200">
                  <a:moveTo>
                    <a:pt x="0" y="0"/>
                  </a:moveTo>
                  <a:lnTo>
                    <a:pt x="10363200" y="0"/>
                  </a:lnTo>
                  <a:lnTo>
                    <a:pt x="10363200" y="7718552"/>
                  </a:lnTo>
                  <a:lnTo>
                    <a:pt x="0" y="7718552"/>
                  </a:lnTo>
                  <a:close/>
                </a:path>
              </a:pathLst>
            </a:custGeom>
            <a:solidFill>
              <a:srgbClr val="000000">
                <a:alpha val="0"/>
              </a:srgbClr>
            </a:solidFill>
          </p:spPr>
        </p:sp>
        <p:sp>
          <p:nvSpPr>
            <p:cNvPr name="TextBox 10" id="10"/>
            <p:cNvSpPr txBox="true"/>
            <p:nvPr/>
          </p:nvSpPr>
          <p:spPr>
            <a:xfrm>
              <a:off x="0" y="-38100"/>
              <a:ext cx="10363200" cy="7756652"/>
            </a:xfrm>
            <a:prstGeom prst="rect">
              <a:avLst/>
            </a:prstGeom>
          </p:spPr>
          <p:txBody>
            <a:bodyPr anchor="t" rtlCol="false" tIns="0" lIns="0" bIns="0" rIns="0"/>
            <a:lstStyle/>
            <a:p>
              <a:pPr algn="l" marL="760095" indent="-380048" lvl="1">
                <a:lnSpc>
                  <a:spcPts val="4536"/>
                </a:lnSpc>
                <a:buFont typeface="Arial"/>
                <a:buChar char="•"/>
              </a:pPr>
              <a:r>
                <a:rPr lang="en-US" sz="4200" u="sng">
                  <a:solidFill>
                    <a:srgbClr val="FFFFFF"/>
                  </a:solidFill>
                  <a:latin typeface="Arial"/>
                  <a:ea typeface="Arial"/>
                  <a:cs typeface="Arial"/>
                  <a:sym typeface="Arial"/>
                  <a:hlinkClick r:id="rId2" tooltip="https://www.childcomwales.org.uk/faqs/case-study-participation/"/>
                </a:rPr>
                <a:t>Alun School</a:t>
              </a:r>
            </a:p>
            <a:p>
              <a:pPr algn="l" marL="651510" indent="-325755" lvl="1">
                <a:lnSpc>
                  <a:spcPts val="3888"/>
                </a:lnSpc>
              </a:pPr>
            </a:p>
            <a:p>
              <a:pPr algn="l" marL="760095" indent="-380048" lvl="1">
                <a:lnSpc>
                  <a:spcPts val="4536"/>
                </a:lnSpc>
                <a:buFont typeface="Arial"/>
                <a:buChar char="•"/>
              </a:pPr>
              <a:r>
                <a:rPr lang="en-US" sz="4200">
                  <a:solidFill>
                    <a:srgbClr val="FFFFFF"/>
                  </a:solidFill>
                  <a:latin typeface="Arial"/>
                  <a:ea typeface="Arial"/>
                  <a:cs typeface="Arial"/>
                  <a:sym typeface="Arial"/>
                </a:rPr>
                <a:t>Reflect on:</a:t>
              </a:r>
            </a:p>
            <a:p>
              <a:pPr algn="l">
                <a:lnSpc>
                  <a:spcPts val="4536"/>
                </a:lnSpc>
              </a:pPr>
            </a:p>
            <a:p>
              <a:pPr algn="l" marL="1336853" indent="-445618" lvl="2">
                <a:lnSpc>
                  <a:spcPts val="3888"/>
                </a:lnSpc>
                <a:buFont typeface="Arial"/>
                <a:buChar char="⚬"/>
              </a:pPr>
              <a:r>
                <a:rPr lang="en-US" sz="3600">
                  <a:solidFill>
                    <a:srgbClr val="FFFFFF"/>
                  </a:solidFill>
                  <a:latin typeface="Arial"/>
                  <a:ea typeface="Arial"/>
                  <a:cs typeface="Arial"/>
                  <a:sym typeface="Arial"/>
                </a:rPr>
                <a:t>The approaches to participation used</a:t>
              </a:r>
            </a:p>
            <a:p>
              <a:pPr algn="l">
                <a:lnSpc>
                  <a:spcPts val="3888"/>
                </a:lnSpc>
              </a:pPr>
            </a:p>
            <a:p>
              <a:pPr algn="l" marL="1337310" indent="-445770" lvl="2">
                <a:lnSpc>
                  <a:spcPts val="3888"/>
                </a:lnSpc>
                <a:buFont typeface="Arial"/>
                <a:buChar char="⚬"/>
              </a:pPr>
              <a:r>
                <a:rPr lang="en-US" sz="3600">
                  <a:solidFill>
                    <a:srgbClr val="FFFFFF"/>
                  </a:solidFill>
                  <a:latin typeface="Arial"/>
                  <a:ea typeface="Arial"/>
                  <a:cs typeface="Arial"/>
                  <a:sym typeface="Arial"/>
                </a:rPr>
                <a:t>How this approach addresses the UNCRC and the 7 Core Aims </a:t>
              </a:r>
            </a:p>
            <a:p>
              <a:pPr algn="l" marL="1337310" indent="-445770" lvl="2">
                <a:lnSpc>
                  <a:spcPts val="3888"/>
                </a:lnSpc>
              </a:pPr>
            </a:p>
          </p:txBody>
        </p:sp>
      </p:gr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5"/>
            <a:chOff x="0" y="0"/>
            <a:chExt cx="21031200" cy="2651126"/>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solidFill>
              <a:srgbClr val="000000">
                <a:alpha val="0"/>
              </a:srgbClr>
            </a:solidFill>
          </p:spPr>
        </p:sp>
        <p:sp>
          <p:nvSpPr>
            <p:cNvPr name="TextBox 4" id="4"/>
            <p:cNvSpPr txBox="true"/>
            <p:nvPr/>
          </p:nvSpPr>
          <p:spPr>
            <a:xfrm>
              <a:off x="0" y="-57150"/>
              <a:ext cx="21031200" cy="2708276"/>
            </a:xfrm>
            <a:prstGeom prst="rect">
              <a:avLst/>
            </a:prstGeom>
          </p:spPr>
          <p:txBody>
            <a:bodyPr anchor="ctr" rtlCol="false" tIns="0" lIns="0" bIns="0" rIns="0"/>
            <a:lstStyle/>
            <a:p>
              <a:pPr algn="ctr">
                <a:lnSpc>
                  <a:spcPts val="7128"/>
                </a:lnSpc>
              </a:pPr>
              <a:r>
                <a:rPr lang="en-US" sz="6600">
                  <a:solidFill>
                    <a:srgbClr val="FFFFFF"/>
                  </a:solidFill>
                  <a:latin typeface="Arial"/>
                  <a:ea typeface="Arial"/>
                  <a:cs typeface="Arial"/>
                  <a:sym typeface="Arial"/>
                </a:rPr>
                <a:t>Llyfryddiaeth/Bibliography </a:t>
              </a:r>
            </a:p>
          </p:txBody>
        </p:sp>
      </p:grpSp>
      <p:grpSp>
        <p:nvGrpSpPr>
          <p:cNvPr name="Group 5" id="5"/>
          <p:cNvGrpSpPr/>
          <p:nvPr/>
        </p:nvGrpSpPr>
        <p:grpSpPr>
          <a:xfrm rot="0">
            <a:off x="1257300" y="2738438"/>
            <a:ext cx="15773400" cy="6527007"/>
            <a:chOff x="0" y="0"/>
            <a:chExt cx="21031200" cy="8702676"/>
          </a:xfrm>
        </p:grpSpPr>
        <p:sp>
          <p:nvSpPr>
            <p:cNvPr name="Freeform 6" id="6"/>
            <p:cNvSpPr/>
            <p:nvPr/>
          </p:nvSpPr>
          <p:spPr>
            <a:xfrm flipH="false" flipV="false" rot="0">
              <a:off x="0" y="0"/>
              <a:ext cx="21031200" cy="8702676"/>
            </a:xfrm>
            <a:custGeom>
              <a:avLst/>
              <a:gdLst/>
              <a:ahLst/>
              <a:cxnLst/>
              <a:rect r="r" b="b" t="t" l="l"/>
              <a:pathLst>
                <a:path h="8702676" w="21031200">
                  <a:moveTo>
                    <a:pt x="0" y="0"/>
                  </a:moveTo>
                  <a:lnTo>
                    <a:pt x="21031200" y="0"/>
                  </a:lnTo>
                  <a:lnTo>
                    <a:pt x="21031200" y="8702676"/>
                  </a:lnTo>
                  <a:lnTo>
                    <a:pt x="0" y="8702676"/>
                  </a:lnTo>
                  <a:close/>
                </a:path>
              </a:pathLst>
            </a:custGeom>
            <a:solidFill>
              <a:srgbClr val="000000">
                <a:alpha val="0"/>
              </a:srgbClr>
            </a:solidFill>
          </p:spPr>
        </p:sp>
        <p:sp>
          <p:nvSpPr>
            <p:cNvPr name="TextBox 7" id="7"/>
            <p:cNvSpPr txBox="true"/>
            <p:nvPr/>
          </p:nvSpPr>
          <p:spPr>
            <a:xfrm>
              <a:off x="0" y="28575"/>
              <a:ext cx="21031200" cy="8674101"/>
            </a:xfrm>
            <a:prstGeom prst="rect">
              <a:avLst/>
            </a:prstGeom>
          </p:spPr>
          <p:txBody>
            <a:bodyPr anchor="t" rtlCol="false" tIns="0" lIns="0" bIns="0" rIns="0"/>
            <a:lstStyle/>
            <a:p>
              <a:pPr algn="l" marL="589074" indent="-294537" lvl="1">
                <a:lnSpc>
                  <a:spcPts val="2812"/>
                </a:lnSpc>
                <a:buFont typeface="Arial"/>
                <a:buChar char="•"/>
              </a:pPr>
              <a:r>
                <a:rPr lang="en-US" sz="3254">
                  <a:solidFill>
                    <a:srgbClr val="FFFFFF"/>
                  </a:solidFill>
                  <a:latin typeface="Arial"/>
                  <a:ea typeface="Arial"/>
                  <a:cs typeface="Arial"/>
                  <a:sym typeface="Arial"/>
                </a:rPr>
                <a:t>Alderson, P. (2008) </a:t>
              </a:r>
              <a:r>
                <a:rPr lang="en-US" sz="3254" i="true">
                  <a:solidFill>
                    <a:srgbClr val="FFFFFF"/>
                  </a:solidFill>
                  <a:latin typeface="Arial Italics"/>
                  <a:ea typeface="Arial Italics"/>
                  <a:cs typeface="Arial Italics"/>
                  <a:sym typeface="Arial Italics"/>
                </a:rPr>
                <a:t>Young Children’s Rights, </a:t>
              </a:r>
              <a:r>
                <a:rPr lang="en-US" sz="3254">
                  <a:solidFill>
                    <a:srgbClr val="FFFFFF"/>
                  </a:solidFill>
                  <a:latin typeface="Arial"/>
                  <a:ea typeface="Arial"/>
                  <a:cs typeface="Arial"/>
                  <a:sym typeface="Arial"/>
                </a:rPr>
                <a:t>(2ⁿᵈ ed.), London: Jessica Kingsley Publications. </a:t>
              </a:r>
            </a:p>
            <a:p>
              <a:pPr algn="l" marL="589074" indent="-294537" lvl="1">
                <a:lnSpc>
                  <a:spcPts val="2812"/>
                </a:lnSpc>
                <a:buFont typeface="Arial"/>
                <a:buChar char="•"/>
              </a:pPr>
              <a:r>
                <a:rPr lang="en-US" sz="3254">
                  <a:solidFill>
                    <a:srgbClr val="FFFFFF"/>
                  </a:solidFill>
                  <a:latin typeface="Arial"/>
                  <a:ea typeface="Arial"/>
                  <a:cs typeface="Arial"/>
                  <a:sym typeface="Arial"/>
                </a:rPr>
                <a:t>Children’s Commissioner (2017) </a:t>
              </a:r>
              <a:r>
                <a:rPr lang="en-US" sz="3254" i="true">
                  <a:solidFill>
                    <a:srgbClr val="FFFFFF"/>
                  </a:solidFill>
                  <a:latin typeface="Arial Italics"/>
                  <a:ea typeface="Arial Italics"/>
                  <a:cs typeface="Arial Italics"/>
                  <a:sym typeface="Arial Italics"/>
                </a:rPr>
                <a:t>Executive Summary, </a:t>
              </a:r>
              <a:r>
                <a:rPr lang="en-US" sz="3254">
                  <a:solidFill>
                    <a:srgbClr val="FFFFFF"/>
                  </a:solidFill>
                  <a:latin typeface="Arial"/>
                  <a:ea typeface="Arial"/>
                  <a:cs typeface="Arial"/>
                  <a:sym typeface="Arial"/>
                </a:rPr>
                <a:t>Available at: </a:t>
              </a:r>
              <a:r>
                <a:rPr lang="en-US" sz="3254" u="sng">
                  <a:solidFill>
                    <a:srgbClr val="FFFFFF"/>
                  </a:solidFill>
                  <a:latin typeface="Arial"/>
                  <a:ea typeface="Arial"/>
                  <a:cs typeface="Arial"/>
                  <a:sym typeface="Arial"/>
                  <a:hlinkClick r:id="rId2" tooltip="https://www.childcomwales.org.uk/wp-content/uploads/2018/10/ExecutiveSummary_ENG.pdf"/>
                </a:rPr>
                <a:t>https://www.childcomwales.org.uk/wp-content/uploads/2018/10/ExecutiveSummary_ENG.pdf</a:t>
              </a:r>
              <a:r>
                <a:rPr lang="en-US" sz="3254">
                  <a:solidFill>
                    <a:srgbClr val="FFFFFF"/>
                  </a:solidFill>
                  <a:latin typeface="Arial"/>
                  <a:ea typeface="Arial"/>
                  <a:cs typeface="Arial"/>
                  <a:sym typeface="Arial"/>
                </a:rPr>
                <a:t> (Accessed 07/02/19). </a:t>
              </a:r>
            </a:p>
            <a:p>
              <a:pPr algn="l" marL="589074" indent="-294537" lvl="1">
                <a:lnSpc>
                  <a:spcPts val="2812"/>
                </a:lnSpc>
                <a:buFont typeface="Arial"/>
                <a:buChar char="•"/>
              </a:pPr>
              <a:r>
                <a:rPr lang="en-US" sz="3254">
                  <a:solidFill>
                    <a:srgbClr val="FFFFFF"/>
                  </a:solidFill>
                  <a:latin typeface="Arial"/>
                  <a:ea typeface="Arial"/>
                  <a:cs typeface="Arial"/>
                  <a:sym typeface="Arial"/>
                </a:rPr>
                <a:t>Jones, P. &amp; Walker, G. (eds) (2011) </a:t>
              </a:r>
              <a:r>
                <a:rPr lang="en-US" sz="3254" i="true">
                  <a:solidFill>
                    <a:srgbClr val="FFFFFF"/>
                  </a:solidFill>
                  <a:latin typeface="Arial Italics"/>
                  <a:ea typeface="Arial Italics"/>
                  <a:cs typeface="Arial Italics"/>
                  <a:sym typeface="Arial Italics"/>
                </a:rPr>
                <a:t>Children’s Rights in Practice, </a:t>
              </a:r>
              <a:r>
                <a:rPr lang="en-US" sz="3254">
                  <a:solidFill>
                    <a:srgbClr val="FFFFFF"/>
                  </a:solidFill>
                  <a:latin typeface="Arial"/>
                  <a:ea typeface="Arial"/>
                  <a:cs typeface="Arial"/>
                  <a:sym typeface="Arial"/>
                </a:rPr>
                <a:t>SAGE: London. </a:t>
              </a:r>
            </a:p>
            <a:p>
              <a:pPr algn="l" marL="589074" indent="-294537" lvl="1">
                <a:lnSpc>
                  <a:spcPts val="2812"/>
                </a:lnSpc>
                <a:buFont typeface="Arial"/>
                <a:buChar char="•"/>
              </a:pPr>
              <a:r>
                <a:rPr lang="en-US" sz="3254">
                  <a:solidFill>
                    <a:srgbClr val="FFFFFF"/>
                  </a:solidFill>
                  <a:latin typeface="Arial"/>
                  <a:ea typeface="Arial"/>
                  <a:cs typeface="Arial"/>
                  <a:sym typeface="Arial"/>
                </a:rPr>
                <a:t>Jones, P. &amp; Welch, S. (2010) </a:t>
              </a:r>
              <a:r>
                <a:rPr lang="en-US" sz="3254" i="true">
                  <a:solidFill>
                    <a:srgbClr val="FFFFFF"/>
                  </a:solidFill>
                  <a:latin typeface="Arial Italics"/>
                  <a:ea typeface="Arial Italics"/>
                  <a:cs typeface="Arial Italics"/>
                  <a:sym typeface="Arial Italics"/>
                </a:rPr>
                <a:t>Rethinking Children’s Rights, </a:t>
              </a:r>
              <a:r>
                <a:rPr lang="en-US" sz="3254">
                  <a:solidFill>
                    <a:srgbClr val="FFFFFF"/>
                  </a:solidFill>
                  <a:latin typeface="Arial"/>
                  <a:ea typeface="Arial"/>
                  <a:cs typeface="Arial"/>
                  <a:sym typeface="Arial"/>
                </a:rPr>
                <a:t>London: Boomsbury. Kanyal, M. (ed.) (2014) </a:t>
              </a:r>
              <a:r>
                <a:rPr lang="en-US" sz="3254" i="true">
                  <a:solidFill>
                    <a:srgbClr val="FFFFFF"/>
                  </a:solidFill>
                  <a:latin typeface="Arial Italics"/>
                  <a:ea typeface="Arial Italics"/>
                  <a:cs typeface="Arial Italics"/>
                  <a:sym typeface="Arial Italics"/>
                </a:rPr>
                <a:t>Children’s Rights 0-8, </a:t>
              </a:r>
              <a:r>
                <a:rPr lang="en-US" sz="3254">
                  <a:solidFill>
                    <a:srgbClr val="FFFFFF"/>
                  </a:solidFill>
                  <a:latin typeface="Arial"/>
                  <a:ea typeface="Arial"/>
                  <a:cs typeface="Arial"/>
                  <a:sym typeface="Arial"/>
                </a:rPr>
                <a:t>London: Routledge. </a:t>
              </a:r>
            </a:p>
            <a:p>
              <a:pPr algn="l" marL="589074" indent="-294537" lvl="1">
                <a:lnSpc>
                  <a:spcPts val="2812"/>
                </a:lnSpc>
                <a:buFont typeface="Arial"/>
                <a:buChar char="•"/>
              </a:pPr>
              <a:r>
                <a:rPr lang="en-US" sz="3254">
                  <a:solidFill>
                    <a:srgbClr val="FFFFFF"/>
                  </a:solidFill>
                  <a:latin typeface="Arial"/>
                  <a:ea typeface="Arial"/>
                  <a:cs typeface="Arial"/>
                  <a:sym typeface="Arial"/>
                </a:rPr>
                <a:t>Kanyal, M. (2014) </a:t>
              </a:r>
              <a:r>
                <a:rPr lang="en-US" sz="3254" i="true">
                  <a:solidFill>
                    <a:srgbClr val="FFFFFF"/>
                  </a:solidFill>
                  <a:latin typeface="Arial Italics"/>
                  <a:ea typeface="Arial Italics"/>
                  <a:cs typeface="Arial Italics"/>
                  <a:sym typeface="Arial Italics"/>
                </a:rPr>
                <a:t>Children’s Rights 0-8: Promoting participation in education and care, </a:t>
              </a:r>
              <a:r>
                <a:rPr lang="en-US" sz="3254">
                  <a:solidFill>
                    <a:srgbClr val="FFFFFF"/>
                  </a:solidFill>
                  <a:latin typeface="Arial"/>
                  <a:ea typeface="Arial"/>
                  <a:cs typeface="Arial"/>
                  <a:sym typeface="Arial"/>
                </a:rPr>
                <a:t>London: Routledge. </a:t>
              </a:r>
            </a:p>
            <a:p>
              <a:pPr algn="l" marL="589074" indent="-294537" lvl="1">
                <a:lnSpc>
                  <a:spcPts val="2812"/>
                </a:lnSpc>
                <a:buFont typeface="Arial"/>
                <a:buChar char="•"/>
              </a:pPr>
              <a:r>
                <a:rPr lang="en-US" sz="3254">
                  <a:solidFill>
                    <a:srgbClr val="FFFFFF"/>
                  </a:solidFill>
                  <a:latin typeface="Arial"/>
                  <a:ea typeface="Arial"/>
                  <a:cs typeface="Arial"/>
                  <a:sym typeface="Arial"/>
                </a:rPr>
                <a:t>Thomas, N. (2007) ‘Towards a theory of children’s participation’ </a:t>
              </a:r>
              <a:r>
                <a:rPr lang="en-US" sz="3254" i="true">
                  <a:solidFill>
                    <a:srgbClr val="FFFFFF"/>
                  </a:solidFill>
                  <a:latin typeface="Arial Italics"/>
                  <a:ea typeface="Arial Italics"/>
                  <a:cs typeface="Arial Italics"/>
                  <a:sym typeface="Arial Italics"/>
                </a:rPr>
                <a:t>International Journal of Children’s Rights</a:t>
              </a:r>
              <a:r>
                <a:rPr lang="en-US" sz="3254">
                  <a:solidFill>
                    <a:srgbClr val="FFFFFF"/>
                  </a:solidFill>
                  <a:latin typeface="Arial"/>
                  <a:ea typeface="Arial"/>
                  <a:cs typeface="Arial"/>
                  <a:sym typeface="Arial"/>
                </a:rPr>
                <a:t>, 15(2), pp.199-218. </a:t>
              </a:r>
            </a:p>
            <a:p>
              <a:pPr algn="l" marL="589074" indent="-294537" lvl="1">
                <a:lnSpc>
                  <a:spcPts val="2812"/>
                </a:lnSpc>
                <a:buFont typeface="Arial"/>
                <a:buChar char="•"/>
              </a:pPr>
              <a:r>
                <a:rPr lang="en-US" sz="3254">
                  <a:solidFill>
                    <a:srgbClr val="FFFFFF"/>
                  </a:solidFill>
                  <a:latin typeface="Arial"/>
                  <a:ea typeface="Arial"/>
                  <a:cs typeface="Arial"/>
                  <a:sym typeface="Arial"/>
                </a:rPr>
                <a:t>Watson, D. (ed.) (2012) </a:t>
              </a:r>
              <a:r>
                <a:rPr lang="en-US" sz="3254" i="true">
                  <a:solidFill>
                    <a:srgbClr val="FFFFFF"/>
                  </a:solidFill>
                  <a:latin typeface="Arial Italics"/>
                  <a:ea typeface="Arial Italics"/>
                  <a:cs typeface="Arial Italics"/>
                  <a:sym typeface="Arial Italics"/>
                </a:rPr>
                <a:t>Children’s Social and Emotional Wellbeing in Schools, </a:t>
              </a:r>
              <a:r>
                <a:rPr lang="en-US" sz="3254">
                  <a:solidFill>
                    <a:srgbClr val="FFFFFF"/>
                  </a:solidFill>
                  <a:latin typeface="Arial"/>
                  <a:ea typeface="Arial"/>
                  <a:cs typeface="Arial"/>
                  <a:sym typeface="Arial"/>
                </a:rPr>
                <a:t>Bristol: Policy Press. </a:t>
              </a:r>
            </a:p>
            <a:p>
              <a:pPr algn="l">
                <a:lnSpc>
                  <a:spcPts val="2812"/>
                </a:lnSpc>
              </a:pPr>
              <a:r>
                <a:rPr lang="en-US" sz="3254">
                  <a:solidFill>
                    <a:srgbClr val="FFFFFF"/>
                  </a:solidFill>
                  <a:latin typeface="Arial"/>
                  <a:ea typeface="Arial"/>
                  <a:cs typeface="Arial"/>
                  <a:sym typeface="Arial"/>
                </a:rPr>
                <a:t>https://www.childcomwales.org.uk/faqs/case-study-the-5-principles/</a:t>
              </a:r>
            </a:p>
            <a:p>
              <a:pPr algn="l" marL="589074" indent="-294537" lvl="1">
                <a:lnSpc>
                  <a:spcPts val="2812"/>
                </a:lnSpc>
              </a:p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DAGlWVb9LZo</dc:identifier>
  <dcterms:modified xsi:type="dcterms:W3CDTF">2011-08-01T06:04:30Z</dcterms:modified>
  <cp:revision>1</cp:revision>
  <dc:title>ECES4014  Sesiwn 7 2024-2.pptx</dc:title>
</cp:coreProperties>
</file>