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4" r:id="rId1"/>
  </p:sldMasterIdLst>
  <p:sldIdLst>
    <p:sldId id="262" r:id="rId2"/>
    <p:sldId id="263" r:id="rId3"/>
    <p:sldId id="257" r:id="rId4"/>
    <p:sldId id="258" r:id="rId5"/>
    <p:sldId id="259" r:id="rId6"/>
    <p:sldId id="260" r:id="rId7"/>
    <p:sldId id="261" r:id="rId8"/>
    <p:sldId id="265"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E1D498-35C5-474A-951F-D5E336A1B818}" v="10" dt="2026-03-04T13:57:55.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27"/>
    <p:restoredTop sz="95612" autoAdjust="0"/>
  </p:normalViewPr>
  <p:slideViewPr>
    <p:cSldViewPr snapToGrid="0">
      <p:cViewPr varScale="1">
        <p:scale>
          <a:sx n="115" d="100"/>
          <a:sy n="115" d="100"/>
        </p:scale>
        <p:origin x="30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ill" userId="a52a25a0-1701-4e9a-a649-402b1f4a0748" providerId="ADAL" clId="{FCF3C81F-C4D6-470A-9BFC-3FBFD03ABB7C}"/>
    <pc:docChg chg="custSel addSld modSld sldOrd">
      <pc:chgData name="Sarah Hill" userId="a52a25a0-1701-4e9a-a649-402b1f4a0748" providerId="ADAL" clId="{FCF3C81F-C4D6-470A-9BFC-3FBFD03ABB7C}" dt="2026-03-04T13:58:03.094" v="2371" actId="20577"/>
      <pc:docMkLst>
        <pc:docMk/>
      </pc:docMkLst>
      <pc:sldChg chg="modSp mod">
        <pc:chgData name="Sarah Hill" userId="a52a25a0-1701-4e9a-a649-402b1f4a0748" providerId="ADAL" clId="{FCF3C81F-C4D6-470A-9BFC-3FBFD03ABB7C}" dt="2026-03-04T13:13:26.230" v="280" actId="20577"/>
        <pc:sldMkLst>
          <pc:docMk/>
          <pc:sldMk cId="921165826" sldId="257"/>
        </pc:sldMkLst>
        <pc:spChg chg="mod">
          <ac:chgData name="Sarah Hill" userId="a52a25a0-1701-4e9a-a649-402b1f4a0748" providerId="ADAL" clId="{FCF3C81F-C4D6-470A-9BFC-3FBFD03ABB7C}" dt="2026-03-04T13:12:23.652" v="256" actId="20577"/>
          <ac:spMkLst>
            <pc:docMk/>
            <pc:sldMk cId="921165826" sldId="257"/>
            <ac:spMk id="2" creationId="{08C6738B-33F1-11E2-FA58-839690AF213C}"/>
          </ac:spMkLst>
        </pc:spChg>
        <pc:spChg chg="mod">
          <ac:chgData name="Sarah Hill" userId="a52a25a0-1701-4e9a-a649-402b1f4a0748" providerId="ADAL" clId="{FCF3C81F-C4D6-470A-9BFC-3FBFD03ABB7C}" dt="2026-03-04T13:13:26.230" v="280" actId="20577"/>
          <ac:spMkLst>
            <pc:docMk/>
            <pc:sldMk cId="921165826" sldId="257"/>
            <ac:spMk id="3" creationId="{6E72F4A4-1775-5282-835D-FA80CE7672B8}"/>
          </ac:spMkLst>
        </pc:spChg>
      </pc:sldChg>
      <pc:sldChg chg="modSp mod">
        <pc:chgData name="Sarah Hill" userId="a52a25a0-1701-4e9a-a649-402b1f4a0748" providerId="ADAL" clId="{FCF3C81F-C4D6-470A-9BFC-3FBFD03ABB7C}" dt="2026-03-04T13:27:29.746" v="921" actId="20577"/>
        <pc:sldMkLst>
          <pc:docMk/>
          <pc:sldMk cId="4017094470" sldId="258"/>
        </pc:sldMkLst>
        <pc:spChg chg="mod">
          <ac:chgData name="Sarah Hill" userId="a52a25a0-1701-4e9a-a649-402b1f4a0748" providerId="ADAL" clId="{FCF3C81F-C4D6-470A-9BFC-3FBFD03ABB7C}" dt="2026-03-04T13:14:14.537" v="300" actId="20577"/>
          <ac:spMkLst>
            <pc:docMk/>
            <pc:sldMk cId="4017094470" sldId="258"/>
            <ac:spMk id="2" creationId="{149BAA8E-06E7-F096-BB08-4DD70FC34DBD}"/>
          </ac:spMkLst>
        </pc:spChg>
        <pc:spChg chg="mod">
          <ac:chgData name="Sarah Hill" userId="a52a25a0-1701-4e9a-a649-402b1f4a0748" providerId="ADAL" clId="{FCF3C81F-C4D6-470A-9BFC-3FBFD03ABB7C}" dt="2026-03-04T13:27:29.746" v="921" actId="20577"/>
          <ac:spMkLst>
            <pc:docMk/>
            <pc:sldMk cId="4017094470" sldId="258"/>
            <ac:spMk id="3" creationId="{26BD7B1F-5834-2C16-8136-BCFEE0EE4371}"/>
          </ac:spMkLst>
        </pc:spChg>
      </pc:sldChg>
      <pc:sldChg chg="modSp mod">
        <pc:chgData name="Sarah Hill" userId="a52a25a0-1701-4e9a-a649-402b1f4a0748" providerId="ADAL" clId="{FCF3C81F-C4D6-470A-9BFC-3FBFD03ABB7C}" dt="2026-03-04T13:57:18.575" v="2360" actId="20577"/>
        <pc:sldMkLst>
          <pc:docMk/>
          <pc:sldMk cId="3607862128" sldId="259"/>
        </pc:sldMkLst>
        <pc:spChg chg="mod">
          <ac:chgData name="Sarah Hill" userId="a52a25a0-1701-4e9a-a649-402b1f4a0748" providerId="ADAL" clId="{FCF3C81F-C4D6-470A-9BFC-3FBFD03ABB7C}" dt="2026-03-04T13:28:27.437" v="923" actId="313"/>
          <ac:spMkLst>
            <pc:docMk/>
            <pc:sldMk cId="3607862128" sldId="259"/>
            <ac:spMk id="2" creationId="{3FA238C9-28D5-6675-2FD5-BD01CE77A4A4}"/>
          </ac:spMkLst>
        </pc:spChg>
        <pc:spChg chg="mod">
          <ac:chgData name="Sarah Hill" userId="a52a25a0-1701-4e9a-a649-402b1f4a0748" providerId="ADAL" clId="{FCF3C81F-C4D6-470A-9BFC-3FBFD03ABB7C}" dt="2026-03-04T13:57:18.575" v="2360" actId="20577"/>
          <ac:spMkLst>
            <pc:docMk/>
            <pc:sldMk cId="3607862128" sldId="259"/>
            <ac:spMk id="3" creationId="{B899F852-C24D-FB2F-0E68-F39DCFF05650}"/>
          </ac:spMkLst>
        </pc:spChg>
      </pc:sldChg>
      <pc:sldChg chg="modSp mod">
        <pc:chgData name="Sarah Hill" userId="a52a25a0-1701-4e9a-a649-402b1f4a0748" providerId="ADAL" clId="{FCF3C81F-C4D6-470A-9BFC-3FBFD03ABB7C}" dt="2026-03-04T13:58:03.094" v="2371" actId="20577"/>
        <pc:sldMkLst>
          <pc:docMk/>
          <pc:sldMk cId="2872796483" sldId="260"/>
        </pc:sldMkLst>
        <pc:spChg chg="mod">
          <ac:chgData name="Sarah Hill" userId="a52a25a0-1701-4e9a-a649-402b1f4a0748" providerId="ADAL" clId="{FCF3C81F-C4D6-470A-9BFC-3FBFD03ABB7C}" dt="2026-03-04T13:44:59.294" v="1694" actId="20577"/>
          <ac:spMkLst>
            <pc:docMk/>
            <pc:sldMk cId="2872796483" sldId="260"/>
            <ac:spMk id="2" creationId="{3584345B-BF00-EFD8-0D02-FE502A3C6B9D}"/>
          </ac:spMkLst>
        </pc:spChg>
        <pc:spChg chg="mod">
          <ac:chgData name="Sarah Hill" userId="a52a25a0-1701-4e9a-a649-402b1f4a0748" providerId="ADAL" clId="{FCF3C81F-C4D6-470A-9BFC-3FBFD03ABB7C}" dt="2026-03-04T13:58:03.094" v="2371" actId="20577"/>
          <ac:spMkLst>
            <pc:docMk/>
            <pc:sldMk cId="2872796483" sldId="260"/>
            <ac:spMk id="3" creationId="{83B4BA79-7EC8-4E02-C34E-9A48D3B43AC8}"/>
          </ac:spMkLst>
        </pc:spChg>
      </pc:sldChg>
      <pc:sldChg chg="modSp mod">
        <pc:chgData name="Sarah Hill" userId="a52a25a0-1701-4e9a-a649-402b1f4a0748" providerId="ADAL" clId="{FCF3C81F-C4D6-470A-9BFC-3FBFD03ABB7C}" dt="2026-03-04T13:43:01.397" v="1670" actId="12"/>
        <pc:sldMkLst>
          <pc:docMk/>
          <pc:sldMk cId="2563209417" sldId="261"/>
        </pc:sldMkLst>
        <pc:spChg chg="mod">
          <ac:chgData name="Sarah Hill" userId="a52a25a0-1701-4e9a-a649-402b1f4a0748" providerId="ADAL" clId="{FCF3C81F-C4D6-470A-9BFC-3FBFD03ABB7C}" dt="2026-03-04T13:41:20.731" v="1556" actId="20577"/>
          <ac:spMkLst>
            <pc:docMk/>
            <pc:sldMk cId="2563209417" sldId="261"/>
            <ac:spMk id="2" creationId="{FC1778BC-0A15-791E-88DD-3A641E582170}"/>
          </ac:spMkLst>
        </pc:spChg>
        <pc:spChg chg="mod">
          <ac:chgData name="Sarah Hill" userId="a52a25a0-1701-4e9a-a649-402b1f4a0748" providerId="ADAL" clId="{FCF3C81F-C4D6-470A-9BFC-3FBFD03ABB7C}" dt="2026-03-04T13:43:01.397" v="1670" actId="12"/>
          <ac:spMkLst>
            <pc:docMk/>
            <pc:sldMk cId="2563209417" sldId="261"/>
            <ac:spMk id="3" creationId="{9A43ADB8-2449-A913-CBF4-2BEBAF4B1B27}"/>
          </ac:spMkLst>
        </pc:spChg>
      </pc:sldChg>
      <pc:sldChg chg="modSp mod">
        <pc:chgData name="Sarah Hill" userId="a52a25a0-1701-4e9a-a649-402b1f4a0748" providerId="ADAL" clId="{FCF3C81F-C4D6-470A-9BFC-3FBFD03ABB7C}" dt="2026-03-04T13:45:25.934" v="1715" actId="20577"/>
        <pc:sldMkLst>
          <pc:docMk/>
          <pc:sldMk cId="3950963619" sldId="263"/>
        </pc:sldMkLst>
        <pc:spChg chg="mod">
          <ac:chgData name="Sarah Hill" userId="a52a25a0-1701-4e9a-a649-402b1f4a0748" providerId="ADAL" clId="{FCF3C81F-C4D6-470A-9BFC-3FBFD03ABB7C}" dt="2026-03-04T13:45:25.934" v="1715" actId="20577"/>
          <ac:spMkLst>
            <pc:docMk/>
            <pc:sldMk cId="3950963619" sldId="263"/>
            <ac:spMk id="3" creationId="{FF8D005C-E57B-F78F-FCE4-70AAA6A083D9}"/>
          </ac:spMkLst>
        </pc:spChg>
      </pc:sldChg>
      <pc:sldChg chg="modSp mod">
        <pc:chgData name="Sarah Hill" userId="a52a25a0-1701-4e9a-a649-402b1f4a0748" providerId="ADAL" clId="{FCF3C81F-C4D6-470A-9BFC-3FBFD03ABB7C}" dt="2026-03-04T13:56:35.438" v="2359" actId="20577"/>
        <pc:sldMkLst>
          <pc:docMk/>
          <pc:sldMk cId="3335177137" sldId="264"/>
        </pc:sldMkLst>
        <pc:spChg chg="mod">
          <ac:chgData name="Sarah Hill" userId="a52a25a0-1701-4e9a-a649-402b1f4a0748" providerId="ADAL" clId="{FCF3C81F-C4D6-470A-9BFC-3FBFD03ABB7C}" dt="2026-03-04T13:52:34.201" v="2237" actId="20577"/>
          <ac:spMkLst>
            <pc:docMk/>
            <pc:sldMk cId="3335177137" sldId="264"/>
            <ac:spMk id="2" creationId="{641D7E9B-1937-6329-541B-9FE54581B6CA}"/>
          </ac:spMkLst>
        </pc:spChg>
        <pc:spChg chg="mod">
          <ac:chgData name="Sarah Hill" userId="a52a25a0-1701-4e9a-a649-402b1f4a0748" providerId="ADAL" clId="{FCF3C81F-C4D6-470A-9BFC-3FBFD03ABB7C}" dt="2026-03-04T13:56:35.438" v="2359" actId="20577"/>
          <ac:spMkLst>
            <pc:docMk/>
            <pc:sldMk cId="3335177137" sldId="264"/>
            <ac:spMk id="3" creationId="{28362BF7-9CB3-6FAA-B354-468D74170CDA}"/>
          </ac:spMkLst>
        </pc:spChg>
      </pc:sldChg>
      <pc:sldChg chg="modSp new mod ord">
        <pc:chgData name="Sarah Hill" userId="a52a25a0-1701-4e9a-a649-402b1f4a0748" providerId="ADAL" clId="{FCF3C81F-C4D6-470A-9BFC-3FBFD03ABB7C}" dt="2026-03-04T13:52:04.961" v="2236" actId="27636"/>
        <pc:sldMkLst>
          <pc:docMk/>
          <pc:sldMk cId="699896190" sldId="265"/>
        </pc:sldMkLst>
        <pc:spChg chg="mod">
          <ac:chgData name="Sarah Hill" userId="a52a25a0-1701-4e9a-a649-402b1f4a0748" providerId="ADAL" clId="{FCF3C81F-C4D6-470A-9BFC-3FBFD03ABB7C}" dt="2026-03-04T13:45:15.785" v="1704" actId="20577"/>
          <ac:spMkLst>
            <pc:docMk/>
            <pc:sldMk cId="699896190" sldId="265"/>
            <ac:spMk id="2" creationId="{615A9ADE-F7E4-EFAB-4A57-8AD9D7F9FC11}"/>
          </ac:spMkLst>
        </pc:spChg>
        <pc:spChg chg="mod">
          <ac:chgData name="Sarah Hill" userId="a52a25a0-1701-4e9a-a649-402b1f4a0748" providerId="ADAL" clId="{FCF3C81F-C4D6-470A-9BFC-3FBFD03ABB7C}" dt="2026-03-04T13:52:04.961" v="2236" actId="27636"/>
          <ac:spMkLst>
            <pc:docMk/>
            <pc:sldMk cId="699896190" sldId="265"/>
            <ac:spMk id="3" creationId="{61EBE1F0-EB41-C2D1-A5A6-9DC6879F078C}"/>
          </ac:spMkLst>
        </pc:spChg>
      </pc:sldChg>
    </pc:docChg>
  </pc:docChgLst>
  <pc:docChgLst>
    <pc:chgData name="Chloe Greenslade (2518127)" userId="6352e7eb-4e0b-45b6-8fdd-d2363b9168d3" providerId="ADAL" clId="{DFFB597D-91D3-5EE1-8AFB-87771003D614}"/>
    <pc:docChg chg="custSel modSld">
      <pc:chgData name="Chloe Greenslade (2518127)" userId="6352e7eb-4e0b-45b6-8fdd-d2363b9168d3" providerId="ADAL" clId="{DFFB597D-91D3-5EE1-8AFB-87771003D614}" dt="2026-03-04T14:05:10.719" v="6" actId="27636"/>
      <pc:docMkLst>
        <pc:docMk/>
      </pc:docMkLst>
      <pc:sldChg chg="modSp mod">
        <pc:chgData name="Chloe Greenslade (2518127)" userId="6352e7eb-4e0b-45b6-8fdd-d2363b9168d3" providerId="ADAL" clId="{DFFB597D-91D3-5EE1-8AFB-87771003D614}" dt="2026-03-04T14:04:42.188" v="0" actId="207"/>
        <pc:sldMkLst>
          <pc:docMk/>
          <pc:sldMk cId="4017094470" sldId="258"/>
        </pc:sldMkLst>
        <pc:spChg chg="mod">
          <ac:chgData name="Chloe Greenslade (2518127)" userId="6352e7eb-4e0b-45b6-8fdd-d2363b9168d3" providerId="ADAL" clId="{DFFB597D-91D3-5EE1-8AFB-87771003D614}" dt="2026-03-04T14:04:42.188" v="0" actId="207"/>
          <ac:spMkLst>
            <pc:docMk/>
            <pc:sldMk cId="4017094470" sldId="258"/>
            <ac:spMk id="3" creationId="{26BD7B1F-5834-2C16-8136-BCFEE0EE4371}"/>
          </ac:spMkLst>
        </pc:spChg>
      </pc:sldChg>
      <pc:sldChg chg="modSp mod">
        <pc:chgData name="Chloe Greenslade (2518127)" userId="6352e7eb-4e0b-45b6-8fdd-d2363b9168d3" providerId="ADAL" clId="{DFFB597D-91D3-5EE1-8AFB-87771003D614}" dt="2026-03-04T14:05:05.473" v="4" actId="12"/>
        <pc:sldMkLst>
          <pc:docMk/>
          <pc:sldMk cId="2872796483" sldId="260"/>
        </pc:sldMkLst>
        <pc:spChg chg="mod">
          <ac:chgData name="Chloe Greenslade (2518127)" userId="6352e7eb-4e0b-45b6-8fdd-d2363b9168d3" providerId="ADAL" clId="{DFFB597D-91D3-5EE1-8AFB-87771003D614}" dt="2026-03-04T14:05:05.473" v="4" actId="12"/>
          <ac:spMkLst>
            <pc:docMk/>
            <pc:sldMk cId="2872796483" sldId="260"/>
            <ac:spMk id="3" creationId="{83B4BA79-7EC8-4E02-C34E-9A48D3B43AC8}"/>
          </ac:spMkLst>
        </pc:spChg>
      </pc:sldChg>
      <pc:sldChg chg="modSp mod">
        <pc:chgData name="Chloe Greenslade (2518127)" userId="6352e7eb-4e0b-45b6-8fdd-d2363b9168d3" providerId="ADAL" clId="{DFFB597D-91D3-5EE1-8AFB-87771003D614}" dt="2026-03-04T14:05:10.719" v="6" actId="27636"/>
        <pc:sldMkLst>
          <pc:docMk/>
          <pc:sldMk cId="699896190" sldId="265"/>
        </pc:sldMkLst>
        <pc:spChg chg="mod">
          <ac:chgData name="Chloe Greenslade (2518127)" userId="6352e7eb-4e0b-45b6-8fdd-d2363b9168d3" providerId="ADAL" clId="{DFFB597D-91D3-5EE1-8AFB-87771003D614}" dt="2026-03-04T14:05:10.719" v="6" actId="27636"/>
          <ac:spMkLst>
            <pc:docMk/>
            <pc:sldMk cId="699896190" sldId="265"/>
            <ac:spMk id="3" creationId="{61EBE1F0-EB41-C2D1-A5A6-9DC6879F078C}"/>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E80C50CD-E178-4744-9B35-B2F624D6C5E9}" type="datetimeFigureOut">
              <a:rPr lang="en-US" smtClean="0"/>
              <a:t>3/4/26</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60670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555421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E80C50CD-E178-4744-9B35-B2F624D6C5E9}" type="datetimeFigureOut">
              <a:rPr lang="en-US" smtClean="0"/>
              <a:t>3/4/26</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6469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80C50CD-E178-4744-9B35-B2F624D6C5E9}"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95182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80C50CD-E178-4744-9B35-B2F624D6C5E9}" type="datetimeFigureOut">
              <a:rPr lang="en-US" smtClean="0"/>
              <a:t>3/4/26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98298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80C50CD-E178-4744-9B35-B2F624D6C5E9}" type="datetimeFigureOut">
              <a:rPr lang="en-US" smtClean="0"/>
              <a:t>3/4/26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722579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0C50CD-E178-4744-9B35-B2F624D6C5E9}" type="datetimeFigureOut">
              <a:rPr lang="en-US" smtClean="0"/>
              <a:t>3/4/26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44580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801469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58859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pPr/>
              <a:t>3/4/26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2896163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80C50CD-E178-4744-9B35-B2F624D6C5E9}" type="datetimeFigureOut">
              <a:rPr lang="en-US" smtClean="0"/>
              <a:pPr/>
              <a:t>3/4/26</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231292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80C50CD-E178-4744-9B35-B2F624D6C5E9}" type="datetimeFigureOut">
              <a:rPr lang="en-US" smtClean="0"/>
              <a:pPr/>
              <a:t>3/4/26</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148CC95F-0247-41B6-91CF-DC97C76A7088}" type="slidenum">
              <a:rPr lang="en-US" smtClean="0"/>
              <a:pPr/>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588929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E80C50CD-E178-4744-9B35-B2F624D6C5E9}" type="datetimeFigureOut">
              <a:rPr lang="en-US" smtClean="0"/>
              <a:pPr/>
              <a:t>3/4/26</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3966857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E80C50CD-E178-4744-9B35-B2F624D6C5E9}" type="datetimeFigureOut">
              <a:rPr lang="en-US" smtClean="0"/>
              <a:pPr/>
              <a:t>3/4/26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4246683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E80C50CD-E178-4744-9B35-B2F624D6C5E9}" type="datetimeFigureOut">
              <a:rPr lang="en-US" smtClean="0"/>
              <a:pPr/>
              <a:t>3/4/26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774319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767646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80C50CD-E178-4744-9B35-B2F624D6C5E9}" type="datetimeFigureOut">
              <a:rPr lang="en-US" smtClean="0"/>
              <a:t>3/4/26</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85349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80C50CD-E178-4744-9B35-B2F624D6C5E9}" type="datetimeFigureOut">
              <a:rPr lang="en-US" smtClean="0"/>
              <a:pPr/>
              <a:t>3/4/26</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48CC95F-0247-41B6-91CF-DC97C76A7088}" type="slidenum">
              <a:rPr lang="en-US" smtClean="0"/>
              <a:pPr/>
              <a:t>‹#›</a:t>
            </a:fld>
            <a:endParaRPr lang="en-US"/>
          </a:p>
        </p:txBody>
      </p:sp>
    </p:spTree>
    <p:extLst>
      <p:ext uri="{BB962C8B-B14F-4D97-AF65-F5344CB8AC3E}">
        <p14:creationId xmlns:p14="http://schemas.microsoft.com/office/powerpoint/2010/main" val="2507155435"/>
      </p:ext>
    </p:extLst>
  </p:cSld>
  <p:clrMap bg1="dk1" tx1="lt1" bg2="dk2"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nya.org.uk/wp-content/uploads/2024/02/National-youth-work-curriculum-Transitional-Safeguarding-July-2023-DIGITAL-1.pdf" TargetMode="External"/><Relationship Id="rId2" Type="http://schemas.openxmlformats.org/officeDocument/2006/relationships/hyperlink" Target="https://nya.org.uk/supporting-the-mental-health-of-young-people-in-youth-work-settings/" TargetMode="External"/><Relationship Id="rId1" Type="http://schemas.openxmlformats.org/officeDocument/2006/relationships/slideLayout" Target="../slideLayouts/slideLayout2.xml"/><Relationship Id="rId4" Type="http://schemas.openxmlformats.org/officeDocument/2006/relationships/hyperlink" Target="https://nya.org.uk/youth-works-role-in-supporting-young-peoples-mental-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90E93-B1DA-EB25-1118-B3C58F483F51}"/>
              </a:ext>
            </a:extLst>
          </p:cNvPr>
          <p:cNvSpPr>
            <a:spLocks noGrp="1"/>
          </p:cNvSpPr>
          <p:nvPr>
            <p:ph type="title"/>
          </p:nvPr>
        </p:nvSpPr>
        <p:spPr>
          <a:xfrm>
            <a:off x="446314" y="931182"/>
            <a:ext cx="10515600" cy="1325563"/>
          </a:xfrm>
        </p:spPr>
        <p:txBody>
          <a:bodyPr>
            <a:normAutofit/>
          </a:bodyPr>
          <a:lstStyle/>
          <a:p>
            <a:r>
              <a:rPr lang="en-GB" dirty="0">
                <a:solidFill>
                  <a:schemeClr val="tx1">
                    <a:lumMod val="95000"/>
                    <a:lumOff val="5000"/>
                  </a:schemeClr>
                </a:solidFill>
              </a:rPr>
              <a:t>ECYW4012 Exploring the Adolescent Experience:</a:t>
            </a:r>
          </a:p>
        </p:txBody>
      </p:sp>
      <p:sp>
        <p:nvSpPr>
          <p:cNvPr id="3" name="Content Placeholder 2">
            <a:extLst>
              <a:ext uri="{FF2B5EF4-FFF2-40B4-BE49-F238E27FC236}">
                <a16:creationId xmlns:a16="http://schemas.microsoft.com/office/drawing/2014/main" id="{BFB66765-27A6-1D07-BBA6-DCB160EFDD6A}"/>
              </a:ext>
            </a:extLst>
          </p:cNvPr>
          <p:cNvSpPr>
            <a:spLocks noGrp="1"/>
          </p:cNvSpPr>
          <p:nvPr>
            <p:ph idx="1"/>
          </p:nvPr>
        </p:nvSpPr>
        <p:spPr>
          <a:xfrm>
            <a:off x="838200" y="2740025"/>
            <a:ext cx="10515600" cy="4351338"/>
          </a:xfrm>
        </p:spPr>
        <p:txBody>
          <a:bodyPr>
            <a:normAutofit/>
          </a:bodyPr>
          <a:lstStyle/>
          <a:p>
            <a:pPr marL="0" indent="0">
              <a:buNone/>
            </a:pPr>
            <a:r>
              <a:rPr lang="en-GB" sz="4800" dirty="0">
                <a:solidFill>
                  <a:schemeClr val="tx1">
                    <a:lumMod val="95000"/>
                    <a:lumOff val="5000"/>
                  </a:schemeClr>
                </a:solidFill>
              </a:rPr>
              <a:t>The role of the youth worker in supporting adolescent transitions</a:t>
            </a:r>
          </a:p>
          <a:p>
            <a:pPr marL="0" indent="0">
              <a:buNone/>
            </a:pPr>
            <a:endParaRPr lang="en-GB" sz="4800" dirty="0">
              <a:solidFill>
                <a:schemeClr val="tx1">
                  <a:lumMod val="95000"/>
                  <a:lumOff val="5000"/>
                </a:schemeClr>
              </a:solidFill>
            </a:endParaRPr>
          </a:p>
          <a:p>
            <a:pPr marL="0" indent="0">
              <a:buNone/>
            </a:pPr>
            <a:r>
              <a:rPr lang="en-GB" sz="2400" dirty="0">
                <a:solidFill>
                  <a:schemeClr val="tx1">
                    <a:lumMod val="95000"/>
                    <a:lumOff val="5000"/>
                  </a:schemeClr>
                </a:solidFill>
              </a:rPr>
              <a:t>By Chloe Greenslade (2518127</a:t>
            </a:r>
            <a:r>
              <a:rPr lang="en-GB" sz="2400" dirty="0"/>
              <a:t>)</a:t>
            </a:r>
          </a:p>
        </p:txBody>
      </p:sp>
    </p:spTree>
    <p:extLst>
      <p:ext uri="{BB962C8B-B14F-4D97-AF65-F5344CB8AC3E}">
        <p14:creationId xmlns:p14="http://schemas.microsoft.com/office/powerpoint/2010/main" val="3738719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AD213-3AB5-D297-A102-47B889BAF383}"/>
              </a:ext>
            </a:extLst>
          </p:cNvPr>
          <p:cNvSpPr>
            <a:spLocks noGrp="1"/>
          </p:cNvSpPr>
          <p:nvPr>
            <p:ph type="title"/>
          </p:nvPr>
        </p:nvSpPr>
        <p:spPr/>
        <p:txBody>
          <a:bodyPr>
            <a:normAutofit/>
          </a:bodyPr>
          <a:lstStyle/>
          <a:p>
            <a:r>
              <a:rPr lang="en-GB" sz="4800" dirty="0"/>
              <a:t>Introduction</a:t>
            </a:r>
          </a:p>
        </p:txBody>
      </p:sp>
      <p:sp>
        <p:nvSpPr>
          <p:cNvPr id="3" name="Content Placeholder 2">
            <a:extLst>
              <a:ext uri="{FF2B5EF4-FFF2-40B4-BE49-F238E27FC236}">
                <a16:creationId xmlns:a16="http://schemas.microsoft.com/office/drawing/2014/main" id="{FF8D005C-E57B-F78F-FCE4-70AAA6A083D9}"/>
              </a:ext>
            </a:extLst>
          </p:cNvPr>
          <p:cNvSpPr>
            <a:spLocks noGrp="1"/>
          </p:cNvSpPr>
          <p:nvPr>
            <p:ph idx="1"/>
          </p:nvPr>
        </p:nvSpPr>
        <p:spPr/>
        <p:txBody>
          <a:bodyPr>
            <a:normAutofit/>
          </a:bodyPr>
          <a:lstStyle/>
          <a:p>
            <a:r>
              <a:rPr lang="en-US" sz="2400" dirty="0"/>
              <a:t>Definition of adolescence </a:t>
            </a:r>
          </a:p>
          <a:p>
            <a:r>
              <a:rPr lang="en-US" sz="2400" dirty="0"/>
              <a:t>The role of youth workers in supporting young people’s psychological well-being</a:t>
            </a:r>
          </a:p>
          <a:p>
            <a:r>
              <a:rPr lang="en-US" sz="2400" dirty="0"/>
              <a:t>Demonstration: Examples of ways youth workers can support young people’s psychological well-being in practice</a:t>
            </a:r>
          </a:p>
          <a:p>
            <a:r>
              <a:rPr lang="en-US" sz="2400" dirty="0"/>
              <a:t>The role of youth workers in supporting young people experiencing adolescent transitions</a:t>
            </a:r>
          </a:p>
          <a:p>
            <a:r>
              <a:rPr lang="en-US" sz="2400" dirty="0"/>
              <a:t>Demonstration: Examples of ways youth workers can support young people’s adolescent transitions in practice</a:t>
            </a:r>
          </a:p>
          <a:p>
            <a:r>
              <a:rPr lang="en-US" sz="2400" dirty="0"/>
              <a:t>Summary</a:t>
            </a:r>
            <a:endParaRPr lang="en-GB" sz="2400" dirty="0"/>
          </a:p>
        </p:txBody>
      </p:sp>
    </p:spTree>
    <p:extLst>
      <p:ext uri="{BB962C8B-B14F-4D97-AF65-F5344CB8AC3E}">
        <p14:creationId xmlns:p14="http://schemas.microsoft.com/office/powerpoint/2010/main" val="395096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6738B-33F1-11E2-FA58-839690AF213C}"/>
              </a:ext>
            </a:extLst>
          </p:cNvPr>
          <p:cNvSpPr>
            <a:spLocks noGrp="1"/>
          </p:cNvSpPr>
          <p:nvPr>
            <p:ph type="title"/>
          </p:nvPr>
        </p:nvSpPr>
        <p:spPr>
          <a:xfrm>
            <a:off x="521208" y="978408"/>
            <a:ext cx="4288536" cy="5376672"/>
          </a:xfrm>
        </p:spPr>
        <p:txBody>
          <a:bodyPr>
            <a:normAutofit/>
          </a:bodyPr>
          <a:lstStyle/>
          <a:p>
            <a:r>
              <a:rPr lang="en-US" dirty="0"/>
              <a:t>Definition of adolescence </a:t>
            </a:r>
          </a:p>
        </p:txBody>
      </p:sp>
      <p:sp>
        <p:nvSpPr>
          <p:cNvPr id="3" name="Content Placeholder 2">
            <a:extLst>
              <a:ext uri="{FF2B5EF4-FFF2-40B4-BE49-F238E27FC236}">
                <a16:creationId xmlns:a16="http://schemas.microsoft.com/office/drawing/2014/main" id="{6E72F4A4-1775-5282-835D-FA80CE7672B8}"/>
              </a:ext>
            </a:extLst>
          </p:cNvPr>
          <p:cNvSpPr>
            <a:spLocks noGrp="1"/>
          </p:cNvSpPr>
          <p:nvPr>
            <p:ph idx="1"/>
          </p:nvPr>
        </p:nvSpPr>
        <p:spPr>
          <a:xfrm>
            <a:off x="5522976" y="1042416"/>
            <a:ext cx="6144768" cy="5312664"/>
          </a:xfrm>
        </p:spPr>
        <p:txBody>
          <a:bodyPr>
            <a:normAutofit/>
          </a:bodyPr>
          <a:lstStyle/>
          <a:p>
            <a:r>
              <a:rPr lang="en-US" dirty="0"/>
              <a:t>“Adolescence usually encompasses the second decade of life. Unlike other stages or periods of the life span, it has sometimes been referred to as a time of transition, as a time of storm and stress, and as a time of being marginalized. Teenagers are no longer children yet are not quite adult. Physically they are maturing rapidly. Emotionally and cognitively, however their transition to adulthood appears somewhat slower.”</a:t>
            </a:r>
          </a:p>
          <a:p>
            <a:pPr marL="0" indent="0">
              <a:buNone/>
            </a:pPr>
            <a:endParaRPr lang="en-US" dirty="0"/>
          </a:p>
          <a:p>
            <a:pPr marL="0" indent="0">
              <a:buNone/>
            </a:pPr>
            <a:endParaRPr lang="en-US" dirty="0"/>
          </a:p>
          <a:p>
            <a:pPr marL="0" indent="0">
              <a:buNone/>
            </a:pPr>
            <a:endParaRPr lang="en-US" dirty="0"/>
          </a:p>
          <a:p>
            <a:pPr marL="0" indent="0">
              <a:buNone/>
            </a:pPr>
            <a:r>
              <a:rPr lang="en-US" dirty="0">
                <a:solidFill>
                  <a:srgbClr val="FF0000"/>
                </a:solidFill>
              </a:rPr>
              <a:t>(Heaven, 2001, p. 13)</a:t>
            </a:r>
          </a:p>
        </p:txBody>
      </p:sp>
    </p:spTree>
    <p:extLst>
      <p:ext uri="{BB962C8B-B14F-4D97-AF65-F5344CB8AC3E}">
        <p14:creationId xmlns:p14="http://schemas.microsoft.com/office/powerpoint/2010/main" val="921165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AA8E-06E7-F096-BB08-4DD70FC34DBD}"/>
              </a:ext>
            </a:extLst>
          </p:cNvPr>
          <p:cNvSpPr>
            <a:spLocks noGrp="1"/>
          </p:cNvSpPr>
          <p:nvPr>
            <p:ph type="title"/>
          </p:nvPr>
        </p:nvSpPr>
        <p:spPr/>
        <p:txBody>
          <a:bodyPr>
            <a:normAutofit fontScale="90000"/>
          </a:bodyPr>
          <a:lstStyle/>
          <a:p>
            <a:r>
              <a:rPr lang="en-US" dirty="0"/>
              <a:t>The role of Youth workers in supporting young people’s psychological well-being </a:t>
            </a:r>
          </a:p>
        </p:txBody>
      </p:sp>
      <p:sp>
        <p:nvSpPr>
          <p:cNvPr id="3" name="Content Placeholder 2">
            <a:extLst>
              <a:ext uri="{FF2B5EF4-FFF2-40B4-BE49-F238E27FC236}">
                <a16:creationId xmlns:a16="http://schemas.microsoft.com/office/drawing/2014/main" id="{26BD7B1F-5834-2C16-8136-BCFEE0EE4371}"/>
              </a:ext>
            </a:extLst>
          </p:cNvPr>
          <p:cNvSpPr>
            <a:spLocks noGrp="1"/>
          </p:cNvSpPr>
          <p:nvPr>
            <p:ph idx="1"/>
          </p:nvPr>
        </p:nvSpPr>
        <p:spPr/>
        <p:txBody>
          <a:bodyPr>
            <a:normAutofit fontScale="70000" lnSpcReduction="20000"/>
          </a:bodyPr>
          <a:lstStyle/>
          <a:p>
            <a:r>
              <a:rPr lang="en-US" dirty="0"/>
              <a:t>Youth workers need to support young people’s psychological well-being to help ensure they feel supported in areas such as:</a:t>
            </a:r>
          </a:p>
          <a:p>
            <a:pPr lvl="1">
              <a:buFont typeface="Courier New" panose="02070309020205020404" pitchFamily="49" charset="0"/>
              <a:buChar char="o"/>
            </a:pPr>
            <a:r>
              <a:rPr lang="en-US" dirty="0"/>
              <a:t>School life</a:t>
            </a:r>
          </a:p>
          <a:p>
            <a:pPr lvl="1">
              <a:buFont typeface="Courier New" panose="02070309020205020404" pitchFamily="49" charset="0"/>
              <a:buChar char="o"/>
            </a:pPr>
            <a:r>
              <a:rPr lang="en-US" dirty="0"/>
              <a:t>Home life</a:t>
            </a:r>
          </a:p>
          <a:p>
            <a:pPr lvl="1">
              <a:buFont typeface="Courier New" panose="02070309020205020404" pitchFamily="49" charset="0"/>
              <a:buChar char="o"/>
            </a:pPr>
            <a:r>
              <a:rPr lang="en-US" dirty="0"/>
              <a:t>Social life</a:t>
            </a:r>
          </a:p>
          <a:p>
            <a:pPr lvl="1">
              <a:buFont typeface="Courier New" panose="02070309020205020404" pitchFamily="49" charset="0"/>
              <a:buChar char="o"/>
            </a:pPr>
            <a:endParaRPr lang="en-US" dirty="0"/>
          </a:p>
          <a:p>
            <a:r>
              <a:rPr lang="en-US" dirty="0"/>
              <a:t>This time in their life can be tough for young people due to the transitions they are experiencing, this can be because they may not fully understand what is happening to them in terms of:</a:t>
            </a:r>
          </a:p>
          <a:p>
            <a:pPr lvl="1">
              <a:buFont typeface="Courier New" panose="02070309020205020404" pitchFamily="49" charset="0"/>
              <a:buChar char="o"/>
            </a:pPr>
            <a:r>
              <a:rPr lang="en-US" dirty="0"/>
              <a:t>Physical changes, going through puberty, physical changes to their body, and feelings they are getting</a:t>
            </a:r>
          </a:p>
          <a:p>
            <a:pPr lvl="1">
              <a:buFont typeface="Courier New" panose="02070309020205020404" pitchFamily="49" charset="0"/>
              <a:buChar char="o"/>
            </a:pPr>
            <a:r>
              <a:rPr lang="en-US" dirty="0"/>
              <a:t>Sexuality and relationships</a:t>
            </a:r>
          </a:p>
          <a:p>
            <a:pPr lvl="1">
              <a:buFont typeface="Courier New" panose="02070309020205020404" pitchFamily="49" charset="0"/>
              <a:buChar char="o"/>
            </a:pPr>
            <a:r>
              <a:rPr lang="en-US" dirty="0"/>
              <a:t>Family relationships change, friendship groups become more important</a:t>
            </a:r>
          </a:p>
          <a:p>
            <a:pPr marL="0" indent="0">
              <a:buNone/>
            </a:pPr>
            <a:endParaRPr lang="en-US" dirty="0"/>
          </a:p>
          <a:p>
            <a:r>
              <a:rPr lang="en-US" dirty="0"/>
              <a:t>By youth workers supporting young people, it helps makes them feel safer and more comfortable with what they are going through, and it gives them clarity on the issues they are facing, and they are then able to talk to someone without feeling judged about what is going on psychologically. </a:t>
            </a:r>
          </a:p>
          <a:p>
            <a:endParaRPr lang="en-US" dirty="0"/>
          </a:p>
          <a:p>
            <a:pPr marL="0" indent="0">
              <a:buNone/>
            </a:pPr>
            <a:r>
              <a:rPr lang="en-US" dirty="0">
                <a:solidFill>
                  <a:srgbClr val="FF0000"/>
                </a:solidFill>
              </a:rPr>
              <a:t>(Rothe, 2025)</a:t>
            </a:r>
          </a:p>
        </p:txBody>
      </p:sp>
    </p:spTree>
    <p:extLst>
      <p:ext uri="{BB962C8B-B14F-4D97-AF65-F5344CB8AC3E}">
        <p14:creationId xmlns:p14="http://schemas.microsoft.com/office/powerpoint/2010/main" val="4017094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238C9-28D5-6675-2FD5-BD01CE77A4A4}"/>
              </a:ext>
            </a:extLst>
          </p:cNvPr>
          <p:cNvSpPr>
            <a:spLocks noGrp="1"/>
          </p:cNvSpPr>
          <p:nvPr>
            <p:ph type="title"/>
          </p:nvPr>
        </p:nvSpPr>
        <p:spPr>
          <a:xfrm>
            <a:off x="518160" y="594586"/>
            <a:ext cx="11155680" cy="1463040"/>
          </a:xfrm>
        </p:spPr>
        <p:txBody>
          <a:bodyPr>
            <a:normAutofit fontScale="90000"/>
          </a:bodyPr>
          <a:lstStyle/>
          <a:p>
            <a:r>
              <a:rPr lang="en-US" dirty="0"/>
              <a:t>Demonstration on how youth workers can support young people’s psychological wellbeing </a:t>
            </a:r>
          </a:p>
        </p:txBody>
      </p:sp>
      <p:sp>
        <p:nvSpPr>
          <p:cNvPr id="3" name="Content Placeholder 2">
            <a:extLst>
              <a:ext uri="{FF2B5EF4-FFF2-40B4-BE49-F238E27FC236}">
                <a16:creationId xmlns:a16="http://schemas.microsoft.com/office/drawing/2014/main" id="{B899F852-C24D-FB2F-0E68-F39DCFF05650}"/>
              </a:ext>
            </a:extLst>
          </p:cNvPr>
          <p:cNvSpPr>
            <a:spLocks noGrp="1"/>
          </p:cNvSpPr>
          <p:nvPr>
            <p:ph idx="1"/>
          </p:nvPr>
        </p:nvSpPr>
        <p:spPr/>
        <p:txBody>
          <a:bodyPr/>
          <a:lstStyle/>
          <a:p>
            <a:r>
              <a:rPr lang="en-US" dirty="0"/>
              <a:t>Create a safe place that young people can come to </a:t>
            </a:r>
          </a:p>
          <a:p>
            <a:r>
              <a:rPr lang="en-US" dirty="0"/>
              <a:t>Be consistent in the approach to supporting them</a:t>
            </a:r>
          </a:p>
          <a:p>
            <a:r>
              <a:rPr lang="en-US" dirty="0"/>
              <a:t>Practice active listening with the young people </a:t>
            </a:r>
          </a:p>
          <a:p>
            <a:r>
              <a:rPr lang="en-US" dirty="0"/>
              <a:t>Be non-judgmental </a:t>
            </a:r>
          </a:p>
          <a:p>
            <a:r>
              <a:rPr lang="en-US" dirty="0"/>
              <a:t>Include mental health and well-being exercises into activities to help the young people understand how they are feeling and to support them to speak up sooner</a:t>
            </a:r>
          </a:p>
          <a:p>
            <a:endParaRPr lang="en-US" dirty="0"/>
          </a:p>
        </p:txBody>
      </p:sp>
    </p:spTree>
    <p:extLst>
      <p:ext uri="{BB962C8B-B14F-4D97-AF65-F5344CB8AC3E}">
        <p14:creationId xmlns:p14="http://schemas.microsoft.com/office/powerpoint/2010/main" val="3607862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4345B-BF00-EFD8-0D02-FE502A3C6B9D}"/>
              </a:ext>
            </a:extLst>
          </p:cNvPr>
          <p:cNvSpPr>
            <a:spLocks noGrp="1"/>
          </p:cNvSpPr>
          <p:nvPr>
            <p:ph type="title"/>
          </p:nvPr>
        </p:nvSpPr>
        <p:spPr/>
        <p:txBody>
          <a:bodyPr>
            <a:normAutofit fontScale="90000"/>
          </a:bodyPr>
          <a:lstStyle/>
          <a:p>
            <a:r>
              <a:rPr lang="en-US" dirty="0"/>
              <a:t>The role of Youth workers in supporting young people with adolescent transitions</a:t>
            </a:r>
          </a:p>
        </p:txBody>
      </p:sp>
      <p:sp>
        <p:nvSpPr>
          <p:cNvPr id="3" name="Content Placeholder 2">
            <a:extLst>
              <a:ext uri="{FF2B5EF4-FFF2-40B4-BE49-F238E27FC236}">
                <a16:creationId xmlns:a16="http://schemas.microsoft.com/office/drawing/2014/main" id="{83B4BA79-7EC8-4E02-C34E-9A48D3B43AC8}"/>
              </a:ext>
            </a:extLst>
          </p:cNvPr>
          <p:cNvSpPr>
            <a:spLocks noGrp="1"/>
          </p:cNvSpPr>
          <p:nvPr>
            <p:ph idx="1"/>
          </p:nvPr>
        </p:nvSpPr>
        <p:spPr/>
        <p:txBody>
          <a:bodyPr>
            <a:normAutofit fontScale="77500" lnSpcReduction="20000"/>
          </a:bodyPr>
          <a:lstStyle/>
          <a:p>
            <a:r>
              <a:rPr lang="en-US" dirty="0"/>
              <a:t>Youth workers can support young people during their adolescent transitions in many ways, such as:</a:t>
            </a:r>
          </a:p>
          <a:p>
            <a:endParaRPr lang="en-US" dirty="0"/>
          </a:p>
          <a:p>
            <a:pPr lvl="1">
              <a:buFont typeface="Courier New" panose="02070309020205020404" pitchFamily="49" charset="0"/>
              <a:buChar char="o"/>
            </a:pPr>
            <a:r>
              <a:rPr lang="en-US" dirty="0"/>
              <a:t>Helping them understand the biological transitions they are experiencing through informative workshop activities</a:t>
            </a:r>
          </a:p>
          <a:p>
            <a:pPr lvl="1">
              <a:buFont typeface="Courier New" panose="02070309020205020404" pitchFamily="49" charset="0"/>
              <a:buChar char="o"/>
            </a:pPr>
            <a:r>
              <a:rPr lang="en-US" dirty="0"/>
              <a:t>Giving them a safe space to share concerns and worries, so that they feel heard and not judged</a:t>
            </a:r>
          </a:p>
          <a:p>
            <a:pPr lvl="1">
              <a:buFont typeface="Courier New" panose="02070309020205020404" pitchFamily="49" charset="0"/>
              <a:buChar char="o"/>
            </a:pPr>
            <a:r>
              <a:rPr lang="en-US" dirty="0"/>
              <a:t>Providing group workshop activities, including opportunities to work together on projects to help them build relationships and friendships with each other</a:t>
            </a:r>
          </a:p>
          <a:p>
            <a:pPr marL="0" indent="0">
              <a:buNone/>
            </a:pPr>
            <a:endParaRPr lang="en-US" dirty="0"/>
          </a:p>
          <a:p>
            <a:r>
              <a:rPr lang="en-US" dirty="0"/>
              <a:t>From the age of 11 to 21 young people go through a lot of transitions, including biological, cognitive, and social transitions. </a:t>
            </a:r>
          </a:p>
          <a:p>
            <a:r>
              <a:rPr lang="en-US" dirty="0"/>
              <a:t>The support youth workers give to young people does not stop at the age of 18, it continues until they are 21, if the young person needs it. </a:t>
            </a:r>
          </a:p>
          <a:p>
            <a:r>
              <a:rPr lang="en-US" dirty="0"/>
              <a:t>Youth workers are there to support the young people through them all</a:t>
            </a:r>
          </a:p>
          <a:p>
            <a:pPr marL="0" indent="0">
              <a:buNone/>
            </a:pPr>
            <a:endParaRPr lang="en-US" dirty="0"/>
          </a:p>
          <a:p>
            <a:pPr marL="0" indent="0">
              <a:buNone/>
            </a:pPr>
            <a:r>
              <a:rPr lang="en-US" dirty="0">
                <a:solidFill>
                  <a:srgbClr val="FF0000"/>
                </a:solidFill>
              </a:rPr>
              <a:t>(National Youth Agency, 2023)</a:t>
            </a:r>
          </a:p>
        </p:txBody>
      </p:sp>
    </p:spTree>
    <p:extLst>
      <p:ext uri="{BB962C8B-B14F-4D97-AF65-F5344CB8AC3E}">
        <p14:creationId xmlns:p14="http://schemas.microsoft.com/office/powerpoint/2010/main" val="2872796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778BC-0A15-791E-88DD-3A641E582170}"/>
              </a:ext>
            </a:extLst>
          </p:cNvPr>
          <p:cNvSpPr>
            <a:spLocks noGrp="1"/>
          </p:cNvSpPr>
          <p:nvPr>
            <p:ph type="title"/>
          </p:nvPr>
        </p:nvSpPr>
        <p:spPr>
          <a:xfrm>
            <a:off x="518160" y="628453"/>
            <a:ext cx="11155680" cy="1463040"/>
          </a:xfrm>
        </p:spPr>
        <p:txBody>
          <a:bodyPr>
            <a:normAutofit fontScale="90000"/>
          </a:bodyPr>
          <a:lstStyle/>
          <a:p>
            <a:r>
              <a:rPr lang="en-US" dirty="0"/>
              <a:t>Demonstration on how Youth workers can support young people with their adolescent transitions</a:t>
            </a:r>
          </a:p>
        </p:txBody>
      </p:sp>
      <p:sp>
        <p:nvSpPr>
          <p:cNvPr id="3" name="Content Placeholder 2">
            <a:extLst>
              <a:ext uri="{FF2B5EF4-FFF2-40B4-BE49-F238E27FC236}">
                <a16:creationId xmlns:a16="http://schemas.microsoft.com/office/drawing/2014/main" id="{9A43ADB8-2449-A913-CBF4-2BEBAF4B1B27}"/>
              </a:ext>
            </a:extLst>
          </p:cNvPr>
          <p:cNvSpPr>
            <a:spLocks noGrp="1"/>
          </p:cNvSpPr>
          <p:nvPr>
            <p:ph idx="1"/>
          </p:nvPr>
        </p:nvSpPr>
        <p:spPr/>
        <p:txBody>
          <a:bodyPr/>
          <a:lstStyle/>
          <a:p>
            <a:pPr marL="0" indent="0">
              <a:buNone/>
            </a:pPr>
            <a:r>
              <a:rPr lang="en-US" dirty="0"/>
              <a:t>Youth workers can help young people:</a:t>
            </a:r>
          </a:p>
          <a:p>
            <a:r>
              <a:rPr lang="en-US" dirty="0"/>
              <a:t>understand what is going on through their transitions </a:t>
            </a:r>
          </a:p>
          <a:p>
            <a:r>
              <a:rPr lang="en-US" dirty="0"/>
              <a:t>Provide support in a less formal setting, like youth clubs </a:t>
            </a:r>
          </a:p>
          <a:p>
            <a:r>
              <a:rPr lang="en-US" dirty="0"/>
              <a:t>Create a safe place for them to go, which is also a non-judgmental place</a:t>
            </a:r>
          </a:p>
          <a:p>
            <a:r>
              <a:rPr lang="en-US" dirty="0"/>
              <a:t>Supporting them by providing coping strategies tailored to each individual’s needs</a:t>
            </a:r>
          </a:p>
          <a:p>
            <a:r>
              <a:rPr lang="en-US" dirty="0"/>
              <a:t>Providing proactive support</a:t>
            </a:r>
          </a:p>
          <a:p>
            <a:endParaRPr lang="en-US" dirty="0"/>
          </a:p>
        </p:txBody>
      </p:sp>
    </p:spTree>
    <p:extLst>
      <p:ext uri="{BB962C8B-B14F-4D97-AF65-F5344CB8AC3E}">
        <p14:creationId xmlns:p14="http://schemas.microsoft.com/office/powerpoint/2010/main" val="256320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A9ADE-F7E4-EFAB-4A57-8AD9D7F9FC11}"/>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61EBE1F0-EB41-C2D1-A5A6-9DC6879F078C}"/>
              </a:ext>
            </a:extLst>
          </p:cNvPr>
          <p:cNvSpPr>
            <a:spLocks noGrp="1"/>
          </p:cNvSpPr>
          <p:nvPr>
            <p:ph idx="1"/>
          </p:nvPr>
        </p:nvSpPr>
        <p:spPr/>
        <p:txBody>
          <a:bodyPr>
            <a:normAutofit/>
          </a:bodyPr>
          <a:lstStyle/>
          <a:p>
            <a:r>
              <a:rPr lang="en-US" sz="2000" dirty="0"/>
              <a:t>Explored the definition of adolescence </a:t>
            </a:r>
          </a:p>
          <a:p>
            <a:r>
              <a:rPr lang="en-US" sz="2000" dirty="0"/>
              <a:t>Looked at the role of youth workers in supporting young people’s psychological well-being and supporting them throughout their adolescent transitions</a:t>
            </a:r>
          </a:p>
          <a:p>
            <a:r>
              <a:rPr lang="en-US" sz="2000" dirty="0"/>
              <a:t>Demonstrated examples of ways youth workers can support young people while they are experiencing this challenging time in their life</a:t>
            </a:r>
          </a:p>
          <a:p>
            <a:endParaRPr lang="en-US" sz="2000" dirty="0"/>
          </a:p>
          <a:p>
            <a:r>
              <a:rPr lang="en-US" sz="2000" dirty="0"/>
              <a:t>In conclusion, the role of the youth worker is very important in supporting young people at this time in their lives because:</a:t>
            </a:r>
          </a:p>
          <a:p>
            <a:pPr>
              <a:buFont typeface="Courier New" panose="02070309020205020404" pitchFamily="49" charset="0"/>
              <a:buChar char="o"/>
            </a:pPr>
            <a:r>
              <a:rPr lang="en-US" sz="2000" dirty="0"/>
              <a:t>They may be their only source of support</a:t>
            </a:r>
          </a:p>
          <a:p>
            <a:pPr>
              <a:buFont typeface="Courier New" panose="02070309020205020404" pitchFamily="49" charset="0"/>
              <a:buChar char="o"/>
            </a:pPr>
            <a:r>
              <a:rPr lang="en-US" sz="2000" dirty="0"/>
              <a:t>They can also provide a safe non-judgmental space where young people can feel listened to and heard</a:t>
            </a:r>
          </a:p>
          <a:p>
            <a:pPr>
              <a:buFont typeface="Courier New" panose="02070309020205020404" pitchFamily="49" charset="0"/>
              <a:buChar char="o"/>
            </a:pPr>
            <a:endParaRPr lang="en-US" sz="2000" dirty="0"/>
          </a:p>
          <a:p>
            <a:endParaRPr lang="en-GB" dirty="0"/>
          </a:p>
        </p:txBody>
      </p:sp>
    </p:spTree>
    <p:extLst>
      <p:ext uri="{BB962C8B-B14F-4D97-AF65-F5344CB8AC3E}">
        <p14:creationId xmlns:p14="http://schemas.microsoft.com/office/powerpoint/2010/main" val="699896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D7E9B-1937-6329-541B-9FE54581B6CA}"/>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28362BF7-9CB3-6FAA-B354-468D74170CDA}"/>
              </a:ext>
            </a:extLst>
          </p:cNvPr>
          <p:cNvSpPr>
            <a:spLocks noGrp="1"/>
          </p:cNvSpPr>
          <p:nvPr>
            <p:ph idx="1"/>
          </p:nvPr>
        </p:nvSpPr>
        <p:spPr/>
        <p:txBody>
          <a:bodyPr/>
          <a:lstStyle/>
          <a:p>
            <a:pPr marL="0" indent="0">
              <a:buNone/>
            </a:pPr>
            <a:r>
              <a:rPr lang="en-US" dirty="0"/>
              <a:t>Heaven, P.C.L. (2001) </a:t>
            </a:r>
            <a:r>
              <a:rPr lang="en-US" i="1" dirty="0"/>
              <a:t>The social psychology of adolescence</a:t>
            </a:r>
            <a:r>
              <a:rPr lang="en-US" dirty="0"/>
              <a:t>. Palgrave.</a:t>
            </a:r>
          </a:p>
          <a:p>
            <a:pPr marL="0" indent="0">
              <a:buNone/>
            </a:pPr>
            <a:endParaRPr lang="en-US" dirty="0"/>
          </a:p>
          <a:p>
            <a:pPr marL="0" indent="0">
              <a:buNone/>
            </a:pPr>
            <a:r>
              <a:rPr lang="en-US" dirty="0"/>
              <a:t>Rothe, R. (2025) </a:t>
            </a:r>
            <a:r>
              <a:rPr lang="en-US" i="1" dirty="0"/>
              <a:t>Supporting the mental health of young people in youth work settings.</a:t>
            </a:r>
            <a:r>
              <a:rPr lang="en-US" dirty="0"/>
              <a:t> Available at: </a:t>
            </a:r>
            <a:r>
              <a:rPr lang="en-US" dirty="0">
                <a:hlinkClick r:id="rId2"/>
              </a:rPr>
              <a:t>https://nya.org.uk/supporting-the-mental-health-of-young-people-in-youth-work-settings/</a:t>
            </a:r>
            <a:r>
              <a:rPr lang="en-US" dirty="0"/>
              <a:t> (Accessed: 3 March 2026).</a:t>
            </a:r>
          </a:p>
          <a:p>
            <a:pPr marL="0" indent="0">
              <a:buNone/>
            </a:pPr>
            <a:endParaRPr lang="en-US" dirty="0"/>
          </a:p>
          <a:p>
            <a:pPr marL="0" indent="0">
              <a:buNone/>
            </a:pPr>
            <a:r>
              <a:rPr lang="en-US" dirty="0"/>
              <a:t>National Youth Agency (2023) </a:t>
            </a:r>
            <a:r>
              <a:rPr lang="en-GB" i="1" dirty="0"/>
              <a:t>National youth work curriculum: Transitional Safeguarding.</a:t>
            </a:r>
            <a:r>
              <a:rPr lang="en-GB" dirty="0"/>
              <a:t> Available at: </a:t>
            </a:r>
            <a:r>
              <a:rPr lang="en-GB" dirty="0">
                <a:hlinkClick r:id="rId3"/>
              </a:rPr>
              <a:t>https://nya.org.uk/wp-content/uploads/2024/02/National-youth-work-curriculum-Transitional-Safeguarding-July-2023-DIGITAL-1.pdf</a:t>
            </a:r>
            <a:r>
              <a:rPr lang="en-GB" dirty="0"/>
              <a:t> (Accessed: 3 March 2026).</a:t>
            </a:r>
          </a:p>
          <a:p>
            <a:endParaRPr lang="en-GB" dirty="0"/>
          </a:p>
          <a:p>
            <a:endParaRPr lang="en-US" dirty="0"/>
          </a:p>
          <a:p>
            <a:endParaRPr lang="en-US" dirty="0">
              <a:hlinkClick r:id="rId4"/>
            </a:endParaRPr>
          </a:p>
        </p:txBody>
      </p:sp>
    </p:spTree>
    <p:extLst>
      <p:ext uri="{BB962C8B-B14F-4D97-AF65-F5344CB8AC3E}">
        <p14:creationId xmlns:p14="http://schemas.microsoft.com/office/powerpoint/2010/main" val="3335177137"/>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0</TotalTime>
  <Words>818</Words>
  <Application>Microsoft Macintosh PowerPoint</Application>
  <PresentationFormat>Widescreen</PresentationFormat>
  <Paragraphs>71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Courier New</vt:lpstr>
      <vt:lpstr>Vapor Trail</vt:lpstr>
      <vt:lpstr>ECYW4012 Exploring the Adolescent Experience:</vt:lpstr>
      <vt:lpstr>Introduction</vt:lpstr>
      <vt:lpstr>Definition of adolescence </vt:lpstr>
      <vt:lpstr>The role of Youth workers in supporting young people’s psychological well-being </vt:lpstr>
      <vt:lpstr>Demonstration on how youth workers can support young people’s psychological wellbeing </vt:lpstr>
      <vt:lpstr>The role of Youth workers in supporting young people with adolescent transitions</vt:lpstr>
      <vt:lpstr>Demonstration on how Youth workers can support young people with their adolescent transitions</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Chloe Greenslade (2518127)</dc:creator>
  <cp:lastModifiedBy>Chloe Greenslade (2518127)</cp:lastModifiedBy>
  <cp:revision>2</cp:revision>
  <dcterms:created xsi:type="dcterms:W3CDTF">2026-02-05T17:39:08Z</dcterms:created>
  <dcterms:modified xsi:type="dcterms:W3CDTF">2026-03-04T14:05:12Z</dcterms:modified>
</cp:coreProperties>
</file>