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7" r:id="rId9"/>
    <p:sldId id="263" r:id="rId10"/>
    <p:sldId id="264" r:id="rId11"/>
    <p:sldId id="265" r:id="rId12"/>
    <p:sldId id="268" r:id="rId13"/>
    <p:sldId id="266" r:id="rId14"/>
  </p:sldIdLst>
  <p:sldSz cx="18288000" cy="10287000"/>
  <p:notesSz cx="6858000" cy="9144000"/>
  <p:embeddedFontLst>
    <p:embeddedFont>
      <p:font typeface="Blackadder ITC" pitchFamily="82" charset="77"/>
      <p:regular r:id="rId16"/>
    </p:embeddedFont>
    <p:embeddedFont>
      <p:font typeface="Inter Bold" panose="020B0802030000000004" pitchFamily="34" charset="0"/>
      <p:regular r:id="rId17"/>
      <p:bold r:id="rId18"/>
    </p:embeddedFont>
    <p:embeddedFont>
      <p:font typeface="Roboto" panose="02000000000000000000" pitchFamily="2" charset="0"/>
      <p:regular r:id="rId19"/>
      <p:bold r:id="rId20"/>
    </p:embeddedFont>
    <p:embeddedFont>
      <p:font typeface="Roboto Bold" panose="02000000000000000000" pitchFamily="2"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autoAdjust="0"/>
    <p:restoredTop sz="81825" autoAdjust="0"/>
  </p:normalViewPr>
  <p:slideViewPr>
    <p:cSldViewPr>
      <p:cViewPr varScale="1">
        <p:scale>
          <a:sx n="66" d="100"/>
          <a:sy n="66" d="100"/>
        </p:scale>
        <p:origin x="1104" y="5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15BE1E-3783-4B11-BEA3-030FAAAE55D0}" type="doc">
      <dgm:prSet loTypeId="urn:microsoft.com/office/officeart/2009/3/layout/DescendingProcess" loCatId="process" qsTypeId="urn:microsoft.com/office/officeart/2005/8/quickstyle/simple1" qsCatId="simple" csTypeId="urn:microsoft.com/office/officeart/2005/8/colors/colorful5" csCatId="colorful" phldr="1"/>
      <dgm:spPr/>
      <dgm:t>
        <a:bodyPr/>
        <a:lstStyle/>
        <a:p>
          <a:endParaRPr lang="en-IN"/>
        </a:p>
      </dgm:t>
    </dgm:pt>
    <dgm:pt modelId="{C85F6C01-F638-4E93-B619-14815680EA5D}">
      <dgm:prSet phldrT="[Text]" custT="1"/>
      <dgm:spPr>
        <a:xfrm>
          <a:off x="982979" y="0"/>
          <a:ext cx="1302562" cy="512064"/>
        </a:xfrm>
        <a:prstGeom prst="rect">
          <a:avLst/>
        </a:prstGeom>
        <a:noFill/>
        <a:ln>
          <a:noFill/>
        </a:ln>
        <a:effectLst/>
      </dgm:spPr>
      <dgm:t>
        <a:bodyPr/>
        <a:lstStyle/>
        <a:p>
          <a:r>
            <a:rPr lang="en-IN" sz="2400"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Monotropy</a:t>
          </a:r>
        </a:p>
      </dgm:t>
    </dgm:pt>
    <dgm:pt modelId="{FC03AD09-E33F-4A85-B722-1587FEB3EDD3}" type="parTrans" cxnId="{54AC0F05-FFF6-43D0-BD09-48098B75C25F}">
      <dgm:prSet/>
      <dgm:spPr/>
      <dgm:t>
        <a:bodyPr/>
        <a:lstStyle/>
        <a:p>
          <a:endParaRPr lang="en-IN" sz="3600"/>
        </a:p>
      </dgm:t>
    </dgm:pt>
    <dgm:pt modelId="{1AA1B5B5-721E-411B-B4EC-832BA99485F4}" type="sibTrans" cxnId="{54AC0F05-FFF6-43D0-BD09-48098B75C25F}">
      <dgm:prSet/>
      <dgm:spPr/>
      <dgm:t>
        <a:bodyPr/>
        <a:lstStyle/>
        <a:p>
          <a:endParaRPr lang="en-IN" sz="3600"/>
        </a:p>
      </dgm:t>
    </dgm:pt>
    <dgm:pt modelId="{2651BE0B-501A-4AFF-9250-CEF0B252A12A}">
      <dgm:prSet phldrT="[Text]" custT="1"/>
      <dgm:spPr>
        <a:xfrm>
          <a:off x="982979" y="1052611"/>
          <a:ext cx="1513789" cy="512064"/>
        </a:xfrm>
        <a:prstGeom prst="rect">
          <a:avLst/>
        </a:prstGeom>
        <a:noFill/>
        <a:ln>
          <a:noFill/>
        </a:ln>
        <a:effectLst/>
      </dgm:spPr>
      <dgm:t>
        <a:bodyPr/>
        <a:lstStyle/>
        <a:p>
          <a:r>
            <a:rPr lang="en-IN" sz="2400"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Internal Working Model</a:t>
          </a:r>
        </a:p>
      </dgm:t>
    </dgm:pt>
    <dgm:pt modelId="{B20219D5-DC9F-4B90-990C-D74C53B94BBA}" type="parTrans" cxnId="{1D9ACFCC-F848-45A1-943D-D45A8696878E}">
      <dgm:prSet/>
      <dgm:spPr/>
      <dgm:t>
        <a:bodyPr/>
        <a:lstStyle/>
        <a:p>
          <a:endParaRPr lang="en-IN" sz="3600"/>
        </a:p>
      </dgm:t>
    </dgm:pt>
    <dgm:pt modelId="{DC7B810F-D169-46CD-93F3-AF0ED8965851}" type="sibTrans" cxnId="{1D9ACFCC-F848-45A1-943D-D45A8696878E}">
      <dgm:prSet/>
      <dgm:spPr>
        <a:xfrm>
          <a:off x="2680856" y="1273759"/>
          <a:ext cx="69768" cy="69768"/>
        </a:xfrm>
        <a:prstGeom prst="ellipse">
          <a:avLst/>
        </a:prstGeom>
        <a:solidFill>
          <a:srgbClr val="4472C4">
            <a:tint val="4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endParaRPr lang="en-IN" sz="3600"/>
        </a:p>
      </dgm:t>
    </dgm:pt>
    <dgm:pt modelId="{1E9F9DC6-762C-4D16-BF0E-45709A0CD75F}">
      <dgm:prSet phldrT="[Text]" custT="1"/>
      <dgm:spPr>
        <a:xfrm>
          <a:off x="3341674" y="1503227"/>
          <a:ext cx="1161745" cy="512064"/>
        </a:xfrm>
        <a:prstGeom prst="rect">
          <a:avLst/>
        </a:prstGeom>
        <a:noFill/>
        <a:ln>
          <a:noFill/>
        </a:ln>
        <a:effectLst/>
      </dgm:spPr>
      <dgm:t>
        <a:bodyPr/>
        <a:lstStyle/>
        <a:p>
          <a:r>
            <a:rPr lang="en-IN" sz="2400" b="1"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Critical Period</a:t>
          </a:r>
        </a:p>
      </dgm:t>
    </dgm:pt>
    <dgm:pt modelId="{633DDF9A-1540-4388-B51A-BFFDE5F41E04}" type="parTrans" cxnId="{E3F963A0-892E-4505-B79E-C11F4D731445}">
      <dgm:prSet/>
      <dgm:spPr/>
      <dgm:t>
        <a:bodyPr/>
        <a:lstStyle/>
        <a:p>
          <a:endParaRPr lang="en-IN" sz="3600"/>
        </a:p>
      </dgm:t>
    </dgm:pt>
    <dgm:pt modelId="{0CE037B7-8A9A-4D51-AD6E-0A0435DED220}" type="sibTrans" cxnId="{E3F963A0-892E-4505-B79E-C11F4D731445}">
      <dgm:prSet/>
      <dgm:spPr>
        <a:xfrm>
          <a:off x="3038884" y="1724375"/>
          <a:ext cx="69768" cy="69768"/>
        </a:xfrm>
        <a:prstGeom prst="ellipse">
          <a:avLst/>
        </a:prstGeom>
        <a:solidFill>
          <a:srgbClr val="4472C4">
            <a:tint val="4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endParaRPr lang="en-IN" sz="3600"/>
        </a:p>
      </dgm:t>
    </dgm:pt>
    <dgm:pt modelId="{6C70CFCD-46C7-4430-B404-6AF77501A77E}">
      <dgm:prSet custT="1"/>
      <dgm:spPr>
        <a:xfrm>
          <a:off x="2602382" y="667283"/>
          <a:ext cx="1901037" cy="512064"/>
        </a:xfrm>
        <a:prstGeom prst="rect">
          <a:avLst/>
        </a:prstGeom>
        <a:noFill/>
        <a:ln>
          <a:noFill/>
        </a:ln>
        <a:effectLst/>
      </dgm:spPr>
      <dgm:t>
        <a:bodyPr/>
        <a:lstStyle/>
        <a:p>
          <a:r>
            <a:rPr lang="en-IN" sz="2400"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Secure Base</a:t>
          </a:r>
        </a:p>
      </dgm:t>
    </dgm:pt>
    <dgm:pt modelId="{DDE83488-4F27-46A8-B573-0A403725F170}" type="parTrans" cxnId="{7DDAE371-61CA-4796-A282-37172AF35F2B}">
      <dgm:prSet/>
      <dgm:spPr/>
      <dgm:t>
        <a:bodyPr/>
        <a:lstStyle/>
        <a:p>
          <a:endParaRPr lang="en-IN" sz="3600"/>
        </a:p>
      </dgm:t>
    </dgm:pt>
    <dgm:pt modelId="{C155A955-7348-43B9-888B-C07DB1920675}" type="sibTrans" cxnId="{7DDAE371-61CA-4796-A282-37172AF35F2B}">
      <dgm:prSet/>
      <dgm:spPr>
        <a:xfrm>
          <a:off x="2203132" y="888431"/>
          <a:ext cx="69768" cy="69768"/>
        </a:xfrm>
        <a:prstGeom prst="ellipse">
          <a:avLst/>
        </a:prstGeom>
        <a:solidFill>
          <a:srgbClr val="4472C4">
            <a:tint val="4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endParaRPr lang="en-IN" sz="3600"/>
        </a:p>
      </dgm:t>
    </dgm:pt>
    <dgm:pt modelId="{EF44B4F8-5B44-4751-8BD7-B03DA840299A}">
      <dgm:prSet phldrT="[Text]" custT="1"/>
      <dgm:spPr>
        <a:xfrm>
          <a:off x="2743200" y="2688336"/>
          <a:ext cx="1760220" cy="512064"/>
        </a:xfrm>
        <a:prstGeom prst="rect">
          <a:avLst/>
        </a:prstGeom>
        <a:noFill/>
        <a:ln>
          <a:noFill/>
        </a:ln>
        <a:effectLst/>
      </dgm:spPr>
      <dgm:t>
        <a:bodyPr/>
        <a:lstStyle/>
        <a:p>
          <a:r>
            <a:rPr lang="en-IN" sz="2400"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Bowlby's Attachment Theory</a:t>
          </a:r>
        </a:p>
      </dgm:t>
    </dgm:pt>
    <dgm:pt modelId="{003527F2-8431-4E5E-A5D0-B1D3584AF085}" type="parTrans" cxnId="{7E536A6D-0898-473F-8F6B-EC18E28A0DAA}">
      <dgm:prSet/>
      <dgm:spPr/>
      <dgm:t>
        <a:bodyPr/>
        <a:lstStyle/>
        <a:p>
          <a:endParaRPr lang="en-IN" sz="3600"/>
        </a:p>
      </dgm:t>
    </dgm:pt>
    <dgm:pt modelId="{11E411AD-67E1-4BFA-B76C-81E2C7C506D5}" type="sibTrans" cxnId="{7E536A6D-0898-473F-8F6B-EC18E28A0DAA}">
      <dgm:prSet/>
      <dgm:spPr/>
      <dgm:t>
        <a:bodyPr/>
        <a:lstStyle/>
        <a:p>
          <a:endParaRPr lang="en-IN" sz="3600"/>
        </a:p>
      </dgm:t>
    </dgm:pt>
    <dgm:pt modelId="{16BA81A6-FDD4-4A03-A33E-478B0F3E724D}" type="pres">
      <dgm:prSet presAssocID="{C515BE1E-3783-4B11-BEA3-030FAAAE55D0}" presName="Name0" presStyleCnt="0">
        <dgm:presLayoutVars>
          <dgm:chMax val="7"/>
          <dgm:chPref val="5"/>
        </dgm:presLayoutVars>
      </dgm:prSet>
      <dgm:spPr/>
    </dgm:pt>
    <dgm:pt modelId="{E55D1AF8-2446-42DD-BE91-0EDA931C366C}" type="pres">
      <dgm:prSet presAssocID="{C515BE1E-3783-4B11-BEA3-030FAAAE55D0}" presName="arrowNode" presStyleLbl="node1" presStyleIdx="0" presStyleCnt="1"/>
      <dgm:spPr>
        <a:xfrm rot="4396374">
          <a:off x="1168188" y="636854"/>
          <a:ext cx="2762775" cy="1926691"/>
        </a:xfrm>
        <a:prstGeom prst="swooshArrow">
          <a:avLst>
            <a:gd name="adj1" fmla="val 16310"/>
            <a:gd name="adj2" fmla="val 31370"/>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E4DB1FBD-5E5E-4FA8-A518-C64D510DFDE0}" type="pres">
      <dgm:prSet presAssocID="{C85F6C01-F638-4E93-B619-14815680EA5D}" presName="txNode1" presStyleLbl="revTx" presStyleIdx="0" presStyleCnt="5">
        <dgm:presLayoutVars>
          <dgm:bulletEnabled val="1"/>
        </dgm:presLayoutVars>
      </dgm:prSet>
      <dgm:spPr/>
    </dgm:pt>
    <dgm:pt modelId="{388E3C50-EEB7-4645-A737-B3833152AD47}" type="pres">
      <dgm:prSet presAssocID="{6C70CFCD-46C7-4430-B404-6AF77501A77E}" presName="txNode2" presStyleLbl="revTx" presStyleIdx="1" presStyleCnt="5">
        <dgm:presLayoutVars>
          <dgm:bulletEnabled val="1"/>
        </dgm:presLayoutVars>
      </dgm:prSet>
      <dgm:spPr/>
    </dgm:pt>
    <dgm:pt modelId="{F4551F0C-571C-427B-B443-3509388A7159}" type="pres">
      <dgm:prSet presAssocID="{C155A955-7348-43B9-888B-C07DB1920675}" presName="dotNode2" presStyleCnt="0"/>
      <dgm:spPr/>
    </dgm:pt>
    <dgm:pt modelId="{8212EDAB-4DA4-49A8-828A-1A8F431F70A3}" type="pres">
      <dgm:prSet presAssocID="{C155A955-7348-43B9-888B-C07DB1920675}" presName="dotRepeatNode" presStyleLbl="fgShp" presStyleIdx="0" presStyleCnt="3"/>
      <dgm:spPr/>
    </dgm:pt>
    <dgm:pt modelId="{2AC1B571-73DB-4EE1-91A4-85BBDAA683B3}" type="pres">
      <dgm:prSet presAssocID="{2651BE0B-501A-4AFF-9250-CEF0B252A12A}" presName="txNode3" presStyleLbl="revTx" presStyleIdx="2" presStyleCnt="5">
        <dgm:presLayoutVars>
          <dgm:bulletEnabled val="1"/>
        </dgm:presLayoutVars>
      </dgm:prSet>
      <dgm:spPr/>
    </dgm:pt>
    <dgm:pt modelId="{D925CC5A-3D9E-43C5-AF22-8AE380075C9A}" type="pres">
      <dgm:prSet presAssocID="{DC7B810F-D169-46CD-93F3-AF0ED8965851}" presName="dotNode3" presStyleCnt="0"/>
      <dgm:spPr/>
    </dgm:pt>
    <dgm:pt modelId="{247796F8-DF3F-440A-BC1F-406803CFB957}" type="pres">
      <dgm:prSet presAssocID="{DC7B810F-D169-46CD-93F3-AF0ED8965851}" presName="dotRepeatNode" presStyleLbl="fgShp" presStyleIdx="1" presStyleCnt="3"/>
      <dgm:spPr/>
    </dgm:pt>
    <dgm:pt modelId="{771773A5-80D3-469D-96AF-7863827EC5EB}" type="pres">
      <dgm:prSet presAssocID="{1E9F9DC6-762C-4D16-BF0E-45709A0CD75F}" presName="txNode4" presStyleLbl="revTx" presStyleIdx="3" presStyleCnt="5">
        <dgm:presLayoutVars>
          <dgm:bulletEnabled val="1"/>
        </dgm:presLayoutVars>
      </dgm:prSet>
      <dgm:spPr/>
    </dgm:pt>
    <dgm:pt modelId="{A17CEF7F-AC6D-431E-B9EF-6181A2B4DDD3}" type="pres">
      <dgm:prSet presAssocID="{0CE037B7-8A9A-4D51-AD6E-0A0435DED220}" presName="dotNode4" presStyleCnt="0"/>
      <dgm:spPr/>
    </dgm:pt>
    <dgm:pt modelId="{8B86D134-3578-44FC-9C94-1D60024B098A}" type="pres">
      <dgm:prSet presAssocID="{0CE037B7-8A9A-4D51-AD6E-0A0435DED220}" presName="dotRepeatNode" presStyleLbl="fgShp" presStyleIdx="2" presStyleCnt="3"/>
      <dgm:spPr/>
    </dgm:pt>
    <dgm:pt modelId="{4431193B-003E-49BA-8CBA-4FEA65530D51}" type="pres">
      <dgm:prSet presAssocID="{EF44B4F8-5B44-4751-8BD7-B03DA840299A}" presName="txNode5" presStyleLbl="revTx" presStyleIdx="4" presStyleCnt="5">
        <dgm:presLayoutVars>
          <dgm:bulletEnabled val="1"/>
        </dgm:presLayoutVars>
      </dgm:prSet>
      <dgm:spPr/>
    </dgm:pt>
  </dgm:ptLst>
  <dgm:cxnLst>
    <dgm:cxn modelId="{54AC0F05-FFF6-43D0-BD09-48098B75C25F}" srcId="{C515BE1E-3783-4B11-BEA3-030FAAAE55D0}" destId="{C85F6C01-F638-4E93-B619-14815680EA5D}" srcOrd="0" destOrd="0" parTransId="{FC03AD09-E33F-4A85-B722-1587FEB3EDD3}" sibTransId="{1AA1B5B5-721E-411B-B4EC-832BA99485F4}"/>
    <dgm:cxn modelId="{68AE0C0E-6B14-4D09-B9E8-8E2F46E47C60}" type="presOf" srcId="{1E9F9DC6-762C-4D16-BF0E-45709A0CD75F}" destId="{771773A5-80D3-469D-96AF-7863827EC5EB}" srcOrd="0" destOrd="0" presId="urn:microsoft.com/office/officeart/2009/3/layout/DescendingProcess"/>
    <dgm:cxn modelId="{FCA22628-7F91-46AE-8538-4421CCAF90EF}" type="presOf" srcId="{0CE037B7-8A9A-4D51-AD6E-0A0435DED220}" destId="{8B86D134-3578-44FC-9C94-1D60024B098A}" srcOrd="0" destOrd="0" presId="urn:microsoft.com/office/officeart/2009/3/layout/DescendingProcess"/>
    <dgm:cxn modelId="{C96B2A52-EF14-41BD-A9F7-0A04D8A24D06}" type="presOf" srcId="{6C70CFCD-46C7-4430-B404-6AF77501A77E}" destId="{388E3C50-EEB7-4645-A737-B3833152AD47}" srcOrd="0" destOrd="0" presId="urn:microsoft.com/office/officeart/2009/3/layout/DescendingProcess"/>
    <dgm:cxn modelId="{EA3D2E64-B2A8-4185-A9AD-BB364415BB99}" type="presOf" srcId="{EF44B4F8-5B44-4751-8BD7-B03DA840299A}" destId="{4431193B-003E-49BA-8CBA-4FEA65530D51}" srcOrd="0" destOrd="0" presId="urn:microsoft.com/office/officeart/2009/3/layout/DescendingProcess"/>
    <dgm:cxn modelId="{7E536A6D-0898-473F-8F6B-EC18E28A0DAA}" srcId="{C515BE1E-3783-4B11-BEA3-030FAAAE55D0}" destId="{EF44B4F8-5B44-4751-8BD7-B03DA840299A}" srcOrd="4" destOrd="0" parTransId="{003527F2-8431-4E5E-A5D0-B1D3584AF085}" sibTransId="{11E411AD-67E1-4BFA-B76C-81E2C7C506D5}"/>
    <dgm:cxn modelId="{7DDAE371-61CA-4796-A282-37172AF35F2B}" srcId="{C515BE1E-3783-4B11-BEA3-030FAAAE55D0}" destId="{6C70CFCD-46C7-4430-B404-6AF77501A77E}" srcOrd="1" destOrd="0" parTransId="{DDE83488-4F27-46A8-B573-0A403725F170}" sibTransId="{C155A955-7348-43B9-888B-C07DB1920675}"/>
    <dgm:cxn modelId="{924DD781-F789-4BC1-816A-0D20C767EF16}" type="presOf" srcId="{C515BE1E-3783-4B11-BEA3-030FAAAE55D0}" destId="{16BA81A6-FDD4-4A03-A33E-478B0F3E724D}" srcOrd="0" destOrd="0" presId="urn:microsoft.com/office/officeart/2009/3/layout/DescendingProcess"/>
    <dgm:cxn modelId="{9C49C888-9FF5-4307-AF31-9A6A98815579}" type="presOf" srcId="{2651BE0B-501A-4AFF-9250-CEF0B252A12A}" destId="{2AC1B571-73DB-4EE1-91A4-85BBDAA683B3}" srcOrd="0" destOrd="0" presId="urn:microsoft.com/office/officeart/2009/3/layout/DescendingProcess"/>
    <dgm:cxn modelId="{C3469299-028D-44BE-9960-DC38E585D27D}" type="presOf" srcId="{C85F6C01-F638-4E93-B619-14815680EA5D}" destId="{E4DB1FBD-5E5E-4FA8-A518-C64D510DFDE0}" srcOrd="0" destOrd="0" presId="urn:microsoft.com/office/officeart/2009/3/layout/DescendingProcess"/>
    <dgm:cxn modelId="{E3F963A0-892E-4505-B79E-C11F4D731445}" srcId="{C515BE1E-3783-4B11-BEA3-030FAAAE55D0}" destId="{1E9F9DC6-762C-4D16-BF0E-45709A0CD75F}" srcOrd="3" destOrd="0" parTransId="{633DDF9A-1540-4388-B51A-BFFDE5F41E04}" sibTransId="{0CE037B7-8A9A-4D51-AD6E-0A0435DED220}"/>
    <dgm:cxn modelId="{BD2BFCA3-A8DB-4C9E-94B7-1552F06A8EA9}" type="presOf" srcId="{C155A955-7348-43B9-888B-C07DB1920675}" destId="{8212EDAB-4DA4-49A8-828A-1A8F431F70A3}" srcOrd="0" destOrd="0" presId="urn:microsoft.com/office/officeart/2009/3/layout/DescendingProcess"/>
    <dgm:cxn modelId="{1D9ACFCC-F848-45A1-943D-D45A8696878E}" srcId="{C515BE1E-3783-4B11-BEA3-030FAAAE55D0}" destId="{2651BE0B-501A-4AFF-9250-CEF0B252A12A}" srcOrd="2" destOrd="0" parTransId="{B20219D5-DC9F-4B90-990C-D74C53B94BBA}" sibTransId="{DC7B810F-D169-46CD-93F3-AF0ED8965851}"/>
    <dgm:cxn modelId="{4DCB33CF-F22E-44FC-BD72-508ECB78BA8A}" type="presOf" srcId="{DC7B810F-D169-46CD-93F3-AF0ED8965851}" destId="{247796F8-DF3F-440A-BC1F-406803CFB957}" srcOrd="0" destOrd="0" presId="urn:microsoft.com/office/officeart/2009/3/layout/DescendingProcess"/>
    <dgm:cxn modelId="{D8BCF5D3-4CC4-4B1E-AE0E-05D596C00DE3}" type="presParOf" srcId="{16BA81A6-FDD4-4A03-A33E-478B0F3E724D}" destId="{E55D1AF8-2446-42DD-BE91-0EDA931C366C}" srcOrd="0" destOrd="0" presId="urn:microsoft.com/office/officeart/2009/3/layout/DescendingProcess"/>
    <dgm:cxn modelId="{B22EADED-89F2-4880-889D-0E48D5956BB1}" type="presParOf" srcId="{16BA81A6-FDD4-4A03-A33E-478B0F3E724D}" destId="{E4DB1FBD-5E5E-4FA8-A518-C64D510DFDE0}" srcOrd="1" destOrd="0" presId="urn:microsoft.com/office/officeart/2009/3/layout/DescendingProcess"/>
    <dgm:cxn modelId="{E727DD4B-31C9-4023-9A65-718969665FF4}" type="presParOf" srcId="{16BA81A6-FDD4-4A03-A33E-478B0F3E724D}" destId="{388E3C50-EEB7-4645-A737-B3833152AD47}" srcOrd="2" destOrd="0" presId="urn:microsoft.com/office/officeart/2009/3/layout/DescendingProcess"/>
    <dgm:cxn modelId="{C239D693-C2CF-4932-B3D4-9951D9E9F78F}" type="presParOf" srcId="{16BA81A6-FDD4-4A03-A33E-478B0F3E724D}" destId="{F4551F0C-571C-427B-B443-3509388A7159}" srcOrd="3" destOrd="0" presId="urn:microsoft.com/office/officeart/2009/3/layout/DescendingProcess"/>
    <dgm:cxn modelId="{239C9F26-292B-4C69-98BD-2522E3B83C5E}" type="presParOf" srcId="{F4551F0C-571C-427B-B443-3509388A7159}" destId="{8212EDAB-4DA4-49A8-828A-1A8F431F70A3}" srcOrd="0" destOrd="0" presId="urn:microsoft.com/office/officeart/2009/3/layout/DescendingProcess"/>
    <dgm:cxn modelId="{4958CB90-CC46-4001-8F42-98C9E03ED6BF}" type="presParOf" srcId="{16BA81A6-FDD4-4A03-A33E-478B0F3E724D}" destId="{2AC1B571-73DB-4EE1-91A4-85BBDAA683B3}" srcOrd="4" destOrd="0" presId="urn:microsoft.com/office/officeart/2009/3/layout/DescendingProcess"/>
    <dgm:cxn modelId="{9A272EC1-6ED8-498F-BEAD-28FC5E9EE09F}" type="presParOf" srcId="{16BA81A6-FDD4-4A03-A33E-478B0F3E724D}" destId="{D925CC5A-3D9E-43C5-AF22-8AE380075C9A}" srcOrd="5" destOrd="0" presId="urn:microsoft.com/office/officeart/2009/3/layout/DescendingProcess"/>
    <dgm:cxn modelId="{0FB95C89-9605-481A-83AD-CA46912F5E12}" type="presParOf" srcId="{D925CC5A-3D9E-43C5-AF22-8AE380075C9A}" destId="{247796F8-DF3F-440A-BC1F-406803CFB957}" srcOrd="0" destOrd="0" presId="urn:microsoft.com/office/officeart/2009/3/layout/DescendingProcess"/>
    <dgm:cxn modelId="{9E431F24-E37C-4A6D-8468-FCFC26DF5D53}" type="presParOf" srcId="{16BA81A6-FDD4-4A03-A33E-478B0F3E724D}" destId="{771773A5-80D3-469D-96AF-7863827EC5EB}" srcOrd="6" destOrd="0" presId="urn:microsoft.com/office/officeart/2009/3/layout/DescendingProcess"/>
    <dgm:cxn modelId="{91D97436-BAF9-4927-B5C0-2FAA63071CE5}" type="presParOf" srcId="{16BA81A6-FDD4-4A03-A33E-478B0F3E724D}" destId="{A17CEF7F-AC6D-431E-B9EF-6181A2B4DDD3}" srcOrd="7" destOrd="0" presId="urn:microsoft.com/office/officeart/2009/3/layout/DescendingProcess"/>
    <dgm:cxn modelId="{076D3D98-11CB-4B48-B489-6EBBD2C4EFD9}" type="presParOf" srcId="{A17CEF7F-AC6D-431E-B9EF-6181A2B4DDD3}" destId="{8B86D134-3578-44FC-9C94-1D60024B098A}" srcOrd="0" destOrd="0" presId="urn:microsoft.com/office/officeart/2009/3/layout/DescendingProcess"/>
    <dgm:cxn modelId="{C19723CB-F110-44DD-A145-B4386B854CBE}" type="presParOf" srcId="{16BA81A6-FDD4-4A03-A33E-478B0F3E724D}" destId="{4431193B-003E-49BA-8CBA-4FEA65530D51}" srcOrd="8" destOrd="0" presId="urn:microsoft.com/office/officeart/2009/3/layout/DescendingProcess"/>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D1AF8-2446-42DD-BE91-0EDA931C366C}">
      <dsp:nvSpPr>
        <dsp:cNvPr id="0" name=""/>
        <dsp:cNvSpPr/>
      </dsp:nvSpPr>
      <dsp:spPr>
        <a:xfrm rot="4396374">
          <a:off x="1509486" y="1056912"/>
          <a:ext cx="4585052" cy="3197502"/>
        </a:xfrm>
        <a:prstGeom prst="swooshArrow">
          <a:avLst>
            <a:gd name="adj1" fmla="val 16310"/>
            <a:gd name="adj2" fmla="val 31370"/>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12EDAB-4DA4-49A8-828A-1A8F431F70A3}">
      <dsp:nvSpPr>
        <dsp:cNvPr id="0" name=""/>
        <dsp:cNvSpPr/>
      </dsp:nvSpPr>
      <dsp:spPr>
        <a:xfrm>
          <a:off x="3227061" y="1474424"/>
          <a:ext cx="115786" cy="115786"/>
        </a:xfrm>
        <a:prstGeom prst="ellipse">
          <a:avLst/>
        </a:prstGeom>
        <a:solidFill>
          <a:srgbClr val="4472C4">
            <a:tint val="4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247796F8-DF3F-440A-BC1F-406803CFB957}">
      <dsp:nvSpPr>
        <dsp:cNvPr id="0" name=""/>
        <dsp:cNvSpPr/>
      </dsp:nvSpPr>
      <dsp:spPr>
        <a:xfrm>
          <a:off x="4019883" y="2113908"/>
          <a:ext cx="115786" cy="115786"/>
        </a:xfrm>
        <a:prstGeom prst="ellipse">
          <a:avLst/>
        </a:prstGeom>
        <a:solidFill>
          <a:srgbClr val="4472C4">
            <a:tint val="4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8B86D134-3578-44FC-9C94-1D60024B098A}">
      <dsp:nvSpPr>
        <dsp:cNvPr id="0" name=""/>
        <dsp:cNvSpPr/>
      </dsp:nvSpPr>
      <dsp:spPr>
        <a:xfrm>
          <a:off x="4614061" y="2861742"/>
          <a:ext cx="115786" cy="115786"/>
        </a:xfrm>
        <a:prstGeom prst="ellipse">
          <a:avLst/>
        </a:prstGeom>
        <a:solidFill>
          <a:srgbClr val="4472C4">
            <a:tint val="4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E4DB1FBD-5E5E-4FA8-A518-C64D510DFDE0}">
      <dsp:nvSpPr>
        <dsp:cNvPr id="0" name=""/>
        <dsp:cNvSpPr/>
      </dsp:nvSpPr>
      <dsp:spPr>
        <a:xfrm>
          <a:off x="1202118" y="0"/>
          <a:ext cx="2161710" cy="84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ctr" defTabSz="1066800">
            <a:lnSpc>
              <a:spcPct val="90000"/>
            </a:lnSpc>
            <a:spcBef>
              <a:spcPct val="0"/>
            </a:spcBef>
            <a:spcAft>
              <a:spcPct val="35000"/>
            </a:spcAft>
            <a:buNone/>
          </a:pPr>
          <a:r>
            <a:rPr lang="en-IN" sz="24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Monotropy</a:t>
          </a:r>
        </a:p>
      </dsp:txBody>
      <dsp:txXfrm>
        <a:off x="1202118" y="0"/>
        <a:ext cx="2161710" cy="849812"/>
      </dsp:txXfrm>
    </dsp:sp>
    <dsp:sp modelId="{388E3C50-EEB7-4645-A737-B3833152AD47}">
      <dsp:nvSpPr>
        <dsp:cNvPr id="0" name=""/>
        <dsp:cNvSpPr/>
      </dsp:nvSpPr>
      <dsp:spPr>
        <a:xfrm>
          <a:off x="3889649" y="1107411"/>
          <a:ext cx="3154928" cy="84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1066800">
            <a:lnSpc>
              <a:spcPct val="90000"/>
            </a:lnSpc>
            <a:spcBef>
              <a:spcPct val="0"/>
            </a:spcBef>
            <a:spcAft>
              <a:spcPct val="35000"/>
            </a:spcAft>
            <a:buNone/>
          </a:pPr>
          <a:r>
            <a:rPr lang="en-IN" sz="24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Secure Base</a:t>
          </a:r>
        </a:p>
      </dsp:txBody>
      <dsp:txXfrm>
        <a:off x="3889649" y="1107411"/>
        <a:ext cx="3154928" cy="849812"/>
      </dsp:txXfrm>
    </dsp:sp>
    <dsp:sp modelId="{2AC1B571-73DB-4EE1-91A4-85BBDAA683B3}">
      <dsp:nvSpPr>
        <dsp:cNvPr id="0" name=""/>
        <dsp:cNvSpPr/>
      </dsp:nvSpPr>
      <dsp:spPr>
        <a:xfrm>
          <a:off x="1202118" y="1746895"/>
          <a:ext cx="2512257" cy="84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r" defTabSz="1066800">
            <a:lnSpc>
              <a:spcPct val="90000"/>
            </a:lnSpc>
            <a:spcBef>
              <a:spcPct val="0"/>
            </a:spcBef>
            <a:spcAft>
              <a:spcPct val="35000"/>
            </a:spcAft>
            <a:buNone/>
          </a:pPr>
          <a:r>
            <a:rPr lang="en-IN" sz="24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Internal Working Model</a:t>
          </a:r>
        </a:p>
      </dsp:txBody>
      <dsp:txXfrm>
        <a:off x="1202118" y="1746895"/>
        <a:ext cx="2512257" cy="849812"/>
      </dsp:txXfrm>
    </dsp:sp>
    <dsp:sp modelId="{771773A5-80D3-469D-96AF-7863827EC5EB}">
      <dsp:nvSpPr>
        <dsp:cNvPr id="0" name=""/>
        <dsp:cNvSpPr/>
      </dsp:nvSpPr>
      <dsp:spPr>
        <a:xfrm>
          <a:off x="5116566" y="2494730"/>
          <a:ext cx="1928011" cy="84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1066800">
            <a:lnSpc>
              <a:spcPct val="90000"/>
            </a:lnSpc>
            <a:spcBef>
              <a:spcPct val="0"/>
            </a:spcBef>
            <a:spcAft>
              <a:spcPct val="35000"/>
            </a:spcAft>
            <a:buNone/>
          </a:pPr>
          <a:r>
            <a:rPr lang="en-IN" sz="2400" b="1"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Critical Period</a:t>
          </a:r>
        </a:p>
      </dsp:txBody>
      <dsp:txXfrm>
        <a:off x="5116566" y="2494730"/>
        <a:ext cx="1928011" cy="849812"/>
      </dsp:txXfrm>
    </dsp:sp>
    <dsp:sp modelId="{4431193B-003E-49BA-8CBA-4FEA65530D51}">
      <dsp:nvSpPr>
        <dsp:cNvPr id="0" name=""/>
        <dsp:cNvSpPr/>
      </dsp:nvSpPr>
      <dsp:spPr>
        <a:xfrm>
          <a:off x="4123348" y="4461514"/>
          <a:ext cx="2921229" cy="84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ctr" defTabSz="1066800">
            <a:lnSpc>
              <a:spcPct val="90000"/>
            </a:lnSpc>
            <a:spcBef>
              <a:spcPct val="0"/>
            </a:spcBef>
            <a:spcAft>
              <a:spcPct val="35000"/>
            </a:spcAft>
            <a:buNone/>
          </a:pPr>
          <a:r>
            <a:rPr lang="en-IN" sz="24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Bowlby's Attachment Theory</a:t>
          </a:r>
        </a:p>
      </dsp:txBody>
      <dsp:txXfrm>
        <a:off x="4123348" y="4461514"/>
        <a:ext cx="2921229" cy="849812"/>
      </dsp:txXfrm>
    </dsp:sp>
  </dsp:spTree>
</dsp:drawing>
</file>

<file path=ppt/diagrams/layout1.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CE2AAB-4303-4078-A243-608FDE621D26}"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622BB-6CB6-4D46-BEFD-B122FAF13AE9}" type="slidenum">
              <a:rPr lang="en-GB" smtClean="0"/>
              <a:t>‹#›</a:t>
            </a:fld>
            <a:endParaRPr lang="en-GB"/>
          </a:p>
        </p:txBody>
      </p:sp>
    </p:spTree>
    <p:extLst>
      <p:ext uri="{BB962C8B-B14F-4D97-AF65-F5344CB8AC3E}">
        <p14:creationId xmlns:p14="http://schemas.microsoft.com/office/powerpoint/2010/main" val="1675547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Times New Roman" panose="02020603050405020304" pitchFamily="18" charset="0"/>
                <a:ea typeface="Times New Roman" panose="02020603050405020304" pitchFamily="18" charset="0"/>
              </a:rPr>
              <a:t>The presentation examines how Isaac's early experiences might have affected his emotional, social and cognitive growth. Bowlby's Attachment Theory has been chosen as this is a theory that many of Isaac's behaviour would imply that he would struggle to form a secure attachment. The nature/nurture influences will also be addressed, as will be proposed strategies to support them in practice.</a:t>
            </a: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2</a:t>
            </a:fld>
            <a:endParaRPr lang="en-GB"/>
          </a:p>
        </p:txBody>
      </p:sp>
    </p:spTree>
    <p:extLst>
      <p:ext uri="{BB962C8B-B14F-4D97-AF65-F5344CB8AC3E}">
        <p14:creationId xmlns:p14="http://schemas.microsoft.com/office/powerpoint/2010/main" val="3173239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solidFill>
                  <a:srgbClr val="FF0000"/>
                </a:solidFill>
                <a:effectLst/>
                <a:latin typeface="Times New Roman" panose="02020603050405020304" pitchFamily="18" charset="0"/>
                <a:ea typeface="Times New Roman" panose="02020603050405020304" pitchFamily="18" charset="0"/>
              </a:rPr>
              <a:t>Bowlby's theory is especially applicable to the age group 0-5, as this is a very important developmental period. A secure attachment can give kids a “secure base” to explore their surroundings and develop new abilities. Early-year practitioners to gain understanding of behaviour ensure emotional security and to support positive outcomes, use the theory of attachment. For Isaac, attachment theory is used to understand the impact of his early care experiences on his emotional, language and social development</a:t>
            </a:r>
            <a:r>
              <a:rPr lang="en-GB" sz="1200" dirty="0">
                <a:effectLst/>
                <a:latin typeface="Times New Roman" panose="02020603050405020304" pitchFamily="18" charset="0"/>
                <a:ea typeface="Times New Roman" panose="02020603050405020304" pitchFamily="18" charset="0"/>
              </a:rPr>
              <a:t>.</a:t>
            </a:r>
            <a:endParaRPr lang="en-GB" dirty="0"/>
          </a:p>
        </p:txBody>
      </p:sp>
      <p:sp>
        <p:nvSpPr>
          <p:cNvPr id="4" name="Slide Number Placeholder 3"/>
          <p:cNvSpPr>
            <a:spLocks noGrp="1"/>
          </p:cNvSpPr>
          <p:nvPr>
            <p:ph type="sldNum" sz="quarter" idx="10"/>
          </p:nvPr>
        </p:nvSpPr>
        <p:spPr/>
        <p:txBody>
          <a:bodyPr/>
          <a:lstStyle/>
          <a:p>
            <a:fld id="{EA1622BB-6CB6-4D46-BEFD-B122FAF13AE9}" type="slidenum">
              <a:rPr lang="en-GB" smtClean="0"/>
              <a:t>3</a:t>
            </a:fld>
            <a:endParaRPr lang="en-GB"/>
          </a:p>
        </p:txBody>
      </p:sp>
    </p:spTree>
    <p:extLst>
      <p:ext uri="{BB962C8B-B14F-4D97-AF65-F5344CB8AC3E}">
        <p14:creationId xmlns:p14="http://schemas.microsoft.com/office/powerpoint/2010/main" val="1133335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solidFill>
                  <a:srgbClr val="FF0000"/>
                </a:solidFill>
                <a:effectLst/>
                <a:latin typeface="Times New Roman" panose="02020603050405020304" pitchFamily="18" charset="0"/>
                <a:ea typeface="Times New Roman" panose="02020603050405020304" pitchFamily="18" charset="0"/>
              </a:rPr>
              <a:t>Bowlby's theory implies that children’s sense of security comes from predictable and responsive care. This depression may have negatively influenced the ability of Isaac's mom to be sensitive to his emotional needs. Furthermore, frequent changes of childcare may have affected their ability to establish relationships with childcare workers. These combined experiences could have develop some feelings of insecurities in Isaac and have made him less confident when he met a stranger adult or other child.</a:t>
            </a:r>
            <a:endParaRPr lang="en-GB" dirty="0"/>
          </a:p>
        </p:txBody>
      </p:sp>
      <p:sp>
        <p:nvSpPr>
          <p:cNvPr id="4" name="Slide Number Placeholder 3"/>
          <p:cNvSpPr>
            <a:spLocks noGrp="1"/>
          </p:cNvSpPr>
          <p:nvPr>
            <p:ph type="sldNum" sz="quarter" idx="10"/>
          </p:nvPr>
        </p:nvSpPr>
        <p:spPr/>
        <p:txBody>
          <a:bodyPr/>
          <a:lstStyle/>
          <a:p>
            <a:fld id="{EA1622BB-6CB6-4D46-BEFD-B122FAF13AE9}" type="slidenum">
              <a:rPr lang="en-GB" smtClean="0"/>
              <a:t>4</a:t>
            </a:fld>
            <a:endParaRPr lang="en-GB"/>
          </a:p>
        </p:txBody>
      </p:sp>
    </p:spTree>
    <p:extLst>
      <p:ext uri="{BB962C8B-B14F-4D97-AF65-F5344CB8AC3E}">
        <p14:creationId xmlns:p14="http://schemas.microsoft.com/office/powerpoint/2010/main" val="257712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solidFill>
                  <a:srgbClr val="FF0000"/>
                </a:solidFill>
                <a:effectLst/>
                <a:latin typeface="Times New Roman" panose="02020603050405020304" pitchFamily="18" charset="0"/>
                <a:ea typeface="Times New Roman" panose="02020603050405020304" pitchFamily="18" charset="0"/>
              </a:rPr>
              <a:t>The theory of attachment does not see the problems that Isaac is facing in isolation but through the connection. Depression on the mother’s part could have limited opportunities for emotional attunement and childcare disruptions could have disrupted his feeling of stability. Limited peer and adult interaction may have limited language development and social learning. As a result, Isaac's emotional insecurity could be affecting him in several developmental areas.</a:t>
            </a:r>
            <a:endParaRPr lang="en-GB" dirty="0"/>
          </a:p>
        </p:txBody>
      </p:sp>
      <p:sp>
        <p:nvSpPr>
          <p:cNvPr id="4" name="Slide Number Placeholder 3"/>
          <p:cNvSpPr>
            <a:spLocks noGrp="1"/>
          </p:cNvSpPr>
          <p:nvPr>
            <p:ph type="sldNum" sz="quarter" idx="10"/>
          </p:nvPr>
        </p:nvSpPr>
        <p:spPr/>
        <p:txBody>
          <a:bodyPr/>
          <a:lstStyle/>
          <a:p>
            <a:fld id="{EA1622BB-6CB6-4D46-BEFD-B122FAF13AE9}" type="slidenum">
              <a:rPr lang="en-GB" smtClean="0"/>
              <a:t>5</a:t>
            </a:fld>
            <a:endParaRPr lang="en-GB"/>
          </a:p>
        </p:txBody>
      </p:sp>
    </p:spTree>
    <p:extLst>
      <p:ext uri="{BB962C8B-B14F-4D97-AF65-F5344CB8AC3E}">
        <p14:creationId xmlns:p14="http://schemas.microsoft.com/office/powerpoint/2010/main" val="595512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solidFill>
                  <a:srgbClr val="FF0000"/>
                </a:solidFill>
                <a:effectLst/>
                <a:latin typeface="Times New Roman" panose="02020603050405020304" pitchFamily="18" charset="0"/>
                <a:ea typeface="Times New Roman" panose="02020603050405020304" pitchFamily="18" charset="0"/>
              </a:rPr>
              <a:t>Bowlby’s theory indicates secure attachment helps to regulate emotions, develop social skills, and improve communication skills. Isaac is separated from his brother and is withdrawn from interaction with strangers, which indicates that he may not feel secure in unfamiliar people/place. These emotional challenges can decrease his participation in social and learning activities. In addition, a reduced opportunity to communicate can lead to delays in language development. This illustrates the interplay with emotional, social and cognitive development because of attachment difficulties and the need for early intervention.</a:t>
            </a:r>
            <a:endParaRPr lang="en-GB" dirty="0"/>
          </a:p>
        </p:txBody>
      </p:sp>
      <p:sp>
        <p:nvSpPr>
          <p:cNvPr id="4" name="Slide Number Placeholder 3"/>
          <p:cNvSpPr>
            <a:spLocks noGrp="1"/>
          </p:cNvSpPr>
          <p:nvPr>
            <p:ph type="sldNum" sz="quarter" idx="10"/>
          </p:nvPr>
        </p:nvSpPr>
        <p:spPr/>
        <p:txBody>
          <a:bodyPr/>
          <a:lstStyle/>
          <a:p>
            <a:fld id="{EA1622BB-6CB6-4D46-BEFD-B122FAF13AE9}" type="slidenum">
              <a:rPr lang="en-GB" smtClean="0"/>
              <a:t>6</a:t>
            </a:fld>
            <a:endParaRPr lang="en-GB"/>
          </a:p>
        </p:txBody>
      </p:sp>
    </p:spTree>
    <p:extLst>
      <p:ext uri="{BB962C8B-B14F-4D97-AF65-F5344CB8AC3E}">
        <p14:creationId xmlns:p14="http://schemas.microsoft.com/office/powerpoint/2010/main" val="1424310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findings indicate that Isaac’s growth is affected by both nature and nurture. A difficult temperament may make him more sensitive to stress, although environmental influences seem more significant. Isaac’s anxiety, withdrawal and language delays may be a result of the disrupted caregiving environment, which likely affected his ability to form secure attachments.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7</a:t>
            </a:fld>
            <a:endParaRPr lang="en-GB"/>
          </a:p>
        </p:txBody>
      </p:sp>
    </p:spTree>
    <p:extLst>
      <p:ext uri="{BB962C8B-B14F-4D97-AF65-F5344CB8AC3E}">
        <p14:creationId xmlns:p14="http://schemas.microsoft.com/office/powerpoint/2010/main" val="2431761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Such practices reflect Bowlby’s notions of a secure attachment being fostered through consistent and responsive caregiving. Having a trusted key worker and establishing regular routines can help to minimise Isaac’s anxiety. Consequently, a more secure attachment would improve emotional regulation, social interaction and confidence within the setting.</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8</a:t>
            </a:fld>
            <a:endParaRPr lang="en-GB"/>
          </a:p>
        </p:txBody>
      </p:sp>
    </p:spTree>
    <p:extLst>
      <p:ext uri="{BB962C8B-B14F-4D97-AF65-F5344CB8AC3E}">
        <p14:creationId xmlns:p14="http://schemas.microsoft.com/office/powerpoint/2010/main" val="830272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interventions address factors that are beyond attachment and affect Isaac’s development. Caregiving can be developed through improved communication skills, while parental support can strengthen caregiving. A multi-agency approach can encourage coordinated care and make sure that emotional needs, language and developmental needs are met effectively (Haven, 2025).</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9</a:t>
            </a:fld>
            <a:endParaRPr lang="en-GB"/>
          </a:p>
        </p:txBody>
      </p:sp>
    </p:spTree>
    <p:extLst>
      <p:ext uri="{BB962C8B-B14F-4D97-AF65-F5344CB8AC3E}">
        <p14:creationId xmlns:p14="http://schemas.microsoft.com/office/powerpoint/2010/main" val="4200376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theory is effective in explaining Isaac’s challenges and guiding interventions. However, the main disadvantage is that it limits universal applicability because too many children in varied communities of London grow up in extended families where secure attachments can form across multiple caregivers.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10</a:t>
            </a:fld>
            <a:endParaRPr lang="en-GB"/>
          </a:p>
        </p:txBody>
      </p:sp>
    </p:spTree>
    <p:extLst>
      <p:ext uri="{BB962C8B-B14F-4D97-AF65-F5344CB8AC3E}">
        <p14:creationId xmlns:p14="http://schemas.microsoft.com/office/powerpoint/2010/main" val="3723082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Overall, Bowlby’s theory provides a useful framework for understanding Isaac’s experiences and needs. The recommendations directly target areas that are contributing to his struggles and could improve attachment security, which in turn promotes positive developmental outcomes and future well-being.</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11</a:t>
            </a:fld>
            <a:endParaRPr lang="en-GB"/>
          </a:p>
        </p:txBody>
      </p:sp>
    </p:spTree>
    <p:extLst>
      <p:ext uri="{BB962C8B-B14F-4D97-AF65-F5344CB8AC3E}">
        <p14:creationId xmlns:p14="http://schemas.microsoft.com/office/powerpoint/2010/main" val="1564227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1622BB-6CB6-4D46-BEFD-B122FAF13AE9}" type="slidenum">
              <a:rPr lang="en-GB" smtClean="0"/>
              <a:t>12</a:t>
            </a:fld>
            <a:endParaRPr lang="en-GB"/>
          </a:p>
        </p:txBody>
      </p:sp>
    </p:spTree>
    <p:extLst>
      <p:ext uri="{BB962C8B-B14F-4D97-AF65-F5344CB8AC3E}">
        <p14:creationId xmlns:p14="http://schemas.microsoft.com/office/powerpoint/2010/main" val="1097827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png"/></Relationships>
</file>

<file path=ppt/slides/_rels/slide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12" Type="http://schemas.openxmlformats.org/officeDocument/2006/relationships/image" Target="../media/image24.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svg"/><Relationship Id="rId11" Type="http://schemas.openxmlformats.org/officeDocument/2006/relationships/image" Target="../media/image23.png"/><Relationship Id="rId5" Type="http://schemas.openxmlformats.org/officeDocument/2006/relationships/image" Target="../media/image13.png"/><Relationship Id="rId10"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25.png"/></Relationships>
</file>

<file path=ppt/slides/_rels/slide3.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diagramQuickStyle" Target="../diagrams/quickStyle1.xml"/><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diagramData" Target="../diagrams/data1.xml"/><Relationship Id="rId5" Type="http://schemas.openxmlformats.org/officeDocument/2006/relationships/image" Target="../media/image21.png"/><Relationship Id="rId15" Type="http://schemas.microsoft.com/office/2007/relationships/diagramDrawing" Target="../diagrams/drawing1.xml"/><Relationship Id="rId10" Type="http://schemas.openxmlformats.org/officeDocument/2006/relationships/image" Target="../media/image28.svg"/><Relationship Id="rId4" Type="http://schemas.openxmlformats.org/officeDocument/2006/relationships/image" Target="../media/image18.svg"/><Relationship Id="rId9" Type="http://schemas.openxmlformats.org/officeDocument/2006/relationships/image" Target="../media/image27.png"/><Relationship Id="rId14"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6.svg"/><Relationship Id="rId4" Type="http://schemas.openxmlformats.org/officeDocument/2006/relationships/image" Target="../media/image2.sv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31.png"/><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image" Target="../media/image30.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29.png"/><Relationship Id="rId5" Type="http://schemas.openxmlformats.org/officeDocument/2006/relationships/image" Target="../media/image21.png"/><Relationship Id="rId10" Type="http://schemas.openxmlformats.org/officeDocument/2006/relationships/image" Target="../media/image28.svg"/><Relationship Id="rId4" Type="http://schemas.openxmlformats.org/officeDocument/2006/relationships/image" Target="../media/image18.svg"/><Relationship Id="rId9" Type="http://schemas.openxmlformats.org/officeDocument/2006/relationships/image" Target="../media/image27.png"/><Relationship Id="rId14" Type="http://schemas.openxmlformats.org/officeDocument/2006/relationships/image" Target="../media/image32.svg"/></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33.png"/><Relationship Id="rId5" Type="http://schemas.openxmlformats.org/officeDocument/2006/relationships/image" Target="../media/image21.png"/><Relationship Id="rId10" Type="http://schemas.openxmlformats.org/officeDocument/2006/relationships/image" Target="../media/image28.svg"/><Relationship Id="rId4" Type="http://schemas.openxmlformats.org/officeDocument/2006/relationships/image" Target="../media/image18.svg"/><Relationship Id="rId9"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image" Target="../media/image3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34.png"/><Relationship Id="rId5" Type="http://schemas.openxmlformats.org/officeDocument/2006/relationships/image" Target="../media/image21.png"/><Relationship Id="rId10" Type="http://schemas.openxmlformats.org/officeDocument/2006/relationships/image" Target="../media/image28.svg"/><Relationship Id="rId4" Type="http://schemas.openxmlformats.org/officeDocument/2006/relationships/image" Target="../media/image18.svg"/><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svg"/><Relationship Id="rId11" Type="http://schemas.openxmlformats.org/officeDocument/2006/relationships/image" Target="../media/image38.png"/><Relationship Id="rId5" Type="http://schemas.openxmlformats.org/officeDocument/2006/relationships/image" Target="../media/image13.png"/><Relationship Id="rId10" Type="http://schemas.openxmlformats.org/officeDocument/2006/relationships/image" Target="../media/image37.svg"/><Relationship Id="rId4" Type="http://schemas.openxmlformats.org/officeDocument/2006/relationships/image" Target="../media/image2.svg"/><Relationship Id="rId9" Type="http://schemas.openxmlformats.org/officeDocument/2006/relationships/image" Target="../media/image36.png"/></Relationships>
</file>

<file path=ppt/slides/_rels/slide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8.svg"/><Relationship Id="rId4" Type="http://schemas.openxmlformats.org/officeDocument/2006/relationships/image" Target="../media/image18.svg"/><Relationship Id="rId9"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12" Type="http://schemas.openxmlformats.org/officeDocument/2006/relationships/image" Target="../media/image37.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4.svg"/><Relationship Id="rId11" Type="http://schemas.openxmlformats.org/officeDocument/2006/relationships/image" Target="../media/image36.png"/><Relationship Id="rId5" Type="http://schemas.openxmlformats.org/officeDocument/2006/relationships/image" Target="../media/image13.png"/><Relationship Id="rId10" Type="http://schemas.openxmlformats.org/officeDocument/2006/relationships/image" Target="../media/image40.svg"/><Relationship Id="rId4" Type="http://schemas.openxmlformats.org/officeDocument/2006/relationships/image" Target="../media/image2.svg"/><Relationship Id="rId9" Type="http://schemas.openxmlformats.org/officeDocument/2006/relationships/image" Target="../media/image39.png"/></Relationships>
</file>

<file path=ppt/slides/_rels/slide1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503904" y="-10287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329184" y="3761758"/>
            <a:ext cx="1399032" cy="4114800"/>
          </a:xfrm>
          <a:custGeom>
            <a:avLst/>
            <a:gdLst/>
            <a:ahLst/>
            <a:cxnLst/>
            <a:rect l="l" t="t" r="r" b="b"/>
            <a:pathLst>
              <a:path w="1399032" h="4114800">
                <a:moveTo>
                  <a:pt x="0" y="0"/>
                </a:moveTo>
                <a:lnTo>
                  <a:pt x="1399032" y="0"/>
                </a:lnTo>
                <a:lnTo>
                  <a:pt x="139903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028700" y="82296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Freeform 5"/>
          <p:cNvSpPr/>
          <p:nvPr/>
        </p:nvSpPr>
        <p:spPr>
          <a:xfrm>
            <a:off x="2992469" y="8589299"/>
            <a:ext cx="5642526" cy="3180333"/>
          </a:xfrm>
          <a:custGeom>
            <a:avLst/>
            <a:gdLst/>
            <a:ahLst/>
            <a:cxnLst/>
            <a:rect l="l" t="t" r="r" b="b"/>
            <a:pathLst>
              <a:path w="5642526" h="3180333">
                <a:moveTo>
                  <a:pt x="0" y="0"/>
                </a:moveTo>
                <a:lnTo>
                  <a:pt x="5642526" y="0"/>
                </a:lnTo>
                <a:lnTo>
                  <a:pt x="5642526" y="3180333"/>
                </a:lnTo>
                <a:lnTo>
                  <a:pt x="0" y="3180333"/>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US"/>
          </a:p>
        </p:txBody>
      </p:sp>
      <p:sp>
        <p:nvSpPr>
          <p:cNvPr id="6" name="Freeform 6"/>
          <p:cNvSpPr/>
          <p:nvPr/>
        </p:nvSpPr>
        <p:spPr>
          <a:xfrm>
            <a:off x="17248399" y="1830434"/>
            <a:ext cx="2079201" cy="2052739"/>
          </a:xfrm>
          <a:custGeom>
            <a:avLst/>
            <a:gdLst/>
            <a:ahLst/>
            <a:cxnLst/>
            <a:rect l="l" t="t" r="r" b="b"/>
            <a:pathLst>
              <a:path w="2079201" h="2052739">
                <a:moveTo>
                  <a:pt x="0" y="0"/>
                </a:moveTo>
                <a:lnTo>
                  <a:pt x="2079202" y="0"/>
                </a:lnTo>
                <a:lnTo>
                  <a:pt x="2079202" y="2052739"/>
                </a:lnTo>
                <a:lnTo>
                  <a:pt x="0" y="2052739"/>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US"/>
          </a:p>
        </p:txBody>
      </p:sp>
      <p:sp>
        <p:nvSpPr>
          <p:cNvPr id="7" name="Freeform 7"/>
          <p:cNvSpPr/>
          <p:nvPr/>
        </p:nvSpPr>
        <p:spPr>
          <a:xfrm>
            <a:off x="16204077" y="4180988"/>
            <a:ext cx="3583014" cy="3531180"/>
          </a:xfrm>
          <a:custGeom>
            <a:avLst/>
            <a:gdLst/>
            <a:ahLst/>
            <a:cxnLst/>
            <a:rect l="l" t="t" r="r" b="b"/>
            <a:pathLst>
              <a:path w="3583014" h="3531180">
                <a:moveTo>
                  <a:pt x="0" y="0"/>
                </a:moveTo>
                <a:lnTo>
                  <a:pt x="3583014" y="0"/>
                </a:lnTo>
                <a:lnTo>
                  <a:pt x="3583014" y="3531180"/>
                </a:lnTo>
                <a:lnTo>
                  <a:pt x="0" y="3531180"/>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US"/>
          </a:p>
        </p:txBody>
      </p:sp>
      <p:sp>
        <p:nvSpPr>
          <p:cNvPr id="8" name="Freeform 8"/>
          <p:cNvSpPr/>
          <p:nvPr/>
        </p:nvSpPr>
        <p:spPr>
          <a:xfrm>
            <a:off x="3086100" y="-1028700"/>
            <a:ext cx="2989589" cy="2859134"/>
          </a:xfrm>
          <a:custGeom>
            <a:avLst/>
            <a:gdLst/>
            <a:ahLst/>
            <a:cxnLst/>
            <a:rect l="l" t="t" r="r" b="b"/>
            <a:pathLst>
              <a:path w="2989589" h="2859134">
                <a:moveTo>
                  <a:pt x="0" y="0"/>
                </a:moveTo>
                <a:lnTo>
                  <a:pt x="2989589" y="0"/>
                </a:lnTo>
                <a:lnTo>
                  <a:pt x="2989589" y="2859134"/>
                </a:lnTo>
                <a:lnTo>
                  <a:pt x="0" y="2859134"/>
                </a:lnTo>
                <a:lnTo>
                  <a:pt x="0" y="0"/>
                </a:lnTo>
                <a:close/>
              </a:path>
            </a:pathLst>
          </a:custGeom>
          <a:blipFill>
            <a:blip r:embed="rId14">
              <a:extLst>
                <a:ext uri="{96DAC541-7B7A-43D3-8B79-37D633B846F1}">
                  <asvg:svgBlip xmlns:asvg="http://schemas.microsoft.com/office/drawing/2016/SVG/main" r:embed="rId15"/>
                </a:ext>
              </a:extLst>
            </a:blip>
            <a:stretch>
              <a:fillRect/>
            </a:stretch>
          </a:blipFill>
          <a:ln cap="sq">
            <a:noFill/>
            <a:prstDash val="solid"/>
            <a:miter/>
          </a:ln>
        </p:spPr>
        <p:txBody>
          <a:bodyPr/>
          <a:lstStyle/>
          <a:p>
            <a:endParaRPr lang="en-US"/>
          </a:p>
        </p:txBody>
      </p:sp>
      <p:sp>
        <p:nvSpPr>
          <p:cNvPr id="9" name="Freeform 9"/>
          <p:cNvSpPr/>
          <p:nvPr/>
        </p:nvSpPr>
        <p:spPr>
          <a:xfrm>
            <a:off x="8903626" y="8383551"/>
            <a:ext cx="7300452" cy="4114800"/>
          </a:xfrm>
          <a:custGeom>
            <a:avLst/>
            <a:gdLst/>
            <a:ahLst/>
            <a:cxnLst/>
            <a:rect l="l" t="t" r="r" b="b"/>
            <a:pathLst>
              <a:path w="7300452" h="4114800">
                <a:moveTo>
                  <a:pt x="0" y="0"/>
                </a:moveTo>
                <a:lnTo>
                  <a:pt x="7300451" y="0"/>
                </a:lnTo>
                <a:lnTo>
                  <a:pt x="7300451"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10" name="Freeform 10"/>
          <p:cNvSpPr/>
          <p:nvPr/>
        </p:nvSpPr>
        <p:spPr>
          <a:xfrm rot="872040">
            <a:off x="6109626" y="-2346968"/>
            <a:ext cx="5588000" cy="4114800"/>
          </a:xfrm>
          <a:custGeom>
            <a:avLst/>
            <a:gdLst/>
            <a:ahLst/>
            <a:cxnLst/>
            <a:rect l="l" t="t" r="r" b="b"/>
            <a:pathLst>
              <a:path w="5588000" h="4114800">
                <a:moveTo>
                  <a:pt x="0" y="0"/>
                </a:moveTo>
                <a:lnTo>
                  <a:pt x="5588000" y="0"/>
                </a:lnTo>
                <a:lnTo>
                  <a:pt x="5588000" y="4114800"/>
                </a:lnTo>
                <a:lnTo>
                  <a:pt x="0" y="4114800"/>
                </a:lnTo>
                <a:lnTo>
                  <a:pt x="0" y="0"/>
                </a:lnTo>
                <a:close/>
              </a:path>
            </a:pathLst>
          </a:custGeom>
          <a:blipFill>
            <a:blip r:embed="rId18">
              <a:extLst>
                <a:ext uri="{96DAC541-7B7A-43D3-8B79-37D633B846F1}">
                  <asvg:svgBlip xmlns:asvg="http://schemas.microsoft.com/office/drawing/2016/SVG/main" r:embed="rId19"/>
                </a:ext>
              </a:extLst>
            </a:blip>
            <a:stretch>
              <a:fillRect/>
            </a:stretch>
          </a:blipFill>
          <a:ln cap="sq">
            <a:noFill/>
            <a:prstDash val="solid"/>
            <a:miter/>
          </a:ln>
        </p:spPr>
        <p:txBody>
          <a:bodyPr/>
          <a:lstStyle/>
          <a:p>
            <a:endParaRPr lang="en-US"/>
          </a:p>
        </p:txBody>
      </p:sp>
      <p:sp>
        <p:nvSpPr>
          <p:cNvPr id="11" name="Freeform 11"/>
          <p:cNvSpPr/>
          <p:nvPr/>
        </p:nvSpPr>
        <p:spPr>
          <a:xfrm rot="675683">
            <a:off x="11910308" y="-1128927"/>
            <a:ext cx="3207687" cy="2746946"/>
          </a:xfrm>
          <a:custGeom>
            <a:avLst/>
            <a:gdLst/>
            <a:ahLst/>
            <a:cxnLst/>
            <a:rect l="l" t="t" r="r" b="b"/>
            <a:pathLst>
              <a:path w="3207687" h="2746946">
                <a:moveTo>
                  <a:pt x="0" y="0"/>
                </a:moveTo>
                <a:lnTo>
                  <a:pt x="3207686" y="0"/>
                </a:lnTo>
                <a:lnTo>
                  <a:pt x="3207686" y="2746946"/>
                </a:lnTo>
                <a:lnTo>
                  <a:pt x="0" y="2746946"/>
                </a:lnTo>
                <a:lnTo>
                  <a:pt x="0" y="0"/>
                </a:lnTo>
                <a:close/>
              </a:path>
            </a:pathLst>
          </a:custGeom>
          <a:blipFill>
            <a:blip r:embed="rId20">
              <a:extLst>
                <a:ext uri="{96DAC541-7B7A-43D3-8B79-37D633B846F1}">
                  <asvg:svgBlip xmlns:asvg="http://schemas.microsoft.com/office/drawing/2016/SVG/main" r:embed="rId21"/>
                </a:ext>
              </a:extLst>
            </a:blip>
            <a:stretch>
              <a:fillRect/>
            </a:stretch>
          </a:blipFill>
          <a:ln cap="sq">
            <a:noFill/>
            <a:prstDash val="solid"/>
            <a:miter/>
          </a:ln>
        </p:spPr>
        <p:txBody>
          <a:bodyPr/>
          <a:lstStyle/>
          <a:p>
            <a:endParaRPr lang="en-US"/>
          </a:p>
        </p:txBody>
      </p:sp>
      <p:sp>
        <p:nvSpPr>
          <p:cNvPr id="12" name="Freeform 12"/>
          <p:cNvSpPr/>
          <p:nvPr/>
        </p:nvSpPr>
        <p:spPr>
          <a:xfrm>
            <a:off x="15761713" y="-72158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22">
              <a:extLst>
                <a:ext uri="{96DAC541-7B7A-43D3-8B79-37D633B846F1}">
                  <asvg:svgBlip xmlns:asvg="http://schemas.microsoft.com/office/drawing/2016/SVG/main" r:embed="rId23"/>
                </a:ext>
              </a:extLst>
            </a:blip>
            <a:stretch>
              <a:fillRect/>
            </a:stretch>
          </a:blipFill>
          <a:ln cap="sq">
            <a:noFill/>
            <a:prstDash val="solid"/>
            <a:miter/>
          </a:ln>
        </p:spPr>
        <p:txBody>
          <a:bodyPr/>
          <a:lstStyle/>
          <a:p>
            <a:endParaRPr lang="en-US"/>
          </a:p>
        </p:txBody>
      </p:sp>
      <p:sp>
        <p:nvSpPr>
          <p:cNvPr id="13" name="TextBox 13"/>
          <p:cNvSpPr txBox="1"/>
          <p:nvPr/>
        </p:nvSpPr>
        <p:spPr>
          <a:xfrm>
            <a:off x="2286000" y="4753714"/>
            <a:ext cx="14221835" cy="2031325"/>
          </a:xfrm>
          <a:prstGeom prst="rect">
            <a:avLst/>
          </a:prstGeom>
        </p:spPr>
        <p:txBody>
          <a:bodyPr wrap="square" lIns="0" tIns="0" rIns="0" bIns="0" rtlCol="0" anchor="t">
            <a:spAutoFit/>
          </a:bodyPr>
          <a:lstStyle/>
          <a:p>
            <a:pPr algn="ctr"/>
            <a:r>
              <a:rPr lang="en-GB" sz="6600" b="1" dirty="0">
                <a:latin typeface="Blackadder ITC" pitchFamily="82" charset="77"/>
                <a:ea typeface="Times New Roman" panose="02020603050405020304" pitchFamily="18" charset="0"/>
              </a:rPr>
              <a:t>Understanding Isaac's Development through Bowlby's Attachment Theory</a:t>
            </a:r>
            <a:endParaRPr lang="en-US" sz="8000" b="1" spc="-402" dirty="0">
              <a:solidFill>
                <a:srgbClr val="3D3D3D"/>
              </a:solidFill>
              <a:latin typeface="Blackadder ITC" pitchFamily="82" charset="77"/>
              <a:ea typeface="Roboto Bold"/>
              <a:cs typeface="Roboto Bold"/>
              <a:sym typeface="Roboto Bold"/>
            </a:endParaRPr>
          </a:p>
        </p:txBody>
      </p:sp>
      <p:sp>
        <p:nvSpPr>
          <p:cNvPr id="14" name="TextBox 14"/>
          <p:cNvSpPr txBox="1"/>
          <p:nvPr/>
        </p:nvSpPr>
        <p:spPr>
          <a:xfrm>
            <a:off x="6012071" y="7322423"/>
            <a:ext cx="6263857" cy="2072362"/>
          </a:xfrm>
          <a:prstGeom prst="rect">
            <a:avLst/>
          </a:prstGeom>
        </p:spPr>
        <p:txBody>
          <a:bodyPr lIns="0" tIns="0" rIns="0" bIns="0" rtlCol="0" anchor="t">
            <a:spAutoFit/>
          </a:bodyPr>
          <a:lstStyle/>
          <a:p>
            <a:pPr algn="ctr">
              <a:lnSpc>
                <a:spcPct val="150000"/>
              </a:lnSpc>
              <a:spcAft>
                <a:spcPts val="800"/>
              </a:spcAft>
            </a:pPr>
            <a:r>
              <a:rPr lang="en-GB" sz="3200" b="1" dirty="0">
                <a:latin typeface="Times New Roman" panose="02020603050405020304" pitchFamily="18" charset="0"/>
                <a:ea typeface="Times New Roman" panose="02020603050405020304" pitchFamily="18" charset="0"/>
              </a:rPr>
              <a:t>Student Name: Cristina Catalina Coca</a:t>
            </a:r>
            <a:endParaRPr lang="en-IN" sz="2400" dirty="0">
              <a:latin typeface="Times New Roman" panose="02020603050405020304" pitchFamily="18" charset="0"/>
              <a:ea typeface="Times New Roman" panose="02020603050405020304" pitchFamily="18" charset="0"/>
            </a:endParaRPr>
          </a:p>
          <a:p>
            <a:pPr algn="ctr"/>
            <a:r>
              <a:rPr lang="en-GB" sz="3200" b="1" dirty="0">
                <a:latin typeface="Times New Roman" panose="02020603050405020304" pitchFamily="18" charset="0"/>
                <a:ea typeface="Times New Roman" panose="02020603050405020304" pitchFamily="18" charset="0"/>
              </a:rPr>
              <a:t>ID: 2437584</a:t>
            </a:r>
            <a:endParaRPr lang="en-US" sz="3200" u="none" strike="noStrike" spc="-6" dirty="0">
              <a:solidFill>
                <a:srgbClr val="3D3D3D"/>
              </a:solidFill>
              <a:latin typeface="Roboto"/>
              <a:ea typeface="Roboto"/>
              <a:cs typeface="Roboto"/>
              <a:sym typeface="Roboto"/>
            </a:endParaRPr>
          </a:p>
        </p:txBody>
      </p:sp>
      <p:sp>
        <p:nvSpPr>
          <p:cNvPr id="15" name="TextBox 15"/>
          <p:cNvSpPr txBox="1"/>
          <p:nvPr/>
        </p:nvSpPr>
        <p:spPr>
          <a:xfrm>
            <a:off x="5783676" y="1799954"/>
            <a:ext cx="6762471" cy="2667397"/>
          </a:xfrm>
          <a:prstGeom prst="rect">
            <a:avLst/>
          </a:prstGeom>
        </p:spPr>
        <p:txBody>
          <a:bodyPr lIns="0" tIns="0" rIns="0" bIns="0" rtlCol="0" anchor="t">
            <a:spAutoFit/>
          </a:bodyPr>
          <a:lstStyle/>
          <a:p>
            <a:pPr algn="ctr">
              <a:spcAft>
                <a:spcPts val="800"/>
              </a:spcAft>
            </a:pPr>
            <a:r>
              <a:rPr lang="en-GB" sz="4000" b="1" dirty="0">
                <a:latin typeface="Times New Roman" panose="02020603050405020304" pitchFamily="18" charset="0"/>
                <a:ea typeface="Times New Roman" panose="02020603050405020304" pitchFamily="18" charset="0"/>
              </a:rPr>
              <a:t>Psychology in Health and Social Care</a:t>
            </a:r>
            <a:endParaRPr lang="en-IN" sz="3200" dirty="0">
              <a:latin typeface="Times New Roman" panose="02020603050405020304" pitchFamily="18" charset="0"/>
              <a:ea typeface="Times New Roman" panose="02020603050405020304" pitchFamily="18" charset="0"/>
            </a:endParaRPr>
          </a:p>
          <a:p>
            <a:pPr algn="ctr">
              <a:spcAft>
                <a:spcPts val="800"/>
              </a:spcAft>
            </a:pPr>
            <a:r>
              <a:rPr lang="en-GB" sz="4000" b="1" dirty="0">
                <a:latin typeface="Times New Roman" panose="02020603050405020304" pitchFamily="18" charset="0"/>
                <a:ea typeface="Times New Roman" panose="02020603050405020304" pitchFamily="18" charset="0"/>
              </a:rPr>
              <a:t>LCHS4010</a:t>
            </a:r>
            <a:endParaRPr lang="en-IN" sz="3200" dirty="0">
              <a:latin typeface="Times New Roman" panose="02020603050405020304" pitchFamily="18" charset="0"/>
              <a:ea typeface="Times New Roman" panose="02020603050405020304" pitchFamily="18" charset="0"/>
            </a:endParaRPr>
          </a:p>
          <a:p>
            <a:pPr algn="ctr"/>
            <a:r>
              <a:rPr lang="en-GB" sz="4000" b="1" dirty="0">
                <a:latin typeface="Times New Roman" panose="02020603050405020304" pitchFamily="18" charset="0"/>
                <a:ea typeface="Times New Roman" panose="02020603050405020304" pitchFamily="18" charset="0"/>
              </a:rPr>
              <a:t>Presentation</a:t>
            </a:r>
            <a:endParaRPr lang="en-US" sz="3900" b="1" spc="-7" dirty="0">
              <a:solidFill>
                <a:srgbClr val="3D3D3D"/>
              </a:solidFill>
              <a:latin typeface="Roboto Bold"/>
              <a:ea typeface="Roboto Bold"/>
              <a:cs typeface="Roboto Bold"/>
              <a:sym typeface="Roboto Bold"/>
            </a:endParaRPr>
          </a:p>
        </p:txBody>
      </p:sp>
      <p:sp>
        <p:nvSpPr>
          <p:cNvPr id="16" name="Freeform 16"/>
          <p:cNvSpPr/>
          <p:nvPr/>
        </p:nvSpPr>
        <p:spPr>
          <a:xfrm>
            <a:off x="15761713" y="8122066"/>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24">
              <a:extLst>
                <a:ext uri="{96DAC541-7B7A-43D3-8B79-37D633B846F1}">
                  <asvg:svgBlip xmlns:asvg="http://schemas.microsoft.com/office/drawing/2016/SVG/main" r:embed="rId25"/>
                </a:ext>
              </a:extLst>
            </a:blip>
            <a:stretch>
              <a:fillRect/>
            </a:stretch>
          </a:blipFill>
          <a:ln cap="sq">
            <a:noFill/>
            <a:prstDash val="solid"/>
            <a:miter/>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296464" y="-1163464"/>
            <a:ext cx="3581385" cy="3581385"/>
          </a:xfrm>
          <a:custGeom>
            <a:avLst/>
            <a:gdLst/>
            <a:ahLst/>
            <a:cxnLst/>
            <a:rect l="l" t="t" r="r" b="b"/>
            <a:pathLst>
              <a:path w="3581385" h="3581385">
                <a:moveTo>
                  <a:pt x="0" y="0"/>
                </a:moveTo>
                <a:lnTo>
                  <a:pt x="3581384" y="0"/>
                </a:lnTo>
                <a:lnTo>
                  <a:pt x="3581384" y="3581384"/>
                </a:lnTo>
                <a:lnTo>
                  <a:pt x="0" y="35813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2849026" y="-1028700"/>
            <a:ext cx="2532921" cy="2422393"/>
          </a:xfrm>
          <a:custGeom>
            <a:avLst/>
            <a:gdLst/>
            <a:ahLst/>
            <a:cxnLst/>
            <a:rect l="l" t="t" r="r" b="b"/>
            <a:pathLst>
              <a:path w="2532921" h="2422393">
                <a:moveTo>
                  <a:pt x="0" y="0"/>
                </a:moveTo>
                <a:lnTo>
                  <a:pt x="2532921" y="0"/>
                </a:lnTo>
                <a:lnTo>
                  <a:pt x="2532921" y="2422393"/>
                </a:lnTo>
                <a:lnTo>
                  <a:pt x="0" y="242239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a:off x="12899027" y="8893307"/>
            <a:ext cx="2918547" cy="2876325"/>
          </a:xfrm>
          <a:custGeom>
            <a:avLst/>
            <a:gdLst/>
            <a:ahLst/>
            <a:cxnLst/>
            <a:rect l="l" t="t" r="r" b="b"/>
            <a:pathLst>
              <a:path w="2918547" h="2876325">
                <a:moveTo>
                  <a:pt x="0" y="0"/>
                </a:moveTo>
                <a:lnTo>
                  <a:pt x="2918547" y="0"/>
                </a:lnTo>
                <a:lnTo>
                  <a:pt x="2918547" y="2876325"/>
                </a:lnTo>
                <a:lnTo>
                  <a:pt x="0" y="287632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123486" y="2239897"/>
            <a:ext cx="6262674" cy="5807207"/>
          </a:xfrm>
          <a:custGeom>
            <a:avLst/>
            <a:gdLst/>
            <a:ahLst/>
            <a:cxnLst/>
            <a:rect l="l" t="t" r="r" b="b"/>
            <a:pathLst>
              <a:path w="6262674" h="5807207">
                <a:moveTo>
                  <a:pt x="0" y="0"/>
                </a:moveTo>
                <a:lnTo>
                  <a:pt x="6262675" y="0"/>
                </a:lnTo>
                <a:lnTo>
                  <a:pt x="6262675" y="5807206"/>
                </a:lnTo>
                <a:lnTo>
                  <a:pt x="0" y="580720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6" name="TextBox 6"/>
          <p:cNvSpPr txBox="1"/>
          <p:nvPr/>
        </p:nvSpPr>
        <p:spPr>
          <a:xfrm>
            <a:off x="1504950" y="2211957"/>
            <a:ext cx="7012639" cy="1846659"/>
          </a:xfrm>
          <a:prstGeom prst="rect">
            <a:avLst/>
          </a:prstGeom>
        </p:spPr>
        <p:txBody>
          <a:bodyPr lIns="0" tIns="0" rIns="0" bIns="0" rtlCol="0" anchor="t">
            <a:spAutoFit/>
          </a:bodyPr>
          <a:lstStyle/>
          <a:p>
            <a:pPr>
              <a:lnSpc>
                <a:spcPts val="7150"/>
              </a:lnSpc>
            </a:pPr>
            <a:r>
              <a:rPr lang="en-GB" sz="6600" b="1" dirty="0">
                <a:latin typeface="Times New Roman" panose="02020603050405020304" pitchFamily="18" charset="0"/>
                <a:ea typeface="Times New Roman" panose="02020603050405020304" pitchFamily="18" charset="0"/>
              </a:rPr>
              <a:t>Introduction and Case Overview :</a:t>
            </a:r>
            <a:endParaRPr lang="en-US" sz="6500" b="1" spc="-39" dirty="0">
              <a:solidFill>
                <a:srgbClr val="3D3D3D"/>
              </a:solidFill>
              <a:latin typeface="Roboto Bold"/>
              <a:ea typeface="Roboto Bold"/>
              <a:cs typeface="Roboto Bold"/>
              <a:sym typeface="Roboto Bold"/>
            </a:endParaRPr>
          </a:p>
        </p:txBody>
      </p:sp>
      <p:sp>
        <p:nvSpPr>
          <p:cNvPr id="8" name="Freeform 8"/>
          <p:cNvSpPr/>
          <p:nvPr/>
        </p:nvSpPr>
        <p:spPr>
          <a:xfrm>
            <a:off x="16230600" y="745244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US"/>
          </a:p>
        </p:txBody>
      </p:sp>
      <p:sp>
        <p:nvSpPr>
          <p:cNvPr id="9" name="Rectangle 8"/>
          <p:cNvSpPr/>
          <p:nvPr/>
        </p:nvSpPr>
        <p:spPr>
          <a:xfrm>
            <a:off x="809947" y="4449384"/>
            <a:ext cx="9144000" cy="4013727"/>
          </a:xfrm>
          <a:prstGeom prst="rect">
            <a:avLst/>
          </a:prstGeom>
        </p:spPr>
        <p:txBody>
          <a:bodyPr>
            <a:spAutoFit/>
          </a:bodyPr>
          <a:lstStyle/>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In this presentation, Bowlby's Attachment theory is applied to analyse the development of Isaac</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Isaac is a 4-year-old boy attending a Children's Centre in London, resides with a single post-natal depressed mother who does not have a robust social support network</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There is evidence of withdrawal, separation anxiety, language delay and difficulties participating in group-activities, observed by staff</a:t>
            </a: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rot="872040">
            <a:off x="-1244729" y="-1565903"/>
            <a:ext cx="5159726" cy="3799435"/>
          </a:xfrm>
          <a:custGeom>
            <a:avLst/>
            <a:gdLst/>
            <a:ahLst/>
            <a:cxnLst/>
            <a:rect l="l" t="t" r="r" b="b"/>
            <a:pathLst>
              <a:path w="5159726" h="3799435">
                <a:moveTo>
                  <a:pt x="0" y="0"/>
                </a:moveTo>
                <a:lnTo>
                  <a:pt x="5159726" y="0"/>
                </a:lnTo>
                <a:lnTo>
                  <a:pt x="5159726" y="3799435"/>
                </a:lnTo>
                <a:lnTo>
                  <a:pt x="0" y="379943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US"/>
          </a:p>
        </p:txBody>
      </p:sp>
      <p:sp>
        <p:nvSpPr>
          <p:cNvPr id="3" name="Freeform 3"/>
          <p:cNvSpPr/>
          <p:nvPr/>
        </p:nvSpPr>
        <p:spPr>
          <a:xfrm rot="-10800000">
            <a:off x="15169029" y="851396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rot="675683">
            <a:off x="11764226" y="8767546"/>
            <a:ext cx="2836512" cy="2429085"/>
          </a:xfrm>
          <a:custGeom>
            <a:avLst/>
            <a:gdLst/>
            <a:ahLst/>
            <a:cxnLst/>
            <a:rect l="l" t="t" r="r" b="b"/>
            <a:pathLst>
              <a:path w="2836512" h="2429085">
                <a:moveTo>
                  <a:pt x="0" y="0"/>
                </a:moveTo>
                <a:lnTo>
                  <a:pt x="2836511" y="0"/>
                </a:lnTo>
                <a:lnTo>
                  <a:pt x="2836511" y="2429085"/>
                </a:lnTo>
                <a:lnTo>
                  <a:pt x="0" y="242908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50501" y="2097142"/>
            <a:ext cx="2079201" cy="2052739"/>
          </a:xfrm>
          <a:custGeom>
            <a:avLst/>
            <a:gdLst/>
            <a:ahLst/>
            <a:cxnLst/>
            <a:rect l="l" t="t" r="r" b="b"/>
            <a:pathLst>
              <a:path w="2079201" h="2052739">
                <a:moveTo>
                  <a:pt x="0" y="0"/>
                </a:moveTo>
                <a:lnTo>
                  <a:pt x="2079201" y="0"/>
                </a:lnTo>
                <a:lnTo>
                  <a:pt x="2079201" y="2052738"/>
                </a:lnTo>
                <a:lnTo>
                  <a:pt x="0" y="2052738"/>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6" name="TextBox 6"/>
          <p:cNvSpPr txBox="1"/>
          <p:nvPr/>
        </p:nvSpPr>
        <p:spPr>
          <a:xfrm>
            <a:off x="1479286" y="1669756"/>
            <a:ext cx="7611268" cy="1846659"/>
          </a:xfrm>
          <a:prstGeom prst="rect">
            <a:avLst/>
          </a:prstGeom>
        </p:spPr>
        <p:txBody>
          <a:bodyPr wrap="square" lIns="0" tIns="0" rIns="0" bIns="0" rtlCol="0" anchor="t">
            <a:spAutoFit/>
          </a:bodyPr>
          <a:lstStyle/>
          <a:p>
            <a:pPr>
              <a:lnSpc>
                <a:spcPts val="7150"/>
              </a:lnSpc>
            </a:pPr>
            <a:r>
              <a:rPr lang="en-GB" sz="6600" b="1" dirty="0">
                <a:latin typeface="Times New Roman" panose="02020603050405020304" pitchFamily="18" charset="0"/>
                <a:ea typeface="Times New Roman" panose="02020603050405020304" pitchFamily="18" charset="0"/>
              </a:rPr>
              <a:t>Bowlby’s Attachment Theory</a:t>
            </a:r>
            <a:endParaRPr lang="en-US" sz="6500" b="1" spc="-39" dirty="0">
              <a:solidFill>
                <a:srgbClr val="3D3D3D"/>
              </a:solidFill>
              <a:latin typeface="Roboto Bold"/>
              <a:ea typeface="Roboto Bold"/>
              <a:cs typeface="Roboto Bold"/>
              <a:sym typeface="Roboto Bold"/>
            </a:endParaRPr>
          </a:p>
        </p:txBody>
      </p:sp>
      <p:grpSp>
        <p:nvGrpSpPr>
          <p:cNvPr id="8" name="Group 8"/>
          <p:cNvGrpSpPr/>
          <p:nvPr/>
        </p:nvGrpSpPr>
        <p:grpSpPr>
          <a:xfrm>
            <a:off x="9479774" y="1379369"/>
            <a:ext cx="1489174" cy="148917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lnTo>
                    <a:pt x="406400" y="0"/>
                  </a:lnTo>
                  <a:close/>
                </a:path>
              </a:pathLst>
            </a:custGeom>
            <a:solidFill>
              <a:srgbClr val="FFCB64"/>
            </a:solidFill>
            <a:ln cap="rnd">
              <a:noFill/>
              <a:prstDash val="solid"/>
              <a:round/>
            </a:ln>
          </p:spPr>
          <p:txBody>
            <a:bodyPr/>
            <a:lstStyle/>
            <a:p>
              <a:endParaRPr lang="en-US"/>
            </a:p>
          </p:txBody>
        </p:sp>
        <p:sp>
          <p:nvSpPr>
            <p:cNvPr id="10" name="TextBox 10"/>
            <p:cNvSpPr txBox="1"/>
            <p:nvPr/>
          </p:nvSpPr>
          <p:spPr>
            <a:xfrm>
              <a:off x="76200" y="66675"/>
              <a:ext cx="660400" cy="669925"/>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11" name="Group 11"/>
          <p:cNvGrpSpPr/>
          <p:nvPr/>
        </p:nvGrpSpPr>
        <p:grpSpPr>
          <a:xfrm>
            <a:off x="11365178" y="914138"/>
            <a:ext cx="5689488" cy="2419636"/>
            <a:chOff x="0" y="0"/>
            <a:chExt cx="1803504" cy="766998"/>
          </a:xfrm>
        </p:grpSpPr>
        <p:sp>
          <p:nvSpPr>
            <p:cNvPr id="12" name="Freeform 12"/>
            <p:cNvSpPr/>
            <p:nvPr/>
          </p:nvSpPr>
          <p:spPr>
            <a:xfrm>
              <a:off x="0" y="0"/>
              <a:ext cx="1803504" cy="766998"/>
            </a:xfrm>
            <a:custGeom>
              <a:avLst/>
              <a:gdLst/>
              <a:ahLst/>
              <a:cxnLst/>
              <a:rect l="l" t="t" r="r" b="b"/>
              <a:pathLst>
                <a:path w="1803504" h="766998">
                  <a:moveTo>
                    <a:pt x="32658" y="0"/>
                  </a:moveTo>
                  <a:lnTo>
                    <a:pt x="1770847" y="0"/>
                  </a:lnTo>
                  <a:cubicBezTo>
                    <a:pt x="1779508" y="0"/>
                    <a:pt x="1787815" y="3441"/>
                    <a:pt x="1793939" y="9565"/>
                  </a:cubicBezTo>
                  <a:cubicBezTo>
                    <a:pt x="1800064" y="15690"/>
                    <a:pt x="1803504" y="23996"/>
                    <a:pt x="1803504" y="32658"/>
                  </a:cubicBezTo>
                  <a:lnTo>
                    <a:pt x="1803504" y="734340"/>
                  </a:lnTo>
                  <a:cubicBezTo>
                    <a:pt x="1803504" y="743001"/>
                    <a:pt x="1800064" y="751308"/>
                    <a:pt x="1793939" y="757432"/>
                  </a:cubicBezTo>
                  <a:cubicBezTo>
                    <a:pt x="1787815" y="763557"/>
                    <a:pt x="1779508" y="766998"/>
                    <a:pt x="1770847" y="766998"/>
                  </a:cubicBezTo>
                  <a:lnTo>
                    <a:pt x="32658" y="766998"/>
                  </a:lnTo>
                  <a:cubicBezTo>
                    <a:pt x="23996" y="766998"/>
                    <a:pt x="15690" y="763557"/>
                    <a:pt x="9565" y="757432"/>
                  </a:cubicBezTo>
                  <a:cubicBezTo>
                    <a:pt x="3441" y="751308"/>
                    <a:pt x="0" y="743001"/>
                    <a:pt x="0" y="734340"/>
                  </a:cubicBezTo>
                  <a:lnTo>
                    <a:pt x="0" y="32658"/>
                  </a:lnTo>
                  <a:cubicBezTo>
                    <a:pt x="0" y="23996"/>
                    <a:pt x="3441" y="15690"/>
                    <a:pt x="9565" y="9565"/>
                  </a:cubicBezTo>
                  <a:cubicBezTo>
                    <a:pt x="15690" y="3441"/>
                    <a:pt x="23996" y="0"/>
                    <a:pt x="32658" y="0"/>
                  </a:cubicBezTo>
                  <a:close/>
                </a:path>
              </a:pathLst>
            </a:custGeom>
            <a:solidFill>
              <a:srgbClr val="FFCB64"/>
            </a:solidFill>
            <a:ln cap="rnd">
              <a:noFill/>
              <a:prstDash val="solid"/>
              <a:round/>
            </a:ln>
          </p:spPr>
          <p:txBody>
            <a:bodyPr/>
            <a:lstStyle/>
            <a:p>
              <a:endParaRPr lang="en-US"/>
            </a:p>
          </p:txBody>
        </p:sp>
        <p:sp>
          <p:nvSpPr>
            <p:cNvPr id="13" name="TextBox 13"/>
            <p:cNvSpPr txBox="1"/>
            <p:nvPr/>
          </p:nvSpPr>
          <p:spPr>
            <a:xfrm>
              <a:off x="0" y="-9525"/>
              <a:ext cx="1803504" cy="776523"/>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15" name="TextBox 15"/>
          <p:cNvSpPr txBox="1"/>
          <p:nvPr/>
        </p:nvSpPr>
        <p:spPr>
          <a:xfrm>
            <a:off x="9546372" y="1761556"/>
            <a:ext cx="1405739" cy="800100"/>
          </a:xfrm>
          <a:prstGeom prst="rect">
            <a:avLst/>
          </a:prstGeom>
        </p:spPr>
        <p:txBody>
          <a:bodyPr lIns="0" tIns="0" rIns="0" bIns="0" rtlCol="0" anchor="t">
            <a:spAutoFit/>
          </a:bodyPr>
          <a:lstStyle/>
          <a:p>
            <a:pPr algn="ctr">
              <a:lnSpc>
                <a:spcPts val="6369"/>
              </a:lnSpc>
            </a:pPr>
            <a:r>
              <a:rPr lang="en-US" sz="5307" b="1" spc="-185" dirty="0">
                <a:solidFill>
                  <a:srgbClr val="3D3D3D"/>
                </a:solidFill>
                <a:latin typeface="Inter Bold"/>
                <a:ea typeface="Inter Bold"/>
                <a:cs typeface="Inter Bold"/>
                <a:sym typeface="Inter Bold"/>
              </a:rPr>
              <a:t>01</a:t>
            </a:r>
          </a:p>
        </p:txBody>
      </p:sp>
      <p:grpSp>
        <p:nvGrpSpPr>
          <p:cNvPr id="16" name="Group 16"/>
          <p:cNvGrpSpPr/>
          <p:nvPr/>
        </p:nvGrpSpPr>
        <p:grpSpPr>
          <a:xfrm>
            <a:off x="9504654" y="4103080"/>
            <a:ext cx="1489174" cy="148917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lnTo>
                    <a:pt x="406400" y="0"/>
                  </a:lnTo>
                  <a:close/>
                </a:path>
              </a:pathLst>
            </a:custGeom>
            <a:solidFill>
              <a:srgbClr val="F8C1D9"/>
            </a:solidFill>
            <a:ln cap="rnd">
              <a:noFill/>
              <a:prstDash val="solid"/>
              <a:round/>
            </a:ln>
          </p:spPr>
          <p:txBody>
            <a:bodyPr/>
            <a:lstStyle/>
            <a:p>
              <a:endParaRPr lang="en-US"/>
            </a:p>
          </p:txBody>
        </p:sp>
        <p:sp>
          <p:nvSpPr>
            <p:cNvPr id="18" name="TextBox 18"/>
            <p:cNvSpPr txBox="1"/>
            <p:nvPr/>
          </p:nvSpPr>
          <p:spPr>
            <a:xfrm>
              <a:off x="76200" y="66675"/>
              <a:ext cx="660400" cy="669925"/>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19" name="Group 19"/>
          <p:cNvGrpSpPr/>
          <p:nvPr/>
        </p:nvGrpSpPr>
        <p:grpSpPr>
          <a:xfrm>
            <a:off x="11365178" y="3570280"/>
            <a:ext cx="5689488" cy="2685462"/>
            <a:chOff x="0" y="0"/>
            <a:chExt cx="1803504" cy="766998"/>
          </a:xfrm>
        </p:grpSpPr>
        <p:sp>
          <p:nvSpPr>
            <p:cNvPr id="20" name="Freeform 20"/>
            <p:cNvSpPr/>
            <p:nvPr/>
          </p:nvSpPr>
          <p:spPr>
            <a:xfrm>
              <a:off x="0" y="0"/>
              <a:ext cx="1803504" cy="766998"/>
            </a:xfrm>
            <a:custGeom>
              <a:avLst/>
              <a:gdLst/>
              <a:ahLst/>
              <a:cxnLst/>
              <a:rect l="l" t="t" r="r" b="b"/>
              <a:pathLst>
                <a:path w="1803504" h="766998">
                  <a:moveTo>
                    <a:pt x="32658" y="0"/>
                  </a:moveTo>
                  <a:lnTo>
                    <a:pt x="1770847" y="0"/>
                  </a:lnTo>
                  <a:cubicBezTo>
                    <a:pt x="1779508" y="0"/>
                    <a:pt x="1787815" y="3441"/>
                    <a:pt x="1793939" y="9565"/>
                  </a:cubicBezTo>
                  <a:cubicBezTo>
                    <a:pt x="1800064" y="15690"/>
                    <a:pt x="1803504" y="23996"/>
                    <a:pt x="1803504" y="32658"/>
                  </a:cubicBezTo>
                  <a:lnTo>
                    <a:pt x="1803504" y="734340"/>
                  </a:lnTo>
                  <a:cubicBezTo>
                    <a:pt x="1803504" y="743001"/>
                    <a:pt x="1800064" y="751308"/>
                    <a:pt x="1793939" y="757432"/>
                  </a:cubicBezTo>
                  <a:cubicBezTo>
                    <a:pt x="1787815" y="763557"/>
                    <a:pt x="1779508" y="766998"/>
                    <a:pt x="1770847" y="766998"/>
                  </a:cubicBezTo>
                  <a:lnTo>
                    <a:pt x="32658" y="766998"/>
                  </a:lnTo>
                  <a:cubicBezTo>
                    <a:pt x="23996" y="766998"/>
                    <a:pt x="15690" y="763557"/>
                    <a:pt x="9565" y="757432"/>
                  </a:cubicBezTo>
                  <a:cubicBezTo>
                    <a:pt x="3441" y="751308"/>
                    <a:pt x="0" y="743001"/>
                    <a:pt x="0" y="734340"/>
                  </a:cubicBezTo>
                  <a:lnTo>
                    <a:pt x="0" y="32658"/>
                  </a:lnTo>
                  <a:cubicBezTo>
                    <a:pt x="0" y="23996"/>
                    <a:pt x="3441" y="15690"/>
                    <a:pt x="9565" y="9565"/>
                  </a:cubicBezTo>
                  <a:cubicBezTo>
                    <a:pt x="15690" y="3441"/>
                    <a:pt x="23996" y="0"/>
                    <a:pt x="32658" y="0"/>
                  </a:cubicBezTo>
                  <a:close/>
                </a:path>
              </a:pathLst>
            </a:custGeom>
            <a:solidFill>
              <a:srgbClr val="F8C1D9"/>
            </a:solidFill>
            <a:ln cap="rnd">
              <a:noFill/>
              <a:prstDash val="solid"/>
              <a:round/>
            </a:ln>
          </p:spPr>
          <p:txBody>
            <a:bodyPr/>
            <a:lstStyle/>
            <a:p>
              <a:endParaRPr lang="en-US"/>
            </a:p>
          </p:txBody>
        </p:sp>
        <p:sp>
          <p:nvSpPr>
            <p:cNvPr id="21" name="TextBox 21"/>
            <p:cNvSpPr txBox="1"/>
            <p:nvPr/>
          </p:nvSpPr>
          <p:spPr>
            <a:xfrm>
              <a:off x="0" y="-9525"/>
              <a:ext cx="1803504" cy="776523"/>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23" name="TextBox 23"/>
          <p:cNvSpPr txBox="1"/>
          <p:nvPr/>
        </p:nvSpPr>
        <p:spPr>
          <a:xfrm>
            <a:off x="9545249" y="4512961"/>
            <a:ext cx="1405739" cy="800100"/>
          </a:xfrm>
          <a:prstGeom prst="rect">
            <a:avLst/>
          </a:prstGeom>
        </p:spPr>
        <p:txBody>
          <a:bodyPr lIns="0" tIns="0" rIns="0" bIns="0" rtlCol="0" anchor="t">
            <a:spAutoFit/>
          </a:bodyPr>
          <a:lstStyle/>
          <a:p>
            <a:pPr algn="ctr">
              <a:lnSpc>
                <a:spcPts val="6369"/>
              </a:lnSpc>
            </a:pPr>
            <a:r>
              <a:rPr lang="en-US" sz="5307" b="1" spc="-185" dirty="0">
                <a:solidFill>
                  <a:srgbClr val="3D3D3D"/>
                </a:solidFill>
                <a:latin typeface="Inter Bold"/>
                <a:ea typeface="Inter Bold"/>
                <a:cs typeface="Inter Bold"/>
                <a:sym typeface="Inter Bold"/>
              </a:rPr>
              <a:t>02</a:t>
            </a:r>
          </a:p>
        </p:txBody>
      </p:sp>
      <p:grpSp>
        <p:nvGrpSpPr>
          <p:cNvPr id="24" name="Group 11"/>
          <p:cNvGrpSpPr/>
          <p:nvPr/>
        </p:nvGrpSpPr>
        <p:grpSpPr>
          <a:xfrm>
            <a:off x="11400347" y="6575847"/>
            <a:ext cx="5689488" cy="2419636"/>
            <a:chOff x="0" y="0"/>
            <a:chExt cx="1803504" cy="766998"/>
          </a:xfrm>
        </p:grpSpPr>
        <p:sp>
          <p:nvSpPr>
            <p:cNvPr id="25" name="Freeform 12"/>
            <p:cNvSpPr/>
            <p:nvPr/>
          </p:nvSpPr>
          <p:spPr>
            <a:xfrm>
              <a:off x="0" y="0"/>
              <a:ext cx="1803504" cy="766998"/>
            </a:xfrm>
            <a:custGeom>
              <a:avLst/>
              <a:gdLst/>
              <a:ahLst/>
              <a:cxnLst/>
              <a:rect l="l" t="t" r="r" b="b"/>
              <a:pathLst>
                <a:path w="1803504" h="766998">
                  <a:moveTo>
                    <a:pt x="32658" y="0"/>
                  </a:moveTo>
                  <a:lnTo>
                    <a:pt x="1770847" y="0"/>
                  </a:lnTo>
                  <a:cubicBezTo>
                    <a:pt x="1779508" y="0"/>
                    <a:pt x="1787815" y="3441"/>
                    <a:pt x="1793939" y="9565"/>
                  </a:cubicBezTo>
                  <a:cubicBezTo>
                    <a:pt x="1800064" y="15690"/>
                    <a:pt x="1803504" y="23996"/>
                    <a:pt x="1803504" y="32658"/>
                  </a:cubicBezTo>
                  <a:lnTo>
                    <a:pt x="1803504" y="734340"/>
                  </a:lnTo>
                  <a:cubicBezTo>
                    <a:pt x="1803504" y="743001"/>
                    <a:pt x="1800064" y="751308"/>
                    <a:pt x="1793939" y="757432"/>
                  </a:cubicBezTo>
                  <a:cubicBezTo>
                    <a:pt x="1787815" y="763557"/>
                    <a:pt x="1779508" y="766998"/>
                    <a:pt x="1770847" y="766998"/>
                  </a:cubicBezTo>
                  <a:lnTo>
                    <a:pt x="32658" y="766998"/>
                  </a:lnTo>
                  <a:cubicBezTo>
                    <a:pt x="23996" y="766998"/>
                    <a:pt x="15690" y="763557"/>
                    <a:pt x="9565" y="757432"/>
                  </a:cubicBezTo>
                  <a:cubicBezTo>
                    <a:pt x="3441" y="751308"/>
                    <a:pt x="0" y="743001"/>
                    <a:pt x="0" y="734340"/>
                  </a:cubicBezTo>
                  <a:lnTo>
                    <a:pt x="0" y="32658"/>
                  </a:lnTo>
                  <a:cubicBezTo>
                    <a:pt x="0" y="23996"/>
                    <a:pt x="3441" y="15690"/>
                    <a:pt x="9565" y="9565"/>
                  </a:cubicBezTo>
                  <a:cubicBezTo>
                    <a:pt x="15690" y="3441"/>
                    <a:pt x="23996" y="0"/>
                    <a:pt x="32658" y="0"/>
                  </a:cubicBezTo>
                  <a:close/>
                </a:path>
              </a:pathLst>
            </a:custGeom>
            <a:solidFill>
              <a:srgbClr val="FFCB64"/>
            </a:solidFill>
            <a:ln cap="rnd">
              <a:noFill/>
              <a:prstDash val="solid"/>
              <a:round/>
            </a:ln>
          </p:spPr>
          <p:txBody>
            <a:bodyPr/>
            <a:lstStyle/>
            <a:p>
              <a:endParaRPr lang="en-US"/>
            </a:p>
          </p:txBody>
        </p:sp>
        <p:sp>
          <p:nvSpPr>
            <p:cNvPr id="26" name="TextBox 13"/>
            <p:cNvSpPr txBox="1"/>
            <p:nvPr/>
          </p:nvSpPr>
          <p:spPr>
            <a:xfrm>
              <a:off x="0" y="-9525"/>
              <a:ext cx="1803504" cy="77652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27" name="Group 8"/>
          <p:cNvGrpSpPr/>
          <p:nvPr/>
        </p:nvGrpSpPr>
        <p:grpSpPr>
          <a:xfrm>
            <a:off x="9557633" y="6882862"/>
            <a:ext cx="1489174" cy="1489174"/>
            <a:chOff x="0" y="0"/>
            <a:chExt cx="812800" cy="812800"/>
          </a:xfrm>
        </p:grpSpPr>
        <p:sp>
          <p:nvSpPr>
            <p:cNvPr id="28"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lnTo>
                    <a:pt x="406400" y="0"/>
                  </a:lnTo>
                  <a:close/>
                </a:path>
              </a:pathLst>
            </a:custGeom>
            <a:solidFill>
              <a:srgbClr val="FFCB64"/>
            </a:solidFill>
            <a:ln cap="rnd">
              <a:noFill/>
              <a:prstDash val="solid"/>
              <a:round/>
            </a:ln>
          </p:spPr>
          <p:txBody>
            <a:bodyPr/>
            <a:lstStyle/>
            <a:p>
              <a:endParaRPr lang="en-US"/>
            </a:p>
          </p:txBody>
        </p:sp>
        <p:sp>
          <p:nvSpPr>
            <p:cNvPr id="29" name="TextBox 10"/>
            <p:cNvSpPr txBox="1"/>
            <p:nvPr/>
          </p:nvSpPr>
          <p:spPr>
            <a:xfrm>
              <a:off x="76200" y="66675"/>
              <a:ext cx="660400" cy="669925"/>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30" name="TextBox 15"/>
          <p:cNvSpPr txBox="1"/>
          <p:nvPr/>
        </p:nvSpPr>
        <p:spPr>
          <a:xfrm>
            <a:off x="9557633" y="7241691"/>
            <a:ext cx="1405739" cy="820738"/>
          </a:xfrm>
          <a:prstGeom prst="rect">
            <a:avLst/>
          </a:prstGeom>
        </p:spPr>
        <p:txBody>
          <a:bodyPr lIns="0" tIns="0" rIns="0" bIns="0" rtlCol="0" anchor="t">
            <a:spAutoFit/>
          </a:bodyPr>
          <a:lstStyle/>
          <a:p>
            <a:pPr algn="ctr">
              <a:lnSpc>
                <a:spcPts val="6369"/>
              </a:lnSpc>
            </a:pPr>
            <a:r>
              <a:rPr lang="en-US" sz="5307" b="1" spc="-185" dirty="0">
                <a:solidFill>
                  <a:srgbClr val="3D3D3D"/>
                </a:solidFill>
                <a:latin typeface="Inter Bold"/>
                <a:ea typeface="Inter Bold"/>
                <a:cs typeface="Inter Bold"/>
                <a:sym typeface="Inter Bold"/>
              </a:rPr>
              <a:t>03</a:t>
            </a:r>
          </a:p>
        </p:txBody>
      </p:sp>
      <p:sp>
        <p:nvSpPr>
          <p:cNvPr id="32" name="Rectangle 31"/>
          <p:cNvSpPr/>
          <p:nvPr/>
        </p:nvSpPr>
        <p:spPr>
          <a:xfrm>
            <a:off x="11839210" y="1142709"/>
            <a:ext cx="4644187" cy="1938992"/>
          </a:xfrm>
          <a:prstGeom prst="rect">
            <a:avLst/>
          </a:prstGeom>
        </p:spPr>
        <p:txBody>
          <a:bodyPr wrap="square">
            <a:spAutoFit/>
          </a:bodyPr>
          <a:lstStyle/>
          <a:p>
            <a:pPr algn="just"/>
            <a:r>
              <a:rPr lang="en-US" sz="2400" dirty="0">
                <a:latin typeface="Times New Roman" panose="02020603050405020304" pitchFamily="18" charset="0"/>
                <a:ea typeface="Times New Roman" panose="02020603050405020304" pitchFamily="18" charset="0"/>
              </a:rPr>
              <a:t>According to Bowlby (1969), secure attachment is the basis for the emotional, social and cognitive development in early childhood (Bowlby, 1969).</a:t>
            </a:r>
            <a:endParaRPr lang="en-GB" sz="2400" dirty="0"/>
          </a:p>
        </p:txBody>
      </p:sp>
      <p:sp>
        <p:nvSpPr>
          <p:cNvPr id="34" name="Rectangle 33"/>
          <p:cNvSpPr/>
          <p:nvPr/>
        </p:nvSpPr>
        <p:spPr>
          <a:xfrm>
            <a:off x="11454826" y="3565995"/>
            <a:ext cx="5510191" cy="2677656"/>
          </a:xfrm>
          <a:prstGeom prst="rect">
            <a:avLst/>
          </a:prstGeom>
        </p:spPr>
        <p:txBody>
          <a:bodyPr wrap="square">
            <a:spAutoFit/>
          </a:bodyPr>
          <a:lstStyle/>
          <a:p>
            <a:pPr algn="just"/>
            <a:r>
              <a:rPr lang="en-GB" sz="2400" dirty="0">
                <a:latin typeface="Times New Roman" panose="02020603050405020304" pitchFamily="18" charset="0"/>
                <a:ea typeface="Times New Roman" panose="02020603050405020304" pitchFamily="18" charset="0"/>
              </a:rPr>
              <a:t>The main concepts are monotropy, secure base, internal working models and critical period. Responsive care is associated with children growing up confident, being able to regulate their emotions and communicating well, and having positive social relationships (</a:t>
            </a:r>
            <a:r>
              <a:rPr lang="en-GB" sz="2400" dirty="0" err="1">
                <a:latin typeface="Times New Roman" panose="02020603050405020304" pitchFamily="18" charset="0"/>
                <a:ea typeface="Times New Roman" panose="02020603050405020304" pitchFamily="18" charset="0"/>
              </a:rPr>
              <a:t>Salcuni</a:t>
            </a:r>
            <a:r>
              <a:rPr lang="en-GB" sz="2400" dirty="0">
                <a:latin typeface="Times New Roman" panose="02020603050405020304" pitchFamily="18" charset="0"/>
                <a:ea typeface="Times New Roman" panose="02020603050405020304" pitchFamily="18" charset="0"/>
              </a:rPr>
              <a:t>, 2015).</a:t>
            </a:r>
            <a:endParaRPr lang="en-GB" sz="2400" dirty="0"/>
          </a:p>
        </p:txBody>
      </p:sp>
      <p:sp>
        <p:nvSpPr>
          <p:cNvPr id="35" name="Rectangle 34"/>
          <p:cNvSpPr/>
          <p:nvPr/>
        </p:nvSpPr>
        <p:spPr>
          <a:xfrm>
            <a:off x="11743595" y="6834737"/>
            <a:ext cx="4932654" cy="1938992"/>
          </a:xfrm>
          <a:prstGeom prst="rect">
            <a:avLst/>
          </a:prstGeom>
        </p:spPr>
        <p:txBody>
          <a:bodyPr wrap="square">
            <a:spAutoFit/>
          </a:bodyPr>
          <a:lstStyle/>
          <a:p>
            <a:pPr algn="just"/>
            <a:r>
              <a:rPr lang="en-US" sz="2400" dirty="0">
                <a:latin typeface="Times New Roman" panose="02020603050405020304" pitchFamily="18" charset="0"/>
                <a:ea typeface="Times New Roman" panose="02020603050405020304" pitchFamily="18" charset="0"/>
              </a:rPr>
              <a:t>Thus, there is a strong relevance between early years practice and attachment, as this will affect the readiness for school and wellbeing in the long term.</a:t>
            </a:r>
            <a:endParaRPr lang="en-GB" sz="2400" dirty="0"/>
          </a:p>
        </p:txBody>
      </p:sp>
      <p:sp>
        <p:nvSpPr>
          <p:cNvPr id="37" name="Rectangle 36"/>
          <p:cNvSpPr/>
          <p:nvPr/>
        </p:nvSpPr>
        <p:spPr>
          <a:xfrm>
            <a:off x="712920" y="8941605"/>
            <a:ext cx="9144000" cy="887422"/>
          </a:xfrm>
          <a:prstGeom prst="rect">
            <a:avLst/>
          </a:prstGeom>
        </p:spPr>
        <p:txBody>
          <a:bodyPr>
            <a:spAutoFit/>
          </a:bodyPr>
          <a:lstStyle/>
          <a:p>
            <a:pPr algn="ctr">
              <a:lnSpc>
                <a:spcPct val="150000"/>
              </a:lnSpc>
              <a:spcAft>
                <a:spcPts val="800"/>
              </a:spcAft>
            </a:pPr>
            <a:r>
              <a:rPr lang="en-GB" b="1" dirty="0">
                <a:latin typeface="Times New Roman" panose="02020603050405020304" pitchFamily="18" charset="0"/>
                <a:ea typeface="Times New Roman" panose="02020603050405020304" pitchFamily="18" charset="0"/>
              </a:rPr>
              <a:t>Figure 1: Factors of Bowlby’s Attachment Theory</a:t>
            </a:r>
            <a:endParaRPr lang="en-IN" dirty="0">
              <a:latin typeface="Times New Roman" panose="02020603050405020304" pitchFamily="18" charset="0"/>
              <a:ea typeface="Times New Roman" panose="02020603050405020304" pitchFamily="18" charset="0"/>
            </a:endParaRPr>
          </a:p>
          <a:p>
            <a:pPr algn="ctr"/>
            <a:r>
              <a:rPr lang="en-GB" dirty="0">
                <a:latin typeface="Times New Roman" panose="02020603050405020304" pitchFamily="18" charset="0"/>
                <a:ea typeface="Times New Roman" panose="02020603050405020304" pitchFamily="18" charset="0"/>
              </a:rPr>
              <a:t>(</a:t>
            </a:r>
            <a:r>
              <a:rPr lang="en-GB" dirty="0" err="1">
                <a:latin typeface="Times New Roman" panose="02020603050405020304" pitchFamily="18" charset="0"/>
                <a:ea typeface="Times New Roman" panose="02020603050405020304" pitchFamily="18" charset="0"/>
              </a:rPr>
              <a:t>Source:CCC</a:t>
            </a:r>
            <a:r>
              <a:rPr lang="en-GB" dirty="0">
                <a:latin typeface="Times New Roman" panose="02020603050405020304" pitchFamily="18" charset="0"/>
                <a:ea typeface="Times New Roman" panose="02020603050405020304" pitchFamily="18" charset="0"/>
              </a:rPr>
              <a:t>)</a:t>
            </a:r>
            <a:endParaRPr lang="en-GB" dirty="0"/>
          </a:p>
        </p:txBody>
      </p:sp>
      <p:graphicFrame>
        <p:nvGraphicFramePr>
          <p:cNvPr id="38" name="Diagram 37"/>
          <p:cNvGraphicFramePr/>
          <p:nvPr>
            <p:extLst>
              <p:ext uri="{D42A27DB-BD31-4B8C-83A1-F6EECF244321}">
                <p14:modId xmlns:p14="http://schemas.microsoft.com/office/powerpoint/2010/main" val="3329017509"/>
              </p:ext>
            </p:extLst>
          </p:nvPr>
        </p:nvGraphicFramePr>
        <p:xfrm>
          <a:off x="1118348" y="3420321"/>
          <a:ext cx="8246696" cy="531132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296464" y="-1163464"/>
            <a:ext cx="3581385" cy="3581385"/>
          </a:xfrm>
          <a:custGeom>
            <a:avLst/>
            <a:gdLst/>
            <a:ahLst/>
            <a:cxnLst/>
            <a:rect l="l" t="t" r="r" b="b"/>
            <a:pathLst>
              <a:path w="3581385" h="3581385">
                <a:moveTo>
                  <a:pt x="0" y="0"/>
                </a:moveTo>
                <a:lnTo>
                  <a:pt x="3581384" y="0"/>
                </a:lnTo>
                <a:lnTo>
                  <a:pt x="3581384" y="3581384"/>
                </a:lnTo>
                <a:lnTo>
                  <a:pt x="0" y="35813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2849026" y="-1028700"/>
            <a:ext cx="2532921" cy="2422393"/>
          </a:xfrm>
          <a:custGeom>
            <a:avLst/>
            <a:gdLst/>
            <a:ahLst/>
            <a:cxnLst/>
            <a:rect l="l" t="t" r="r" b="b"/>
            <a:pathLst>
              <a:path w="2532921" h="2422393">
                <a:moveTo>
                  <a:pt x="0" y="0"/>
                </a:moveTo>
                <a:lnTo>
                  <a:pt x="2532921" y="0"/>
                </a:lnTo>
                <a:lnTo>
                  <a:pt x="2532921" y="2422393"/>
                </a:lnTo>
                <a:lnTo>
                  <a:pt x="0" y="242239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a:off x="12899027" y="8893307"/>
            <a:ext cx="2918547" cy="2876325"/>
          </a:xfrm>
          <a:custGeom>
            <a:avLst/>
            <a:gdLst/>
            <a:ahLst/>
            <a:cxnLst/>
            <a:rect l="l" t="t" r="r" b="b"/>
            <a:pathLst>
              <a:path w="2918547" h="2876325">
                <a:moveTo>
                  <a:pt x="0" y="0"/>
                </a:moveTo>
                <a:lnTo>
                  <a:pt x="2918547" y="0"/>
                </a:lnTo>
                <a:lnTo>
                  <a:pt x="2918547" y="2876325"/>
                </a:lnTo>
                <a:lnTo>
                  <a:pt x="0" y="287632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TextBox 5"/>
          <p:cNvSpPr txBox="1"/>
          <p:nvPr/>
        </p:nvSpPr>
        <p:spPr>
          <a:xfrm>
            <a:off x="3443734" y="1763448"/>
            <a:ext cx="11400531" cy="1846659"/>
          </a:xfrm>
          <a:prstGeom prst="rect">
            <a:avLst/>
          </a:prstGeom>
        </p:spPr>
        <p:txBody>
          <a:bodyPr lIns="0" tIns="0" rIns="0" bIns="0" rtlCol="0" anchor="t">
            <a:spAutoFit/>
          </a:bodyPr>
          <a:lstStyle/>
          <a:p>
            <a:pPr algn="ctr">
              <a:lnSpc>
                <a:spcPts val="7150"/>
              </a:lnSpc>
            </a:pPr>
            <a:r>
              <a:rPr lang="en-GB" sz="6600" b="1" dirty="0">
                <a:latin typeface="Times New Roman" panose="02020603050405020304" pitchFamily="18" charset="0"/>
                <a:ea typeface="Times New Roman" panose="02020603050405020304" pitchFamily="18" charset="0"/>
              </a:rPr>
              <a:t>Why Attachment Theory is Relevant to Isaac</a:t>
            </a:r>
            <a:endParaRPr lang="en-US" sz="6500" b="1" spc="-39" dirty="0">
              <a:solidFill>
                <a:srgbClr val="3D3D3D"/>
              </a:solidFill>
              <a:latin typeface="Roboto Bold"/>
              <a:ea typeface="Roboto Bold"/>
              <a:cs typeface="Roboto Bold"/>
              <a:sym typeface="Roboto Bold"/>
            </a:endParaRPr>
          </a:p>
        </p:txBody>
      </p:sp>
      <p:grpSp>
        <p:nvGrpSpPr>
          <p:cNvPr id="6" name="Group 6"/>
          <p:cNvGrpSpPr/>
          <p:nvPr/>
        </p:nvGrpSpPr>
        <p:grpSpPr>
          <a:xfrm>
            <a:off x="152962" y="3820129"/>
            <a:ext cx="5714438" cy="4679782"/>
            <a:chOff x="0" y="0"/>
            <a:chExt cx="1213120" cy="878316"/>
          </a:xfrm>
        </p:grpSpPr>
        <p:sp>
          <p:nvSpPr>
            <p:cNvPr id="7" name="Freeform 7"/>
            <p:cNvSpPr/>
            <p:nvPr/>
          </p:nvSpPr>
          <p:spPr>
            <a:xfrm>
              <a:off x="0" y="0"/>
              <a:ext cx="1213120" cy="878316"/>
            </a:xfrm>
            <a:custGeom>
              <a:avLst/>
              <a:gdLst/>
              <a:ahLst/>
              <a:cxnLst/>
              <a:rect l="l" t="t" r="r" b="b"/>
              <a:pathLst>
                <a:path w="1213120" h="878316">
                  <a:moveTo>
                    <a:pt x="28746" y="0"/>
                  </a:moveTo>
                  <a:lnTo>
                    <a:pt x="1184374" y="0"/>
                  </a:lnTo>
                  <a:cubicBezTo>
                    <a:pt x="1191998" y="0"/>
                    <a:pt x="1199309" y="3029"/>
                    <a:pt x="1204700" y="8420"/>
                  </a:cubicBezTo>
                  <a:cubicBezTo>
                    <a:pt x="1210091" y="13811"/>
                    <a:pt x="1213120" y="21122"/>
                    <a:pt x="1213120" y="28746"/>
                  </a:cubicBezTo>
                  <a:lnTo>
                    <a:pt x="1213120" y="849570"/>
                  </a:lnTo>
                  <a:cubicBezTo>
                    <a:pt x="1213120" y="857194"/>
                    <a:pt x="1210091" y="864506"/>
                    <a:pt x="1204700" y="869897"/>
                  </a:cubicBezTo>
                  <a:cubicBezTo>
                    <a:pt x="1199309" y="875288"/>
                    <a:pt x="1191998" y="878316"/>
                    <a:pt x="1184374" y="878316"/>
                  </a:cubicBezTo>
                  <a:lnTo>
                    <a:pt x="28746" y="878316"/>
                  </a:lnTo>
                  <a:cubicBezTo>
                    <a:pt x="21122" y="878316"/>
                    <a:pt x="13811" y="875288"/>
                    <a:pt x="8420" y="869897"/>
                  </a:cubicBezTo>
                  <a:cubicBezTo>
                    <a:pt x="3029" y="864506"/>
                    <a:pt x="0" y="857194"/>
                    <a:pt x="0" y="849570"/>
                  </a:cubicBezTo>
                  <a:lnTo>
                    <a:pt x="0" y="28746"/>
                  </a:lnTo>
                  <a:cubicBezTo>
                    <a:pt x="0" y="21122"/>
                    <a:pt x="3029" y="13811"/>
                    <a:pt x="8420" y="8420"/>
                  </a:cubicBezTo>
                  <a:cubicBezTo>
                    <a:pt x="13811" y="3029"/>
                    <a:pt x="21122" y="0"/>
                    <a:pt x="28746" y="0"/>
                  </a:cubicBezTo>
                  <a:close/>
                </a:path>
              </a:pathLst>
            </a:custGeom>
            <a:solidFill>
              <a:srgbClr val="FFCB64"/>
            </a:solidFill>
            <a:ln cap="rnd">
              <a:noFill/>
              <a:prstDash val="solid"/>
              <a:round/>
            </a:ln>
          </p:spPr>
          <p:txBody>
            <a:bodyPr/>
            <a:lstStyle/>
            <a:p>
              <a:endParaRPr lang="en-US"/>
            </a:p>
          </p:txBody>
        </p:sp>
        <p:sp>
          <p:nvSpPr>
            <p:cNvPr id="8" name="TextBox 8"/>
            <p:cNvSpPr txBox="1"/>
            <p:nvPr/>
          </p:nvSpPr>
          <p:spPr>
            <a:xfrm>
              <a:off x="0" y="-9525"/>
              <a:ext cx="1213120" cy="887841"/>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9" name="TextBox 9"/>
          <p:cNvSpPr txBox="1"/>
          <p:nvPr/>
        </p:nvSpPr>
        <p:spPr>
          <a:xfrm>
            <a:off x="494228" y="4095982"/>
            <a:ext cx="5127616" cy="739140"/>
          </a:xfrm>
          <a:prstGeom prst="rect">
            <a:avLst/>
          </a:prstGeom>
        </p:spPr>
        <p:txBody>
          <a:bodyPr lIns="0" tIns="0" rIns="0" bIns="0" rtlCol="0" anchor="t">
            <a:spAutoFit/>
          </a:bodyPr>
          <a:lstStyle/>
          <a:p>
            <a:pPr algn="ctr">
              <a:lnSpc>
                <a:spcPts val="5564"/>
              </a:lnSpc>
            </a:pPr>
            <a:r>
              <a:rPr lang="en-US" sz="5299" b="1" spc="-164" dirty="0">
                <a:solidFill>
                  <a:srgbClr val="3D3D3D"/>
                </a:solidFill>
                <a:latin typeface="Roboto Bold"/>
                <a:ea typeface="Roboto Bold"/>
                <a:cs typeface="Roboto Bold"/>
                <a:sym typeface="Roboto Bold"/>
              </a:rPr>
              <a:t>01</a:t>
            </a:r>
          </a:p>
        </p:txBody>
      </p:sp>
      <p:grpSp>
        <p:nvGrpSpPr>
          <p:cNvPr id="11" name="Group 11"/>
          <p:cNvGrpSpPr/>
          <p:nvPr/>
        </p:nvGrpSpPr>
        <p:grpSpPr>
          <a:xfrm>
            <a:off x="6186661" y="3722241"/>
            <a:ext cx="5852939" cy="4777670"/>
            <a:chOff x="0" y="-9525"/>
            <a:chExt cx="1226823" cy="896688"/>
          </a:xfrm>
        </p:grpSpPr>
        <p:sp>
          <p:nvSpPr>
            <p:cNvPr id="12" name="Freeform 12"/>
            <p:cNvSpPr/>
            <p:nvPr/>
          </p:nvSpPr>
          <p:spPr>
            <a:xfrm>
              <a:off x="13703" y="8847"/>
              <a:ext cx="1213120" cy="878316"/>
            </a:xfrm>
            <a:custGeom>
              <a:avLst/>
              <a:gdLst/>
              <a:ahLst/>
              <a:cxnLst/>
              <a:rect l="l" t="t" r="r" b="b"/>
              <a:pathLst>
                <a:path w="1213120" h="878316">
                  <a:moveTo>
                    <a:pt x="28746" y="0"/>
                  </a:moveTo>
                  <a:lnTo>
                    <a:pt x="1184374" y="0"/>
                  </a:lnTo>
                  <a:cubicBezTo>
                    <a:pt x="1191998" y="0"/>
                    <a:pt x="1199309" y="3029"/>
                    <a:pt x="1204700" y="8420"/>
                  </a:cubicBezTo>
                  <a:cubicBezTo>
                    <a:pt x="1210091" y="13811"/>
                    <a:pt x="1213120" y="21122"/>
                    <a:pt x="1213120" y="28746"/>
                  </a:cubicBezTo>
                  <a:lnTo>
                    <a:pt x="1213120" y="849570"/>
                  </a:lnTo>
                  <a:cubicBezTo>
                    <a:pt x="1213120" y="857194"/>
                    <a:pt x="1210091" y="864506"/>
                    <a:pt x="1204700" y="869897"/>
                  </a:cubicBezTo>
                  <a:cubicBezTo>
                    <a:pt x="1199309" y="875288"/>
                    <a:pt x="1191998" y="878316"/>
                    <a:pt x="1184374" y="878316"/>
                  </a:cubicBezTo>
                  <a:lnTo>
                    <a:pt x="28746" y="878316"/>
                  </a:lnTo>
                  <a:cubicBezTo>
                    <a:pt x="21122" y="878316"/>
                    <a:pt x="13811" y="875288"/>
                    <a:pt x="8420" y="869897"/>
                  </a:cubicBezTo>
                  <a:cubicBezTo>
                    <a:pt x="3029" y="864506"/>
                    <a:pt x="0" y="857194"/>
                    <a:pt x="0" y="849570"/>
                  </a:cubicBezTo>
                  <a:lnTo>
                    <a:pt x="0" y="28746"/>
                  </a:lnTo>
                  <a:cubicBezTo>
                    <a:pt x="0" y="21122"/>
                    <a:pt x="3029" y="13811"/>
                    <a:pt x="8420" y="8420"/>
                  </a:cubicBezTo>
                  <a:cubicBezTo>
                    <a:pt x="13811" y="3029"/>
                    <a:pt x="21122" y="0"/>
                    <a:pt x="28746" y="0"/>
                  </a:cubicBezTo>
                  <a:close/>
                </a:path>
              </a:pathLst>
            </a:custGeom>
            <a:solidFill>
              <a:srgbClr val="FFCB64"/>
            </a:solidFill>
            <a:ln cap="rnd">
              <a:noFill/>
              <a:prstDash val="solid"/>
              <a:round/>
            </a:ln>
          </p:spPr>
          <p:txBody>
            <a:bodyPr/>
            <a:lstStyle/>
            <a:p>
              <a:endParaRPr lang="en-US"/>
            </a:p>
          </p:txBody>
        </p:sp>
        <p:sp>
          <p:nvSpPr>
            <p:cNvPr id="13" name="TextBox 13"/>
            <p:cNvSpPr txBox="1"/>
            <p:nvPr/>
          </p:nvSpPr>
          <p:spPr>
            <a:xfrm>
              <a:off x="0" y="-9525"/>
              <a:ext cx="1213120" cy="887841"/>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14" name="TextBox 14"/>
          <p:cNvSpPr txBox="1"/>
          <p:nvPr/>
        </p:nvSpPr>
        <p:spPr>
          <a:xfrm>
            <a:off x="6489277" y="4122359"/>
            <a:ext cx="5127616" cy="739140"/>
          </a:xfrm>
          <a:prstGeom prst="rect">
            <a:avLst/>
          </a:prstGeom>
        </p:spPr>
        <p:txBody>
          <a:bodyPr lIns="0" tIns="0" rIns="0" bIns="0" rtlCol="0" anchor="t">
            <a:spAutoFit/>
          </a:bodyPr>
          <a:lstStyle/>
          <a:p>
            <a:pPr algn="ctr">
              <a:lnSpc>
                <a:spcPts val="5564"/>
              </a:lnSpc>
            </a:pPr>
            <a:r>
              <a:rPr lang="en-US" sz="5299" b="1" spc="-164" dirty="0">
                <a:solidFill>
                  <a:srgbClr val="3D3D3D"/>
                </a:solidFill>
                <a:latin typeface="Roboto Bold"/>
                <a:ea typeface="Roboto Bold"/>
                <a:cs typeface="Roboto Bold"/>
                <a:sym typeface="Roboto Bold"/>
              </a:rPr>
              <a:t>02</a:t>
            </a:r>
          </a:p>
        </p:txBody>
      </p:sp>
      <p:sp>
        <p:nvSpPr>
          <p:cNvPr id="17" name="Freeform 12"/>
          <p:cNvSpPr/>
          <p:nvPr/>
        </p:nvSpPr>
        <p:spPr>
          <a:xfrm>
            <a:off x="12321273" y="3820129"/>
            <a:ext cx="5601201" cy="4679782"/>
          </a:xfrm>
          <a:custGeom>
            <a:avLst/>
            <a:gdLst/>
            <a:ahLst/>
            <a:cxnLst/>
            <a:rect l="l" t="t" r="r" b="b"/>
            <a:pathLst>
              <a:path w="1213120" h="878316">
                <a:moveTo>
                  <a:pt x="28746" y="0"/>
                </a:moveTo>
                <a:lnTo>
                  <a:pt x="1184374" y="0"/>
                </a:lnTo>
                <a:cubicBezTo>
                  <a:pt x="1191998" y="0"/>
                  <a:pt x="1199309" y="3029"/>
                  <a:pt x="1204700" y="8420"/>
                </a:cubicBezTo>
                <a:cubicBezTo>
                  <a:pt x="1210091" y="13811"/>
                  <a:pt x="1213120" y="21122"/>
                  <a:pt x="1213120" y="28746"/>
                </a:cubicBezTo>
                <a:lnTo>
                  <a:pt x="1213120" y="849570"/>
                </a:lnTo>
                <a:cubicBezTo>
                  <a:pt x="1213120" y="857194"/>
                  <a:pt x="1210091" y="864506"/>
                  <a:pt x="1204700" y="869897"/>
                </a:cubicBezTo>
                <a:cubicBezTo>
                  <a:pt x="1199309" y="875288"/>
                  <a:pt x="1191998" y="878316"/>
                  <a:pt x="1184374" y="878316"/>
                </a:cubicBezTo>
                <a:lnTo>
                  <a:pt x="28746" y="878316"/>
                </a:lnTo>
                <a:cubicBezTo>
                  <a:pt x="21122" y="878316"/>
                  <a:pt x="13811" y="875288"/>
                  <a:pt x="8420" y="869897"/>
                </a:cubicBezTo>
                <a:cubicBezTo>
                  <a:pt x="3029" y="864506"/>
                  <a:pt x="0" y="857194"/>
                  <a:pt x="0" y="849570"/>
                </a:cubicBezTo>
                <a:lnTo>
                  <a:pt x="0" y="28746"/>
                </a:lnTo>
                <a:cubicBezTo>
                  <a:pt x="0" y="21122"/>
                  <a:pt x="3029" y="13811"/>
                  <a:pt x="8420" y="8420"/>
                </a:cubicBezTo>
                <a:cubicBezTo>
                  <a:pt x="13811" y="3029"/>
                  <a:pt x="21122" y="0"/>
                  <a:pt x="28746" y="0"/>
                </a:cubicBezTo>
                <a:close/>
              </a:path>
            </a:pathLst>
          </a:custGeom>
          <a:solidFill>
            <a:srgbClr val="FFCB64"/>
          </a:solidFill>
          <a:ln cap="rnd">
            <a:noFill/>
            <a:prstDash val="solid"/>
            <a:round/>
          </a:ln>
        </p:spPr>
        <p:txBody>
          <a:bodyPr/>
          <a:lstStyle/>
          <a:p>
            <a:endParaRPr lang="en-US"/>
          </a:p>
        </p:txBody>
      </p:sp>
      <p:sp>
        <p:nvSpPr>
          <p:cNvPr id="18" name="TextBox 14"/>
          <p:cNvSpPr txBox="1"/>
          <p:nvPr/>
        </p:nvSpPr>
        <p:spPr>
          <a:xfrm>
            <a:off x="12558065" y="4095982"/>
            <a:ext cx="5127616" cy="739140"/>
          </a:xfrm>
          <a:prstGeom prst="rect">
            <a:avLst/>
          </a:prstGeom>
        </p:spPr>
        <p:txBody>
          <a:bodyPr lIns="0" tIns="0" rIns="0" bIns="0" rtlCol="0" anchor="t">
            <a:spAutoFit/>
          </a:bodyPr>
          <a:lstStyle/>
          <a:p>
            <a:pPr algn="ctr">
              <a:lnSpc>
                <a:spcPts val="5564"/>
              </a:lnSpc>
            </a:pPr>
            <a:r>
              <a:rPr lang="en-US" sz="5299" b="1" spc="-164" dirty="0">
                <a:solidFill>
                  <a:srgbClr val="3D3D3D"/>
                </a:solidFill>
                <a:latin typeface="Roboto Bold"/>
                <a:ea typeface="Roboto Bold"/>
                <a:cs typeface="Roboto Bold"/>
                <a:sym typeface="Roboto Bold"/>
              </a:rPr>
              <a:t>03</a:t>
            </a:r>
          </a:p>
        </p:txBody>
      </p:sp>
      <p:sp>
        <p:nvSpPr>
          <p:cNvPr id="19" name="Rectangle 18"/>
          <p:cNvSpPr/>
          <p:nvPr/>
        </p:nvSpPr>
        <p:spPr>
          <a:xfrm>
            <a:off x="1038736" y="5062009"/>
            <a:ext cx="4038600" cy="2249142"/>
          </a:xfrm>
          <a:prstGeom prst="rect">
            <a:avLst/>
          </a:prstGeom>
        </p:spPr>
        <p:txBody>
          <a:bodyPr wrap="square">
            <a:spAutoFit/>
          </a:bodyPr>
          <a:lstStyle/>
          <a:p>
            <a:pPr algn="just">
              <a:lnSpc>
                <a:spcPct val="150000"/>
              </a:lnSpc>
            </a:pPr>
            <a:r>
              <a:rPr lang="en-GB" sz="2400" dirty="0">
                <a:latin typeface="Baskerville" panose="02020502070401020303" pitchFamily="18" charset="0"/>
                <a:ea typeface="Baskerville" panose="02020502070401020303" pitchFamily="18" charset="0"/>
              </a:rPr>
              <a:t>Bowlby Attachment </a:t>
            </a:r>
            <a:r>
              <a:rPr lang="en-GB" sz="2400" dirty="0">
                <a:latin typeface="Times New Roman" panose="02020603050405020304" pitchFamily="18" charset="0"/>
                <a:ea typeface="Times New Roman" panose="02020603050405020304" pitchFamily="18" charset="0"/>
              </a:rPr>
              <a:t>theory is relevant because Isaac has had several risk factors for insecure attachment (</a:t>
            </a:r>
            <a:r>
              <a:rPr lang="en-GB" sz="2400" dirty="0" err="1">
                <a:latin typeface="Times New Roman" panose="02020603050405020304" pitchFamily="18" charset="0"/>
                <a:ea typeface="Times New Roman" panose="02020603050405020304" pitchFamily="18" charset="0"/>
              </a:rPr>
              <a:t>Salcuni</a:t>
            </a:r>
            <a:r>
              <a:rPr lang="en-GB" sz="2400" dirty="0">
                <a:latin typeface="Times New Roman" panose="02020603050405020304" pitchFamily="18" charset="0"/>
                <a:ea typeface="Times New Roman" panose="02020603050405020304" pitchFamily="18" charset="0"/>
              </a:rPr>
              <a:t>, 2015).</a:t>
            </a:r>
            <a:endParaRPr lang="en-GB" sz="2400" dirty="0"/>
          </a:p>
        </p:txBody>
      </p:sp>
      <p:sp>
        <p:nvSpPr>
          <p:cNvPr id="20" name="Rectangle 19"/>
          <p:cNvSpPr/>
          <p:nvPr/>
        </p:nvSpPr>
        <p:spPr>
          <a:xfrm>
            <a:off x="6390280" y="5103837"/>
            <a:ext cx="5507438" cy="2803140"/>
          </a:xfrm>
          <a:prstGeom prst="rect">
            <a:avLst/>
          </a:prstGeom>
        </p:spPr>
        <p:txBody>
          <a:bodyPr wrap="square">
            <a:spAutoFit/>
          </a:bodyPr>
          <a:lstStyle/>
          <a:p>
            <a:pPr algn="just">
              <a:lnSpc>
                <a:spcPct val="150000"/>
              </a:lnSpc>
            </a:pPr>
            <a:r>
              <a:rPr lang="en-GB" sz="2400" dirty="0">
                <a:latin typeface="Times New Roman" panose="02020603050405020304" pitchFamily="18" charset="0"/>
                <a:ea typeface="Times New Roman" panose="02020603050405020304" pitchFamily="18" charset="0"/>
              </a:rPr>
              <a:t>Maternal post-natal depression could have led to a less responsive and consistent parenting style. Regular changes to childcare might have prevented stable relationships with trusted adults.</a:t>
            </a:r>
            <a:endParaRPr lang="en-GB" sz="2400" dirty="0"/>
          </a:p>
        </p:txBody>
      </p:sp>
      <p:sp>
        <p:nvSpPr>
          <p:cNvPr id="22" name="Rectangle 21"/>
          <p:cNvSpPr/>
          <p:nvPr/>
        </p:nvSpPr>
        <p:spPr>
          <a:xfrm>
            <a:off x="12424235" y="4861499"/>
            <a:ext cx="5261446" cy="3416320"/>
          </a:xfrm>
          <a:prstGeom prst="rect">
            <a:avLst/>
          </a:prstGeom>
        </p:spPr>
        <p:txBody>
          <a:bodyPr wrap="square">
            <a:spAutoFit/>
          </a:bodyPr>
          <a:lstStyle/>
          <a:p>
            <a:pPr algn="just">
              <a:lnSpc>
                <a:spcPct val="150000"/>
              </a:lnSpc>
            </a:pPr>
            <a:r>
              <a:rPr lang="en-US" sz="2400" dirty="0">
                <a:latin typeface="Times New Roman" panose="02020603050405020304" pitchFamily="18" charset="0"/>
                <a:ea typeface="Times New Roman" panose="02020603050405020304" pitchFamily="18" charset="0"/>
              </a:rPr>
              <a:t>Besides, limited social support and relocation might have led to fewer opportunities to build confidence and social networks. These experiences may account for his clinginess, withdrawal and separation anxiety.</a:t>
            </a:r>
            <a:endParaRPr lang="en-GB" sz="2400" dirty="0"/>
          </a:p>
        </p:txBody>
      </p:sp>
      <p:sp>
        <p:nvSpPr>
          <p:cNvPr id="16" name="Freeform 16"/>
          <p:cNvSpPr/>
          <p:nvPr/>
        </p:nvSpPr>
        <p:spPr>
          <a:xfrm>
            <a:off x="16179524" y="765483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rot="872040">
            <a:off x="-1244729" y="-1565903"/>
            <a:ext cx="5159726" cy="3799435"/>
          </a:xfrm>
          <a:custGeom>
            <a:avLst/>
            <a:gdLst/>
            <a:ahLst/>
            <a:cxnLst/>
            <a:rect l="l" t="t" r="r" b="b"/>
            <a:pathLst>
              <a:path w="5159726" h="3799435">
                <a:moveTo>
                  <a:pt x="0" y="0"/>
                </a:moveTo>
                <a:lnTo>
                  <a:pt x="5159726" y="0"/>
                </a:lnTo>
                <a:lnTo>
                  <a:pt x="5159726" y="3799435"/>
                </a:lnTo>
                <a:lnTo>
                  <a:pt x="0" y="379943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US"/>
          </a:p>
        </p:txBody>
      </p:sp>
      <p:sp>
        <p:nvSpPr>
          <p:cNvPr id="3" name="Freeform 3"/>
          <p:cNvSpPr/>
          <p:nvPr/>
        </p:nvSpPr>
        <p:spPr>
          <a:xfrm rot="-10800000">
            <a:off x="15169029" y="851396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rot="675683">
            <a:off x="11764226" y="8767546"/>
            <a:ext cx="2836512" cy="2429085"/>
          </a:xfrm>
          <a:custGeom>
            <a:avLst/>
            <a:gdLst/>
            <a:ahLst/>
            <a:cxnLst/>
            <a:rect l="l" t="t" r="r" b="b"/>
            <a:pathLst>
              <a:path w="2836512" h="2429085">
                <a:moveTo>
                  <a:pt x="0" y="0"/>
                </a:moveTo>
                <a:lnTo>
                  <a:pt x="2836511" y="0"/>
                </a:lnTo>
                <a:lnTo>
                  <a:pt x="2836511" y="2429085"/>
                </a:lnTo>
                <a:lnTo>
                  <a:pt x="0" y="242908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50501" y="2097142"/>
            <a:ext cx="2079201" cy="2052739"/>
          </a:xfrm>
          <a:custGeom>
            <a:avLst/>
            <a:gdLst/>
            <a:ahLst/>
            <a:cxnLst/>
            <a:rect l="l" t="t" r="r" b="b"/>
            <a:pathLst>
              <a:path w="2079201" h="2052739">
                <a:moveTo>
                  <a:pt x="0" y="0"/>
                </a:moveTo>
                <a:lnTo>
                  <a:pt x="2079201" y="0"/>
                </a:lnTo>
                <a:lnTo>
                  <a:pt x="2079201" y="2052738"/>
                </a:lnTo>
                <a:lnTo>
                  <a:pt x="0" y="2052738"/>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6" name="Freeform 6"/>
          <p:cNvSpPr/>
          <p:nvPr/>
        </p:nvSpPr>
        <p:spPr>
          <a:xfrm>
            <a:off x="11395970" y="2582829"/>
            <a:ext cx="3266405" cy="5103758"/>
          </a:xfrm>
          <a:custGeom>
            <a:avLst/>
            <a:gdLst/>
            <a:ahLst/>
            <a:cxnLst/>
            <a:rect l="l" t="t" r="r" b="b"/>
            <a:pathLst>
              <a:path w="3266405" h="5103758">
                <a:moveTo>
                  <a:pt x="0" y="0"/>
                </a:moveTo>
                <a:lnTo>
                  <a:pt x="3266405" y="0"/>
                </a:lnTo>
                <a:lnTo>
                  <a:pt x="3266405" y="5103758"/>
                </a:lnTo>
                <a:lnTo>
                  <a:pt x="0" y="510375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7" name="Freeform 7"/>
          <p:cNvSpPr/>
          <p:nvPr/>
        </p:nvSpPr>
        <p:spPr>
          <a:xfrm>
            <a:off x="14810614" y="2634244"/>
            <a:ext cx="3266733" cy="5061135"/>
          </a:xfrm>
          <a:custGeom>
            <a:avLst/>
            <a:gdLst/>
            <a:ahLst/>
            <a:cxnLst/>
            <a:rect l="l" t="t" r="r" b="b"/>
            <a:pathLst>
              <a:path w="3266733" h="5061135">
                <a:moveTo>
                  <a:pt x="0" y="0"/>
                </a:moveTo>
                <a:lnTo>
                  <a:pt x="3266732" y="0"/>
                </a:lnTo>
                <a:lnTo>
                  <a:pt x="3266732" y="5061135"/>
                </a:lnTo>
                <a:lnTo>
                  <a:pt x="0" y="506113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8" name="TextBox 8"/>
          <p:cNvSpPr txBox="1"/>
          <p:nvPr/>
        </p:nvSpPr>
        <p:spPr>
          <a:xfrm>
            <a:off x="1672401" y="1332133"/>
            <a:ext cx="8261107" cy="1846659"/>
          </a:xfrm>
          <a:prstGeom prst="rect">
            <a:avLst/>
          </a:prstGeom>
        </p:spPr>
        <p:txBody>
          <a:bodyPr wrap="square" lIns="0" tIns="0" rIns="0" bIns="0" rtlCol="0" anchor="t">
            <a:spAutoFit/>
          </a:bodyPr>
          <a:lstStyle/>
          <a:p>
            <a:pPr>
              <a:lnSpc>
                <a:spcPts val="7150"/>
              </a:lnSpc>
            </a:pPr>
            <a:r>
              <a:rPr lang="en-GB" sz="6600" b="1" dirty="0">
                <a:latin typeface="Times New Roman" panose="02020603050405020304" pitchFamily="18" charset="0"/>
                <a:ea typeface="Times New Roman" panose="02020603050405020304" pitchFamily="18" charset="0"/>
              </a:rPr>
              <a:t>Applying the Theory to Isaac’s Experiences</a:t>
            </a:r>
            <a:endParaRPr lang="en-US" sz="6500" b="1" spc="-39" dirty="0">
              <a:solidFill>
                <a:srgbClr val="3D3D3D"/>
              </a:solidFill>
              <a:latin typeface="Roboto Bold"/>
              <a:ea typeface="Roboto Bold"/>
              <a:cs typeface="Roboto Bold"/>
              <a:sym typeface="Roboto Bold"/>
            </a:endParaRPr>
          </a:p>
        </p:txBody>
      </p:sp>
      <p:sp>
        <p:nvSpPr>
          <p:cNvPr id="9" name="Rectangle 8"/>
          <p:cNvSpPr/>
          <p:nvPr/>
        </p:nvSpPr>
        <p:spPr>
          <a:xfrm>
            <a:off x="303279" y="3501074"/>
            <a:ext cx="11057522" cy="6288901"/>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Limited emotional availability of the mother during a critical developmental period may result from maternal depression (Santana-</a:t>
            </a:r>
            <a:r>
              <a:rPr lang="en-GB" sz="2400" dirty="0" err="1">
                <a:latin typeface="Times New Roman" panose="02020603050405020304" pitchFamily="18" charset="0"/>
                <a:ea typeface="Times New Roman" panose="02020603050405020304" pitchFamily="18" charset="0"/>
              </a:rPr>
              <a:t>Ferrándiz</a:t>
            </a:r>
            <a:r>
              <a:rPr lang="en-GB" sz="2400" dirty="0">
                <a:latin typeface="Times New Roman" panose="02020603050405020304" pitchFamily="18" charset="0"/>
                <a:ea typeface="Times New Roman" panose="02020603050405020304" pitchFamily="18" charset="0"/>
              </a:rPr>
              <a:t>, Ibáñez-Pérez and </a:t>
            </a:r>
            <a:r>
              <a:rPr lang="en-GB" sz="2400" dirty="0" err="1">
                <a:latin typeface="Times New Roman" panose="02020603050405020304" pitchFamily="18" charset="0"/>
                <a:ea typeface="Times New Roman" panose="02020603050405020304" pitchFamily="18" charset="0"/>
              </a:rPr>
              <a:t>Moret-Tatay</a:t>
            </a:r>
            <a:r>
              <a:rPr lang="en-GB" sz="2400" dirty="0">
                <a:latin typeface="Times New Roman" panose="02020603050405020304" pitchFamily="18" charset="0"/>
                <a:ea typeface="Times New Roman" panose="02020603050405020304" pitchFamily="18" charset="0"/>
              </a:rPr>
              <a:t>, 2025). </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Dysfunctional childcare relationships could have led to a weakening of attachment stability and trust. </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One of the reasons could be lack of social interaction, which may have limited the opportunity for communication and social skills development (</a:t>
            </a:r>
            <a:r>
              <a:rPr lang="en-IN" sz="2400" dirty="0" err="1">
                <a:latin typeface="Times New Roman" panose="02020603050405020304" pitchFamily="18" charset="0"/>
                <a:ea typeface="Times New Roman" panose="02020603050405020304" pitchFamily="18" charset="0"/>
              </a:rPr>
              <a:t>Vermeij</a:t>
            </a:r>
            <a:r>
              <a:rPr lang="en-IN" sz="2400" dirty="0">
                <a:latin typeface="Times New Roman" panose="02020603050405020304" pitchFamily="18" charset="0"/>
                <a:ea typeface="Times New Roman" panose="02020603050405020304" pitchFamily="18" charset="0"/>
              </a:rPr>
              <a:t>, 2023)</a:t>
            </a:r>
            <a:r>
              <a:rPr lang="en-GB" sz="2400" dirty="0">
                <a:latin typeface="Times New Roman" panose="02020603050405020304" pitchFamily="18" charset="0"/>
                <a:ea typeface="Times New Roman" panose="02020603050405020304" pitchFamily="18" charset="0"/>
              </a:rPr>
              <a:t>.</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Additionally, separation Distress, Withdrawal and Language delays indicate that there are problems with emotional security and social confidence. </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These experiences could be an explanation of how Bowlby's theory can affect Isaac's wellbeing.</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296464" y="-1163464"/>
            <a:ext cx="3581385" cy="3581385"/>
          </a:xfrm>
          <a:custGeom>
            <a:avLst/>
            <a:gdLst/>
            <a:ahLst/>
            <a:cxnLst/>
            <a:rect l="l" t="t" r="r" b="b"/>
            <a:pathLst>
              <a:path w="3581385" h="3581385">
                <a:moveTo>
                  <a:pt x="0" y="0"/>
                </a:moveTo>
                <a:lnTo>
                  <a:pt x="3581384" y="0"/>
                </a:lnTo>
                <a:lnTo>
                  <a:pt x="3581384" y="3581384"/>
                </a:lnTo>
                <a:lnTo>
                  <a:pt x="0" y="35813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2849026" y="-1028700"/>
            <a:ext cx="2532921" cy="2422393"/>
          </a:xfrm>
          <a:custGeom>
            <a:avLst/>
            <a:gdLst/>
            <a:ahLst/>
            <a:cxnLst/>
            <a:rect l="l" t="t" r="r" b="b"/>
            <a:pathLst>
              <a:path w="2532921" h="2422393">
                <a:moveTo>
                  <a:pt x="0" y="0"/>
                </a:moveTo>
                <a:lnTo>
                  <a:pt x="2532921" y="0"/>
                </a:lnTo>
                <a:lnTo>
                  <a:pt x="2532921" y="2422393"/>
                </a:lnTo>
                <a:lnTo>
                  <a:pt x="0" y="242239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5" name="TextBox 5"/>
          <p:cNvSpPr txBox="1"/>
          <p:nvPr/>
        </p:nvSpPr>
        <p:spPr>
          <a:xfrm>
            <a:off x="2899637" y="1295022"/>
            <a:ext cx="12372462" cy="1846659"/>
          </a:xfrm>
          <a:prstGeom prst="rect">
            <a:avLst/>
          </a:prstGeom>
        </p:spPr>
        <p:txBody>
          <a:bodyPr lIns="0" tIns="0" rIns="0" bIns="0" rtlCol="0" anchor="t">
            <a:spAutoFit/>
          </a:bodyPr>
          <a:lstStyle/>
          <a:p>
            <a:pPr algn="ctr">
              <a:lnSpc>
                <a:spcPts val="7150"/>
              </a:lnSpc>
            </a:pPr>
            <a:r>
              <a:rPr lang="en-GB" sz="6600" b="1" dirty="0">
                <a:latin typeface="Times New Roman" panose="02020603050405020304" pitchFamily="18" charset="0"/>
                <a:ea typeface="Times New Roman" panose="02020603050405020304" pitchFamily="18" charset="0"/>
              </a:rPr>
              <a:t>Impact on Emotional, Social and Language Development</a:t>
            </a:r>
            <a:endParaRPr lang="en-US" sz="6500" b="1" spc="-39" dirty="0">
              <a:solidFill>
                <a:srgbClr val="3D3D3D"/>
              </a:solidFill>
              <a:latin typeface="Roboto Bold"/>
              <a:ea typeface="Roboto Bold"/>
              <a:cs typeface="Roboto Bold"/>
              <a:sym typeface="Roboto Bold"/>
            </a:endParaRPr>
          </a:p>
        </p:txBody>
      </p:sp>
      <p:grpSp>
        <p:nvGrpSpPr>
          <p:cNvPr id="6" name="Group 6"/>
          <p:cNvGrpSpPr/>
          <p:nvPr/>
        </p:nvGrpSpPr>
        <p:grpSpPr>
          <a:xfrm>
            <a:off x="8376301" y="3339507"/>
            <a:ext cx="1377299" cy="137729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589E6"/>
            </a:solidFill>
            <a:ln cap="sq">
              <a:noFill/>
              <a:prstDash val="solid"/>
              <a:miter/>
            </a:ln>
          </p:spPr>
          <p:txBody>
            <a:bodyPr/>
            <a:lstStyle/>
            <a:p>
              <a:endParaRPr lang="en-US"/>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6171275" y="5026240"/>
            <a:ext cx="6041947" cy="3167510"/>
            <a:chOff x="0" y="0"/>
            <a:chExt cx="1532068" cy="968636"/>
          </a:xfrm>
        </p:grpSpPr>
        <p:sp>
          <p:nvSpPr>
            <p:cNvPr id="10" name="Freeform 10"/>
            <p:cNvSpPr/>
            <p:nvPr/>
          </p:nvSpPr>
          <p:spPr>
            <a:xfrm>
              <a:off x="0" y="0"/>
              <a:ext cx="1532068" cy="968636"/>
            </a:xfrm>
            <a:custGeom>
              <a:avLst/>
              <a:gdLst/>
              <a:ahLst/>
              <a:cxnLst/>
              <a:rect l="l" t="t" r="r" b="b"/>
              <a:pathLst>
                <a:path w="1532068" h="968636">
                  <a:moveTo>
                    <a:pt x="25979" y="0"/>
                  </a:moveTo>
                  <a:lnTo>
                    <a:pt x="1506089" y="0"/>
                  </a:lnTo>
                  <a:cubicBezTo>
                    <a:pt x="1520437" y="0"/>
                    <a:pt x="1532068" y="11631"/>
                    <a:pt x="1532068" y="25979"/>
                  </a:cubicBezTo>
                  <a:lnTo>
                    <a:pt x="1532068" y="942657"/>
                  </a:lnTo>
                  <a:cubicBezTo>
                    <a:pt x="1532068" y="949547"/>
                    <a:pt x="1529331" y="956155"/>
                    <a:pt x="1524459" y="961027"/>
                  </a:cubicBezTo>
                  <a:cubicBezTo>
                    <a:pt x="1519587" y="965899"/>
                    <a:pt x="1512979" y="968636"/>
                    <a:pt x="1506089" y="968636"/>
                  </a:cubicBezTo>
                  <a:lnTo>
                    <a:pt x="25979" y="968636"/>
                  </a:lnTo>
                  <a:cubicBezTo>
                    <a:pt x="19089" y="968636"/>
                    <a:pt x="12481" y="965899"/>
                    <a:pt x="7609" y="961027"/>
                  </a:cubicBezTo>
                  <a:cubicBezTo>
                    <a:pt x="2737" y="956155"/>
                    <a:pt x="0" y="949547"/>
                    <a:pt x="0" y="942657"/>
                  </a:cubicBezTo>
                  <a:lnTo>
                    <a:pt x="0" y="25979"/>
                  </a:lnTo>
                  <a:cubicBezTo>
                    <a:pt x="0" y="19089"/>
                    <a:pt x="2737" y="12481"/>
                    <a:pt x="7609" y="7609"/>
                  </a:cubicBezTo>
                  <a:cubicBezTo>
                    <a:pt x="12481" y="2737"/>
                    <a:pt x="19089" y="0"/>
                    <a:pt x="25979" y="0"/>
                  </a:cubicBezTo>
                  <a:close/>
                </a:path>
              </a:pathLst>
            </a:custGeom>
            <a:solidFill>
              <a:srgbClr val="4589E6"/>
            </a:solidFill>
            <a:ln cap="sq">
              <a:noFill/>
              <a:prstDash val="solid"/>
              <a:miter/>
            </a:ln>
          </p:spPr>
          <p:txBody>
            <a:bodyPr/>
            <a:lstStyle/>
            <a:p>
              <a:endParaRPr lang="en-US"/>
            </a:p>
          </p:txBody>
        </p:sp>
        <p:sp>
          <p:nvSpPr>
            <p:cNvPr id="11" name="TextBox 11"/>
            <p:cNvSpPr txBox="1"/>
            <p:nvPr/>
          </p:nvSpPr>
          <p:spPr>
            <a:xfrm>
              <a:off x="0" y="104775"/>
              <a:ext cx="1532068" cy="863861"/>
            </a:xfrm>
            <a:prstGeom prst="rect">
              <a:avLst/>
            </a:prstGeom>
          </p:spPr>
          <p:txBody>
            <a:bodyPr lIns="50800" tIns="50800" rIns="50800" bIns="50800" rtlCol="0" anchor="ctr"/>
            <a:lstStyle/>
            <a:p>
              <a:pPr algn="ctr">
                <a:lnSpc>
                  <a:spcPts val="1925"/>
                </a:lnSpc>
              </a:pPr>
              <a:endParaRPr/>
            </a:p>
          </p:txBody>
        </p:sp>
      </p:grpSp>
      <p:sp>
        <p:nvSpPr>
          <p:cNvPr id="13" name="TextBox 13"/>
          <p:cNvSpPr txBox="1"/>
          <p:nvPr/>
        </p:nvSpPr>
        <p:spPr>
          <a:xfrm>
            <a:off x="8382000" y="3722294"/>
            <a:ext cx="1300132" cy="739992"/>
          </a:xfrm>
          <a:prstGeom prst="rect">
            <a:avLst/>
          </a:prstGeom>
        </p:spPr>
        <p:txBody>
          <a:bodyPr lIns="0" tIns="0" rIns="0" bIns="0" rtlCol="0" anchor="t">
            <a:spAutoFit/>
          </a:bodyPr>
          <a:lstStyle/>
          <a:p>
            <a:pPr algn="ctr">
              <a:lnSpc>
                <a:spcPts val="5891"/>
              </a:lnSpc>
            </a:pPr>
            <a:r>
              <a:rPr lang="en-US" sz="4909" b="1" spc="-171" dirty="0">
                <a:solidFill>
                  <a:srgbClr val="FDF9F5"/>
                </a:solidFill>
                <a:latin typeface="Inter Bold"/>
                <a:ea typeface="Inter Bold"/>
                <a:cs typeface="Inter Bold"/>
                <a:sym typeface="Inter Bold"/>
              </a:rPr>
              <a:t>02</a:t>
            </a:r>
          </a:p>
        </p:txBody>
      </p:sp>
      <p:grpSp>
        <p:nvGrpSpPr>
          <p:cNvPr id="14" name="Group 14"/>
          <p:cNvGrpSpPr/>
          <p:nvPr/>
        </p:nvGrpSpPr>
        <p:grpSpPr>
          <a:xfrm>
            <a:off x="2041589" y="3313841"/>
            <a:ext cx="1377299" cy="1377299"/>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589E6"/>
            </a:solidFill>
            <a:ln cap="sq">
              <a:noFill/>
              <a:prstDash val="solid"/>
              <a:miter/>
            </a:ln>
          </p:spPr>
          <p:txBody>
            <a:bodyPr/>
            <a:lstStyle/>
            <a:p>
              <a:endParaRPr lang="en-US"/>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96648" y="5052385"/>
            <a:ext cx="5405978" cy="3167510"/>
            <a:chOff x="0" y="0"/>
            <a:chExt cx="1532068" cy="968636"/>
          </a:xfrm>
        </p:grpSpPr>
        <p:sp>
          <p:nvSpPr>
            <p:cNvPr id="18" name="Freeform 18"/>
            <p:cNvSpPr/>
            <p:nvPr/>
          </p:nvSpPr>
          <p:spPr>
            <a:xfrm>
              <a:off x="0" y="0"/>
              <a:ext cx="1532068" cy="968636"/>
            </a:xfrm>
            <a:custGeom>
              <a:avLst/>
              <a:gdLst/>
              <a:ahLst/>
              <a:cxnLst/>
              <a:rect l="l" t="t" r="r" b="b"/>
              <a:pathLst>
                <a:path w="1532068" h="968636">
                  <a:moveTo>
                    <a:pt x="25979" y="0"/>
                  </a:moveTo>
                  <a:lnTo>
                    <a:pt x="1506089" y="0"/>
                  </a:lnTo>
                  <a:cubicBezTo>
                    <a:pt x="1520437" y="0"/>
                    <a:pt x="1532068" y="11631"/>
                    <a:pt x="1532068" y="25979"/>
                  </a:cubicBezTo>
                  <a:lnTo>
                    <a:pt x="1532068" y="942657"/>
                  </a:lnTo>
                  <a:cubicBezTo>
                    <a:pt x="1532068" y="949547"/>
                    <a:pt x="1529331" y="956155"/>
                    <a:pt x="1524459" y="961027"/>
                  </a:cubicBezTo>
                  <a:cubicBezTo>
                    <a:pt x="1519587" y="965899"/>
                    <a:pt x="1512979" y="968636"/>
                    <a:pt x="1506089" y="968636"/>
                  </a:cubicBezTo>
                  <a:lnTo>
                    <a:pt x="25979" y="968636"/>
                  </a:lnTo>
                  <a:cubicBezTo>
                    <a:pt x="19089" y="968636"/>
                    <a:pt x="12481" y="965899"/>
                    <a:pt x="7609" y="961027"/>
                  </a:cubicBezTo>
                  <a:cubicBezTo>
                    <a:pt x="2737" y="956155"/>
                    <a:pt x="0" y="949547"/>
                    <a:pt x="0" y="942657"/>
                  </a:cubicBezTo>
                  <a:lnTo>
                    <a:pt x="0" y="25979"/>
                  </a:lnTo>
                  <a:cubicBezTo>
                    <a:pt x="0" y="19089"/>
                    <a:pt x="2737" y="12481"/>
                    <a:pt x="7609" y="7609"/>
                  </a:cubicBezTo>
                  <a:cubicBezTo>
                    <a:pt x="12481" y="2737"/>
                    <a:pt x="19089" y="0"/>
                    <a:pt x="25979" y="0"/>
                  </a:cubicBezTo>
                  <a:close/>
                </a:path>
              </a:pathLst>
            </a:custGeom>
            <a:solidFill>
              <a:srgbClr val="4589E6"/>
            </a:solidFill>
            <a:ln cap="sq">
              <a:noFill/>
              <a:prstDash val="solid"/>
              <a:miter/>
            </a:ln>
          </p:spPr>
          <p:txBody>
            <a:bodyPr/>
            <a:lstStyle/>
            <a:p>
              <a:endParaRPr lang="en-US"/>
            </a:p>
          </p:txBody>
        </p:sp>
        <p:sp>
          <p:nvSpPr>
            <p:cNvPr id="19" name="TextBox 19"/>
            <p:cNvSpPr txBox="1"/>
            <p:nvPr/>
          </p:nvSpPr>
          <p:spPr>
            <a:xfrm>
              <a:off x="0" y="104775"/>
              <a:ext cx="1532068" cy="863861"/>
            </a:xfrm>
            <a:prstGeom prst="rect">
              <a:avLst/>
            </a:prstGeom>
          </p:spPr>
          <p:txBody>
            <a:bodyPr lIns="50800" tIns="50800" rIns="50800" bIns="50800" rtlCol="0" anchor="ctr"/>
            <a:lstStyle/>
            <a:p>
              <a:pPr algn="ctr">
                <a:lnSpc>
                  <a:spcPts val="1925"/>
                </a:lnSpc>
              </a:pPr>
              <a:endParaRPr/>
            </a:p>
          </p:txBody>
        </p:sp>
      </p:grpSp>
      <p:sp>
        <p:nvSpPr>
          <p:cNvPr id="21" name="TextBox 21"/>
          <p:cNvSpPr txBox="1"/>
          <p:nvPr/>
        </p:nvSpPr>
        <p:spPr>
          <a:xfrm>
            <a:off x="2012169" y="3658161"/>
            <a:ext cx="1300132" cy="739992"/>
          </a:xfrm>
          <a:prstGeom prst="rect">
            <a:avLst/>
          </a:prstGeom>
        </p:spPr>
        <p:txBody>
          <a:bodyPr lIns="0" tIns="0" rIns="0" bIns="0" rtlCol="0" anchor="t">
            <a:spAutoFit/>
          </a:bodyPr>
          <a:lstStyle/>
          <a:p>
            <a:pPr algn="ctr">
              <a:lnSpc>
                <a:spcPts val="5891"/>
              </a:lnSpc>
            </a:pPr>
            <a:r>
              <a:rPr lang="en-US" sz="4909" b="1" spc="-171" dirty="0">
                <a:solidFill>
                  <a:srgbClr val="FDF9F5"/>
                </a:solidFill>
                <a:latin typeface="Inter Bold"/>
                <a:ea typeface="Inter Bold"/>
                <a:cs typeface="Inter Bold"/>
                <a:sym typeface="Inter Bold"/>
              </a:rPr>
              <a:t>01</a:t>
            </a:r>
          </a:p>
        </p:txBody>
      </p:sp>
      <p:grpSp>
        <p:nvGrpSpPr>
          <p:cNvPr id="22" name="Group 22"/>
          <p:cNvGrpSpPr/>
          <p:nvPr/>
        </p:nvGrpSpPr>
        <p:grpSpPr>
          <a:xfrm>
            <a:off x="14700901" y="3281560"/>
            <a:ext cx="1377299" cy="1377299"/>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589E6"/>
            </a:solidFill>
            <a:ln cap="sq">
              <a:noFill/>
              <a:prstDash val="solid"/>
              <a:miter/>
            </a:ln>
          </p:spPr>
          <p:txBody>
            <a:bodyPr/>
            <a:lstStyle/>
            <a:p>
              <a:endParaRPr lang="en-US"/>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14701868" y="3664834"/>
            <a:ext cx="1300132" cy="739992"/>
          </a:xfrm>
          <a:prstGeom prst="rect">
            <a:avLst/>
          </a:prstGeom>
        </p:spPr>
        <p:txBody>
          <a:bodyPr lIns="0" tIns="0" rIns="0" bIns="0" rtlCol="0" anchor="t">
            <a:spAutoFit/>
          </a:bodyPr>
          <a:lstStyle/>
          <a:p>
            <a:pPr algn="ctr">
              <a:lnSpc>
                <a:spcPts val="5891"/>
              </a:lnSpc>
            </a:pPr>
            <a:r>
              <a:rPr lang="en-US" sz="4909" b="1" spc="-171" dirty="0">
                <a:solidFill>
                  <a:srgbClr val="FDF9F5"/>
                </a:solidFill>
                <a:latin typeface="Inter Bold"/>
                <a:ea typeface="Inter Bold"/>
                <a:cs typeface="Inter Bold"/>
                <a:sym typeface="Inter Bold"/>
              </a:rPr>
              <a:t>03</a:t>
            </a:r>
          </a:p>
        </p:txBody>
      </p:sp>
      <p:sp>
        <p:nvSpPr>
          <p:cNvPr id="30" name="Rectangle 29"/>
          <p:cNvSpPr/>
          <p:nvPr/>
        </p:nvSpPr>
        <p:spPr>
          <a:xfrm>
            <a:off x="286928" y="4927980"/>
            <a:ext cx="5080413" cy="3416320"/>
          </a:xfrm>
          <a:prstGeom prst="rect">
            <a:avLst/>
          </a:prstGeom>
        </p:spPr>
        <p:txBody>
          <a:bodyPr wrap="square">
            <a:spAutoFit/>
          </a:bodyPr>
          <a:lstStyle/>
          <a:p>
            <a:pPr algn="just">
              <a:lnSpc>
                <a:spcPct val="150000"/>
              </a:lnSpc>
            </a:pPr>
            <a:r>
              <a:rPr lang="en-IN" sz="2400" dirty="0">
                <a:latin typeface="Times New Roman" panose="02020603050405020304" pitchFamily="18" charset="0"/>
                <a:ea typeface="Times New Roman" panose="02020603050405020304" pitchFamily="18" charset="0"/>
              </a:rPr>
              <a:t>Isaac’s struggles may have had a detrimental impact on a variety of his development and wellbeing areas. Emotionally he is anxious, clingy and has challenges with emotional regulation.</a:t>
            </a:r>
            <a:endParaRPr lang="en-GB" sz="2400" dirty="0"/>
          </a:p>
        </p:txBody>
      </p:sp>
      <p:sp>
        <p:nvSpPr>
          <p:cNvPr id="4" name="Freeform 4"/>
          <p:cNvSpPr/>
          <p:nvPr/>
        </p:nvSpPr>
        <p:spPr>
          <a:xfrm>
            <a:off x="15794840" y="7935379"/>
            <a:ext cx="3349381" cy="3300927"/>
          </a:xfrm>
          <a:custGeom>
            <a:avLst/>
            <a:gdLst/>
            <a:ahLst/>
            <a:cxnLst/>
            <a:rect l="l" t="t" r="r" b="b"/>
            <a:pathLst>
              <a:path w="3349381" h="3300927">
                <a:moveTo>
                  <a:pt x="0" y="0"/>
                </a:moveTo>
                <a:lnTo>
                  <a:pt x="3349381" y="0"/>
                </a:lnTo>
                <a:lnTo>
                  <a:pt x="3349381" y="3300927"/>
                </a:lnTo>
                <a:lnTo>
                  <a:pt x="0" y="3300927"/>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grpSp>
        <p:nvGrpSpPr>
          <p:cNvPr id="33" name="Group 9"/>
          <p:cNvGrpSpPr/>
          <p:nvPr/>
        </p:nvGrpSpPr>
        <p:grpSpPr>
          <a:xfrm>
            <a:off x="12765861" y="4991100"/>
            <a:ext cx="5293539" cy="3167510"/>
            <a:chOff x="0" y="0"/>
            <a:chExt cx="1532068" cy="968636"/>
          </a:xfrm>
        </p:grpSpPr>
        <p:sp>
          <p:nvSpPr>
            <p:cNvPr id="34" name="Freeform 10"/>
            <p:cNvSpPr/>
            <p:nvPr/>
          </p:nvSpPr>
          <p:spPr>
            <a:xfrm>
              <a:off x="0" y="0"/>
              <a:ext cx="1532068" cy="968636"/>
            </a:xfrm>
            <a:custGeom>
              <a:avLst/>
              <a:gdLst/>
              <a:ahLst/>
              <a:cxnLst/>
              <a:rect l="l" t="t" r="r" b="b"/>
              <a:pathLst>
                <a:path w="1532068" h="968636">
                  <a:moveTo>
                    <a:pt x="25979" y="0"/>
                  </a:moveTo>
                  <a:lnTo>
                    <a:pt x="1506089" y="0"/>
                  </a:lnTo>
                  <a:cubicBezTo>
                    <a:pt x="1520437" y="0"/>
                    <a:pt x="1532068" y="11631"/>
                    <a:pt x="1532068" y="25979"/>
                  </a:cubicBezTo>
                  <a:lnTo>
                    <a:pt x="1532068" y="942657"/>
                  </a:lnTo>
                  <a:cubicBezTo>
                    <a:pt x="1532068" y="949547"/>
                    <a:pt x="1529331" y="956155"/>
                    <a:pt x="1524459" y="961027"/>
                  </a:cubicBezTo>
                  <a:cubicBezTo>
                    <a:pt x="1519587" y="965899"/>
                    <a:pt x="1512979" y="968636"/>
                    <a:pt x="1506089" y="968636"/>
                  </a:cubicBezTo>
                  <a:lnTo>
                    <a:pt x="25979" y="968636"/>
                  </a:lnTo>
                  <a:cubicBezTo>
                    <a:pt x="19089" y="968636"/>
                    <a:pt x="12481" y="965899"/>
                    <a:pt x="7609" y="961027"/>
                  </a:cubicBezTo>
                  <a:cubicBezTo>
                    <a:pt x="2737" y="956155"/>
                    <a:pt x="0" y="949547"/>
                    <a:pt x="0" y="942657"/>
                  </a:cubicBezTo>
                  <a:lnTo>
                    <a:pt x="0" y="25979"/>
                  </a:lnTo>
                  <a:cubicBezTo>
                    <a:pt x="0" y="19089"/>
                    <a:pt x="2737" y="12481"/>
                    <a:pt x="7609" y="7609"/>
                  </a:cubicBezTo>
                  <a:cubicBezTo>
                    <a:pt x="12481" y="2737"/>
                    <a:pt x="19089" y="0"/>
                    <a:pt x="25979" y="0"/>
                  </a:cubicBezTo>
                  <a:close/>
                </a:path>
              </a:pathLst>
            </a:custGeom>
            <a:solidFill>
              <a:srgbClr val="4589E6"/>
            </a:solidFill>
            <a:ln cap="sq">
              <a:noFill/>
              <a:prstDash val="solid"/>
              <a:miter/>
            </a:ln>
          </p:spPr>
          <p:txBody>
            <a:bodyPr/>
            <a:lstStyle/>
            <a:p>
              <a:endParaRPr lang="en-US"/>
            </a:p>
          </p:txBody>
        </p:sp>
        <p:sp>
          <p:nvSpPr>
            <p:cNvPr id="35" name="TextBox 11"/>
            <p:cNvSpPr txBox="1"/>
            <p:nvPr/>
          </p:nvSpPr>
          <p:spPr>
            <a:xfrm>
              <a:off x="0" y="104775"/>
              <a:ext cx="1532068" cy="863861"/>
            </a:xfrm>
            <a:prstGeom prst="rect">
              <a:avLst/>
            </a:prstGeom>
          </p:spPr>
          <p:txBody>
            <a:bodyPr lIns="50800" tIns="50800" rIns="50800" bIns="50800" rtlCol="0" anchor="ctr"/>
            <a:lstStyle/>
            <a:p>
              <a:pPr algn="ctr">
                <a:lnSpc>
                  <a:spcPts val="1925"/>
                </a:lnSpc>
              </a:pPr>
              <a:endParaRPr/>
            </a:p>
          </p:txBody>
        </p:sp>
      </p:grpSp>
      <p:sp>
        <p:nvSpPr>
          <p:cNvPr id="20" name="Rectangle 19"/>
          <p:cNvSpPr/>
          <p:nvPr/>
        </p:nvSpPr>
        <p:spPr>
          <a:xfrm>
            <a:off x="6150053" y="4889435"/>
            <a:ext cx="6041947" cy="3416320"/>
          </a:xfrm>
          <a:prstGeom prst="rect">
            <a:avLst/>
          </a:prstGeom>
        </p:spPr>
        <p:txBody>
          <a:bodyPr wrap="square">
            <a:spAutoFit/>
          </a:bodyPr>
          <a:lstStyle/>
          <a:p>
            <a:pPr algn="just">
              <a:lnSpc>
                <a:spcPct val="150000"/>
              </a:lnSpc>
            </a:pPr>
            <a:r>
              <a:rPr lang="en-IN" sz="2400" dirty="0">
                <a:latin typeface="Times New Roman" panose="02020603050405020304" pitchFamily="18" charset="0"/>
                <a:ea typeface="Times New Roman" panose="02020603050405020304" pitchFamily="18" charset="0"/>
              </a:rPr>
              <a:t>Socially he has difficulties joining group activities and making relationships with peers. His lack of social contacts may also play a part in causing language delays, as he may have fewer opportunities to practice communication skills (</a:t>
            </a:r>
            <a:r>
              <a:rPr lang="en-IN" sz="2400" dirty="0" err="1">
                <a:latin typeface="Times New Roman" panose="02020603050405020304" pitchFamily="18" charset="0"/>
                <a:ea typeface="Times New Roman" panose="02020603050405020304" pitchFamily="18" charset="0"/>
              </a:rPr>
              <a:t>Vermeij</a:t>
            </a:r>
            <a:r>
              <a:rPr lang="en-IN" sz="2400" dirty="0">
                <a:latin typeface="Times New Roman" panose="02020603050405020304" pitchFamily="18" charset="0"/>
                <a:ea typeface="Times New Roman" panose="02020603050405020304" pitchFamily="18" charset="0"/>
              </a:rPr>
              <a:t> </a:t>
            </a:r>
            <a:r>
              <a:rPr lang="en-IN" sz="2400" i="1" dirty="0">
                <a:latin typeface="Times New Roman" panose="02020603050405020304" pitchFamily="18" charset="0"/>
                <a:ea typeface="Times New Roman" panose="02020603050405020304" pitchFamily="18" charset="0"/>
              </a:rPr>
              <a:t>et al., </a:t>
            </a:r>
            <a:r>
              <a:rPr lang="en-IN" sz="2400" dirty="0">
                <a:latin typeface="Times New Roman" panose="02020603050405020304" pitchFamily="18" charset="0"/>
                <a:ea typeface="Times New Roman" panose="02020603050405020304" pitchFamily="18" charset="0"/>
              </a:rPr>
              <a:t>2023).</a:t>
            </a:r>
            <a:endParaRPr lang="en-GB" sz="2400" dirty="0"/>
          </a:p>
        </p:txBody>
      </p:sp>
      <p:sp>
        <p:nvSpPr>
          <p:cNvPr id="28" name="Rectangle 27"/>
          <p:cNvSpPr/>
          <p:nvPr/>
        </p:nvSpPr>
        <p:spPr>
          <a:xfrm>
            <a:off x="12891827" y="5291005"/>
            <a:ext cx="5015173" cy="2308324"/>
          </a:xfrm>
          <a:prstGeom prst="rect">
            <a:avLst/>
          </a:prstGeom>
        </p:spPr>
        <p:txBody>
          <a:bodyPr wrap="square">
            <a:spAutoFit/>
          </a:bodyPr>
          <a:lstStyle/>
          <a:p>
            <a:pPr lvl="0" algn="just">
              <a:lnSpc>
                <a:spcPct val="150000"/>
              </a:lnSpc>
              <a:spcAft>
                <a:spcPts val="800"/>
              </a:spcAft>
            </a:pPr>
            <a:r>
              <a:rPr lang="en-IN" sz="2400" dirty="0">
                <a:latin typeface="Times New Roman" panose="02020603050405020304" pitchFamily="18" charset="0"/>
                <a:ea typeface="Times New Roman" panose="02020603050405020304" pitchFamily="18" charset="0"/>
              </a:rPr>
              <a:t>These problems, if not addressed, could have a negative impact on his confidence, school readiness and future health.</a:t>
            </a:r>
            <a:endParaRPr lang="en-IN" sz="24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rot="872040">
            <a:off x="-1244729" y="-1565903"/>
            <a:ext cx="5159726" cy="3799435"/>
          </a:xfrm>
          <a:custGeom>
            <a:avLst/>
            <a:gdLst/>
            <a:ahLst/>
            <a:cxnLst/>
            <a:rect l="l" t="t" r="r" b="b"/>
            <a:pathLst>
              <a:path w="5159726" h="3799435">
                <a:moveTo>
                  <a:pt x="0" y="0"/>
                </a:moveTo>
                <a:lnTo>
                  <a:pt x="5159726" y="0"/>
                </a:lnTo>
                <a:lnTo>
                  <a:pt x="5159726" y="3799435"/>
                </a:lnTo>
                <a:lnTo>
                  <a:pt x="0" y="379943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US"/>
          </a:p>
        </p:txBody>
      </p:sp>
      <p:sp>
        <p:nvSpPr>
          <p:cNvPr id="3" name="Freeform 3"/>
          <p:cNvSpPr/>
          <p:nvPr/>
        </p:nvSpPr>
        <p:spPr>
          <a:xfrm rot="-10800000">
            <a:off x="15169029" y="851396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rot="675683">
            <a:off x="11764226" y="8767546"/>
            <a:ext cx="2836512" cy="2429085"/>
          </a:xfrm>
          <a:custGeom>
            <a:avLst/>
            <a:gdLst/>
            <a:ahLst/>
            <a:cxnLst/>
            <a:rect l="l" t="t" r="r" b="b"/>
            <a:pathLst>
              <a:path w="2836512" h="2429085">
                <a:moveTo>
                  <a:pt x="0" y="0"/>
                </a:moveTo>
                <a:lnTo>
                  <a:pt x="2836511" y="0"/>
                </a:lnTo>
                <a:lnTo>
                  <a:pt x="2836511" y="2429085"/>
                </a:lnTo>
                <a:lnTo>
                  <a:pt x="0" y="242908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50501" y="2097142"/>
            <a:ext cx="2079201" cy="2052739"/>
          </a:xfrm>
          <a:custGeom>
            <a:avLst/>
            <a:gdLst/>
            <a:ahLst/>
            <a:cxnLst/>
            <a:rect l="l" t="t" r="r" b="b"/>
            <a:pathLst>
              <a:path w="2079201" h="2052739">
                <a:moveTo>
                  <a:pt x="0" y="0"/>
                </a:moveTo>
                <a:lnTo>
                  <a:pt x="2079201" y="0"/>
                </a:lnTo>
                <a:lnTo>
                  <a:pt x="2079201" y="2052738"/>
                </a:lnTo>
                <a:lnTo>
                  <a:pt x="0" y="2052738"/>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9" name="TextBox 5"/>
          <p:cNvSpPr txBox="1"/>
          <p:nvPr/>
        </p:nvSpPr>
        <p:spPr>
          <a:xfrm>
            <a:off x="2957768" y="1763448"/>
            <a:ext cx="14111031" cy="923330"/>
          </a:xfrm>
          <a:prstGeom prst="rect">
            <a:avLst/>
          </a:prstGeom>
        </p:spPr>
        <p:txBody>
          <a:bodyPr wrap="square" lIns="0" tIns="0" rIns="0" bIns="0" rtlCol="0" anchor="t">
            <a:spAutoFit/>
          </a:bodyPr>
          <a:lstStyle/>
          <a:p>
            <a:pPr algn="ctr">
              <a:lnSpc>
                <a:spcPts val="7150"/>
              </a:lnSpc>
            </a:pPr>
            <a:r>
              <a:rPr lang="en-US" sz="6600" b="1" dirty="0">
                <a:latin typeface="Times New Roman" panose="02020603050405020304" pitchFamily="18" charset="0"/>
                <a:ea typeface="Times New Roman" panose="02020603050405020304" pitchFamily="18" charset="0"/>
              </a:rPr>
              <a:t>Nature and Nurture Influences</a:t>
            </a:r>
            <a:endParaRPr lang="en-US" sz="6500" b="1" spc="-39" dirty="0">
              <a:solidFill>
                <a:srgbClr val="3D3D3D"/>
              </a:solidFill>
              <a:latin typeface="Roboto Bold"/>
              <a:ea typeface="Roboto Bold"/>
              <a:cs typeface="Roboto Bold"/>
              <a:sym typeface="Roboto Bold"/>
            </a:endParaRPr>
          </a:p>
        </p:txBody>
      </p:sp>
      <p:sp>
        <p:nvSpPr>
          <p:cNvPr id="10" name="Rectangle 9"/>
          <p:cNvSpPr/>
          <p:nvPr/>
        </p:nvSpPr>
        <p:spPr>
          <a:xfrm>
            <a:off x="9143999" y="4123504"/>
            <a:ext cx="7924799" cy="3970318"/>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Nature includes biological influences wherein Isaac may have a highly difficult temperament (found in 10% children), affecting early brain development (CPE, 2026).</a:t>
            </a:r>
          </a:p>
          <a:p>
            <a:pPr marL="342900" lvl="0" indent="-342900" algn="just">
              <a:lnSpc>
                <a:spcPct val="150000"/>
              </a:lnSpc>
              <a:spcAft>
                <a:spcPts val="0"/>
              </a:spcAft>
              <a:buFont typeface="Symbol" panose="05050102010706020507" pitchFamily="18" charset="2"/>
              <a:buChar char=""/>
            </a:pP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Nurture includes environmental influences where maternal depression, disrupted childcare, and relocation have affected attachment security.</a:t>
            </a:r>
            <a:endParaRPr lang="en-IN" sz="2400" dirty="0">
              <a:effectLst/>
              <a:latin typeface="Times New Roman" panose="02020603050405020304" pitchFamily="18" charset="0"/>
              <a:ea typeface="Times New Roman" panose="02020603050405020304" pitchFamily="18" charset="0"/>
            </a:endParaRPr>
          </a:p>
        </p:txBody>
      </p:sp>
      <p:pic>
        <p:nvPicPr>
          <p:cNvPr id="11" name="Picture 10"/>
          <p:cNvPicPr/>
          <p:nvPr/>
        </p:nvPicPr>
        <p:blipFill>
          <a:blip r:embed="rId11"/>
          <a:stretch>
            <a:fillRect/>
          </a:stretch>
        </p:blipFill>
        <p:spPr>
          <a:xfrm>
            <a:off x="1028700" y="3460631"/>
            <a:ext cx="7429501" cy="4742065"/>
          </a:xfrm>
          <a:prstGeom prst="rect">
            <a:avLst/>
          </a:prstGeom>
        </p:spPr>
      </p:pic>
      <p:sp>
        <p:nvSpPr>
          <p:cNvPr id="12" name="Rectangle 11"/>
          <p:cNvSpPr/>
          <p:nvPr/>
        </p:nvSpPr>
        <p:spPr>
          <a:xfrm>
            <a:off x="1028700" y="8202696"/>
            <a:ext cx="7207825" cy="458074"/>
          </a:xfrm>
          <a:prstGeom prst="rect">
            <a:avLst/>
          </a:prstGeom>
        </p:spPr>
        <p:txBody>
          <a:bodyPr wrap="square">
            <a:spAutoFit/>
          </a:bodyPr>
          <a:lstStyle/>
          <a:p>
            <a:pPr algn="ctr">
              <a:lnSpc>
                <a:spcPct val="150000"/>
              </a:lnSpc>
              <a:spcAft>
                <a:spcPts val="800"/>
              </a:spcAft>
            </a:pPr>
            <a:r>
              <a:rPr lang="en-GB" b="1" dirty="0">
                <a:latin typeface="Times New Roman" panose="02020603050405020304" pitchFamily="18" charset="0"/>
                <a:ea typeface="Times New Roman" panose="02020603050405020304" pitchFamily="18" charset="0"/>
              </a:rPr>
              <a:t>Figure 2: Temperament categories and prevalence in children</a:t>
            </a:r>
            <a:endParaRPr lang="en-IN"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rot="872040">
            <a:off x="-1244729" y="-1565903"/>
            <a:ext cx="5159726" cy="3799435"/>
          </a:xfrm>
          <a:custGeom>
            <a:avLst/>
            <a:gdLst/>
            <a:ahLst/>
            <a:cxnLst/>
            <a:rect l="l" t="t" r="r" b="b"/>
            <a:pathLst>
              <a:path w="5159726" h="3799435">
                <a:moveTo>
                  <a:pt x="0" y="0"/>
                </a:moveTo>
                <a:lnTo>
                  <a:pt x="5159726" y="0"/>
                </a:lnTo>
                <a:lnTo>
                  <a:pt x="5159726" y="3799435"/>
                </a:lnTo>
                <a:lnTo>
                  <a:pt x="0" y="379943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US"/>
          </a:p>
        </p:txBody>
      </p:sp>
      <p:sp>
        <p:nvSpPr>
          <p:cNvPr id="3" name="Freeform 3"/>
          <p:cNvSpPr/>
          <p:nvPr/>
        </p:nvSpPr>
        <p:spPr>
          <a:xfrm rot="-10800000">
            <a:off x="15169029" y="851396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rot="675683">
            <a:off x="11764226" y="8767546"/>
            <a:ext cx="2836512" cy="2429085"/>
          </a:xfrm>
          <a:custGeom>
            <a:avLst/>
            <a:gdLst/>
            <a:ahLst/>
            <a:cxnLst/>
            <a:rect l="l" t="t" r="r" b="b"/>
            <a:pathLst>
              <a:path w="2836512" h="2429085">
                <a:moveTo>
                  <a:pt x="0" y="0"/>
                </a:moveTo>
                <a:lnTo>
                  <a:pt x="2836511" y="0"/>
                </a:lnTo>
                <a:lnTo>
                  <a:pt x="2836511" y="2429085"/>
                </a:lnTo>
                <a:lnTo>
                  <a:pt x="0" y="242908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50501" y="2097142"/>
            <a:ext cx="2079201" cy="2052739"/>
          </a:xfrm>
          <a:custGeom>
            <a:avLst/>
            <a:gdLst/>
            <a:ahLst/>
            <a:cxnLst/>
            <a:rect l="l" t="t" r="r" b="b"/>
            <a:pathLst>
              <a:path w="2079201" h="2052739">
                <a:moveTo>
                  <a:pt x="0" y="0"/>
                </a:moveTo>
                <a:lnTo>
                  <a:pt x="2079201" y="0"/>
                </a:lnTo>
                <a:lnTo>
                  <a:pt x="2079201" y="2052738"/>
                </a:lnTo>
                <a:lnTo>
                  <a:pt x="0" y="2052738"/>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8" name="Freeform 8"/>
          <p:cNvSpPr/>
          <p:nvPr/>
        </p:nvSpPr>
        <p:spPr>
          <a:xfrm>
            <a:off x="11554350" y="2686777"/>
            <a:ext cx="6125913" cy="6159510"/>
          </a:xfrm>
          <a:custGeom>
            <a:avLst/>
            <a:gdLst/>
            <a:ahLst/>
            <a:cxnLst/>
            <a:rect l="l" t="t" r="r" b="b"/>
            <a:pathLst>
              <a:path w="6125913" h="6159510">
                <a:moveTo>
                  <a:pt x="0" y="0"/>
                </a:moveTo>
                <a:lnTo>
                  <a:pt x="6125913" y="0"/>
                </a:lnTo>
                <a:lnTo>
                  <a:pt x="6125913" y="6159510"/>
                </a:lnTo>
                <a:lnTo>
                  <a:pt x="0" y="615951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7" name="TextBox 5"/>
          <p:cNvSpPr txBox="1"/>
          <p:nvPr/>
        </p:nvSpPr>
        <p:spPr>
          <a:xfrm>
            <a:off x="1148237" y="1763447"/>
            <a:ext cx="11805764" cy="1846659"/>
          </a:xfrm>
          <a:prstGeom prst="rect">
            <a:avLst/>
          </a:prstGeom>
        </p:spPr>
        <p:txBody>
          <a:bodyPr wrap="square" lIns="0" tIns="0" rIns="0" bIns="0" rtlCol="0" anchor="t">
            <a:spAutoFit/>
          </a:bodyPr>
          <a:lstStyle/>
          <a:p>
            <a:pPr algn="ctr">
              <a:lnSpc>
                <a:spcPts val="7150"/>
              </a:lnSpc>
            </a:pPr>
            <a:r>
              <a:rPr lang="en-US" sz="6600" b="1" dirty="0">
                <a:latin typeface="Times New Roman" panose="02020603050405020304" pitchFamily="18" charset="0"/>
                <a:ea typeface="Times New Roman" panose="02020603050405020304" pitchFamily="18" charset="0"/>
              </a:rPr>
              <a:t>Support Plan: Attachment-Based Interventions</a:t>
            </a:r>
            <a:endParaRPr lang="en-US" sz="6500" b="1" spc="-39" dirty="0">
              <a:solidFill>
                <a:srgbClr val="3D3D3D"/>
              </a:solidFill>
              <a:latin typeface="Roboto Bold"/>
              <a:ea typeface="Roboto Bold"/>
              <a:cs typeface="Roboto Bold"/>
              <a:sym typeface="Roboto Bold"/>
            </a:endParaRPr>
          </a:p>
        </p:txBody>
      </p:sp>
      <p:sp>
        <p:nvSpPr>
          <p:cNvPr id="6" name="Rectangle 5"/>
          <p:cNvSpPr/>
          <p:nvPr/>
        </p:nvSpPr>
        <p:spPr>
          <a:xfrm>
            <a:off x="1335134" y="4221333"/>
            <a:ext cx="9144000" cy="4013727"/>
          </a:xfrm>
          <a:prstGeom prst="rect">
            <a:avLst/>
          </a:prstGeom>
        </p:spPr>
        <p:txBody>
          <a:bodyPr>
            <a:spAutoFit/>
          </a:bodyPr>
          <a:lstStyle/>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A key worker should provide consistent emotional support and predictable routines to strengthen attachment security.</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Activities to support gradual separation should help Isaac manage anxiety and build confidence.</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This is appropriate since 71% of children at age 4 are able to develop secure attachments when caregivers respond consistently and continuously </a:t>
            </a:r>
            <a:r>
              <a:rPr lang="en-IN" sz="2400" dirty="0">
                <a:latin typeface="Times New Roman" panose="02020603050405020304" pitchFamily="18" charset="0"/>
                <a:ea typeface="Times New Roman" panose="02020603050405020304" pitchFamily="18" charset="0"/>
              </a:rPr>
              <a:t>(McIntosh, 2023).</a:t>
            </a:r>
            <a:endParaRPr lang="en-IN" sz="2400" dirty="0"/>
          </a:p>
        </p:txBody>
      </p:sp>
    </p:spTree>
    <p:extLst>
      <p:ext uri="{BB962C8B-B14F-4D97-AF65-F5344CB8AC3E}">
        <p14:creationId xmlns:p14="http://schemas.microsoft.com/office/powerpoint/2010/main" val="3180978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296464" y="-1163464"/>
            <a:ext cx="3581385" cy="3581385"/>
          </a:xfrm>
          <a:custGeom>
            <a:avLst/>
            <a:gdLst/>
            <a:ahLst/>
            <a:cxnLst/>
            <a:rect l="l" t="t" r="r" b="b"/>
            <a:pathLst>
              <a:path w="3581385" h="3581385">
                <a:moveTo>
                  <a:pt x="0" y="0"/>
                </a:moveTo>
                <a:lnTo>
                  <a:pt x="3581384" y="0"/>
                </a:lnTo>
                <a:lnTo>
                  <a:pt x="3581384" y="3581384"/>
                </a:lnTo>
                <a:lnTo>
                  <a:pt x="0" y="35813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3220928" y="-1439072"/>
            <a:ext cx="2532921" cy="2422393"/>
          </a:xfrm>
          <a:custGeom>
            <a:avLst/>
            <a:gdLst/>
            <a:ahLst/>
            <a:cxnLst/>
            <a:rect l="l" t="t" r="r" b="b"/>
            <a:pathLst>
              <a:path w="2532921" h="2422393">
                <a:moveTo>
                  <a:pt x="0" y="0"/>
                </a:moveTo>
                <a:lnTo>
                  <a:pt x="2532921" y="0"/>
                </a:lnTo>
                <a:lnTo>
                  <a:pt x="2532921" y="2422393"/>
                </a:lnTo>
                <a:lnTo>
                  <a:pt x="0" y="242239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a:off x="5718680" y="8526750"/>
            <a:ext cx="2918547" cy="2876325"/>
          </a:xfrm>
          <a:custGeom>
            <a:avLst/>
            <a:gdLst/>
            <a:ahLst/>
            <a:cxnLst/>
            <a:rect l="l" t="t" r="r" b="b"/>
            <a:pathLst>
              <a:path w="2918547" h="2876325">
                <a:moveTo>
                  <a:pt x="0" y="0"/>
                </a:moveTo>
                <a:lnTo>
                  <a:pt x="2918547" y="0"/>
                </a:lnTo>
                <a:lnTo>
                  <a:pt x="2918547" y="2876325"/>
                </a:lnTo>
                <a:lnTo>
                  <a:pt x="0" y="287632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8" name="Freeform 8"/>
          <p:cNvSpPr/>
          <p:nvPr/>
        </p:nvSpPr>
        <p:spPr>
          <a:xfrm>
            <a:off x="3760614" y="8140623"/>
            <a:ext cx="3727160" cy="3727160"/>
          </a:xfrm>
          <a:custGeom>
            <a:avLst/>
            <a:gdLst/>
            <a:ahLst/>
            <a:cxnLst/>
            <a:rect l="l" t="t" r="r" b="b"/>
            <a:pathLst>
              <a:path w="3727160" h="3727160">
                <a:moveTo>
                  <a:pt x="0" y="0"/>
                </a:moveTo>
                <a:lnTo>
                  <a:pt x="3727160" y="0"/>
                </a:lnTo>
                <a:lnTo>
                  <a:pt x="3727160" y="3727160"/>
                </a:lnTo>
                <a:lnTo>
                  <a:pt x="0" y="3727160"/>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9" name="TextBox 5"/>
          <p:cNvSpPr txBox="1"/>
          <p:nvPr/>
        </p:nvSpPr>
        <p:spPr>
          <a:xfrm>
            <a:off x="2284921" y="1257300"/>
            <a:ext cx="15469678" cy="1846659"/>
          </a:xfrm>
          <a:prstGeom prst="rect">
            <a:avLst/>
          </a:prstGeom>
        </p:spPr>
        <p:txBody>
          <a:bodyPr wrap="square" lIns="0" tIns="0" rIns="0" bIns="0" rtlCol="0" anchor="t">
            <a:spAutoFit/>
          </a:bodyPr>
          <a:lstStyle/>
          <a:p>
            <a:pPr algn="ctr">
              <a:lnSpc>
                <a:spcPts val="7150"/>
              </a:lnSpc>
            </a:pPr>
            <a:r>
              <a:rPr lang="en-US" sz="6600" b="1" dirty="0">
                <a:latin typeface="Times New Roman" panose="02020603050405020304" pitchFamily="18" charset="0"/>
                <a:ea typeface="Times New Roman" panose="02020603050405020304" pitchFamily="18" charset="0"/>
              </a:rPr>
              <a:t>Support Plan: Language Development and Multi-Agency Support</a:t>
            </a:r>
            <a:endParaRPr lang="en-US" sz="6500" b="1" spc="-39" dirty="0">
              <a:solidFill>
                <a:srgbClr val="3D3D3D"/>
              </a:solidFill>
              <a:latin typeface="Roboto Bold"/>
              <a:ea typeface="Roboto Bold"/>
              <a:cs typeface="Roboto Bold"/>
              <a:sym typeface="Roboto Bold"/>
            </a:endParaRPr>
          </a:p>
        </p:txBody>
      </p:sp>
      <p:sp>
        <p:nvSpPr>
          <p:cNvPr id="10" name="Rectangle 9"/>
          <p:cNvSpPr/>
          <p:nvPr/>
        </p:nvSpPr>
        <p:spPr>
          <a:xfrm>
            <a:off x="809947" y="3563554"/>
            <a:ext cx="8334053" cy="4524315"/>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Storytelling, group discussions and play-based learning experiences will promote Isaac’s language development and communication skills.</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Parental support will enable his mother to be confident in dealing with his needs.</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Holistic support for Isaac will include multi-agency collaboration through speech therapists, health professionals and educators (Haven, 2025).</a:t>
            </a:r>
            <a:endParaRPr lang="en-IN" sz="2400" dirty="0">
              <a:effectLst/>
              <a:latin typeface="Times New Roman" panose="02020603050405020304" pitchFamily="18" charset="0"/>
              <a:ea typeface="Times New Roman" panose="02020603050405020304" pitchFamily="18" charset="0"/>
            </a:endParaRPr>
          </a:p>
        </p:txBody>
      </p:sp>
      <p:pic>
        <p:nvPicPr>
          <p:cNvPr id="11" name="Picture 10"/>
          <p:cNvPicPr/>
          <p:nvPr/>
        </p:nvPicPr>
        <p:blipFill>
          <a:blip r:embed="rId11"/>
          <a:stretch>
            <a:fillRect/>
          </a:stretch>
        </p:blipFill>
        <p:spPr>
          <a:xfrm>
            <a:off x="9445840" y="3320268"/>
            <a:ext cx="8036485" cy="5328432"/>
          </a:xfrm>
          <a:prstGeom prst="rect">
            <a:avLst/>
          </a:prstGeom>
        </p:spPr>
      </p:pic>
      <p:sp>
        <p:nvSpPr>
          <p:cNvPr id="12" name="Rectangle 11"/>
          <p:cNvSpPr/>
          <p:nvPr/>
        </p:nvSpPr>
        <p:spPr>
          <a:xfrm>
            <a:off x="10194699" y="8724900"/>
            <a:ext cx="7559900" cy="1025922"/>
          </a:xfrm>
          <a:prstGeom prst="rect">
            <a:avLst/>
          </a:prstGeom>
        </p:spPr>
        <p:txBody>
          <a:bodyPr wrap="square">
            <a:spAutoFit/>
          </a:bodyPr>
          <a:lstStyle/>
          <a:p>
            <a:pPr algn="ctr">
              <a:lnSpc>
                <a:spcPct val="150000"/>
              </a:lnSpc>
              <a:spcAft>
                <a:spcPts val="800"/>
              </a:spcAft>
            </a:pPr>
            <a:r>
              <a:rPr lang="en-GB" b="1" dirty="0">
                <a:latin typeface="Times New Roman" panose="02020603050405020304" pitchFamily="18" charset="0"/>
                <a:ea typeface="Times New Roman" panose="02020603050405020304" pitchFamily="18" charset="0"/>
              </a:rPr>
              <a:t>Figure 3: Safeguarding agency roles</a:t>
            </a:r>
            <a:endParaRPr lang="en-IN" dirty="0">
              <a:latin typeface="Times New Roman" panose="02020603050405020304" pitchFamily="18" charset="0"/>
              <a:ea typeface="Times New Roman" panose="02020603050405020304" pitchFamily="18" charset="0"/>
            </a:endParaRPr>
          </a:p>
          <a:p>
            <a:pPr algn="ctr">
              <a:lnSpc>
                <a:spcPct val="150000"/>
              </a:lnSpc>
              <a:spcAft>
                <a:spcPts val="800"/>
              </a:spcAft>
            </a:pPr>
            <a:r>
              <a:rPr lang="en-GB" dirty="0">
                <a:latin typeface="Times New Roman" panose="02020603050405020304" pitchFamily="18" charset="0"/>
                <a:ea typeface="Times New Roman" panose="02020603050405020304" pitchFamily="18" charset="0"/>
              </a:rPr>
              <a:t>(Source: Haven, 2025)</a:t>
            </a:r>
            <a:endParaRPr lang="en-IN"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rot="872040">
            <a:off x="-1244729" y="-1565903"/>
            <a:ext cx="5159726" cy="3799435"/>
          </a:xfrm>
          <a:custGeom>
            <a:avLst/>
            <a:gdLst/>
            <a:ahLst/>
            <a:cxnLst/>
            <a:rect l="l" t="t" r="r" b="b"/>
            <a:pathLst>
              <a:path w="5159726" h="3799435">
                <a:moveTo>
                  <a:pt x="0" y="0"/>
                </a:moveTo>
                <a:lnTo>
                  <a:pt x="5159726" y="0"/>
                </a:lnTo>
                <a:lnTo>
                  <a:pt x="5159726" y="3799435"/>
                </a:lnTo>
                <a:lnTo>
                  <a:pt x="0" y="379943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US"/>
          </a:p>
        </p:txBody>
      </p:sp>
      <p:sp>
        <p:nvSpPr>
          <p:cNvPr id="3" name="Freeform 3"/>
          <p:cNvSpPr/>
          <p:nvPr/>
        </p:nvSpPr>
        <p:spPr>
          <a:xfrm rot="-10800000">
            <a:off x="15169029" y="851396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rot="675683">
            <a:off x="11764226" y="8767546"/>
            <a:ext cx="2836512" cy="2429085"/>
          </a:xfrm>
          <a:custGeom>
            <a:avLst/>
            <a:gdLst/>
            <a:ahLst/>
            <a:cxnLst/>
            <a:rect l="l" t="t" r="r" b="b"/>
            <a:pathLst>
              <a:path w="2836512" h="2429085">
                <a:moveTo>
                  <a:pt x="0" y="0"/>
                </a:moveTo>
                <a:lnTo>
                  <a:pt x="2836511" y="0"/>
                </a:lnTo>
                <a:lnTo>
                  <a:pt x="2836511" y="2429085"/>
                </a:lnTo>
                <a:lnTo>
                  <a:pt x="0" y="242908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50501" y="2097142"/>
            <a:ext cx="2079201" cy="2052739"/>
          </a:xfrm>
          <a:custGeom>
            <a:avLst/>
            <a:gdLst/>
            <a:ahLst/>
            <a:cxnLst/>
            <a:rect l="l" t="t" r="r" b="b"/>
            <a:pathLst>
              <a:path w="2079201" h="2052739">
                <a:moveTo>
                  <a:pt x="0" y="0"/>
                </a:moveTo>
                <a:lnTo>
                  <a:pt x="2079201" y="0"/>
                </a:lnTo>
                <a:lnTo>
                  <a:pt x="2079201" y="2052738"/>
                </a:lnTo>
                <a:lnTo>
                  <a:pt x="0" y="2052738"/>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6" name="TextBox 6"/>
          <p:cNvSpPr txBox="1"/>
          <p:nvPr/>
        </p:nvSpPr>
        <p:spPr>
          <a:xfrm>
            <a:off x="1028700" y="1833987"/>
            <a:ext cx="16421100" cy="923330"/>
          </a:xfrm>
          <a:prstGeom prst="rect">
            <a:avLst/>
          </a:prstGeom>
        </p:spPr>
        <p:txBody>
          <a:bodyPr wrap="square" lIns="0" tIns="0" rIns="0" bIns="0" rtlCol="0" anchor="t">
            <a:spAutoFit/>
          </a:bodyPr>
          <a:lstStyle/>
          <a:p>
            <a:pPr algn="ctr">
              <a:lnSpc>
                <a:spcPts val="7150"/>
              </a:lnSpc>
            </a:pPr>
            <a:r>
              <a:rPr lang="en-US" sz="6600" b="1" spc="-39" dirty="0">
                <a:solidFill>
                  <a:srgbClr val="3D3D3D"/>
                </a:solidFill>
                <a:latin typeface="Times New Roman" panose="02020603050405020304" pitchFamily="18" charset="0"/>
                <a:ea typeface="Roboto Bold"/>
                <a:cs typeface="Times New Roman" panose="02020603050405020304" pitchFamily="18" charset="0"/>
                <a:sym typeface="Roboto Bold"/>
              </a:rPr>
              <a:t>Critical Evaluation of Bowlby’s Theory</a:t>
            </a:r>
          </a:p>
        </p:txBody>
      </p:sp>
      <p:grpSp>
        <p:nvGrpSpPr>
          <p:cNvPr id="7" name="Group 7"/>
          <p:cNvGrpSpPr/>
          <p:nvPr/>
        </p:nvGrpSpPr>
        <p:grpSpPr>
          <a:xfrm>
            <a:off x="4497585" y="3234192"/>
            <a:ext cx="11169097" cy="1569116"/>
            <a:chOff x="0" y="0"/>
            <a:chExt cx="2000630" cy="281063"/>
          </a:xfrm>
        </p:grpSpPr>
        <p:sp>
          <p:nvSpPr>
            <p:cNvPr id="8" name="Freeform 8"/>
            <p:cNvSpPr/>
            <p:nvPr/>
          </p:nvSpPr>
          <p:spPr>
            <a:xfrm>
              <a:off x="0" y="0"/>
              <a:ext cx="2000630" cy="281063"/>
            </a:xfrm>
            <a:custGeom>
              <a:avLst/>
              <a:gdLst/>
              <a:ahLst/>
              <a:cxnLst/>
              <a:rect l="l" t="t" r="r" b="b"/>
              <a:pathLst>
                <a:path w="2000630" h="281063">
                  <a:moveTo>
                    <a:pt x="0" y="0"/>
                  </a:moveTo>
                  <a:lnTo>
                    <a:pt x="2000630" y="0"/>
                  </a:lnTo>
                  <a:lnTo>
                    <a:pt x="2000630" y="281063"/>
                  </a:lnTo>
                  <a:lnTo>
                    <a:pt x="0" y="281063"/>
                  </a:lnTo>
                  <a:close/>
                </a:path>
              </a:pathLst>
            </a:custGeom>
            <a:solidFill>
              <a:srgbClr val="FFCB64"/>
            </a:solidFill>
            <a:ln cap="sq">
              <a:noFill/>
              <a:prstDash val="solid"/>
              <a:miter/>
            </a:ln>
          </p:spPr>
          <p:txBody>
            <a:bodyPr/>
            <a:lstStyle/>
            <a:p>
              <a:endParaRPr lang="en-US"/>
            </a:p>
          </p:txBody>
        </p:sp>
        <p:sp>
          <p:nvSpPr>
            <p:cNvPr id="9" name="TextBox 9"/>
            <p:cNvSpPr txBox="1"/>
            <p:nvPr/>
          </p:nvSpPr>
          <p:spPr>
            <a:xfrm>
              <a:off x="0" y="-47625"/>
              <a:ext cx="2000630" cy="32868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0" name="TextBox 10"/>
          <p:cNvSpPr txBox="1"/>
          <p:nvPr/>
        </p:nvSpPr>
        <p:spPr>
          <a:xfrm>
            <a:off x="5333624" y="3467100"/>
            <a:ext cx="9752640" cy="1107996"/>
          </a:xfrm>
          <a:prstGeom prst="rect">
            <a:avLst/>
          </a:prstGeom>
        </p:spPr>
        <p:txBody>
          <a:bodyPr lIns="0" tIns="0" rIns="0" bIns="0" rtlCol="0" anchor="t">
            <a:spAutoFit/>
          </a:bodyPr>
          <a:lstStyle/>
          <a:p>
            <a:pPr lvl="0">
              <a:lnSpc>
                <a:spcPct val="150000"/>
              </a:lnSpc>
            </a:pPr>
            <a:r>
              <a:rPr lang="en-US" sz="2400" dirty="0">
                <a:latin typeface="Times New Roman" panose="02020603050405020304" pitchFamily="18" charset="0"/>
                <a:cs typeface="Times New Roman" panose="02020603050405020304" pitchFamily="18" charset="0"/>
              </a:rPr>
              <a:t>Bowlby’s theory provides a useful framework for identifying children at risk and informing early intervention strategies (</a:t>
            </a:r>
            <a:r>
              <a:rPr lang="en-US" sz="2400" dirty="0" err="1">
                <a:latin typeface="Times New Roman" panose="02020603050405020304" pitchFamily="18" charset="0"/>
                <a:cs typeface="Times New Roman" panose="02020603050405020304" pitchFamily="18" charset="0"/>
              </a:rPr>
              <a:t>Salcuni</a:t>
            </a:r>
            <a:r>
              <a:rPr lang="en-US" sz="2400" dirty="0">
                <a:latin typeface="Times New Roman" panose="02020603050405020304" pitchFamily="18" charset="0"/>
                <a:cs typeface="Times New Roman" panose="02020603050405020304" pitchFamily="18" charset="0"/>
              </a:rPr>
              <a:t>, 2015).</a:t>
            </a:r>
            <a:endParaRPr lang="en-IN" sz="2400" dirty="0">
              <a:latin typeface="Times New Roman" panose="02020603050405020304" pitchFamily="18" charset="0"/>
              <a:cs typeface="Times New Roman" panose="02020603050405020304" pitchFamily="18" charset="0"/>
            </a:endParaRPr>
          </a:p>
        </p:txBody>
      </p:sp>
      <p:grpSp>
        <p:nvGrpSpPr>
          <p:cNvPr id="11" name="Group 11"/>
          <p:cNvGrpSpPr/>
          <p:nvPr/>
        </p:nvGrpSpPr>
        <p:grpSpPr>
          <a:xfrm>
            <a:off x="2621318" y="3234192"/>
            <a:ext cx="1569116" cy="1569116"/>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B64"/>
            </a:solidFill>
            <a:ln cap="sq">
              <a:noFill/>
              <a:prstDash val="solid"/>
              <a:miter/>
            </a:ln>
          </p:spPr>
          <p:txBody>
            <a:bodyPr/>
            <a:lstStyle/>
            <a:p>
              <a:endParaRPr lang="en-US"/>
            </a:p>
          </p:txBody>
        </p:sp>
        <p:sp>
          <p:nvSpPr>
            <p:cNvPr id="13" name="TextBox 13"/>
            <p:cNvSpPr txBox="1"/>
            <p:nvPr/>
          </p:nvSpPr>
          <p:spPr>
            <a:xfrm>
              <a:off x="76200" y="28575"/>
              <a:ext cx="660400" cy="708025"/>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4" name="TextBox 14"/>
          <p:cNvSpPr txBox="1"/>
          <p:nvPr/>
        </p:nvSpPr>
        <p:spPr>
          <a:xfrm>
            <a:off x="2886836" y="3571380"/>
            <a:ext cx="1038081" cy="851432"/>
          </a:xfrm>
          <a:prstGeom prst="rect">
            <a:avLst/>
          </a:prstGeom>
        </p:spPr>
        <p:txBody>
          <a:bodyPr lIns="0" tIns="0" rIns="0" bIns="0" rtlCol="0" anchor="t">
            <a:spAutoFit/>
          </a:bodyPr>
          <a:lstStyle/>
          <a:p>
            <a:pPr algn="ctr">
              <a:lnSpc>
                <a:spcPts val="6711"/>
              </a:lnSpc>
            </a:pPr>
            <a:r>
              <a:rPr lang="en-US" sz="2400" b="1" spc="-195" dirty="0">
                <a:solidFill>
                  <a:srgbClr val="3D3D3D"/>
                </a:solidFill>
                <a:latin typeface="Times New Roman" panose="02020603050405020304" pitchFamily="18" charset="0"/>
                <a:ea typeface="Inter Bold"/>
                <a:cs typeface="Times New Roman" panose="02020603050405020304" pitchFamily="18" charset="0"/>
                <a:sym typeface="Inter Bold"/>
              </a:rPr>
              <a:t>01</a:t>
            </a:r>
          </a:p>
        </p:txBody>
      </p:sp>
      <p:grpSp>
        <p:nvGrpSpPr>
          <p:cNvPr id="15" name="Group 15"/>
          <p:cNvGrpSpPr/>
          <p:nvPr/>
        </p:nvGrpSpPr>
        <p:grpSpPr>
          <a:xfrm>
            <a:off x="4497585" y="5084030"/>
            <a:ext cx="11169097" cy="1569116"/>
            <a:chOff x="0" y="0"/>
            <a:chExt cx="2000630" cy="281063"/>
          </a:xfrm>
        </p:grpSpPr>
        <p:sp>
          <p:nvSpPr>
            <p:cNvPr id="16" name="Freeform 16"/>
            <p:cNvSpPr/>
            <p:nvPr/>
          </p:nvSpPr>
          <p:spPr>
            <a:xfrm>
              <a:off x="0" y="0"/>
              <a:ext cx="2000630" cy="281063"/>
            </a:xfrm>
            <a:custGeom>
              <a:avLst/>
              <a:gdLst/>
              <a:ahLst/>
              <a:cxnLst/>
              <a:rect l="l" t="t" r="r" b="b"/>
              <a:pathLst>
                <a:path w="2000630" h="281063">
                  <a:moveTo>
                    <a:pt x="0" y="0"/>
                  </a:moveTo>
                  <a:lnTo>
                    <a:pt x="2000630" y="0"/>
                  </a:lnTo>
                  <a:lnTo>
                    <a:pt x="2000630" y="281063"/>
                  </a:lnTo>
                  <a:lnTo>
                    <a:pt x="0" y="281063"/>
                  </a:lnTo>
                  <a:close/>
                </a:path>
              </a:pathLst>
            </a:custGeom>
            <a:solidFill>
              <a:srgbClr val="FFCB64"/>
            </a:solidFill>
            <a:ln cap="sq">
              <a:noFill/>
              <a:prstDash val="solid"/>
              <a:miter/>
            </a:ln>
          </p:spPr>
          <p:txBody>
            <a:bodyPr/>
            <a:lstStyle/>
            <a:p>
              <a:endParaRPr lang="en-US"/>
            </a:p>
          </p:txBody>
        </p:sp>
        <p:sp>
          <p:nvSpPr>
            <p:cNvPr id="17" name="TextBox 17"/>
            <p:cNvSpPr txBox="1"/>
            <p:nvPr/>
          </p:nvSpPr>
          <p:spPr>
            <a:xfrm>
              <a:off x="0" y="-47625"/>
              <a:ext cx="2000630" cy="32868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8" name="TextBox 18"/>
          <p:cNvSpPr txBox="1"/>
          <p:nvPr/>
        </p:nvSpPr>
        <p:spPr>
          <a:xfrm>
            <a:off x="5333624" y="5295900"/>
            <a:ext cx="9752640" cy="1107996"/>
          </a:xfrm>
          <a:prstGeom prst="rect">
            <a:avLst/>
          </a:prstGeom>
        </p:spPr>
        <p:txBody>
          <a:bodyPr lIns="0" tIns="0" rIns="0" bIns="0" rtlCol="0" anchor="t">
            <a:spAutoFit/>
          </a:bodyPr>
          <a:lstStyle/>
          <a:p>
            <a:pPr lvl="0" algn="just">
              <a:lnSpc>
                <a:spcPct val="150000"/>
              </a:lnSpc>
            </a:pPr>
            <a:r>
              <a:rPr lang="en-US" sz="2400" dirty="0">
                <a:latin typeface="Times New Roman" panose="02020603050405020304" pitchFamily="18" charset="0"/>
                <a:cs typeface="Times New Roman" panose="02020603050405020304" pitchFamily="18" charset="0"/>
              </a:rPr>
              <a:t>However, it places considerable emphasis on the mother-child relationship and may underestimate the role of multiple caregivers.</a:t>
            </a:r>
            <a:endParaRPr lang="en-IN" sz="2400" dirty="0">
              <a:latin typeface="Times New Roman" panose="02020603050405020304" pitchFamily="18" charset="0"/>
              <a:cs typeface="Times New Roman" panose="02020603050405020304" pitchFamily="18" charset="0"/>
            </a:endParaRPr>
          </a:p>
        </p:txBody>
      </p:sp>
      <p:grpSp>
        <p:nvGrpSpPr>
          <p:cNvPr id="19" name="Group 19"/>
          <p:cNvGrpSpPr/>
          <p:nvPr/>
        </p:nvGrpSpPr>
        <p:grpSpPr>
          <a:xfrm>
            <a:off x="2621318" y="5084030"/>
            <a:ext cx="1569116" cy="1569116"/>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B64"/>
            </a:solidFill>
            <a:ln cap="sq">
              <a:noFill/>
              <a:prstDash val="solid"/>
              <a:miter/>
            </a:ln>
          </p:spPr>
          <p:txBody>
            <a:bodyPr/>
            <a:lstStyle/>
            <a:p>
              <a:endParaRPr lang="en-US"/>
            </a:p>
          </p:txBody>
        </p:sp>
        <p:sp>
          <p:nvSpPr>
            <p:cNvPr id="21" name="TextBox 21"/>
            <p:cNvSpPr txBox="1"/>
            <p:nvPr/>
          </p:nvSpPr>
          <p:spPr>
            <a:xfrm>
              <a:off x="76200" y="28575"/>
              <a:ext cx="660400" cy="708025"/>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2" name="TextBox 22"/>
          <p:cNvSpPr txBox="1"/>
          <p:nvPr/>
        </p:nvSpPr>
        <p:spPr>
          <a:xfrm>
            <a:off x="2886836" y="5422904"/>
            <a:ext cx="1038081" cy="716543"/>
          </a:xfrm>
          <a:prstGeom prst="rect">
            <a:avLst/>
          </a:prstGeom>
        </p:spPr>
        <p:txBody>
          <a:bodyPr lIns="0" tIns="0" rIns="0" bIns="0" rtlCol="0" anchor="t">
            <a:spAutoFit/>
          </a:bodyPr>
          <a:lstStyle/>
          <a:p>
            <a:pPr algn="ctr">
              <a:lnSpc>
                <a:spcPts val="6711"/>
              </a:lnSpc>
            </a:pPr>
            <a:r>
              <a:rPr lang="en-US" sz="2400" b="1" spc="-195" dirty="0">
                <a:solidFill>
                  <a:srgbClr val="3D3D3D"/>
                </a:solidFill>
                <a:latin typeface="Times New Roman" panose="02020603050405020304" pitchFamily="18" charset="0"/>
                <a:ea typeface="Inter Bold"/>
                <a:cs typeface="Times New Roman" panose="02020603050405020304" pitchFamily="18" charset="0"/>
                <a:sym typeface="Inter Bold"/>
              </a:rPr>
              <a:t>02</a:t>
            </a:r>
          </a:p>
        </p:txBody>
      </p:sp>
      <p:grpSp>
        <p:nvGrpSpPr>
          <p:cNvPr id="23" name="Group 23"/>
          <p:cNvGrpSpPr/>
          <p:nvPr/>
        </p:nvGrpSpPr>
        <p:grpSpPr>
          <a:xfrm>
            <a:off x="4497585" y="6931522"/>
            <a:ext cx="11169097" cy="1569116"/>
            <a:chOff x="0" y="0"/>
            <a:chExt cx="2000630" cy="281063"/>
          </a:xfrm>
        </p:grpSpPr>
        <p:sp>
          <p:nvSpPr>
            <p:cNvPr id="24" name="Freeform 24"/>
            <p:cNvSpPr/>
            <p:nvPr/>
          </p:nvSpPr>
          <p:spPr>
            <a:xfrm>
              <a:off x="0" y="0"/>
              <a:ext cx="2000630" cy="281063"/>
            </a:xfrm>
            <a:custGeom>
              <a:avLst/>
              <a:gdLst/>
              <a:ahLst/>
              <a:cxnLst/>
              <a:rect l="l" t="t" r="r" b="b"/>
              <a:pathLst>
                <a:path w="2000630" h="281063">
                  <a:moveTo>
                    <a:pt x="0" y="0"/>
                  </a:moveTo>
                  <a:lnTo>
                    <a:pt x="2000630" y="0"/>
                  </a:lnTo>
                  <a:lnTo>
                    <a:pt x="2000630" y="281063"/>
                  </a:lnTo>
                  <a:lnTo>
                    <a:pt x="0" y="281063"/>
                  </a:lnTo>
                  <a:close/>
                </a:path>
              </a:pathLst>
            </a:custGeom>
            <a:solidFill>
              <a:srgbClr val="FFCB64"/>
            </a:solidFill>
            <a:ln cap="sq">
              <a:noFill/>
              <a:prstDash val="solid"/>
              <a:miter/>
            </a:ln>
          </p:spPr>
          <p:txBody>
            <a:bodyPr/>
            <a:lstStyle/>
            <a:p>
              <a:endParaRPr lang="en-US"/>
            </a:p>
          </p:txBody>
        </p:sp>
        <p:sp>
          <p:nvSpPr>
            <p:cNvPr id="25" name="TextBox 25"/>
            <p:cNvSpPr txBox="1"/>
            <p:nvPr/>
          </p:nvSpPr>
          <p:spPr>
            <a:xfrm>
              <a:off x="0" y="-47625"/>
              <a:ext cx="2000630" cy="32868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6" name="TextBox 26"/>
          <p:cNvSpPr txBox="1"/>
          <p:nvPr/>
        </p:nvSpPr>
        <p:spPr>
          <a:xfrm>
            <a:off x="5333624" y="6819900"/>
            <a:ext cx="9752640" cy="1661993"/>
          </a:xfrm>
          <a:prstGeom prst="rect">
            <a:avLst/>
          </a:prstGeom>
        </p:spPr>
        <p:txBody>
          <a:bodyPr lIns="0" tIns="0" rIns="0" bIns="0" rtlCol="0" anchor="t">
            <a:spAutoFit/>
          </a:bodyPr>
          <a:lstStyle/>
          <a:p>
            <a:pPr lvl="0">
              <a:lnSpc>
                <a:spcPct val="150000"/>
              </a:lnSpc>
            </a:pPr>
            <a:r>
              <a:rPr lang="en-US" sz="2400" dirty="0">
                <a:latin typeface="Times New Roman" panose="02020603050405020304" pitchFamily="18" charset="0"/>
                <a:cs typeface="Times New Roman" panose="02020603050405020304" pitchFamily="18" charset="0"/>
              </a:rPr>
              <a:t>In London, 40.6% of residents were born outside the UK, suggesting that diverse cultural traditions and shared caregiving arrangements may influence attachment experiences differently (ONS, 2022).</a:t>
            </a:r>
            <a:endParaRPr lang="en-IN" sz="2400" dirty="0">
              <a:latin typeface="Times New Roman" panose="02020603050405020304" pitchFamily="18" charset="0"/>
              <a:cs typeface="Times New Roman" panose="02020603050405020304" pitchFamily="18" charset="0"/>
            </a:endParaRPr>
          </a:p>
        </p:txBody>
      </p:sp>
      <p:grpSp>
        <p:nvGrpSpPr>
          <p:cNvPr id="27" name="Group 27"/>
          <p:cNvGrpSpPr/>
          <p:nvPr/>
        </p:nvGrpSpPr>
        <p:grpSpPr>
          <a:xfrm>
            <a:off x="2621318" y="6931522"/>
            <a:ext cx="1569116" cy="1569116"/>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B64"/>
            </a:solidFill>
            <a:ln cap="sq">
              <a:noFill/>
              <a:prstDash val="solid"/>
              <a:miter/>
            </a:ln>
          </p:spPr>
          <p:txBody>
            <a:bodyPr/>
            <a:lstStyle/>
            <a:p>
              <a:endParaRPr lang="en-US"/>
            </a:p>
          </p:txBody>
        </p:sp>
        <p:sp>
          <p:nvSpPr>
            <p:cNvPr id="29" name="TextBox 29"/>
            <p:cNvSpPr txBox="1"/>
            <p:nvPr/>
          </p:nvSpPr>
          <p:spPr>
            <a:xfrm>
              <a:off x="76200" y="28575"/>
              <a:ext cx="660400" cy="708025"/>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30" name="TextBox 30"/>
          <p:cNvSpPr txBox="1"/>
          <p:nvPr/>
        </p:nvSpPr>
        <p:spPr>
          <a:xfrm>
            <a:off x="2886836" y="7290365"/>
            <a:ext cx="1038081" cy="716799"/>
          </a:xfrm>
          <a:prstGeom prst="rect">
            <a:avLst/>
          </a:prstGeom>
        </p:spPr>
        <p:txBody>
          <a:bodyPr lIns="0" tIns="0" rIns="0" bIns="0" rtlCol="0" anchor="t">
            <a:spAutoFit/>
          </a:bodyPr>
          <a:lstStyle/>
          <a:p>
            <a:pPr algn="ctr">
              <a:lnSpc>
                <a:spcPts val="6711"/>
              </a:lnSpc>
            </a:pPr>
            <a:r>
              <a:rPr lang="en-US" sz="2400" b="1" spc="-195" dirty="0">
                <a:solidFill>
                  <a:srgbClr val="3D3D3D"/>
                </a:solidFill>
                <a:latin typeface="Times New Roman" panose="02020603050405020304" pitchFamily="18" charset="0"/>
                <a:ea typeface="Inter Bold"/>
                <a:cs typeface="Times New Roman" panose="02020603050405020304" pitchFamily="18" charset="0"/>
                <a:sym typeface="Inter Bold"/>
              </a:rPr>
              <a:t>03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296464" y="-1163464"/>
            <a:ext cx="3581385" cy="3581385"/>
          </a:xfrm>
          <a:custGeom>
            <a:avLst/>
            <a:gdLst/>
            <a:ahLst/>
            <a:cxnLst/>
            <a:rect l="l" t="t" r="r" b="b"/>
            <a:pathLst>
              <a:path w="3581385" h="3581385">
                <a:moveTo>
                  <a:pt x="0" y="0"/>
                </a:moveTo>
                <a:lnTo>
                  <a:pt x="3581384" y="0"/>
                </a:lnTo>
                <a:lnTo>
                  <a:pt x="3581384" y="3581384"/>
                </a:lnTo>
                <a:lnTo>
                  <a:pt x="0" y="35813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2849026" y="-1028700"/>
            <a:ext cx="2532921" cy="2422393"/>
          </a:xfrm>
          <a:custGeom>
            <a:avLst/>
            <a:gdLst/>
            <a:ahLst/>
            <a:cxnLst/>
            <a:rect l="l" t="t" r="r" b="b"/>
            <a:pathLst>
              <a:path w="2532921" h="2422393">
                <a:moveTo>
                  <a:pt x="0" y="0"/>
                </a:moveTo>
                <a:lnTo>
                  <a:pt x="2532921" y="0"/>
                </a:lnTo>
                <a:lnTo>
                  <a:pt x="2532921" y="2422393"/>
                </a:lnTo>
                <a:lnTo>
                  <a:pt x="0" y="242239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a:off x="12506996" y="8893307"/>
            <a:ext cx="2918547" cy="2876325"/>
          </a:xfrm>
          <a:custGeom>
            <a:avLst/>
            <a:gdLst/>
            <a:ahLst/>
            <a:cxnLst/>
            <a:rect l="l" t="t" r="r" b="b"/>
            <a:pathLst>
              <a:path w="2918547" h="2876325">
                <a:moveTo>
                  <a:pt x="0" y="0"/>
                </a:moveTo>
                <a:lnTo>
                  <a:pt x="2918546" y="0"/>
                </a:lnTo>
                <a:lnTo>
                  <a:pt x="2918546" y="2876325"/>
                </a:lnTo>
                <a:lnTo>
                  <a:pt x="0" y="287632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5" name="Freeform 5"/>
          <p:cNvSpPr/>
          <p:nvPr/>
        </p:nvSpPr>
        <p:spPr>
          <a:xfrm>
            <a:off x="1066800" y="2095500"/>
            <a:ext cx="6561168" cy="6012416"/>
          </a:xfrm>
          <a:custGeom>
            <a:avLst/>
            <a:gdLst/>
            <a:ahLst/>
            <a:cxnLst/>
            <a:rect l="l" t="t" r="r" b="b"/>
            <a:pathLst>
              <a:path w="6561168" h="6012416">
                <a:moveTo>
                  <a:pt x="0" y="0"/>
                </a:moveTo>
                <a:lnTo>
                  <a:pt x="6561168" y="0"/>
                </a:lnTo>
                <a:lnTo>
                  <a:pt x="6561168" y="6012416"/>
                </a:lnTo>
                <a:lnTo>
                  <a:pt x="0" y="601241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US"/>
          </a:p>
        </p:txBody>
      </p:sp>
      <p:sp>
        <p:nvSpPr>
          <p:cNvPr id="8" name="Freeform 8"/>
          <p:cNvSpPr/>
          <p:nvPr/>
        </p:nvSpPr>
        <p:spPr>
          <a:xfrm>
            <a:off x="15681511" y="765483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US"/>
          </a:p>
        </p:txBody>
      </p:sp>
      <p:sp>
        <p:nvSpPr>
          <p:cNvPr id="9" name="TextBox 5"/>
          <p:cNvSpPr txBox="1"/>
          <p:nvPr/>
        </p:nvSpPr>
        <p:spPr>
          <a:xfrm>
            <a:off x="7925931" y="1317902"/>
            <a:ext cx="9600445" cy="1846659"/>
          </a:xfrm>
          <a:prstGeom prst="rect">
            <a:avLst/>
          </a:prstGeom>
        </p:spPr>
        <p:txBody>
          <a:bodyPr wrap="square" lIns="0" tIns="0" rIns="0" bIns="0" rtlCol="0" anchor="t">
            <a:spAutoFit/>
          </a:bodyPr>
          <a:lstStyle/>
          <a:p>
            <a:pPr algn="ctr">
              <a:lnSpc>
                <a:spcPts val="7150"/>
              </a:lnSpc>
            </a:pPr>
            <a:r>
              <a:rPr lang="en-US" sz="6600" b="1" dirty="0">
                <a:latin typeface="Times New Roman" panose="02020603050405020304" pitchFamily="18" charset="0"/>
                <a:ea typeface="Times New Roman" panose="02020603050405020304" pitchFamily="18" charset="0"/>
              </a:rPr>
              <a:t>Conclusion and Recommendations</a:t>
            </a:r>
            <a:endParaRPr lang="en-US" sz="6500" b="1" spc="-39" dirty="0">
              <a:solidFill>
                <a:srgbClr val="3D3D3D"/>
              </a:solidFill>
              <a:latin typeface="Roboto Bold"/>
              <a:ea typeface="Roboto Bold"/>
              <a:cs typeface="Roboto Bold"/>
              <a:sym typeface="Roboto Bold"/>
            </a:endParaRPr>
          </a:p>
        </p:txBody>
      </p:sp>
      <p:sp>
        <p:nvSpPr>
          <p:cNvPr id="10" name="Rectangle 9"/>
          <p:cNvSpPr/>
          <p:nvPr/>
        </p:nvSpPr>
        <p:spPr>
          <a:xfrm>
            <a:off x="7934996" y="3600821"/>
            <a:ext cx="9144000" cy="3349956"/>
          </a:xfrm>
          <a:prstGeom prst="rect">
            <a:avLst/>
          </a:prstGeom>
        </p:spPr>
        <p:txBody>
          <a:bodyPr>
            <a:spAutoFit/>
          </a:bodyPr>
          <a:lstStyle/>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Bowlby’s Attachment Theory will help understand Isaac’s developmental difficulties</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Early intervention and attachment-focused interventions need to be implemented.</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Multi-agency collaboration and parental support should improve Isaac’s emotional, social and language development.</a:t>
            </a:r>
            <a:endParaRPr lang="en-IN" sz="24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296464" y="-1163464"/>
            <a:ext cx="3581385" cy="3581385"/>
          </a:xfrm>
          <a:custGeom>
            <a:avLst/>
            <a:gdLst/>
            <a:ahLst/>
            <a:cxnLst/>
            <a:rect l="l" t="t" r="r" b="b"/>
            <a:pathLst>
              <a:path w="3581385" h="3581385">
                <a:moveTo>
                  <a:pt x="0" y="0"/>
                </a:moveTo>
                <a:lnTo>
                  <a:pt x="3581384" y="0"/>
                </a:lnTo>
                <a:lnTo>
                  <a:pt x="3581384" y="3581384"/>
                </a:lnTo>
                <a:lnTo>
                  <a:pt x="0" y="35813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2849026" y="-1028700"/>
            <a:ext cx="2532921" cy="2422393"/>
          </a:xfrm>
          <a:custGeom>
            <a:avLst/>
            <a:gdLst/>
            <a:ahLst/>
            <a:cxnLst/>
            <a:rect l="l" t="t" r="r" b="b"/>
            <a:pathLst>
              <a:path w="2532921" h="2422393">
                <a:moveTo>
                  <a:pt x="0" y="0"/>
                </a:moveTo>
                <a:lnTo>
                  <a:pt x="2532921" y="0"/>
                </a:lnTo>
                <a:lnTo>
                  <a:pt x="2532921" y="2422393"/>
                </a:lnTo>
                <a:lnTo>
                  <a:pt x="0" y="242239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4" name="Freeform 4"/>
          <p:cNvSpPr/>
          <p:nvPr/>
        </p:nvSpPr>
        <p:spPr>
          <a:xfrm>
            <a:off x="12506996" y="8893307"/>
            <a:ext cx="2918547" cy="2876325"/>
          </a:xfrm>
          <a:custGeom>
            <a:avLst/>
            <a:gdLst/>
            <a:ahLst/>
            <a:cxnLst/>
            <a:rect l="l" t="t" r="r" b="b"/>
            <a:pathLst>
              <a:path w="2918547" h="2876325">
                <a:moveTo>
                  <a:pt x="0" y="0"/>
                </a:moveTo>
                <a:lnTo>
                  <a:pt x="2918546" y="0"/>
                </a:lnTo>
                <a:lnTo>
                  <a:pt x="2918546" y="2876325"/>
                </a:lnTo>
                <a:lnTo>
                  <a:pt x="0" y="287632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US"/>
          </a:p>
        </p:txBody>
      </p:sp>
      <p:sp>
        <p:nvSpPr>
          <p:cNvPr id="9" name="TextBox 5"/>
          <p:cNvSpPr txBox="1"/>
          <p:nvPr/>
        </p:nvSpPr>
        <p:spPr>
          <a:xfrm>
            <a:off x="5181600" y="165563"/>
            <a:ext cx="12573376" cy="923330"/>
          </a:xfrm>
          <a:prstGeom prst="rect">
            <a:avLst/>
          </a:prstGeom>
        </p:spPr>
        <p:txBody>
          <a:bodyPr wrap="square" lIns="0" tIns="0" rIns="0" bIns="0" rtlCol="0" anchor="t">
            <a:spAutoFit/>
          </a:bodyPr>
          <a:lstStyle/>
          <a:p>
            <a:pPr algn="r">
              <a:lnSpc>
                <a:spcPts val="7150"/>
              </a:lnSpc>
            </a:pPr>
            <a:r>
              <a:rPr lang="en-US" sz="6600" b="1" dirty="0">
                <a:latin typeface="Times New Roman" panose="02020603050405020304" pitchFamily="18" charset="0"/>
                <a:ea typeface="Times New Roman" panose="02020603050405020304" pitchFamily="18" charset="0"/>
              </a:rPr>
              <a:t>References</a:t>
            </a:r>
            <a:endParaRPr lang="en-US" sz="6500" b="1" spc="-39" dirty="0">
              <a:solidFill>
                <a:srgbClr val="3D3D3D"/>
              </a:solidFill>
              <a:latin typeface="Roboto Bold"/>
              <a:ea typeface="Roboto Bold"/>
              <a:cs typeface="Roboto Bold"/>
              <a:sym typeface="Roboto Bold"/>
            </a:endParaRPr>
          </a:p>
        </p:txBody>
      </p:sp>
      <p:sp>
        <p:nvSpPr>
          <p:cNvPr id="6" name="Rectangle 5"/>
          <p:cNvSpPr/>
          <p:nvPr/>
        </p:nvSpPr>
        <p:spPr>
          <a:xfrm>
            <a:off x="761999" y="1260432"/>
            <a:ext cx="16992977" cy="8342284"/>
          </a:xfrm>
          <a:prstGeom prst="rect">
            <a:avLst/>
          </a:prstGeom>
        </p:spPr>
        <p:txBody>
          <a:bodyPr wrap="square">
            <a:spAutoFit/>
          </a:bodyPr>
          <a:lstStyle/>
          <a:p>
            <a:pPr algn="just">
              <a:lnSpc>
                <a:spcPct val="150000"/>
              </a:lnSpc>
              <a:spcAft>
                <a:spcPts val="800"/>
              </a:spcAft>
            </a:pPr>
            <a:r>
              <a:rPr lang="en-IN" dirty="0">
                <a:latin typeface="Times New Roman" panose="02020603050405020304" pitchFamily="18" charset="0"/>
                <a:ea typeface="Times New Roman" panose="02020603050405020304" pitchFamily="18" charset="0"/>
              </a:rPr>
              <a:t>Bowlby, J. (1969) </a:t>
            </a:r>
            <a:r>
              <a:rPr lang="en-IN" i="1" dirty="0">
                <a:latin typeface="Times New Roman" panose="02020603050405020304" pitchFamily="18" charset="0"/>
                <a:ea typeface="Times New Roman" panose="02020603050405020304" pitchFamily="18" charset="0"/>
              </a:rPr>
              <a:t>Attachment and loss</a:t>
            </a:r>
            <a:r>
              <a:rPr lang="en-IN" dirty="0">
                <a:latin typeface="Times New Roman" panose="02020603050405020304" pitchFamily="18" charset="0"/>
                <a:ea typeface="Times New Roman" panose="02020603050405020304" pitchFamily="18" charset="0"/>
              </a:rPr>
              <a:t>. 2nd </a:t>
            </a:r>
            <a:r>
              <a:rPr lang="en-IN" dirty="0" err="1">
                <a:latin typeface="Times New Roman" panose="02020603050405020304" pitchFamily="18" charset="0"/>
                <a:ea typeface="Times New Roman" panose="02020603050405020304" pitchFamily="18" charset="0"/>
              </a:rPr>
              <a:t>edn</a:t>
            </a:r>
            <a:r>
              <a:rPr lang="en-IN" dirty="0">
                <a:latin typeface="Times New Roman" panose="02020603050405020304" pitchFamily="18" charset="0"/>
                <a:ea typeface="Times New Roman" panose="02020603050405020304" pitchFamily="18" charset="0"/>
              </a:rPr>
              <a:t>. Basic Books. Available at: https://mindsplain.com/wp-content/uploads/2020/08/ATTACHMENT_AND_LOSS_VOLUME_I_ATTACHMENT.pdf (Accessed: 20 June 2026).</a:t>
            </a:r>
          </a:p>
          <a:p>
            <a:pPr algn="just">
              <a:lnSpc>
                <a:spcPct val="150000"/>
              </a:lnSpc>
              <a:spcAft>
                <a:spcPts val="800"/>
              </a:spcAft>
            </a:pPr>
            <a:r>
              <a:rPr lang="en-IN" dirty="0">
                <a:latin typeface="Times New Roman" panose="02020603050405020304" pitchFamily="18" charset="0"/>
                <a:ea typeface="Times New Roman" panose="02020603050405020304" pitchFamily="18" charset="0"/>
              </a:rPr>
              <a:t>CPE (2026) </a:t>
            </a:r>
            <a:r>
              <a:rPr lang="en-IN" i="1" dirty="0">
                <a:latin typeface="Times New Roman" panose="02020603050405020304" pitchFamily="18" charset="0"/>
                <a:ea typeface="Times New Roman" panose="02020603050405020304" pitchFamily="18" charset="0"/>
              </a:rPr>
              <a:t>The Broad Categories of Temperament</a:t>
            </a:r>
            <a:r>
              <a:rPr lang="en-IN" dirty="0">
                <a:latin typeface="Times New Roman" panose="02020603050405020304" pitchFamily="18" charset="0"/>
                <a:ea typeface="Times New Roman" panose="02020603050405020304" pitchFamily="18" charset="0"/>
              </a:rPr>
              <a:t>, </a:t>
            </a:r>
            <a:r>
              <a:rPr lang="en-IN" i="1" dirty="0">
                <a:latin typeface="Times New Roman" panose="02020603050405020304" pitchFamily="18" charset="0"/>
                <a:ea typeface="Times New Roman" panose="02020603050405020304" pitchFamily="18" charset="0"/>
              </a:rPr>
              <a:t>The </a:t>
            </a:r>
            <a:r>
              <a:rPr lang="en-IN" i="1" dirty="0" err="1">
                <a:latin typeface="Times New Roman" panose="02020603050405020304" pitchFamily="18" charset="0"/>
                <a:ea typeface="Times New Roman" panose="02020603050405020304" pitchFamily="18" charset="0"/>
              </a:rPr>
              <a:t>Center</a:t>
            </a:r>
            <a:r>
              <a:rPr lang="en-IN" i="1" dirty="0">
                <a:latin typeface="Times New Roman" panose="02020603050405020304" pitchFamily="18" charset="0"/>
                <a:ea typeface="Times New Roman" panose="02020603050405020304" pitchFamily="18" charset="0"/>
              </a:rPr>
              <a:t> for Parenting Education</a:t>
            </a:r>
            <a:r>
              <a:rPr lang="en-IN" dirty="0">
                <a:latin typeface="Times New Roman" panose="02020603050405020304" pitchFamily="18" charset="0"/>
                <a:ea typeface="Times New Roman" panose="02020603050405020304" pitchFamily="18" charset="0"/>
              </a:rPr>
              <a:t>. Available at: https://centerforparentingeducation.org/library-of-articles/child-development/broad-categories/ (Accessed: 19 June 2026).</a:t>
            </a:r>
          </a:p>
          <a:p>
            <a:pPr algn="just">
              <a:lnSpc>
                <a:spcPct val="150000"/>
              </a:lnSpc>
              <a:spcAft>
                <a:spcPts val="800"/>
              </a:spcAft>
            </a:pPr>
            <a:r>
              <a:rPr lang="en-IN" dirty="0">
                <a:latin typeface="Times New Roman" panose="02020603050405020304" pitchFamily="18" charset="0"/>
                <a:ea typeface="Times New Roman" panose="02020603050405020304" pitchFamily="18" charset="0"/>
              </a:rPr>
              <a:t>Haven, A. (2025) </a:t>
            </a:r>
            <a:r>
              <a:rPr lang="en-IN" i="1" dirty="0">
                <a:latin typeface="Times New Roman" panose="02020603050405020304" pitchFamily="18" charset="0"/>
                <a:ea typeface="Times New Roman" panose="02020603050405020304" pitchFamily="18" charset="0"/>
              </a:rPr>
              <a:t>What is multi-agency working in safeguarding</a:t>
            </a:r>
            <a:r>
              <a:rPr lang="en-IN" dirty="0">
                <a:latin typeface="Times New Roman" panose="02020603050405020304" pitchFamily="18" charset="0"/>
                <a:ea typeface="Times New Roman" panose="02020603050405020304" pitchFamily="18" charset="0"/>
              </a:rPr>
              <a:t>, </a:t>
            </a:r>
            <a:r>
              <a:rPr lang="en-IN" i="1" dirty="0">
                <a:latin typeface="Times New Roman" panose="02020603050405020304" pitchFamily="18" charset="0"/>
                <a:ea typeface="Times New Roman" panose="02020603050405020304" pitchFamily="18" charset="0"/>
              </a:rPr>
              <a:t>Academy for Health &amp; Fitness</a:t>
            </a:r>
            <a:r>
              <a:rPr lang="en-IN" dirty="0">
                <a:latin typeface="Times New Roman" panose="02020603050405020304" pitchFamily="18" charset="0"/>
                <a:ea typeface="Times New Roman" panose="02020603050405020304" pitchFamily="18" charset="0"/>
              </a:rPr>
              <a:t>. Available at: https://uk.hfonline.org/what-is-multi-agency-working-in-safeguarding/ (Accessed: 19 June 2026).</a:t>
            </a:r>
          </a:p>
          <a:p>
            <a:pPr algn="just">
              <a:lnSpc>
                <a:spcPct val="150000"/>
              </a:lnSpc>
              <a:spcAft>
                <a:spcPts val="800"/>
              </a:spcAft>
            </a:pPr>
            <a:r>
              <a:rPr lang="en-IN" dirty="0">
                <a:latin typeface="Times New Roman" panose="02020603050405020304" pitchFamily="18" charset="0"/>
                <a:ea typeface="Times New Roman" panose="02020603050405020304" pitchFamily="18" charset="0"/>
              </a:rPr>
              <a:t>McIntosh, J.E., Opie, J., Greenwood, C.J., Booth, A., Tan, E., Painter, F., Messer, M., Macdonald, J.A., </a:t>
            </a:r>
            <a:r>
              <a:rPr lang="en-IN" dirty="0" err="1">
                <a:latin typeface="Times New Roman" panose="02020603050405020304" pitchFamily="18" charset="0"/>
                <a:ea typeface="Times New Roman" panose="02020603050405020304" pitchFamily="18" charset="0"/>
              </a:rPr>
              <a:t>Letcher</a:t>
            </a:r>
            <a:r>
              <a:rPr lang="en-IN" dirty="0">
                <a:latin typeface="Times New Roman" panose="02020603050405020304" pitchFamily="18" charset="0"/>
                <a:ea typeface="Times New Roman" panose="02020603050405020304" pitchFamily="18" charset="0"/>
              </a:rPr>
              <a:t>, P. and Olsson, C.A. (2023) ‘Infant and preschool attachment, continuity and relationship to caregiving sensitivity: Findings from a new population‐based </a:t>
            </a:r>
            <a:r>
              <a:rPr lang="en-IN" dirty="0" err="1">
                <a:latin typeface="Times New Roman" panose="02020603050405020304" pitchFamily="18" charset="0"/>
                <a:ea typeface="Times New Roman" panose="02020603050405020304" pitchFamily="18" charset="0"/>
              </a:rPr>
              <a:t>australian</a:t>
            </a:r>
            <a:r>
              <a:rPr lang="en-IN" dirty="0">
                <a:latin typeface="Times New Roman" panose="02020603050405020304" pitchFamily="18" charset="0"/>
                <a:ea typeface="Times New Roman" panose="02020603050405020304" pitchFamily="18" charset="0"/>
              </a:rPr>
              <a:t> cohort’, </a:t>
            </a:r>
            <a:r>
              <a:rPr lang="en-IN" i="1" dirty="0">
                <a:latin typeface="Times New Roman" panose="02020603050405020304" pitchFamily="18" charset="0"/>
                <a:ea typeface="Times New Roman" panose="02020603050405020304" pitchFamily="18" charset="0"/>
              </a:rPr>
              <a:t>Journal of Child Psychology and Psychiatry</a:t>
            </a:r>
            <a:r>
              <a:rPr lang="en-IN" dirty="0">
                <a:latin typeface="Times New Roman" panose="02020603050405020304" pitchFamily="18" charset="0"/>
                <a:ea typeface="Times New Roman" panose="02020603050405020304" pitchFamily="18" charset="0"/>
              </a:rPr>
              <a:t>, 65(1). Available at: https://doi.org/10.1111/jcpp.13865.</a:t>
            </a:r>
          </a:p>
          <a:p>
            <a:pPr algn="just">
              <a:lnSpc>
                <a:spcPct val="150000"/>
              </a:lnSpc>
              <a:spcAft>
                <a:spcPts val="800"/>
              </a:spcAft>
            </a:pPr>
            <a:r>
              <a:rPr lang="en-IN" dirty="0">
                <a:latin typeface="Times New Roman" panose="02020603050405020304" pitchFamily="18" charset="0"/>
                <a:ea typeface="Times New Roman" panose="02020603050405020304" pitchFamily="18" charset="0"/>
              </a:rPr>
              <a:t>McLeod, S. (2025) </a:t>
            </a:r>
            <a:r>
              <a:rPr lang="en-IN" i="1" dirty="0">
                <a:latin typeface="Times New Roman" panose="02020603050405020304" pitchFamily="18" charset="0"/>
                <a:ea typeface="Times New Roman" panose="02020603050405020304" pitchFamily="18" charset="0"/>
              </a:rPr>
              <a:t>John Bowlby’s Attachment Theory</a:t>
            </a:r>
            <a:r>
              <a:rPr lang="en-IN" dirty="0">
                <a:latin typeface="Times New Roman" panose="02020603050405020304" pitchFamily="18" charset="0"/>
                <a:ea typeface="Times New Roman" panose="02020603050405020304" pitchFamily="18" charset="0"/>
              </a:rPr>
              <a:t>, </a:t>
            </a:r>
            <a:r>
              <a:rPr lang="en-IN" i="1" dirty="0">
                <a:latin typeface="Times New Roman" panose="02020603050405020304" pitchFamily="18" charset="0"/>
                <a:ea typeface="Times New Roman" panose="02020603050405020304" pitchFamily="18" charset="0"/>
              </a:rPr>
              <a:t>Simply Psychology</a:t>
            </a:r>
            <a:r>
              <a:rPr lang="en-IN" dirty="0">
                <a:latin typeface="Times New Roman" panose="02020603050405020304" pitchFamily="18" charset="0"/>
                <a:ea typeface="Times New Roman" panose="02020603050405020304" pitchFamily="18" charset="0"/>
              </a:rPr>
              <a:t>. Available at: https://www.simplypsychology.org/bowlby.html (Accessed: 19 June 2026).</a:t>
            </a:r>
          </a:p>
          <a:p>
            <a:pPr algn="just">
              <a:lnSpc>
                <a:spcPct val="150000"/>
              </a:lnSpc>
              <a:spcAft>
                <a:spcPts val="800"/>
              </a:spcAft>
            </a:pPr>
            <a:r>
              <a:rPr lang="en-IN" dirty="0">
                <a:latin typeface="Times New Roman" panose="02020603050405020304" pitchFamily="18" charset="0"/>
                <a:ea typeface="Times New Roman" panose="02020603050405020304" pitchFamily="18" charset="0"/>
              </a:rPr>
              <a:t>ONS (2022) </a:t>
            </a:r>
            <a:r>
              <a:rPr lang="en-IN" i="1" dirty="0">
                <a:latin typeface="Times New Roman" panose="02020603050405020304" pitchFamily="18" charset="0"/>
                <a:ea typeface="Times New Roman" panose="02020603050405020304" pitchFamily="18" charset="0"/>
              </a:rPr>
              <a:t>International migration, England and Wales - Office for National Statistics</a:t>
            </a:r>
            <a:r>
              <a:rPr lang="en-IN" dirty="0">
                <a:latin typeface="Times New Roman" panose="02020603050405020304" pitchFamily="18" charset="0"/>
                <a:ea typeface="Times New Roman" panose="02020603050405020304" pitchFamily="18" charset="0"/>
              </a:rPr>
              <a:t>, </a:t>
            </a:r>
            <a:r>
              <a:rPr lang="en-IN" i="1" dirty="0">
                <a:latin typeface="Times New Roman" panose="02020603050405020304" pitchFamily="18" charset="0"/>
                <a:ea typeface="Times New Roman" panose="02020603050405020304" pitchFamily="18" charset="0"/>
              </a:rPr>
              <a:t>www.ons.gov.uk</a:t>
            </a:r>
            <a:r>
              <a:rPr lang="en-IN" dirty="0">
                <a:latin typeface="Times New Roman" panose="02020603050405020304" pitchFamily="18" charset="0"/>
                <a:ea typeface="Times New Roman" panose="02020603050405020304" pitchFamily="18" charset="0"/>
              </a:rPr>
              <a:t>. Available at: https://www.ons.gov.uk/peoplepopulationandcommunity/populationandmigration/internationalmigration/bulletins/internationalmigrationenglandandwales/census2021 (Accessed: 20 June 2026).</a:t>
            </a:r>
          </a:p>
          <a:p>
            <a:pPr algn="just">
              <a:lnSpc>
                <a:spcPct val="150000"/>
              </a:lnSpc>
              <a:spcAft>
                <a:spcPts val="800"/>
              </a:spcAft>
            </a:pPr>
            <a:r>
              <a:rPr lang="en-IN" dirty="0" err="1">
                <a:latin typeface="Times New Roman" panose="02020603050405020304" pitchFamily="18" charset="0"/>
                <a:ea typeface="Times New Roman" panose="02020603050405020304" pitchFamily="18" charset="0"/>
              </a:rPr>
              <a:t>Salcuni</a:t>
            </a:r>
            <a:r>
              <a:rPr lang="en-IN" dirty="0">
                <a:latin typeface="Times New Roman" panose="02020603050405020304" pitchFamily="18" charset="0"/>
                <a:ea typeface="Times New Roman" panose="02020603050405020304" pitchFamily="18" charset="0"/>
              </a:rPr>
              <a:t>, S. (2015) ‘New frontiers and applications of attachment theory’, </a:t>
            </a:r>
            <a:r>
              <a:rPr lang="en-IN" i="1" dirty="0">
                <a:latin typeface="Times New Roman" panose="02020603050405020304" pitchFamily="18" charset="0"/>
                <a:ea typeface="Times New Roman" panose="02020603050405020304" pitchFamily="18" charset="0"/>
              </a:rPr>
              <a:t>Frontiers in Psychology</a:t>
            </a:r>
            <a:r>
              <a:rPr lang="en-IN" dirty="0">
                <a:latin typeface="Times New Roman" panose="02020603050405020304" pitchFamily="18" charset="0"/>
                <a:ea typeface="Times New Roman" panose="02020603050405020304" pitchFamily="18" charset="0"/>
              </a:rPr>
              <a:t>, 6(273). Available at: https://doi.org/10.3389/fpsyg.2015.00273.</a:t>
            </a:r>
          </a:p>
          <a:p>
            <a:pPr algn="just">
              <a:lnSpc>
                <a:spcPct val="150000"/>
              </a:lnSpc>
              <a:spcAft>
                <a:spcPts val="800"/>
              </a:spcAft>
            </a:pPr>
            <a:r>
              <a:rPr lang="en-IN" dirty="0">
                <a:latin typeface="Times New Roman" panose="02020603050405020304" pitchFamily="18" charset="0"/>
                <a:ea typeface="Times New Roman" panose="02020603050405020304" pitchFamily="18" charset="0"/>
              </a:rPr>
              <a:t>Santana-</a:t>
            </a:r>
            <a:r>
              <a:rPr lang="en-IN" dirty="0" err="1">
                <a:latin typeface="Times New Roman" panose="02020603050405020304" pitchFamily="18" charset="0"/>
                <a:ea typeface="Times New Roman" panose="02020603050405020304" pitchFamily="18" charset="0"/>
              </a:rPr>
              <a:t>Ferrándiz</a:t>
            </a:r>
            <a:r>
              <a:rPr lang="en-IN" dirty="0">
                <a:latin typeface="Times New Roman" panose="02020603050405020304" pitchFamily="18" charset="0"/>
                <a:ea typeface="Times New Roman" panose="02020603050405020304" pitchFamily="18" charset="0"/>
              </a:rPr>
              <a:t>, M., Ibáñez-Pérez, J. and </a:t>
            </a:r>
            <a:r>
              <a:rPr lang="en-IN" dirty="0" err="1">
                <a:latin typeface="Times New Roman" panose="02020603050405020304" pitchFamily="18" charset="0"/>
                <a:ea typeface="Times New Roman" panose="02020603050405020304" pitchFamily="18" charset="0"/>
              </a:rPr>
              <a:t>Moret-Tatay</a:t>
            </a:r>
            <a:r>
              <a:rPr lang="en-IN" dirty="0">
                <a:latin typeface="Times New Roman" panose="02020603050405020304" pitchFamily="18" charset="0"/>
                <a:ea typeface="Times New Roman" panose="02020603050405020304" pitchFamily="18" charset="0"/>
              </a:rPr>
              <a:t>, C. (2025) ‘Empathy and Parental Sensitivity in Child Attachment and </a:t>
            </a:r>
            <a:r>
              <a:rPr lang="en-IN" dirty="0" err="1">
                <a:latin typeface="Times New Roman" panose="02020603050405020304" pitchFamily="18" charset="0"/>
                <a:ea typeface="Times New Roman" panose="02020603050405020304" pitchFamily="18" charset="0"/>
              </a:rPr>
              <a:t>Socioemotional</a:t>
            </a:r>
            <a:r>
              <a:rPr lang="en-IN" dirty="0">
                <a:latin typeface="Times New Roman" panose="02020603050405020304" pitchFamily="18" charset="0"/>
                <a:ea typeface="Times New Roman" panose="02020603050405020304" pitchFamily="18" charset="0"/>
              </a:rPr>
              <a:t> Development: A Systematic Review from Emotional, Genetic, and Neurobiological Perspectives’, </a:t>
            </a:r>
            <a:r>
              <a:rPr lang="en-IN" i="1" dirty="0">
                <a:latin typeface="Times New Roman" panose="02020603050405020304" pitchFamily="18" charset="0"/>
                <a:ea typeface="Times New Roman" panose="02020603050405020304" pitchFamily="18" charset="0"/>
              </a:rPr>
              <a:t>Children</a:t>
            </a:r>
            <a:r>
              <a:rPr lang="en-IN" dirty="0">
                <a:latin typeface="Times New Roman" panose="02020603050405020304" pitchFamily="18" charset="0"/>
                <a:ea typeface="Times New Roman" panose="02020603050405020304" pitchFamily="18" charset="0"/>
              </a:rPr>
              <a:t>, 12(4), pp. 465–465. Available at: https://doi.org/10.3390/children12040465.</a:t>
            </a:r>
          </a:p>
          <a:p>
            <a:pPr algn="just">
              <a:lnSpc>
                <a:spcPct val="150000"/>
              </a:lnSpc>
            </a:pPr>
            <a:r>
              <a:rPr lang="en-IN" dirty="0" err="1">
                <a:latin typeface="Times New Roman" panose="02020603050405020304" pitchFamily="18" charset="0"/>
                <a:ea typeface="Times New Roman" panose="02020603050405020304" pitchFamily="18" charset="0"/>
              </a:rPr>
              <a:t>Vermeij</a:t>
            </a:r>
            <a:r>
              <a:rPr lang="en-IN" dirty="0">
                <a:latin typeface="Times New Roman" panose="02020603050405020304" pitchFamily="18" charset="0"/>
                <a:ea typeface="Times New Roman" panose="02020603050405020304" pitchFamily="18" charset="0"/>
              </a:rPr>
              <a:t>, B., </a:t>
            </a:r>
            <a:r>
              <a:rPr lang="en-IN" dirty="0" err="1">
                <a:latin typeface="Times New Roman" panose="02020603050405020304" pitchFamily="18" charset="0"/>
                <a:ea typeface="Times New Roman" panose="02020603050405020304" pitchFamily="18" charset="0"/>
              </a:rPr>
              <a:t>Wiefferink</a:t>
            </a:r>
            <a:r>
              <a:rPr lang="en-IN" dirty="0">
                <a:latin typeface="Times New Roman" panose="02020603050405020304" pitchFamily="18" charset="0"/>
                <a:ea typeface="Times New Roman" panose="02020603050405020304" pitchFamily="18" charset="0"/>
              </a:rPr>
              <a:t>, C.H., </a:t>
            </a:r>
            <a:r>
              <a:rPr lang="en-IN" dirty="0" err="1">
                <a:latin typeface="Times New Roman" panose="02020603050405020304" pitchFamily="18" charset="0"/>
                <a:ea typeface="Times New Roman" panose="02020603050405020304" pitchFamily="18" charset="0"/>
              </a:rPr>
              <a:t>Knoors</a:t>
            </a:r>
            <a:r>
              <a:rPr lang="en-IN" dirty="0">
                <a:latin typeface="Times New Roman" panose="02020603050405020304" pitchFamily="18" charset="0"/>
                <a:ea typeface="Times New Roman" panose="02020603050405020304" pitchFamily="18" charset="0"/>
              </a:rPr>
              <a:t>, H. and </a:t>
            </a:r>
            <a:r>
              <a:rPr lang="en-IN" dirty="0" err="1">
                <a:latin typeface="Times New Roman" panose="02020603050405020304" pitchFamily="18" charset="0"/>
                <a:ea typeface="Times New Roman" panose="02020603050405020304" pitchFamily="18" charset="0"/>
              </a:rPr>
              <a:t>Scholte</a:t>
            </a:r>
            <a:r>
              <a:rPr lang="en-IN" dirty="0">
                <a:latin typeface="Times New Roman" panose="02020603050405020304" pitchFamily="18" charset="0"/>
                <a:ea typeface="Times New Roman" panose="02020603050405020304" pitchFamily="18" charset="0"/>
              </a:rPr>
              <a:t>, R.H.J. (2023) ‘Effects in language development of young children with language delay during early intervention’, </a:t>
            </a:r>
            <a:r>
              <a:rPr lang="en-IN" i="1" dirty="0">
                <a:latin typeface="Times New Roman" panose="02020603050405020304" pitchFamily="18" charset="0"/>
                <a:ea typeface="Times New Roman" panose="02020603050405020304" pitchFamily="18" charset="0"/>
              </a:rPr>
              <a:t>Journal of Communication Disorders</a:t>
            </a:r>
            <a:r>
              <a:rPr lang="en-IN" dirty="0">
                <a:latin typeface="Times New Roman" panose="02020603050405020304" pitchFamily="18" charset="0"/>
                <a:ea typeface="Times New Roman" panose="02020603050405020304" pitchFamily="18" charset="0"/>
              </a:rPr>
              <a:t>, 103, pp. 106326–106326. Available at: https://doi.org/10.1016/j.jcomdis.2023.106326.</a:t>
            </a:r>
            <a:endParaRPr lang="en-IN"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07820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9F5"/>
        </a:solidFill>
        <a:effectLst/>
      </p:bgPr>
    </p:bg>
    <p:spTree>
      <p:nvGrpSpPr>
        <p:cNvPr id="1" name=""/>
        <p:cNvGrpSpPr/>
        <p:nvPr/>
      </p:nvGrpSpPr>
      <p:grpSpPr>
        <a:xfrm>
          <a:off x="0" y="0"/>
          <a:ext cx="0" cy="0"/>
          <a:chOff x="0" y="0"/>
          <a:chExt cx="0" cy="0"/>
        </a:xfrm>
      </p:grpSpPr>
      <p:sp>
        <p:nvSpPr>
          <p:cNvPr id="2" name="Freeform 2"/>
          <p:cNvSpPr/>
          <p:nvPr/>
        </p:nvSpPr>
        <p:spPr>
          <a:xfrm>
            <a:off x="-1503904" y="-10287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329184" y="3761758"/>
            <a:ext cx="1399032" cy="4114800"/>
          </a:xfrm>
          <a:custGeom>
            <a:avLst/>
            <a:gdLst/>
            <a:ahLst/>
            <a:cxnLst/>
            <a:rect l="l" t="t" r="r" b="b"/>
            <a:pathLst>
              <a:path w="1399032" h="4114800">
                <a:moveTo>
                  <a:pt x="0" y="0"/>
                </a:moveTo>
                <a:lnTo>
                  <a:pt x="1399032" y="0"/>
                </a:lnTo>
                <a:lnTo>
                  <a:pt x="139903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028700" y="82296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Freeform 5"/>
          <p:cNvSpPr/>
          <p:nvPr/>
        </p:nvSpPr>
        <p:spPr>
          <a:xfrm>
            <a:off x="2992469" y="8589299"/>
            <a:ext cx="5642526" cy="3180333"/>
          </a:xfrm>
          <a:custGeom>
            <a:avLst/>
            <a:gdLst/>
            <a:ahLst/>
            <a:cxnLst/>
            <a:rect l="l" t="t" r="r" b="b"/>
            <a:pathLst>
              <a:path w="5642526" h="3180333">
                <a:moveTo>
                  <a:pt x="0" y="0"/>
                </a:moveTo>
                <a:lnTo>
                  <a:pt x="5642526" y="0"/>
                </a:lnTo>
                <a:lnTo>
                  <a:pt x="5642526" y="3180333"/>
                </a:lnTo>
                <a:lnTo>
                  <a:pt x="0" y="3180333"/>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US"/>
          </a:p>
        </p:txBody>
      </p:sp>
      <p:sp>
        <p:nvSpPr>
          <p:cNvPr id="6" name="Freeform 6"/>
          <p:cNvSpPr/>
          <p:nvPr/>
        </p:nvSpPr>
        <p:spPr>
          <a:xfrm>
            <a:off x="17248399" y="1830434"/>
            <a:ext cx="2079201" cy="2052739"/>
          </a:xfrm>
          <a:custGeom>
            <a:avLst/>
            <a:gdLst/>
            <a:ahLst/>
            <a:cxnLst/>
            <a:rect l="l" t="t" r="r" b="b"/>
            <a:pathLst>
              <a:path w="2079201" h="2052739">
                <a:moveTo>
                  <a:pt x="0" y="0"/>
                </a:moveTo>
                <a:lnTo>
                  <a:pt x="2079202" y="0"/>
                </a:lnTo>
                <a:lnTo>
                  <a:pt x="2079202" y="2052739"/>
                </a:lnTo>
                <a:lnTo>
                  <a:pt x="0" y="2052739"/>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US"/>
          </a:p>
        </p:txBody>
      </p:sp>
      <p:sp>
        <p:nvSpPr>
          <p:cNvPr id="7" name="Freeform 7"/>
          <p:cNvSpPr/>
          <p:nvPr/>
        </p:nvSpPr>
        <p:spPr>
          <a:xfrm>
            <a:off x="16204077" y="4003412"/>
            <a:ext cx="3583014" cy="3531180"/>
          </a:xfrm>
          <a:custGeom>
            <a:avLst/>
            <a:gdLst/>
            <a:ahLst/>
            <a:cxnLst/>
            <a:rect l="l" t="t" r="r" b="b"/>
            <a:pathLst>
              <a:path w="3583014" h="3531180">
                <a:moveTo>
                  <a:pt x="0" y="0"/>
                </a:moveTo>
                <a:lnTo>
                  <a:pt x="3583014" y="0"/>
                </a:lnTo>
                <a:lnTo>
                  <a:pt x="3583014" y="3531180"/>
                </a:lnTo>
                <a:lnTo>
                  <a:pt x="0" y="3531180"/>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US"/>
          </a:p>
        </p:txBody>
      </p:sp>
      <p:sp>
        <p:nvSpPr>
          <p:cNvPr id="8" name="Freeform 8"/>
          <p:cNvSpPr/>
          <p:nvPr/>
        </p:nvSpPr>
        <p:spPr>
          <a:xfrm>
            <a:off x="3086100" y="-1028700"/>
            <a:ext cx="2989589" cy="2859134"/>
          </a:xfrm>
          <a:custGeom>
            <a:avLst/>
            <a:gdLst/>
            <a:ahLst/>
            <a:cxnLst/>
            <a:rect l="l" t="t" r="r" b="b"/>
            <a:pathLst>
              <a:path w="2989589" h="2859134">
                <a:moveTo>
                  <a:pt x="0" y="0"/>
                </a:moveTo>
                <a:lnTo>
                  <a:pt x="2989589" y="0"/>
                </a:lnTo>
                <a:lnTo>
                  <a:pt x="2989589" y="2859134"/>
                </a:lnTo>
                <a:lnTo>
                  <a:pt x="0" y="2859134"/>
                </a:lnTo>
                <a:lnTo>
                  <a:pt x="0" y="0"/>
                </a:lnTo>
                <a:close/>
              </a:path>
            </a:pathLst>
          </a:custGeom>
          <a:blipFill>
            <a:blip r:embed="rId14">
              <a:extLst>
                <a:ext uri="{96DAC541-7B7A-43D3-8B79-37D633B846F1}">
                  <asvg:svgBlip xmlns:asvg="http://schemas.microsoft.com/office/drawing/2016/SVG/main" r:embed="rId15"/>
                </a:ext>
              </a:extLst>
            </a:blip>
            <a:stretch>
              <a:fillRect/>
            </a:stretch>
          </a:blipFill>
          <a:ln cap="sq">
            <a:noFill/>
            <a:prstDash val="solid"/>
            <a:miter/>
          </a:ln>
        </p:spPr>
        <p:txBody>
          <a:bodyPr/>
          <a:lstStyle/>
          <a:p>
            <a:endParaRPr lang="en-US"/>
          </a:p>
        </p:txBody>
      </p:sp>
      <p:sp>
        <p:nvSpPr>
          <p:cNvPr id="9" name="Freeform 9"/>
          <p:cNvSpPr/>
          <p:nvPr/>
        </p:nvSpPr>
        <p:spPr>
          <a:xfrm>
            <a:off x="8903626" y="8383551"/>
            <a:ext cx="7300452" cy="4114800"/>
          </a:xfrm>
          <a:custGeom>
            <a:avLst/>
            <a:gdLst/>
            <a:ahLst/>
            <a:cxnLst/>
            <a:rect l="l" t="t" r="r" b="b"/>
            <a:pathLst>
              <a:path w="7300452" h="4114800">
                <a:moveTo>
                  <a:pt x="0" y="0"/>
                </a:moveTo>
                <a:lnTo>
                  <a:pt x="7300451" y="0"/>
                </a:lnTo>
                <a:lnTo>
                  <a:pt x="7300451"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10" name="Freeform 10"/>
          <p:cNvSpPr/>
          <p:nvPr/>
        </p:nvSpPr>
        <p:spPr>
          <a:xfrm rot="872040">
            <a:off x="6109626" y="-2346968"/>
            <a:ext cx="5588000" cy="4114800"/>
          </a:xfrm>
          <a:custGeom>
            <a:avLst/>
            <a:gdLst/>
            <a:ahLst/>
            <a:cxnLst/>
            <a:rect l="l" t="t" r="r" b="b"/>
            <a:pathLst>
              <a:path w="5588000" h="4114800">
                <a:moveTo>
                  <a:pt x="0" y="0"/>
                </a:moveTo>
                <a:lnTo>
                  <a:pt x="5588000" y="0"/>
                </a:lnTo>
                <a:lnTo>
                  <a:pt x="5588000" y="4114800"/>
                </a:lnTo>
                <a:lnTo>
                  <a:pt x="0" y="4114800"/>
                </a:lnTo>
                <a:lnTo>
                  <a:pt x="0" y="0"/>
                </a:lnTo>
                <a:close/>
              </a:path>
            </a:pathLst>
          </a:custGeom>
          <a:blipFill>
            <a:blip r:embed="rId18">
              <a:extLst>
                <a:ext uri="{96DAC541-7B7A-43D3-8B79-37D633B846F1}">
                  <asvg:svgBlip xmlns:asvg="http://schemas.microsoft.com/office/drawing/2016/SVG/main" r:embed="rId19"/>
                </a:ext>
              </a:extLst>
            </a:blip>
            <a:stretch>
              <a:fillRect/>
            </a:stretch>
          </a:blipFill>
          <a:ln cap="sq">
            <a:noFill/>
            <a:prstDash val="solid"/>
            <a:miter/>
          </a:ln>
        </p:spPr>
        <p:txBody>
          <a:bodyPr/>
          <a:lstStyle/>
          <a:p>
            <a:endParaRPr lang="en-US"/>
          </a:p>
        </p:txBody>
      </p:sp>
      <p:sp>
        <p:nvSpPr>
          <p:cNvPr id="11" name="Freeform 11"/>
          <p:cNvSpPr/>
          <p:nvPr/>
        </p:nvSpPr>
        <p:spPr>
          <a:xfrm rot="675683">
            <a:off x="11910308" y="-1128927"/>
            <a:ext cx="3207687" cy="2746946"/>
          </a:xfrm>
          <a:custGeom>
            <a:avLst/>
            <a:gdLst/>
            <a:ahLst/>
            <a:cxnLst/>
            <a:rect l="l" t="t" r="r" b="b"/>
            <a:pathLst>
              <a:path w="3207687" h="2746946">
                <a:moveTo>
                  <a:pt x="0" y="0"/>
                </a:moveTo>
                <a:lnTo>
                  <a:pt x="3207686" y="0"/>
                </a:lnTo>
                <a:lnTo>
                  <a:pt x="3207686" y="2746946"/>
                </a:lnTo>
                <a:lnTo>
                  <a:pt x="0" y="2746946"/>
                </a:lnTo>
                <a:lnTo>
                  <a:pt x="0" y="0"/>
                </a:lnTo>
                <a:close/>
              </a:path>
            </a:pathLst>
          </a:custGeom>
          <a:blipFill>
            <a:blip r:embed="rId20">
              <a:extLst>
                <a:ext uri="{96DAC541-7B7A-43D3-8B79-37D633B846F1}">
                  <asvg:svgBlip xmlns:asvg="http://schemas.microsoft.com/office/drawing/2016/SVG/main" r:embed="rId21"/>
                </a:ext>
              </a:extLst>
            </a:blip>
            <a:stretch>
              <a:fillRect/>
            </a:stretch>
          </a:blipFill>
          <a:ln cap="sq">
            <a:noFill/>
            <a:prstDash val="solid"/>
            <a:miter/>
          </a:ln>
        </p:spPr>
        <p:txBody>
          <a:bodyPr/>
          <a:lstStyle/>
          <a:p>
            <a:endParaRPr lang="en-US"/>
          </a:p>
        </p:txBody>
      </p:sp>
      <p:sp>
        <p:nvSpPr>
          <p:cNvPr id="12" name="Freeform 12"/>
          <p:cNvSpPr/>
          <p:nvPr/>
        </p:nvSpPr>
        <p:spPr>
          <a:xfrm>
            <a:off x="15761713" y="-721586"/>
            <a:ext cx="5482856" cy="2552020"/>
          </a:xfrm>
          <a:custGeom>
            <a:avLst/>
            <a:gdLst/>
            <a:ahLst/>
            <a:cxnLst/>
            <a:rect l="l" t="t" r="r" b="b"/>
            <a:pathLst>
              <a:path w="5482856" h="2552020">
                <a:moveTo>
                  <a:pt x="0" y="0"/>
                </a:moveTo>
                <a:lnTo>
                  <a:pt x="5482855" y="0"/>
                </a:lnTo>
                <a:lnTo>
                  <a:pt x="5482855" y="2552020"/>
                </a:lnTo>
                <a:lnTo>
                  <a:pt x="0" y="2552020"/>
                </a:lnTo>
                <a:lnTo>
                  <a:pt x="0" y="0"/>
                </a:lnTo>
                <a:close/>
              </a:path>
            </a:pathLst>
          </a:custGeom>
          <a:blipFill>
            <a:blip r:embed="rId22">
              <a:extLst>
                <a:ext uri="{96DAC541-7B7A-43D3-8B79-37D633B846F1}">
                  <asvg:svgBlip xmlns:asvg="http://schemas.microsoft.com/office/drawing/2016/SVG/main" r:embed="rId23"/>
                </a:ext>
              </a:extLst>
            </a:blip>
            <a:stretch>
              <a:fillRect/>
            </a:stretch>
          </a:blipFill>
          <a:ln cap="sq">
            <a:noFill/>
            <a:prstDash val="solid"/>
            <a:miter/>
          </a:ln>
        </p:spPr>
        <p:txBody>
          <a:bodyPr/>
          <a:lstStyle/>
          <a:p>
            <a:endParaRPr lang="en-US"/>
          </a:p>
        </p:txBody>
      </p:sp>
      <p:sp>
        <p:nvSpPr>
          <p:cNvPr id="13" name="TextBox 13"/>
          <p:cNvSpPr txBox="1"/>
          <p:nvPr/>
        </p:nvSpPr>
        <p:spPr>
          <a:xfrm>
            <a:off x="3661241" y="3886581"/>
            <a:ext cx="10965517" cy="1778564"/>
          </a:xfrm>
          <a:prstGeom prst="rect">
            <a:avLst/>
          </a:prstGeom>
        </p:spPr>
        <p:txBody>
          <a:bodyPr lIns="0" tIns="0" rIns="0" bIns="0" rtlCol="0" anchor="t">
            <a:spAutoFit/>
          </a:bodyPr>
          <a:lstStyle/>
          <a:p>
            <a:pPr algn="ctr">
              <a:lnSpc>
                <a:spcPts val="13077"/>
              </a:lnSpc>
            </a:pPr>
            <a:r>
              <a:rPr lang="en-US" sz="13481" b="1" spc="300" dirty="0">
                <a:solidFill>
                  <a:srgbClr val="3D3D3D"/>
                </a:solidFill>
                <a:latin typeface="Blackadder ITC" pitchFamily="82" charset="77"/>
                <a:ea typeface="Roboto Bold"/>
                <a:cs typeface="Palace Script MT" panose="020F0502020204030204" pitchFamily="34" charset="0"/>
                <a:sym typeface="Roboto Bold"/>
              </a:rPr>
              <a:t>Thank You</a:t>
            </a:r>
            <a:r>
              <a:rPr lang="en-US" sz="13481" b="1" i="1" spc="300" dirty="0">
                <a:solidFill>
                  <a:srgbClr val="3D3D3D"/>
                </a:solidFill>
                <a:latin typeface="Blackadder ITC" pitchFamily="82" charset="77"/>
                <a:ea typeface="Roboto Bold"/>
                <a:cs typeface="Palace Script MT" panose="020F0502020204030204" pitchFamily="34" charset="0"/>
                <a:sym typeface="Roboto Bold"/>
              </a:rPr>
              <a:t>!</a:t>
            </a:r>
          </a:p>
        </p:txBody>
      </p:sp>
      <p:sp>
        <p:nvSpPr>
          <p:cNvPr id="15" name="Freeform 15"/>
          <p:cNvSpPr/>
          <p:nvPr/>
        </p:nvSpPr>
        <p:spPr>
          <a:xfrm>
            <a:off x="15761713" y="7876558"/>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24">
              <a:extLst>
                <a:ext uri="{96DAC541-7B7A-43D3-8B79-37D633B846F1}">
                  <asvg:svgBlip xmlns:asvg="http://schemas.microsoft.com/office/drawing/2016/SVG/main" r:embed="rId25"/>
                </a:ext>
              </a:extLst>
            </a:blip>
            <a:stretch>
              <a:fillRect/>
            </a:stretch>
          </a:blipFill>
          <a:ln cap="sq">
            <a:noFill/>
            <a:prstDash val="solid"/>
            <a:miter/>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2010</Words>
  <Application>Microsoft Macintosh PowerPoint</Application>
  <PresentationFormat>Custom</PresentationFormat>
  <Paragraphs>102</Paragraphs>
  <Slides>13</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Roboto</vt:lpstr>
      <vt:lpstr>Calibri</vt:lpstr>
      <vt:lpstr>Inter Bold</vt:lpstr>
      <vt:lpstr>Roboto Bold</vt:lpstr>
      <vt:lpstr>Blackadder ITC</vt:lpstr>
      <vt:lpstr>Baskerville</vt:lpstr>
      <vt:lpstr>Symbol</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Cristina-Catalina Coca (2437584)</cp:lastModifiedBy>
  <cp:revision>1</cp:revision>
  <dcterms:created xsi:type="dcterms:W3CDTF">2006-08-16T00:00:00Z</dcterms:created>
  <dcterms:modified xsi:type="dcterms:W3CDTF">2026-06-21T20:41:40Z</dcterms:modified>
  <dc:identifier>DAHNBkDYrHs</dc:identifier>
</cp:coreProperties>
</file>