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1"/>
  </p:notesMasterIdLst>
  <p:sldIdLst>
    <p:sldId id="295" r:id="rId2"/>
    <p:sldId id="259" r:id="rId3"/>
    <p:sldId id="258" r:id="rId4"/>
    <p:sldId id="296" r:id="rId5"/>
    <p:sldId id="262" r:id="rId6"/>
    <p:sldId id="263" r:id="rId7"/>
    <p:sldId id="298" r:id="rId8"/>
    <p:sldId id="264" r:id="rId9"/>
    <p:sldId id="293" r:id="rId10"/>
    <p:sldId id="297" r:id="rId11"/>
    <p:sldId id="299" r:id="rId12"/>
    <p:sldId id="300" r:id="rId13"/>
    <p:sldId id="301" r:id="rId14"/>
    <p:sldId id="302" r:id="rId15"/>
    <p:sldId id="303" r:id="rId16"/>
    <p:sldId id="265" r:id="rId17"/>
    <p:sldId id="266" r:id="rId18"/>
    <p:sldId id="267" r:id="rId19"/>
    <p:sldId id="269" r:id="rId20"/>
    <p:sldId id="270" r:id="rId21"/>
    <p:sldId id="271" r:id="rId22"/>
    <p:sldId id="272" r:id="rId23"/>
    <p:sldId id="274" r:id="rId24"/>
    <p:sldId id="275" r:id="rId25"/>
    <p:sldId id="276" r:id="rId26"/>
    <p:sldId id="277" r:id="rId27"/>
    <p:sldId id="279" r:id="rId28"/>
    <p:sldId id="280" r:id="rId29"/>
    <p:sldId id="281" r:id="rId30"/>
    <p:sldId id="284" r:id="rId31"/>
    <p:sldId id="282" r:id="rId32"/>
    <p:sldId id="283" r:id="rId33"/>
    <p:sldId id="285" r:id="rId34"/>
    <p:sldId id="286" r:id="rId35"/>
    <p:sldId id="287" r:id="rId36"/>
    <p:sldId id="289" r:id="rId37"/>
    <p:sldId id="290" r:id="rId38"/>
    <p:sldId id="291" r:id="rId39"/>
    <p:sldId id="292"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B7"/>
    <a:srgbClr val="81DE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0846" autoAdjust="0"/>
  </p:normalViewPr>
  <p:slideViewPr>
    <p:cSldViewPr>
      <p:cViewPr varScale="1">
        <p:scale>
          <a:sx n="114" d="100"/>
          <a:sy n="114" d="100"/>
        </p:scale>
        <p:origin x="1524"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E9FEAF-7C92-4DD6-A2C4-75C62A772879}" type="datetimeFigureOut">
              <a:rPr lang="en-GB" smtClean="0"/>
              <a:t>16/09/2021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0F49CC-B6F9-4EA5-93B9-BA8E87997AD1}" type="slidenum">
              <a:rPr lang="en-GB" smtClean="0"/>
              <a:t>‹#›</a:t>
            </a:fld>
            <a:endParaRPr lang="en-GB"/>
          </a:p>
        </p:txBody>
      </p:sp>
    </p:spTree>
    <p:extLst>
      <p:ext uri="{BB962C8B-B14F-4D97-AF65-F5344CB8AC3E}">
        <p14:creationId xmlns:p14="http://schemas.microsoft.com/office/powerpoint/2010/main" val="9250938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50F49CC-B6F9-4EA5-93B9-BA8E87997AD1}" type="slidenum">
              <a:rPr lang="en-GB" smtClean="0"/>
              <a:t>7</a:t>
            </a:fld>
            <a:endParaRPr lang="en-GB"/>
          </a:p>
        </p:txBody>
      </p:sp>
    </p:spTree>
    <p:extLst>
      <p:ext uri="{BB962C8B-B14F-4D97-AF65-F5344CB8AC3E}">
        <p14:creationId xmlns:p14="http://schemas.microsoft.com/office/powerpoint/2010/main" val="3365451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17" name="Footer Placeholder 16"/>
          <p:cNvSpPr>
            <a:spLocks noGrp="1"/>
          </p:cNvSpPr>
          <p:nvPr>
            <p:ph type="ftr" sz="quarter" idx="11"/>
          </p:nvPr>
        </p:nvSpPr>
        <p:spPr/>
        <p:txBody>
          <a:bodyPr/>
          <a:lstStyle/>
          <a:p>
            <a:endParaRPr lang="en-GB"/>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a:t>Click to edit Master title style</a:t>
            </a:r>
          </a:p>
        </p:txBody>
      </p:sp>
    </p:spTree>
    <p:extLst>
      <p:ext uri="{BB962C8B-B14F-4D97-AF65-F5344CB8AC3E}">
        <p14:creationId xmlns:p14="http://schemas.microsoft.com/office/powerpoint/2010/main" val="1687129506"/>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a:t>Click to edit Master title style</a:t>
            </a:r>
          </a:p>
        </p:txBody>
      </p:sp>
      <p:sp>
        <p:nvSpPr>
          <p:cNvPr id="4" name="Date Placeholder 3"/>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4361688" y="1026372"/>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2202665169"/>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5" name="Footer Placeholder 4"/>
          <p:cNvSpPr>
            <a:spLocks noGrp="1"/>
          </p:cNvSpPr>
          <p:nvPr>
            <p:ph type="ftr" sz="quarter" idx="11"/>
          </p:nvPr>
        </p:nvSpPr>
        <p:spPr/>
        <p:txBody>
          <a:bodyPr/>
          <a:lstStyle/>
          <a:p>
            <a:endParaRPr lang="en-GB"/>
          </a:p>
        </p:txBody>
      </p:sp>
      <p:sp>
        <p:nvSpPr>
          <p:cNvPr id="4" name="Date Placeholder 3"/>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a:t>Click to edit Master title style</a:t>
            </a:r>
          </a:p>
        </p:txBody>
      </p:sp>
    </p:spTree>
    <p:extLst>
      <p:ext uri="{BB962C8B-B14F-4D97-AF65-F5344CB8AC3E}">
        <p14:creationId xmlns:p14="http://schemas.microsoft.com/office/powerpoint/2010/main" val="1960164874"/>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a:t>Click to edit Master title style</a:t>
            </a:r>
          </a:p>
        </p:txBody>
      </p:sp>
      <p:sp>
        <p:nvSpPr>
          <p:cNvPr id="5" name="Date Placeholder 4"/>
          <p:cNvSpPr>
            <a:spLocks noGrp="1"/>
          </p:cNvSpPr>
          <p:nvPr>
            <p:ph type="dt" sz="half" idx="10"/>
          </p:nvPr>
        </p:nvSpPr>
        <p:spPr>
          <a:xfrm>
            <a:off x="5791200" y="6409944"/>
            <a:ext cx="3044952" cy="365760"/>
          </a:xfrm>
        </p:spPr>
        <p:txBody>
          <a:bodyPr/>
          <a:lstStyle/>
          <a:p>
            <a:fld id="{AAA3B5D9-4C75-4C21-8654-B5654430129E}" type="datetimeFigureOut">
              <a:rPr lang="en-GB" smtClean="0"/>
              <a:pPr/>
              <a:t>16/09/2021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3272856149"/>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8" name="Footer Placeholder 7"/>
          <p:cNvSpPr>
            <a:spLocks noGrp="1"/>
          </p:cNvSpPr>
          <p:nvPr>
            <p:ph type="ftr" sz="quarter" idx="11"/>
          </p:nvPr>
        </p:nvSpPr>
        <p:spPr>
          <a:xfrm>
            <a:off x="304800" y="6409944"/>
            <a:ext cx="3581400" cy="365760"/>
          </a:xfrm>
        </p:spPr>
        <p:txBody>
          <a:bodyPr/>
          <a:lstStyle/>
          <a:p>
            <a:endParaRPr lang="en-GB"/>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3" name="Title 22"/>
          <p:cNvSpPr>
            <a:spLocks noGrp="1"/>
          </p:cNvSpPr>
          <p:nvPr>
            <p:ph type="title"/>
          </p:nvPr>
        </p:nvSpPr>
        <p:spPr/>
        <p:txBody>
          <a:bodyPr rtlCol="0" anchor="b" anchorCtr="0"/>
          <a:lstStyle/>
          <a:p>
            <a:r>
              <a:rPr kumimoji="0" lang="en-US"/>
              <a:t>Click to edit Master title style</a:t>
            </a:r>
          </a:p>
        </p:txBody>
      </p:sp>
    </p:spTree>
    <p:extLst>
      <p:ext uri="{BB962C8B-B14F-4D97-AF65-F5344CB8AC3E}">
        <p14:creationId xmlns:p14="http://schemas.microsoft.com/office/powerpoint/2010/main" val="3651011320"/>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4343400" y="1036020"/>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Tree>
    <p:extLst>
      <p:ext uri="{BB962C8B-B14F-4D97-AF65-F5344CB8AC3E}">
        <p14:creationId xmlns:p14="http://schemas.microsoft.com/office/powerpoint/2010/main" val="27194437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 name="Date Placeholder 1"/>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2D93D048-BB2D-43A3-98E5-65647E32F639}" type="slidenum">
              <a:rPr lang="en-GB" smtClean="0"/>
              <a:pPr/>
              <a:t>‹#›</a:t>
            </a:fld>
            <a:endParaRPr lang="en-GB"/>
          </a:p>
        </p:txBody>
      </p:sp>
    </p:spTree>
    <p:extLst>
      <p:ext uri="{BB962C8B-B14F-4D97-AF65-F5344CB8AC3E}">
        <p14:creationId xmlns:p14="http://schemas.microsoft.com/office/powerpoint/2010/main" val="28130851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a:t>Click to edit Master title style</a:t>
            </a:r>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6" name="Footer Placeholder 5"/>
          <p:cNvSpPr>
            <a:spLocks noGrp="1"/>
          </p:cNvSpPr>
          <p:nvPr>
            <p:ph type="ftr" sz="quarter" idx="11"/>
          </p:nvPr>
        </p:nvSpPr>
        <p:spPr>
          <a:xfrm>
            <a:off x="301752" y="6410848"/>
            <a:ext cx="3383280" cy="365760"/>
          </a:xfrm>
        </p:spPr>
        <p:txBody>
          <a:bodyPr/>
          <a:lstStyle/>
          <a:p>
            <a:endParaRPr lang="en-GB"/>
          </a:p>
        </p:txBody>
      </p:sp>
    </p:spTree>
    <p:extLst>
      <p:ext uri="{BB962C8B-B14F-4D97-AF65-F5344CB8AC3E}">
        <p14:creationId xmlns:p14="http://schemas.microsoft.com/office/powerpoint/2010/main" val="3121687078"/>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Slide Number Placeholder 6"/>
          <p:cNvSpPr>
            <a:spLocks noGrp="1"/>
          </p:cNvSpPr>
          <p:nvPr>
            <p:ph type="sldNum" sz="quarter" idx="12"/>
          </p:nvPr>
        </p:nvSpPr>
        <p:spPr>
          <a:xfrm>
            <a:off x="1371600" y="312738"/>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a:t>Click to edit Master title style</a:t>
            </a:r>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5" name="Date Placeholder 4"/>
          <p:cNvSpPr>
            <a:spLocks noGrp="1"/>
          </p:cNvSpPr>
          <p:nvPr>
            <p:ph type="dt" sz="half" idx="10"/>
          </p:nvPr>
        </p:nvSpPr>
        <p:spPr>
          <a:xfrm>
            <a:off x="5788152" y="6404984"/>
            <a:ext cx="3044952" cy="365760"/>
          </a:xfrm>
        </p:spPr>
        <p:txBody>
          <a:bodyPr/>
          <a:lstStyle/>
          <a:p>
            <a:fld id="{AAA3B5D9-4C75-4C21-8654-B5654430129E}" type="datetimeFigureOut">
              <a:rPr lang="en-GB" smtClean="0"/>
              <a:pPr/>
              <a:t>16/09/2021</a:t>
            </a:fld>
            <a:endParaRPr lang="en-GB"/>
          </a:p>
        </p:txBody>
      </p:sp>
      <p:sp>
        <p:nvSpPr>
          <p:cNvPr id="6" name="Footer Placeholder 5"/>
          <p:cNvSpPr>
            <a:spLocks noGrp="1"/>
          </p:cNvSpPr>
          <p:nvPr>
            <p:ph type="ftr" sz="quarter" idx="11"/>
          </p:nvPr>
        </p:nvSpPr>
        <p:spPr>
          <a:xfrm>
            <a:off x="301752" y="6410848"/>
            <a:ext cx="3584448" cy="365760"/>
          </a:xfrm>
        </p:spPr>
        <p:txBody>
          <a:bodyPr/>
          <a:lstStyle/>
          <a:p>
            <a:endParaRPr lang="en-GB"/>
          </a:p>
        </p:txBody>
      </p:sp>
    </p:spTree>
    <p:extLst>
      <p:ext uri="{BB962C8B-B14F-4D97-AF65-F5344CB8AC3E}">
        <p14:creationId xmlns:p14="http://schemas.microsoft.com/office/powerpoint/2010/main" val="3159724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Tree>
    <p:extLst>
      <p:ext uri="{BB962C8B-B14F-4D97-AF65-F5344CB8AC3E}">
        <p14:creationId xmlns:p14="http://schemas.microsoft.com/office/powerpoint/2010/main" val="399829525"/>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6" name="Slide Number Placeholder 5"/>
          <p:cNvSpPr>
            <a:spLocks noGrp="1"/>
          </p:cNvSpPr>
          <p:nvPr>
            <p:ph type="sldNum" sz="quarter" idx="12"/>
          </p:nvPr>
        </p:nvSpPr>
        <p:spPr>
          <a:xfrm>
            <a:off x="6915912" y="3009901"/>
            <a:ext cx="457200" cy="441325"/>
          </a:xfrm>
        </p:spPr>
        <p:txBody>
          <a:body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AA3B5D9-4C75-4C21-8654-B5654430129E}" type="datetimeFigureOut">
              <a:rPr lang="en-GB" smtClean="0"/>
              <a:pPr/>
              <a:t>16/09/2021</a:t>
            </a:fld>
            <a:endParaRPr lang="en-GB"/>
          </a:p>
        </p:txBody>
      </p:sp>
      <p:sp>
        <p:nvSpPr>
          <p:cNvPr id="5" name="Footer Placeholder 4"/>
          <p:cNvSpPr>
            <a:spLocks noGrp="1"/>
          </p:cNvSpPr>
          <p:nvPr>
            <p:ph type="ftr" sz="quarter" idx="11"/>
          </p:nvPr>
        </p:nvSpPr>
        <p:spPr/>
        <p:txBody>
          <a:bodyPr/>
          <a:lstStyle/>
          <a:p>
            <a:endParaRPr lang="en-GB"/>
          </a:p>
        </p:txBody>
      </p:sp>
      <p:sp>
        <p:nvSpPr>
          <p:cNvPr id="2" name="Vertical Title 1"/>
          <p:cNvSpPr>
            <a:spLocks noGrp="1"/>
          </p:cNvSpPr>
          <p:nvPr>
            <p:ph type="title" orient="vert"/>
          </p:nvPr>
        </p:nvSpPr>
        <p:spPr>
          <a:xfrm>
            <a:off x="7391400" y="304801"/>
            <a:ext cx="1447800" cy="5851525"/>
          </a:xfrm>
        </p:spPr>
        <p:txBody>
          <a:bodyPr vert="eaVert"/>
          <a:lstStyle/>
          <a:p>
            <a:r>
              <a:rPr kumimoji="0" lang="en-US"/>
              <a:t>Click to edit Master title style</a:t>
            </a:r>
          </a:p>
        </p:txBody>
      </p:sp>
    </p:spTree>
    <p:extLst>
      <p:ext uri="{BB962C8B-B14F-4D97-AF65-F5344CB8AC3E}">
        <p14:creationId xmlns:p14="http://schemas.microsoft.com/office/powerpoint/2010/main" val="1813006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AAA3B5D9-4C75-4C21-8654-B5654430129E}" type="datetimeFigureOut">
              <a:rPr lang="en-GB" smtClean="0"/>
              <a:pPr/>
              <a:t>16/09/2021</a:t>
            </a:fld>
            <a:endParaRPr lang="en-GB"/>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GB"/>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lang="en-US" dirty="0">
              <a:solidFill>
                <a:prstClr val="black"/>
              </a:solidFill>
            </a:endParaRPr>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lang="en-US">
              <a:solidFill>
                <a:prstClr val="black"/>
              </a:solidFill>
            </a:endParaRPr>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2D93D048-BB2D-43A3-98E5-65647E32F639}" type="slidenum">
              <a:rPr lang="en-GB" smtClean="0">
                <a:solidFill>
                  <a:srgbClr val="8CADAE">
                    <a:shade val="75000"/>
                  </a:srgbClr>
                </a:solidFill>
              </a:rPr>
              <a:pPr/>
              <a:t>‹#›</a:t>
            </a:fld>
            <a:endParaRPr lang="en-GB">
              <a:solidFill>
                <a:srgbClr val="8CADAE">
                  <a:shade val="75000"/>
                </a:srgbClr>
              </a:solidFill>
            </a:endParaRPr>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Tree>
    <p:extLst>
      <p:ext uri="{BB962C8B-B14F-4D97-AF65-F5344CB8AC3E}">
        <p14:creationId xmlns:p14="http://schemas.microsoft.com/office/powerpoint/2010/main" val="39819725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85799" y="2819400"/>
            <a:ext cx="7687935" cy="1752600"/>
          </a:xfrm>
        </p:spPr>
        <p:txBody>
          <a:bodyPr/>
          <a:lstStyle/>
          <a:p>
            <a:r>
              <a:rPr lang="en-GB" dirty="0"/>
              <a:t>HPAH5037; HPAH6037 </a:t>
            </a:r>
          </a:p>
          <a:p>
            <a:r>
              <a:rPr lang="en-GB" dirty="0"/>
              <a:t>Science, Literary culture and the court</a:t>
            </a:r>
          </a:p>
        </p:txBody>
      </p:sp>
      <p:sp>
        <p:nvSpPr>
          <p:cNvPr id="2" name="Title 1"/>
          <p:cNvSpPr>
            <a:spLocks noGrp="1"/>
          </p:cNvSpPr>
          <p:nvPr>
            <p:ph type="ctrTitle"/>
          </p:nvPr>
        </p:nvSpPr>
        <p:spPr>
          <a:xfrm>
            <a:off x="685800" y="548680"/>
            <a:ext cx="7772400" cy="1535832"/>
          </a:xfrm>
        </p:spPr>
        <p:txBody>
          <a:bodyPr>
            <a:normAutofit fontScale="90000"/>
          </a:bodyPr>
          <a:lstStyle/>
          <a:p>
            <a:r>
              <a:rPr lang="en-GB" dirty="0"/>
              <a:t>Murder, Mayhem and Megalomania: The Life and Times of the Emperor Nero</a:t>
            </a:r>
          </a:p>
        </p:txBody>
      </p:sp>
      <p:pic>
        <p:nvPicPr>
          <p:cNvPr id="5" name="Picture 4"/>
          <p:cNvPicPr>
            <a:picLocks noChangeAspect="1"/>
          </p:cNvPicPr>
          <p:nvPr/>
        </p:nvPicPr>
        <p:blipFill>
          <a:blip r:embed="rId2"/>
          <a:stretch>
            <a:fillRect/>
          </a:stretch>
        </p:blipFill>
        <p:spPr>
          <a:xfrm>
            <a:off x="770265" y="3573016"/>
            <a:ext cx="7603470" cy="3026154"/>
          </a:xfrm>
          <a:prstGeom prst="rect">
            <a:avLst/>
          </a:prstGeom>
        </p:spPr>
      </p:pic>
    </p:spTree>
    <p:extLst>
      <p:ext uri="{BB962C8B-B14F-4D97-AF65-F5344CB8AC3E}">
        <p14:creationId xmlns:p14="http://schemas.microsoft.com/office/powerpoint/2010/main" val="1206979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88640"/>
            <a:ext cx="6624736" cy="6740307"/>
          </a:xfrm>
          <a:prstGeom prst="rect">
            <a:avLst/>
          </a:prstGeom>
        </p:spPr>
        <p:txBody>
          <a:bodyPr wrap="square">
            <a:spAutoFit/>
          </a:bodyPr>
          <a:lstStyle/>
          <a:p>
            <a:pPr algn="ctr"/>
            <a:r>
              <a:rPr lang="en-GB" dirty="0"/>
              <a:t>…We scribble something grand, behind closed doors, </a:t>
            </a:r>
          </a:p>
          <a:p>
            <a:pPr algn="ctr"/>
            <a:r>
              <a:rPr lang="en-GB" dirty="0"/>
              <a:t>One in verse, another in prose that </a:t>
            </a:r>
            <a:r>
              <a:rPr lang="en-GB" b="1" dirty="0"/>
              <a:t>only a generous </a:t>
            </a:r>
          </a:p>
          <a:p>
            <a:pPr algn="ctr"/>
            <a:r>
              <a:rPr lang="en-GB" b="1" dirty="0"/>
              <a:t>Lungful of air can exhale</a:t>
            </a:r>
            <a:r>
              <a:rPr lang="en-GB" dirty="0"/>
              <a:t>; </a:t>
            </a:r>
          </a:p>
          <a:p>
            <a:pPr algn="ctr"/>
            <a:r>
              <a:rPr lang="en-GB" dirty="0"/>
              <a:t>…you‘ll read to the audience from your </a:t>
            </a:r>
          </a:p>
          <a:p>
            <a:pPr algn="ctr"/>
            <a:r>
              <a:rPr lang="en-GB" dirty="0"/>
              <a:t>Tall seat, while you gargle with water to rinse your </a:t>
            </a:r>
          </a:p>
          <a:p>
            <a:pPr algn="ctr"/>
            <a:r>
              <a:rPr lang="en-GB" dirty="0"/>
              <a:t>Fickle throat, your expressive eyes moved to tears. </a:t>
            </a:r>
          </a:p>
          <a:p>
            <a:pPr algn="ctr"/>
            <a:r>
              <a:rPr lang="en-GB" dirty="0"/>
              <a:t>Then you‘ll watch as grown men tremble, their sober </a:t>
            </a:r>
          </a:p>
          <a:p>
            <a:pPr algn="ctr"/>
            <a:r>
              <a:rPr lang="en-GB" dirty="0"/>
              <a:t>Manner and tranquil voices gone, </a:t>
            </a:r>
          </a:p>
          <a:p>
            <a:pPr algn="ctr"/>
            <a:r>
              <a:rPr lang="en-GB" dirty="0"/>
              <a:t>...You know how to serve up warm tripe, </a:t>
            </a:r>
          </a:p>
          <a:p>
            <a:pPr algn="ctr"/>
            <a:r>
              <a:rPr lang="en-GB" b="1" dirty="0"/>
              <a:t>Make a shivering client the gift of a second-hand cloak, </a:t>
            </a:r>
          </a:p>
          <a:p>
            <a:pPr algn="ctr"/>
            <a:r>
              <a:rPr lang="en-GB" b="1" dirty="0"/>
              <a:t>Then say ‘I love the truth, tell me the truth about myself.’</a:t>
            </a:r>
            <a:r>
              <a:rPr lang="en-GB" dirty="0"/>
              <a:t> </a:t>
            </a:r>
          </a:p>
          <a:p>
            <a:pPr algn="ctr"/>
            <a:r>
              <a:rPr lang="en-GB" dirty="0"/>
              <a:t>How can I? Do you want me to say you‘re talking rubbish, </a:t>
            </a:r>
          </a:p>
          <a:p>
            <a:pPr algn="ctr"/>
            <a:r>
              <a:rPr lang="en-GB" dirty="0"/>
              <a:t>Baldy, you with your fat belly sticking out a foot and half? </a:t>
            </a:r>
          </a:p>
          <a:p>
            <a:pPr algn="ctr"/>
            <a:r>
              <a:rPr lang="en-GB" dirty="0"/>
              <a:t>O, two-faced Janus, never suffering gestures behind </a:t>
            </a:r>
            <a:r>
              <a:rPr lang="en-GB" i="1" dirty="0"/>
              <a:t>your </a:t>
            </a:r>
            <a:r>
              <a:rPr lang="en-GB" dirty="0"/>
              <a:t>back; </a:t>
            </a:r>
          </a:p>
          <a:p>
            <a:pPr algn="ctr"/>
            <a:r>
              <a:rPr lang="en-GB" dirty="0"/>
              <a:t>Pecking storks; nor waggling hands imitating donkey‘s ears; </a:t>
            </a:r>
          </a:p>
          <a:p>
            <a:pPr algn="ctr"/>
            <a:r>
              <a:rPr lang="en-GB" dirty="0"/>
              <a:t>…Roman? Should I be stirred, and toss a penny to every </a:t>
            </a:r>
          </a:p>
          <a:p>
            <a:pPr algn="ctr"/>
            <a:r>
              <a:rPr lang="en-GB" dirty="0"/>
              <a:t>Shipwrecked sailor who sings a song?... </a:t>
            </a:r>
          </a:p>
          <a:p>
            <a:pPr algn="ctr"/>
            <a:r>
              <a:rPr lang="en-GB" dirty="0"/>
              <a:t>…</a:t>
            </a:r>
            <a:r>
              <a:rPr lang="en-GB" b="1" dirty="0"/>
              <a:t>Whoever wants to move me with his lament will show </a:t>
            </a:r>
          </a:p>
          <a:p>
            <a:pPr algn="ctr"/>
            <a:r>
              <a:rPr lang="en-GB" b="1" dirty="0"/>
              <a:t>Genuine tears, not some tale he‘s drummed up overnight</a:t>
            </a:r>
            <a:r>
              <a:rPr lang="en-GB" dirty="0"/>
              <a:t>. </a:t>
            </a:r>
          </a:p>
          <a:p>
            <a:pPr algn="ctr"/>
            <a:r>
              <a:rPr lang="en-GB" dirty="0"/>
              <a:t>…</a:t>
            </a:r>
            <a:r>
              <a:rPr lang="en-GB" b="1" dirty="0"/>
              <a:t>Is there a single one that lacks ass’s ears? </a:t>
            </a:r>
          </a:p>
          <a:p>
            <a:pPr algn="ctr"/>
            <a:r>
              <a:rPr lang="en-GB" dirty="0"/>
              <a:t>- </a:t>
            </a:r>
            <a:r>
              <a:rPr lang="en-GB" b="1" dirty="0" err="1"/>
              <a:t>Persius</a:t>
            </a:r>
            <a:r>
              <a:rPr lang="en-GB" b="1" dirty="0"/>
              <a:t> </a:t>
            </a:r>
            <a:r>
              <a:rPr lang="en-GB" b="1" i="1" dirty="0"/>
              <a:t>Satires </a:t>
            </a:r>
            <a:r>
              <a:rPr lang="en-GB" b="1" dirty="0"/>
              <a:t>1. </a:t>
            </a:r>
            <a:endParaRPr lang="en-GB" dirty="0"/>
          </a:p>
        </p:txBody>
      </p:sp>
      <p:pic>
        <p:nvPicPr>
          <p:cNvPr id="3" name="Picture 2"/>
          <p:cNvPicPr>
            <a:picLocks noChangeAspect="1"/>
          </p:cNvPicPr>
          <p:nvPr/>
        </p:nvPicPr>
        <p:blipFill>
          <a:blip r:embed="rId2"/>
          <a:stretch>
            <a:fillRect/>
          </a:stretch>
        </p:blipFill>
        <p:spPr>
          <a:xfrm>
            <a:off x="6841922" y="548680"/>
            <a:ext cx="2202014" cy="2929508"/>
          </a:xfrm>
          <a:prstGeom prst="rect">
            <a:avLst/>
          </a:prstGeom>
        </p:spPr>
      </p:pic>
      <p:pic>
        <p:nvPicPr>
          <p:cNvPr id="4" name="Picture 3"/>
          <p:cNvPicPr>
            <a:picLocks noChangeAspect="1"/>
          </p:cNvPicPr>
          <p:nvPr/>
        </p:nvPicPr>
        <p:blipFill>
          <a:blip r:embed="rId3"/>
          <a:stretch>
            <a:fillRect/>
          </a:stretch>
        </p:blipFill>
        <p:spPr>
          <a:xfrm>
            <a:off x="6670560" y="3933056"/>
            <a:ext cx="2473440" cy="2088232"/>
          </a:xfrm>
          <a:prstGeom prst="rect">
            <a:avLst/>
          </a:prstGeom>
        </p:spPr>
      </p:pic>
    </p:spTree>
    <p:extLst>
      <p:ext uri="{BB962C8B-B14F-4D97-AF65-F5344CB8AC3E}">
        <p14:creationId xmlns:p14="http://schemas.microsoft.com/office/powerpoint/2010/main" val="3237046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683568" y="2420888"/>
            <a:ext cx="7776864"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a:ln>
                  <a:noFill/>
                </a:ln>
                <a:solidFill>
                  <a:schemeClr val="tx1"/>
                </a:solidFill>
                <a:effectLst/>
                <a:uLnTx/>
                <a:uFillTx/>
                <a:latin typeface="+mn-lt"/>
                <a:ea typeface="+mn-ea"/>
                <a:cs typeface="+mn-cs"/>
              </a:rPr>
              <a:t>Culture</a:t>
            </a:r>
            <a:r>
              <a:rPr kumimoji="0" lang="en-GB" sz="6000" b="1" i="0" u="none" strike="noStrike" kern="1200" cap="none" spc="0" normalizeH="0" noProof="0" dirty="0">
                <a:ln>
                  <a:noFill/>
                </a:ln>
                <a:solidFill>
                  <a:schemeClr val="tx1"/>
                </a:solidFill>
                <a:effectLst/>
                <a:uLnTx/>
                <a:uFillTx/>
                <a:latin typeface="+mn-lt"/>
                <a:ea typeface="+mn-ea"/>
                <a:cs typeface="+mn-cs"/>
              </a:rPr>
              <a:t> in the Court of Nero</a:t>
            </a:r>
            <a:r>
              <a:rPr kumimoji="0" lang="en-GB" sz="6000" b="1" i="0" u="none" strike="noStrike" kern="1200" cap="none" spc="0" normalizeH="0" baseline="0" noProof="0" dirty="0">
                <a:ln>
                  <a:noFill/>
                </a:ln>
                <a:solidFill>
                  <a:schemeClr val="tx1"/>
                </a:solidFill>
                <a:effectLst/>
                <a:uLnTx/>
                <a:uFillTx/>
                <a:latin typeface="+mn-lt"/>
                <a:ea typeface="+mn-ea"/>
                <a:cs typeface="+mn-cs"/>
              </a:rPr>
              <a:t>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262392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01358-3B82-45DE-80E2-BBDD03711986}"/>
              </a:ext>
            </a:extLst>
          </p:cNvPr>
          <p:cNvSpPr>
            <a:spLocks noGrp="1"/>
          </p:cNvSpPr>
          <p:nvPr>
            <p:ph type="title"/>
          </p:nvPr>
        </p:nvSpPr>
        <p:spPr/>
        <p:txBody>
          <a:bodyPr/>
          <a:lstStyle/>
          <a:p>
            <a:r>
              <a:rPr lang="en-GB" dirty="0"/>
              <a:t>Nero’s literary and intellectual circle</a:t>
            </a:r>
          </a:p>
        </p:txBody>
      </p:sp>
      <p:sp>
        <p:nvSpPr>
          <p:cNvPr id="3" name="Content Placeholder 2">
            <a:extLst>
              <a:ext uri="{FF2B5EF4-FFF2-40B4-BE49-F238E27FC236}">
                <a16:creationId xmlns:a16="http://schemas.microsoft.com/office/drawing/2014/main" id="{EE9526E6-8600-427F-A738-7B32D851A85C}"/>
              </a:ext>
            </a:extLst>
          </p:cNvPr>
          <p:cNvSpPr>
            <a:spLocks noGrp="1"/>
          </p:cNvSpPr>
          <p:nvPr>
            <p:ph sz="quarter" idx="1"/>
          </p:nvPr>
        </p:nvSpPr>
        <p:spPr>
          <a:xfrm>
            <a:off x="301752" y="1527048"/>
            <a:ext cx="8503920" cy="2406008"/>
          </a:xfrm>
        </p:spPr>
        <p:txBody>
          <a:bodyPr/>
          <a:lstStyle/>
          <a:p>
            <a:r>
              <a:rPr lang="en-GB" sz="2400" dirty="0"/>
              <a:t>After the death of Agrippina Nero seems to have developed a “reading circle”, which included aspiring poets. </a:t>
            </a:r>
          </a:p>
          <a:p>
            <a:endParaRPr lang="en-GB" sz="500" dirty="0"/>
          </a:p>
          <a:p>
            <a:r>
              <a:rPr lang="en-GB" sz="2400" dirty="0"/>
              <a:t>He possibly also, in the company of Seneca, listened to leading philosophers debate their views.</a:t>
            </a:r>
          </a:p>
        </p:txBody>
      </p:sp>
      <p:sp>
        <p:nvSpPr>
          <p:cNvPr id="5" name="TextBox 4">
            <a:extLst>
              <a:ext uri="{FF2B5EF4-FFF2-40B4-BE49-F238E27FC236}">
                <a16:creationId xmlns:a16="http://schemas.microsoft.com/office/drawing/2014/main" id="{427F1528-7177-42AF-A235-F9DC5F9A69B7}"/>
              </a:ext>
            </a:extLst>
          </p:cNvPr>
          <p:cNvSpPr txBox="1"/>
          <p:nvPr/>
        </p:nvSpPr>
        <p:spPr>
          <a:xfrm>
            <a:off x="179512" y="3356992"/>
            <a:ext cx="4464496" cy="3416320"/>
          </a:xfrm>
          <a:prstGeom prst="rect">
            <a:avLst/>
          </a:prstGeom>
          <a:noFill/>
        </p:spPr>
        <p:txBody>
          <a:bodyPr wrap="square">
            <a:spAutoFit/>
          </a:bodyPr>
          <a:lstStyle/>
          <a:p>
            <a:r>
              <a:rPr lang="en-GB" dirty="0"/>
              <a:t>“…he affected also a zeal for poetry and gathered a group of associates with some faculty for versification but not such as to have yet attracted fame… Even to the teachers of philosophy he accorded a little time — but after dinner, and in order to amuse himself by the wrangling which attended the exposition of their conflicting dogmas. Nor was there any dearth of gloomy-browed and sad-eyed sages eager to figure among the diversions of majesty.” – </a:t>
            </a:r>
            <a:r>
              <a:rPr lang="en-GB" b="1" dirty="0"/>
              <a:t>Tac. </a:t>
            </a:r>
            <a:r>
              <a:rPr lang="en-GB" b="1" i="1" dirty="0"/>
              <a:t>Ann</a:t>
            </a:r>
            <a:r>
              <a:rPr lang="en-GB" b="1" dirty="0"/>
              <a:t>. 14.16</a:t>
            </a:r>
            <a:r>
              <a:rPr lang="en-GB" dirty="0"/>
              <a:t>.</a:t>
            </a:r>
          </a:p>
        </p:txBody>
      </p:sp>
      <p:pic>
        <p:nvPicPr>
          <p:cNvPr id="6" name="Picture 5">
            <a:extLst>
              <a:ext uri="{FF2B5EF4-FFF2-40B4-BE49-F238E27FC236}">
                <a16:creationId xmlns:a16="http://schemas.microsoft.com/office/drawing/2014/main" id="{76F2C66F-2576-4C0E-AC51-DC086ABF44A6}"/>
              </a:ext>
            </a:extLst>
          </p:cNvPr>
          <p:cNvPicPr>
            <a:picLocks noChangeAspect="1"/>
          </p:cNvPicPr>
          <p:nvPr/>
        </p:nvPicPr>
        <p:blipFill>
          <a:blip r:embed="rId2"/>
          <a:stretch>
            <a:fillRect/>
          </a:stretch>
        </p:blipFill>
        <p:spPr>
          <a:xfrm>
            <a:off x="4625935" y="3429000"/>
            <a:ext cx="4265978" cy="2015675"/>
          </a:xfrm>
          <a:prstGeom prst="rect">
            <a:avLst/>
          </a:prstGeom>
        </p:spPr>
      </p:pic>
      <p:sp>
        <p:nvSpPr>
          <p:cNvPr id="8" name="TextBox 7">
            <a:extLst>
              <a:ext uri="{FF2B5EF4-FFF2-40B4-BE49-F238E27FC236}">
                <a16:creationId xmlns:a16="http://schemas.microsoft.com/office/drawing/2014/main" id="{B194C40F-3847-4839-B82F-2A1B84506716}"/>
              </a:ext>
            </a:extLst>
          </p:cNvPr>
          <p:cNvSpPr txBox="1"/>
          <p:nvPr/>
        </p:nvSpPr>
        <p:spPr>
          <a:xfrm>
            <a:off x="4647951" y="5462676"/>
            <a:ext cx="4243961" cy="784830"/>
          </a:xfrm>
          <a:prstGeom prst="rect">
            <a:avLst/>
          </a:prstGeom>
          <a:solidFill>
            <a:schemeClr val="bg1">
              <a:lumMod val="95000"/>
            </a:schemeClr>
          </a:solidFill>
        </p:spPr>
        <p:txBody>
          <a:bodyPr wrap="square">
            <a:spAutoFit/>
          </a:bodyPr>
          <a:lstStyle/>
          <a:p>
            <a:r>
              <a:rPr lang="en-GB" sz="1500" dirty="0"/>
              <a:t>Nero and Seneca, a plaster model sculpture by Eduardo </a:t>
            </a:r>
            <a:r>
              <a:rPr lang="en-GB" sz="1500" dirty="0" err="1"/>
              <a:t>Barrón</a:t>
            </a:r>
            <a:r>
              <a:rPr lang="en-GB" sz="1500" dirty="0"/>
              <a:t> González (it won he National Fine Arts exhibition in Madrid in 1904).</a:t>
            </a:r>
          </a:p>
        </p:txBody>
      </p:sp>
      <p:sp>
        <p:nvSpPr>
          <p:cNvPr id="9" name="Content Placeholder 2">
            <a:extLst>
              <a:ext uri="{FF2B5EF4-FFF2-40B4-BE49-F238E27FC236}">
                <a16:creationId xmlns:a16="http://schemas.microsoft.com/office/drawing/2014/main" id="{332588FB-A27C-4ACD-A40F-A53624CDE3F3}"/>
              </a:ext>
            </a:extLst>
          </p:cNvPr>
          <p:cNvSpPr txBox="1">
            <a:spLocks/>
          </p:cNvSpPr>
          <p:nvPr/>
        </p:nvSpPr>
        <p:spPr>
          <a:xfrm>
            <a:off x="405501" y="1700808"/>
            <a:ext cx="8446712" cy="4824536"/>
          </a:xfrm>
          <a:prstGeom prst="rect">
            <a:avLst/>
          </a:prstGeom>
          <a:solidFill>
            <a:srgbClr val="81DEFF"/>
          </a:solidFill>
        </p:spPr>
        <p:txBody>
          <a:bodyPr vert="horz">
            <a:normAutofit fontScale="92500" lnSpcReduction="20000"/>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b="1" dirty="0"/>
              <a:t>Future Emperor’s in Nero’s circle </a:t>
            </a:r>
          </a:p>
          <a:p>
            <a:pPr marL="0" indent="0">
              <a:buFont typeface="Wingdings 2"/>
              <a:buNone/>
            </a:pPr>
            <a:endParaRPr lang="en-GB" sz="1100" b="1" dirty="0"/>
          </a:p>
          <a:p>
            <a:r>
              <a:rPr lang="en-GB" b="1" dirty="0"/>
              <a:t>Marcus </a:t>
            </a:r>
            <a:r>
              <a:rPr lang="en-GB" b="1" dirty="0" err="1"/>
              <a:t>Salvius</a:t>
            </a:r>
            <a:r>
              <a:rPr lang="en-GB" b="1" dirty="0"/>
              <a:t> Otho </a:t>
            </a:r>
            <a:endParaRPr lang="en-GB" dirty="0"/>
          </a:p>
          <a:p>
            <a:pPr marL="0" indent="0">
              <a:buFont typeface="Wingdings 2"/>
              <a:buNone/>
            </a:pPr>
            <a:r>
              <a:rPr lang="en-GB" dirty="0"/>
              <a:t>“…Nero and Otho were birds of a feather, although it had often been suggested that they also enjoyed each other‘s sexual favours.” – </a:t>
            </a:r>
            <a:r>
              <a:rPr lang="en-GB" b="1" dirty="0"/>
              <a:t>Suetonius </a:t>
            </a:r>
            <a:r>
              <a:rPr lang="en-GB" b="1" i="1" dirty="0"/>
              <a:t>Otho </a:t>
            </a:r>
            <a:r>
              <a:rPr lang="en-GB" b="1" dirty="0"/>
              <a:t>2. </a:t>
            </a:r>
            <a:endParaRPr lang="en-GB" dirty="0"/>
          </a:p>
          <a:p>
            <a:endParaRPr lang="en-GB" sz="1100" dirty="0"/>
          </a:p>
          <a:p>
            <a:r>
              <a:rPr lang="en-GB" b="1" dirty="0"/>
              <a:t>Marcus </a:t>
            </a:r>
            <a:r>
              <a:rPr lang="en-GB" b="1" dirty="0" err="1"/>
              <a:t>Cocceius</a:t>
            </a:r>
            <a:r>
              <a:rPr lang="en-GB" b="1" dirty="0"/>
              <a:t> Nerva </a:t>
            </a:r>
            <a:endParaRPr lang="en-GB" dirty="0"/>
          </a:p>
          <a:p>
            <a:pPr marL="0" indent="0">
              <a:buFont typeface="Wingdings 2"/>
              <a:buNone/>
            </a:pPr>
            <a:r>
              <a:rPr lang="en-GB" dirty="0"/>
              <a:t>“But whoever is acquainted with the verses of the learned Nero, knows that Nerva is the Tibullus of our day.” – </a:t>
            </a:r>
            <a:r>
              <a:rPr lang="en-GB" b="1" dirty="0"/>
              <a:t>Martial </a:t>
            </a:r>
            <a:r>
              <a:rPr lang="en-GB" b="1" i="1" dirty="0"/>
              <a:t>Epigrams </a:t>
            </a:r>
            <a:r>
              <a:rPr lang="en-GB" b="1" dirty="0"/>
              <a:t>8.70. </a:t>
            </a:r>
          </a:p>
          <a:p>
            <a:pPr marL="0" indent="0">
              <a:buFont typeface="Wingdings 2"/>
              <a:buNone/>
            </a:pPr>
            <a:endParaRPr lang="en-GB" sz="1100" b="1" dirty="0"/>
          </a:p>
          <a:p>
            <a:r>
              <a:rPr lang="en-GB" b="1" dirty="0"/>
              <a:t>Titus Flavius Vespasianus</a:t>
            </a:r>
          </a:p>
          <a:p>
            <a:pPr lvl="1"/>
            <a:r>
              <a:rPr lang="en-GB" b="1" dirty="0"/>
              <a:t>Purportedly reprimanded by Nero’s freedman Phoebus for closing his eyes during one of Nero’s performances. </a:t>
            </a:r>
            <a:endParaRPr lang="en-GB" dirty="0"/>
          </a:p>
        </p:txBody>
      </p:sp>
    </p:spTree>
    <p:extLst>
      <p:ext uri="{BB962C8B-B14F-4D97-AF65-F5344CB8AC3E}">
        <p14:creationId xmlns:p14="http://schemas.microsoft.com/office/powerpoint/2010/main" val="1553489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Literary sponsorship by Nero: Lucan</a:t>
            </a:r>
          </a:p>
        </p:txBody>
      </p:sp>
      <p:sp>
        <p:nvSpPr>
          <p:cNvPr id="3" name="Content Placeholder 2"/>
          <p:cNvSpPr>
            <a:spLocks noGrp="1"/>
          </p:cNvSpPr>
          <p:nvPr>
            <p:ph sz="half" idx="1"/>
          </p:nvPr>
        </p:nvSpPr>
        <p:spPr>
          <a:xfrm>
            <a:off x="301752" y="1535022"/>
            <a:ext cx="4198240" cy="5134338"/>
          </a:xfrm>
        </p:spPr>
        <p:txBody>
          <a:bodyPr>
            <a:normAutofit/>
          </a:bodyPr>
          <a:lstStyle/>
          <a:p>
            <a:r>
              <a:rPr lang="en-GB" dirty="0"/>
              <a:t>Marcus </a:t>
            </a:r>
            <a:r>
              <a:rPr lang="en-GB" dirty="0" err="1"/>
              <a:t>Annaeus</a:t>
            </a:r>
            <a:r>
              <a:rPr lang="en-GB" dirty="0"/>
              <a:t> </a:t>
            </a:r>
            <a:r>
              <a:rPr lang="en-GB" dirty="0" err="1"/>
              <a:t>Lucanus</a:t>
            </a:r>
            <a:r>
              <a:rPr lang="en-GB" dirty="0"/>
              <a:t> – AD 39-65. </a:t>
            </a:r>
          </a:p>
          <a:p>
            <a:endParaRPr lang="en-GB" sz="500" dirty="0"/>
          </a:p>
          <a:p>
            <a:r>
              <a:rPr lang="en-GB" dirty="0"/>
              <a:t>Epic on the civil war between Caesar and Pompey – </a:t>
            </a:r>
            <a:r>
              <a:rPr lang="en-GB" b="1" i="1" dirty="0"/>
              <a:t>Bellum </a:t>
            </a:r>
            <a:r>
              <a:rPr lang="en-GB" b="1" i="1" dirty="0" err="1"/>
              <a:t>Civile</a:t>
            </a:r>
            <a:r>
              <a:rPr lang="en-GB" b="1" i="1" dirty="0"/>
              <a:t> </a:t>
            </a:r>
            <a:r>
              <a:rPr lang="en-GB" dirty="0"/>
              <a:t>– sometimes known as the </a:t>
            </a:r>
            <a:r>
              <a:rPr lang="en-GB" i="1" dirty="0" err="1"/>
              <a:t>Pharsalia</a:t>
            </a:r>
            <a:r>
              <a:rPr lang="en-GB" dirty="0"/>
              <a:t>. </a:t>
            </a:r>
          </a:p>
          <a:p>
            <a:endParaRPr lang="en-GB" sz="500" dirty="0"/>
          </a:p>
          <a:p>
            <a:r>
              <a:rPr lang="en-GB" dirty="0"/>
              <a:t>Wrote works of prose and verse but mostly lost to us. </a:t>
            </a:r>
          </a:p>
          <a:p>
            <a:endParaRPr lang="en-GB" dirty="0"/>
          </a:p>
        </p:txBody>
      </p:sp>
      <p:sp>
        <p:nvSpPr>
          <p:cNvPr id="6" name="Content Placeholder 3"/>
          <p:cNvSpPr txBox="1">
            <a:spLocks/>
          </p:cNvSpPr>
          <p:nvPr/>
        </p:nvSpPr>
        <p:spPr>
          <a:xfrm>
            <a:off x="4756445" y="4149080"/>
            <a:ext cx="4204995" cy="2520280"/>
          </a:xfrm>
          <a:prstGeom prst="rect">
            <a:avLst/>
          </a:prstGeom>
        </p:spPr>
        <p:txBody>
          <a:bodyPr vert="horz">
            <a:noAutofit/>
          </a:bodyPr>
          <a:lstStyle>
            <a:lvl1pPr marL="274320" indent="-274320" algn="l" rtl="0" eaLnBrk="1" latinLnBrk="0" hangingPunct="1">
              <a:spcBef>
                <a:spcPct val="20000"/>
              </a:spcBef>
              <a:buClr>
                <a:schemeClr val="accent1"/>
              </a:buClr>
              <a:buSzPct val="85000"/>
              <a:buFont typeface="Wingdings 2"/>
              <a:buChar char=""/>
              <a:defRPr kumimoji="0" sz="25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sz="2000" dirty="0"/>
              <a:t>“Marcus </a:t>
            </a:r>
            <a:r>
              <a:rPr lang="en-GB" sz="2000" dirty="0" err="1"/>
              <a:t>Annaeus</a:t>
            </a:r>
            <a:r>
              <a:rPr lang="en-GB" sz="2000" dirty="0"/>
              <a:t> Lucanus of </a:t>
            </a:r>
            <a:r>
              <a:rPr lang="en-GB" sz="2000" dirty="0" err="1"/>
              <a:t>Corduba</a:t>
            </a:r>
            <a:r>
              <a:rPr lang="en-GB" sz="2000" dirty="0"/>
              <a:t> made his first appearance as a poet with a "Eulogy of Nero" at the emperor's Quinquennial Contests, and then gave a public reading of his poem on the "Civil War" waged between Pompey and Caesar.” – </a:t>
            </a:r>
            <a:r>
              <a:rPr lang="en-GB" sz="2000" b="1" dirty="0"/>
              <a:t>Suet. </a:t>
            </a:r>
            <a:r>
              <a:rPr lang="en-GB" sz="2000" b="1" i="1" dirty="0"/>
              <a:t>Life of Lucan</a:t>
            </a:r>
            <a:r>
              <a:rPr lang="en-GB" sz="2000" b="1" dirty="0"/>
              <a:t>. </a:t>
            </a:r>
            <a:endParaRPr lang="en-GB" sz="2000" dirty="0"/>
          </a:p>
        </p:txBody>
      </p:sp>
      <p:sp>
        <p:nvSpPr>
          <p:cNvPr id="7" name="TextBox 6">
            <a:extLst>
              <a:ext uri="{FF2B5EF4-FFF2-40B4-BE49-F238E27FC236}">
                <a16:creationId xmlns:a16="http://schemas.microsoft.com/office/drawing/2014/main" id="{1B25B34D-159A-477B-B71F-1C09A9622621}"/>
              </a:ext>
            </a:extLst>
          </p:cNvPr>
          <p:cNvSpPr txBox="1"/>
          <p:nvPr/>
        </p:nvSpPr>
        <p:spPr>
          <a:xfrm>
            <a:off x="182560" y="5445224"/>
            <a:ext cx="4389440" cy="1200329"/>
          </a:xfrm>
          <a:prstGeom prst="rect">
            <a:avLst/>
          </a:prstGeom>
          <a:noFill/>
        </p:spPr>
        <p:txBody>
          <a:bodyPr wrap="square">
            <a:spAutoFit/>
          </a:bodyPr>
          <a:lstStyle/>
          <a:p>
            <a:r>
              <a:rPr lang="en-GB" dirty="0"/>
              <a:t>“He was recalled from Athens by Nero and made one of his intimate friends, besides being honoured with the quaestorship…”</a:t>
            </a:r>
            <a:r>
              <a:rPr lang="en-GB" sz="1800" dirty="0"/>
              <a:t> – </a:t>
            </a:r>
            <a:r>
              <a:rPr lang="en-GB" sz="1800" b="1" dirty="0"/>
              <a:t>Suet. </a:t>
            </a:r>
            <a:r>
              <a:rPr lang="en-GB" sz="1800" b="1" i="1" dirty="0"/>
              <a:t>Life of Lucan</a:t>
            </a:r>
            <a:r>
              <a:rPr lang="en-GB" sz="1800" b="1" dirty="0"/>
              <a:t>. </a:t>
            </a:r>
            <a:endParaRPr lang="en-GB" dirty="0"/>
          </a:p>
        </p:txBody>
      </p:sp>
      <p:pic>
        <p:nvPicPr>
          <p:cNvPr id="5" name="Picture 4">
            <a:extLst>
              <a:ext uri="{FF2B5EF4-FFF2-40B4-BE49-F238E27FC236}">
                <a16:creationId xmlns:a16="http://schemas.microsoft.com/office/drawing/2014/main" id="{28EC7AF8-A8BD-465A-A5AA-BD6CAD080599}"/>
              </a:ext>
            </a:extLst>
          </p:cNvPr>
          <p:cNvPicPr>
            <a:picLocks noChangeAspect="1"/>
          </p:cNvPicPr>
          <p:nvPr/>
        </p:nvPicPr>
        <p:blipFill>
          <a:blip r:embed="rId2"/>
          <a:stretch>
            <a:fillRect/>
          </a:stretch>
        </p:blipFill>
        <p:spPr>
          <a:xfrm>
            <a:off x="4932040" y="1525400"/>
            <a:ext cx="3528392" cy="2599248"/>
          </a:xfrm>
          <a:prstGeom prst="rect">
            <a:avLst/>
          </a:prstGeom>
        </p:spPr>
      </p:pic>
    </p:spTree>
    <p:extLst>
      <p:ext uri="{BB962C8B-B14F-4D97-AF65-F5344CB8AC3E}">
        <p14:creationId xmlns:p14="http://schemas.microsoft.com/office/powerpoint/2010/main" val="4703548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6492" y="2924944"/>
            <a:ext cx="4735547" cy="3816429"/>
          </a:xfrm>
          <a:prstGeom prst="rect">
            <a:avLst/>
          </a:prstGeom>
        </p:spPr>
        <p:txBody>
          <a:bodyPr wrap="square">
            <a:spAutoFit/>
          </a:bodyPr>
          <a:lstStyle/>
          <a:p>
            <a:r>
              <a:rPr lang="en-GB" sz="2800" dirty="0"/>
              <a:t>“Lucan had private motives to inflame him, since Nero was stifling the reputation of his poems and had ordered him not to seek publicity — for he had the vanity to count himself his peer.” – </a:t>
            </a:r>
            <a:r>
              <a:rPr lang="en-GB" sz="2800" b="1" dirty="0"/>
              <a:t>Tacitus </a:t>
            </a:r>
            <a:r>
              <a:rPr lang="en-GB" sz="2800" b="1" i="1" dirty="0"/>
              <a:t>Annals </a:t>
            </a:r>
            <a:r>
              <a:rPr lang="en-GB" sz="2800" b="1" dirty="0"/>
              <a:t>15.49. </a:t>
            </a:r>
            <a:endParaRPr lang="en-GB" sz="2800" dirty="0"/>
          </a:p>
          <a:p>
            <a:endParaRPr lang="en-GB" dirty="0"/>
          </a:p>
        </p:txBody>
      </p:sp>
      <p:sp>
        <p:nvSpPr>
          <p:cNvPr id="4" name="Rectangle 3"/>
          <p:cNvSpPr/>
          <p:nvPr/>
        </p:nvSpPr>
        <p:spPr>
          <a:xfrm>
            <a:off x="209328" y="116632"/>
            <a:ext cx="8595728" cy="2677656"/>
          </a:xfrm>
          <a:prstGeom prst="rect">
            <a:avLst/>
          </a:prstGeom>
        </p:spPr>
        <p:txBody>
          <a:bodyPr wrap="square">
            <a:spAutoFit/>
          </a:bodyPr>
          <a:lstStyle/>
          <a:p>
            <a:r>
              <a:rPr lang="en-GB" sz="2800" dirty="0"/>
              <a:t>“…but he could not keep the emperor's favour. For </a:t>
            </a:r>
            <a:r>
              <a:rPr lang="en-GB" sz="2800" b="1" dirty="0"/>
              <a:t>piqued because Nero had suddenly called a meeting of the senate and gone out when he was giving a reading</a:t>
            </a:r>
            <a:r>
              <a:rPr lang="en-GB" sz="2800" dirty="0"/>
              <a:t>, with no other motive than to throw cold water on the performance..." – </a:t>
            </a:r>
            <a:r>
              <a:rPr lang="en-GB" sz="2800" b="1" dirty="0"/>
              <a:t>Suetonius </a:t>
            </a:r>
            <a:r>
              <a:rPr lang="en-GB" sz="2800" b="1" i="1" dirty="0"/>
              <a:t>Life of Lucan</a:t>
            </a:r>
            <a:r>
              <a:rPr lang="en-GB" sz="2800" b="1" dirty="0"/>
              <a:t>. </a:t>
            </a:r>
            <a:endParaRPr lang="en-GB" sz="2800" dirty="0"/>
          </a:p>
        </p:txBody>
      </p:sp>
      <p:pic>
        <p:nvPicPr>
          <p:cNvPr id="5" name="Picture 4">
            <a:extLst>
              <a:ext uri="{FF2B5EF4-FFF2-40B4-BE49-F238E27FC236}">
                <a16:creationId xmlns:a16="http://schemas.microsoft.com/office/drawing/2014/main" id="{0A0216FE-EE06-4161-AEB6-BDAE90AD045B}"/>
              </a:ext>
            </a:extLst>
          </p:cNvPr>
          <p:cNvPicPr>
            <a:picLocks noChangeAspect="1"/>
          </p:cNvPicPr>
          <p:nvPr/>
        </p:nvPicPr>
        <p:blipFill>
          <a:blip r:embed="rId2"/>
          <a:stretch>
            <a:fillRect/>
          </a:stretch>
        </p:blipFill>
        <p:spPr>
          <a:xfrm>
            <a:off x="4932039" y="2790244"/>
            <a:ext cx="4015469" cy="3555542"/>
          </a:xfrm>
          <a:prstGeom prst="rect">
            <a:avLst/>
          </a:prstGeom>
        </p:spPr>
      </p:pic>
      <p:sp>
        <p:nvSpPr>
          <p:cNvPr id="6" name="TextBox 5">
            <a:extLst>
              <a:ext uri="{FF2B5EF4-FFF2-40B4-BE49-F238E27FC236}">
                <a16:creationId xmlns:a16="http://schemas.microsoft.com/office/drawing/2014/main" id="{34DE8EAB-D8CB-453F-961F-4214706F5B52}"/>
              </a:ext>
            </a:extLst>
          </p:cNvPr>
          <p:cNvSpPr txBox="1"/>
          <p:nvPr/>
        </p:nvSpPr>
        <p:spPr>
          <a:xfrm>
            <a:off x="85612" y="116867"/>
            <a:ext cx="4572000" cy="4231928"/>
          </a:xfrm>
          <a:prstGeom prst="rect">
            <a:avLst/>
          </a:prstGeom>
          <a:solidFill>
            <a:srgbClr val="FFFFB7"/>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Georgia"/>
                <a:ea typeface="+mn-ea"/>
                <a:cs typeface="+mn-cs"/>
              </a:rPr>
              <a:t>“…he afterwards did not refrain from words and acts of hostility to the prince, which are still notorious. Once for example in a public privy, </a:t>
            </a:r>
            <a:r>
              <a:rPr kumimoji="0" lang="en-GB" sz="2000" b="1" i="0" u="none" strike="noStrike" kern="1200" cap="none" spc="0" normalizeH="0" baseline="0" noProof="0" dirty="0">
                <a:ln>
                  <a:noFill/>
                </a:ln>
                <a:solidFill>
                  <a:prstClr val="black"/>
                </a:solidFill>
                <a:effectLst/>
                <a:uLnTx/>
                <a:uFillTx/>
                <a:latin typeface="Georgia"/>
                <a:ea typeface="+mn-ea"/>
                <a:cs typeface="+mn-cs"/>
              </a:rPr>
              <a:t>when he relieved his bowels with an uncommonly loud noise, he shouted out this half line of the emperor's</a:t>
            </a:r>
            <a:r>
              <a:rPr kumimoji="0" lang="en-GB" sz="2000" b="0" i="0" u="none" strike="noStrike" kern="1200" cap="none" spc="0" normalizeH="0" baseline="0" noProof="0" dirty="0">
                <a:ln>
                  <a:noFill/>
                </a:ln>
                <a:solidFill>
                  <a:prstClr val="black"/>
                </a:solidFill>
                <a:effectLst/>
                <a:uLnTx/>
                <a:uFillTx/>
                <a:latin typeface="Georgia"/>
                <a:ea typeface="+mn-ea"/>
                <a:cs typeface="+mn-cs"/>
              </a:rPr>
              <a:t>, while those who were there for the same purpose took to their heels: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900" b="0" i="0" u="none" strike="noStrike" kern="1200" cap="none" spc="0" normalizeH="0" baseline="0" noProof="0" dirty="0">
              <a:ln>
                <a:noFill/>
              </a:ln>
              <a:solidFill>
                <a:prstClr val="black"/>
              </a:solidFill>
              <a:effectLst/>
              <a:uLnTx/>
              <a:uFillTx/>
              <a:latin typeface="Georgia"/>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Georgia"/>
                <a:ea typeface="+mn-ea"/>
                <a:cs typeface="+mn-cs"/>
              </a:rPr>
              <a:t>"You might suppose it thundered 'neath the earth." – </a:t>
            </a:r>
            <a:r>
              <a:rPr kumimoji="0" lang="en-GB" sz="2000" b="1" i="0" u="none" strike="noStrike" kern="1200" cap="none" spc="0" normalizeH="0" baseline="0" noProof="0" dirty="0">
                <a:ln>
                  <a:noFill/>
                </a:ln>
                <a:solidFill>
                  <a:prstClr val="black"/>
                </a:solidFill>
                <a:effectLst/>
                <a:uLnTx/>
                <a:uFillTx/>
                <a:latin typeface="Georgia"/>
                <a:ea typeface="+mn-ea"/>
                <a:cs typeface="+mn-cs"/>
              </a:rPr>
              <a:t>Suetonius </a:t>
            </a:r>
            <a:r>
              <a:rPr kumimoji="0" lang="en-GB" sz="2000" b="1" i="1" u="none" strike="noStrike" kern="1200" cap="none" spc="0" normalizeH="0" baseline="0" noProof="0" dirty="0">
                <a:ln>
                  <a:noFill/>
                </a:ln>
                <a:solidFill>
                  <a:prstClr val="black"/>
                </a:solidFill>
                <a:effectLst/>
                <a:uLnTx/>
                <a:uFillTx/>
                <a:latin typeface="Georgia"/>
                <a:ea typeface="+mn-ea"/>
                <a:cs typeface="+mn-cs"/>
              </a:rPr>
              <a:t>Life of Lucan</a:t>
            </a:r>
            <a:r>
              <a:rPr kumimoji="0" lang="en-GB" sz="2000" b="1" i="0" u="none" strike="noStrike" kern="1200" cap="none" spc="0" normalizeH="0" baseline="0" noProof="0" dirty="0">
                <a:ln>
                  <a:noFill/>
                </a:ln>
                <a:solidFill>
                  <a:prstClr val="black"/>
                </a:solidFill>
                <a:effectLst/>
                <a:uLnTx/>
                <a:uFillTx/>
                <a:latin typeface="Georgia"/>
                <a:ea typeface="+mn-ea"/>
                <a:cs typeface="+mn-cs"/>
              </a:rPr>
              <a:t>. </a:t>
            </a:r>
            <a:endParaRPr kumimoji="0" lang="en-GB" sz="2000" b="0" i="0" u="none" strike="noStrike" kern="1200" cap="none" spc="0" normalizeH="0" baseline="0" noProof="0" dirty="0">
              <a:ln>
                <a:noFill/>
              </a:ln>
              <a:solidFill>
                <a:prstClr val="black"/>
              </a:solidFill>
              <a:effectLst/>
              <a:uLnTx/>
              <a:uFillTx/>
              <a:latin typeface="Georgia"/>
              <a:ea typeface="+mn-ea"/>
              <a:cs typeface="+mn-cs"/>
            </a:endParaRPr>
          </a:p>
        </p:txBody>
      </p:sp>
      <p:pic>
        <p:nvPicPr>
          <p:cNvPr id="8" name="Picture 7">
            <a:extLst>
              <a:ext uri="{FF2B5EF4-FFF2-40B4-BE49-F238E27FC236}">
                <a16:creationId xmlns:a16="http://schemas.microsoft.com/office/drawing/2014/main" id="{18165F60-4AB5-4536-983D-27AA25278F76}"/>
              </a:ext>
            </a:extLst>
          </p:cNvPr>
          <p:cNvPicPr>
            <a:picLocks noChangeAspect="1"/>
          </p:cNvPicPr>
          <p:nvPr/>
        </p:nvPicPr>
        <p:blipFill>
          <a:blip r:embed="rId3"/>
          <a:stretch>
            <a:fillRect/>
          </a:stretch>
        </p:blipFill>
        <p:spPr>
          <a:xfrm>
            <a:off x="4305022" y="1383276"/>
            <a:ext cx="4760277" cy="2677656"/>
          </a:xfrm>
          <a:prstGeom prst="rect">
            <a:avLst/>
          </a:prstGeom>
        </p:spPr>
      </p:pic>
      <p:pic>
        <p:nvPicPr>
          <p:cNvPr id="9" name="Picture 8">
            <a:extLst>
              <a:ext uri="{FF2B5EF4-FFF2-40B4-BE49-F238E27FC236}">
                <a16:creationId xmlns:a16="http://schemas.microsoft.com/office/drawing/2014/main" id="{07B7C4B2-09F0-465C-8A16-2DE467A9868A}"/>
              </a:ext>
            </a:extLst>
          </p:cNvPr>
          <p:cNvPicPr>
            <a:picLocks noChangeAspect="1"/>
          </p:cNvPicPr>
          <p:nvPr/>
        </p:nvPicPr>
        <p:blipFill>
          <a:blip r:embed="rId4"/>
          <a:stretch>
            <a:fillRect/>
          </a:stretch>
        </p:blipFill>
        <p:spPr>
          <a:xfrm>
            <a:off x="101993" y="4328486"/>
            <a:ext cx="3675900" cy="2067694"/>
          </a:xfrm>
          <a:prstGeom prst="rect">
            <a:avLst/>
          </a:prstGeom>
        </p:spPr>
      </p:pic>
      <p:pic>
        <p:nvPicPr>
          <p:cNvPr id="16" name="Picture 15">
            <a:extLst>
              <a:ext uri="{FF2B5EF4-FFF2-40B4-BE49-F238E27FC236}">
                <a16:creationId xmlns:a16="http://schemas.microsoft.com/office/drawing/2014/main" id="{777EB7DA-36FA-46F6-8582-BC2D9F7024FD}"/>
              </a:ext>
            </a:extLst>
          </p:cNvPr>
          <p:cNvPicPr>
            <a:picLocks noChangeAspect="1"/>
          </p:cNvPicPr>
          <p:nvPr/>
        </p:nvPicPr>
        <p:blipFill>
          <a:blip r:embed="rId5"/>
          <a:stretch>
            <a:fillRect/>
          </a:stretch>
        </p:blipFill>
        <p:spPr>
          <a:xfrm>
            <a:off x="3754149" y="4028721"/>
            <a:ext cx="5273584" cy="2597240"/>
          </a:xfrm>
          <a:prstGeom prst="rect">
            <a:avLst/>
          </a:prstGeom>
        </p:spPr>
      </p:pic>
      <p:sp>
        <p:nvSpPr>
          <p:cNvPr id="17" name="TextBox 16">
            <a:extLst>
              <a:ext uri="{FF2B5EF4-FFF2-40B4-BE49-F238E27FC236}">
                <a16:creationId xmlns:a16="http://schemas.microsoft.com/office/drawing/2014/main" id="{76E62CFF-96B8-410F-B9C3-A6ADDF9F5150}"/>
              </a:ext>
            </a:extLst>
          </p:cNvPr>
          <p:cNvSpPr txBox="1"/>
          <p:nvPr/>
        </p:nvSpPr>
        <p:spPr>
          <a:xfrm>
            <a:off x="6079274" y="6291621"/>
            <a:ext cx="2652207" cy="369332"/>
          </a:xfrm>
          <a:prstGeom prst="rect">
            <a:avLst/>
          </a:prstGeom>
          <a:solidFill>
            <a:schemeClr val="bg1">
              <a:lumMod val="95000"/>
            </a:schemeClr>
          </a:solidFill>
        </p:spPr>
        <p:txBody>
          <a:bodyPr wrap="square">
            <a:spAutoFit/>
          </a:bodyPr>
          <a:lstStyle/>
          <a:p>
            <a:r>
              <a:rPr lang="it-IT" i="1" dirty="0"/>
              <a:t>latrinae</a:t>
            </a:r>
            <a:r>
              <a:rPr lang="it-IT" dirty="0"/>
              <a:t> in Ostia Antica.</a:t>
            </a:r>
            <a:endParaRPr lang="en-GB" dirty="0"/>
          </a:p>
        </p:txBody>
      </p:sp>
    </p:spTree>
    <p:extLst>
      <p:ext uri="{BB962C8B-B14F-4D97-AF65-F5344CB8AC3E}">
        <p14:creationId xmlns:p14="http://schemas.microsoft.com/office/powerpoint/2010/main" val="3452917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par>
                                <p:cTn id="11" presetID="16" presetClass="entr" presetSubtype="21"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barn(inVertical)">
                                      <p:cBhvr>
                                        <p:cTn id="13" dur="500"/>
                                        <p:tgtEl>
                                          <p:spTgt spid="16"/>
                                        </p:tgtEl>
                                      </p:cBhvr>
                                    </p:animEffect>
                                  </p:childTnLst>
                                </p:cTn>
                              </p:par>
                              <p:par>
                                <p:cTn id="14" presetID="16" presetClass="entr" presetSubtype="2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500"/>
                                        <p:tgtEl>
                                          <p:spTgt spid="9"/>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7A70B4-2988-4BB0-905B-02A934E1783B}"/>
              </a:ext>
            </a:extLst>
          </p:cNvPr>
          <p:cNvSpPr>
            <a:spLocks noGrp="1"/>
          </p:cNvSpPr>
          <p:nvPr>
            <p:ph type="title"/>
          </p:nvPr>
        </p:nvSpPr>
        <p:spPr/>
        <p:txBody>
          <a:bodyPr>
            <a:normAutofit/>
          </a:bodyPr>
          <a:lstStyle/>
          <a:p>
            <a:r>
              <a:rPr lang="en-GB" dirty="0"/>
              <a:t>Gaius or Titus Petronius “Arbiter”?</a:t>
            </a:r>
          </a:p>
        </p:txBody>
      </p:sp>
      <p:sp>
        <p:nvSpPr>
          <p:cNvPr id="3" name="Content Placeholder 2">
            <a:extLst>
              <a:ext uri="{FF2B5EF4-FFF2-40B4-BE49-F238E27FC236}">
                <a16:creationId xmlns:a16="http://schemas.microsoft.com/office/drawing/2014/main" id="{4D268803-0F03-4220-857B-A92D6866CF0A}"/>
              </a:ext>
            </a:extLst>
          </p:cNvPr>
          <p:cNvSpPr>
            <a:spLocks noGrp="1"/>
          </p:cNvSpPr>
          <p:nvPr>
            <p:ph sz="quarter" idx="1"/>
          </p:nvPr>
        </p:nvSpPr>
        <p:spPr>
          <a:xfrm>
            <a:off x="184087" y="1450183"/>
            <a:ext cx="8629209" cy="2153414"/>
          </a:xfrm>
        </p:spPr>
        <p:txBody>
          <a:bodyPr>
            <a:normAutofit/>
          </a:bodyPr>
          <a:lstStyle/>
          <a:p>
            <a:r>
              <a:rPr lang="en-GB" sz="2400" dirty="0"/>
              <a:t>Petronius, who received the moniker </a:t>
            </a:r>
            <a:r>
              <a:rPr lang="en-GB" sz="2400" i="1" dirty="0" err="1"/>
              <a:t>elegantiae</a:t>
            </a:r>
            <a:r>
              <a:rPr lang="en-GB" sz="2400" i="1" dirty="0"/>
              <a:t> arbiter</a:t>
            </a:r>
            <a:r>
              <a:rPr lang="en-GB" sz="2400" dirty="0"/>
              <a:t> / </a:t>
            </a:r>
            <a:r>
              <a:rPr lang="en-GB" sz="2400" i="1" dirty="0"/>
              <a:t>arbiter </a:t>
            </a:r>
            <a:r>
              <a:rPr lang="en-GB" sz="2400" i="1" dirty="0" err="1"/>
              <a:t>elegantiarum</a:t>
            </a:r>
            <a:r>
              <a:rPr lang="en-GB" sz="2400" i="1" dirty="0"/>
              <a:t> </a:t>
            </a:r>
            <a:r>
              <a:rPr lang="en-GB" sz="2400" dirty="0"/>
              <a:t>– arbiter of taste, is thought to be the author of the </a:t>
            </a:r>
            <a:r>
              <a:rPr lang="en-GB" sz="2400" i="1" dirty="0" err="1"/>
              <a:t>Satyricon</a:t>
            </a:r>
            <a:r>
              <a:rPr lang="en-GB" sz="2400" dirty="0"/>
              <a:t> (</a:t>
            </a:r>
            <a:r>
              <a:rPr lang="en-GB" sz="2400" i="1" dirty="0" err="1"/>
              <a:t>Satyrica</a:t>
            </a:r>
            <a:r>
              <a:rPr lang="en-GB" sz="2400" dirty="0"/>
              <a:t>).</a:t>
            </a:r>
          </a:p>
          <a:p>
            <a:endParaRPr lang="en-GB" sz="500" dirty="0"/>
          </a:p>
          <a:p>
            <a:r>
              <a:rPr lang="en-GB" sz="2400" dirty="0"/>
              <a:t>Appreciation of Nero for parody and satire. Cf. the </a:t>
            </a:r>
            <a:r>
              <a:rPr lang="en-GB" sz="2400" i="1" dirty="0" err="1"/>
              <a:t>Apocolocyntosis</a:t>
            </a:r>
            <a:r>
              <a:rPr lang="en-GB" sz="2400" dirty="0"/>
              <a:t>.</a:t>
            </a:r>
          </a:p>
        </p:txBody>
      </p:sp>
      <p:pic>
        <p:nvPicPr>
          <p:cNvPr id="4" name="Picture 3">
            <a:extLst>
              <a:ext uri="{FF2B5EF4-FFF2-40B4-BE49-F238E27FC236}">
                <a16:creationId xmlns:a16="http://schemas.microsoft.com/office/drawing/2014/main" id="{6544A3BD-B3F2-444F-B97C-C390427FD971}"/>
              </a:ext>
            </a:extLst>
          </p:cNvPr>
          <p:cNvPicPr>
            <a:picLocks noChangeAspect="1"/>
          </p:cNvPicPr>
          <p:nvPr/>
        </p:nvPicPr>
        <p:blipFill>
          <a:blip r:embed="rId3"/>
          <a:stretch>
            <a:fillRect/>
          </a:stretch>
        </p:blipFill>
        <p:spPr>
          <a:xfrm>
            <a:off x="5595246" y="3294697"/>
            <a:ext cx="3207821" cy="2924944"/>
          </a:xfrm>
          <a:prstGeom prst="rect">
            <a:avLst/>
          </a:prstGeom>
        </p:spPr>
      </p:pic>
      <p:sp>
        <p:nvSpPr>
          <p:cNvPr id="5" name="Content Placeholder 2">
            <a:extLst>
              <a:ext uri="{FF2B5EF4-FFF2-40B4-BE49-F238E27FC236}">
                <a16:creationId xmlns:a16="http://schemas.microsoft.com/office/drawing/2014/main" id="{EB61A97E-3432-4159-B316-1EEFC061F7FB}"/>
              </a:ext>
            </a:extLst>
          </p:cNvPr>
          <p:cNvSpPr txBox="1">
            <a:spLocks/>
          </p:cNvSpPr>
          <p:nvPr/>
        </p:nvSpPr>
        <p:spPr>
          <a:xfrm>
            <a:off x="176463" y="3603598"/>
            <a:ext cx="5451867" cy="2230280"/>
          </a:xfrm>
          <a:prstGeom prst="rect">
            <a:avLst/>
          </a:prstGeom>
        </p:spPr>
        <p:txBody>
          <a:bodyPr vert="horz">
            <a:normAutofit/>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r>
              <a:rPr lang="en-GB" sz="2400" dirty="0"/>
              <a:t>Purported ability of Petronius to be able to make fun of Nero’s (excessive) spending habits – </a:t>
            </a:r>
            <a:r>
              <a:rPr lang="en-GB" sz="2400" b="1" dirty="0"/>
              <a:t>Plutarch </a:t>
            </a:r>
            <a:r>
              <a:rPr lang="en-GB" sz="2400" b="1" i="1" dirty="0"/>
              <a:t>How to Tell a Flatterer from a Friend</a:t>
            </a:r>
            <a:r>
              <a:rPr lang="en-GB" sz="2400" b="1" dirty="0"/>
              <a:t> </a:t>
            </a:r>
            <a:r>
              <a:rPr lang="it-IT" sz="2400" b="1" dirty="0"/>
              <a:t>19</a:t>
            </a:r>
            <a:r>
              <a:rPr lang="it-IT" sz="2400" dirty="0"/>
              <a:t>.</a:t>
            </a:r>
          </a:p>
          <a:p>
            <a:endParaRPr lang="it-IT" sz="2400" dirty="0"/>
          </a:p>
          <a:p>
            <a:pPr marL="0" indent="0">
              <a:buNone/>
            </a:pPr>
            <a:endParaRPr lang="en-GB" sz="2400" dirty="0"/>
          </a:p>
        </p:txBody>
      </p:sp>
      <p:sp>
        <p:nvSpPr>
          <p:cNvPr id="7" name="TextBox 6">
            <a:extLst>
              <a:ext uri="{FF2B5EF4-FFF2-40B4-BE49-F238E27FC236}">
                <a16:creationId xmlns:a16="http://schemas.microsoft.com/office/drawing/2014/main" id="{820C6C69-0E0C-4FD9-8FC9-17E943898492}"/>
              </a:ext>
            </a:extLst>
          </p:cNvPr>
          <p:cNvSpPr txBox="1"/>
          <p:nvPr/>
        </p:nvSpPr>
        <p:spPr>
          <a:xfrm>
            <a:off x="184087" y="5619477"/>
            <a:ext cx="5252009" cy="1200329"/>
          </a:xfrm>
          <a:prstGeom prst="rect">
            <a:avLst/>
          </a:prstGeom>
          <a:noFill/>
        </p:spPr>
        <p:txBody>
          <a:bodyPr wrap="square">
            <a:spAutoFit/>
          </a:bodyPr>
          <a:lstStyle/>
          <a:p>
            <a:r>
              <a:rPr lang="en-GB" dirty="0"/>
              <a:t>“His words and actions had a freedom and a stamp of  self-abandonment which rendered them doubly acceptable by an air of native simplicity…” – </a:t>
            </a:r>
            <a:r>
              <a:rPr lang="en-GB" b="1" dirty="0"/>
              <a:t>Tac. </a:t>
            </a:r>
            <a:r>
              <a:rPr lang="en-GB" b="1" i="1" dirty="0"/>
              <a:t>Ann</a:t>
            </a:r>
            <a:r>
              <a:rPr lang="en-GB" b="1" dirty="0"/>
              <a:t>. 16.18.</a:t>
            </a:r>
          </a:p>
        </p:txBody>
      </p:sp>
    </p:spTree>
    <p:extLst>
      <p:ext uri="{BB962C8B-B14F-4D97-AF65-F5344CB8AC3E}">
        <p14:creationId xmlns:p14="http://schemas.microsoft.com/office/powerpoint/2010/main" val="3205309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Significant Authors</a:t>
            </a:r>
          </a:p>
        </p:txBody>
      </p:sp>
      <p:sp>
        <p:nvSpPr>
          <p:cNvPr id="3" name="Content Placeholder 2"/>
          <p:cNvSpPr>
            <a:spLocks noGrp="1"/>
          </p:cNvSpPr>
          <p:nvPr>
            <p:ph sz="quarter" idx="1"/>
          </p:nvPr>
        </p:nvSpPr>
        <p:spPr>
          <a:xfrm>
            <a:off x="179512" y="1527048"/>
            <a:ext cx="8784976" cy="4926288"/>
          </a:xfrm>
        </p:spPr>
        <p:txBody>
          <a:bodyPr>
            <a:normAutofit fontScale="92500" lnSpcReduction="20000"/>
          </a:bodyPr>
          <a:lstStyle/>
          <a:p>
            <a:r>
              <a:rPr lang="fr-FR" dirty="0" err="1"/>
              <a:t>Aulus</a:t>
            </a:r>
            <a:r>
              <a:rPr lang="fr-FR" dirty="0"/>
              <a:t> </a:t>
            </a:r>
            <a:r>
              <a:rPr lang="fr-FR" dirty="0" err="1"/>
              <a:t>Persius</a:t>
            </a:r>
            <a:r>
              <a:rPr lang="fr-FR" dirty="0"/>
              <a:t> </a:t>
            </a:r>
            <a:r>
              <a:rPr lang="fr-FR" dirty="0" err="1"/>
              <a:t>Flaccus</a:t>
            </a:r>
            <a:r>
              <a:rPr lang="fr-FR" dirty="0"/>
              <a:t> – AD 34-62 </a:t>
            </a:r>
            <a:r>
              <a:rPr lang="en-GB" dirty="0"/>
              <a:t>- </a:t>
            </a:r>
            <a:r>
              <a:rPr lang="en-GB" i="1" dirty="0"/>
              <a:t>Satires</a:t>
            </a:r>
            <a:r>
              <a:rPr lang="en-GB" dirty="0"/>
              <a:t>. </a:t>
            </a:r>
          </a:p>
          <a:p>
            <a:endParaRPr lang="en-GB" sz="500" dirty="0"/>
          </a:p>
          <a:p>
            <a:r>
              <a:rPr lang="en-GB" dirty="0"/>
              <a:t>Lucius </a:t>
            </a:r>
            <a:r>
              <a:rPr lang="en-GB" dirty="0" err="1"/>
              <a:t>Junius</a:t>
            </a:r>
            <a:r>
              <a:rPr lang="en-GB" dirty="0"/>
              <a:t> </a:t>
            </a:r>
            <a:r>
              <a:rPr lang="en-GB" dirty="0" err="1"/>
              <a:t>Moderatus</a:t>
            </a:r>
            <a:r>
              <a:rPr lang="en-GB" dirty="0"/>
              <a:t> </a:t>
            </a:r>
            <a:r>
              <a:rPr lang="en-GB" dirty="0" err="1"/>
              <a:t>Columella</a:t>
            </a:r>
            <a:r>
              <a:rPr lang="en-GB" dirty="0"/>
              <a:t> – AD 4 to c.70 - </a:t>
            </a:r>
            <a:r>
              <a:rPr lang="en-GB" i="1" dirty="0"/>
              <a:t>De Re </a:t>
            </a:r>
            <a:r>
              <a:rPr lang="en-GB" i="1" dirty="0" err="1"/>
              <a:t>Rustica</a:t>
            </a:r>
            <a:r>
              <a:rPr lang="en-GB" dirty="0"/>
              <a:t>. </a:t>
            </a:r>
          </a:p>
          <a:p>
            <a:endParaRPr lang="en-GB" sz="500" dirty="0"/>
          </a:p>
          <a:p>
            <a:r>
              <a:rPr lang="en-GB" dirty="0"/>
              <a:t>Titus </a:t>
            </a:r>
            <a:r>
              <a:rPr lang="en-GB" dirty="0" err="1"/>
              <a:t>Calpurnius</a:t>
            </a:r>
            <a:r>
              <a:rPr lang="en-GB" dirty="0"/>
              <a:t> </a:t>
            </a:r>
            <a:r>
              <a:rPr lang="en-GB" dirty="0" err="1"/>
              <a:t>Siculus</a:t>
            </a:r>
            <a:r>
              <a:rPr lang="en-GB" dirty="0"/>
              <a:t> – c. reign of Nero - </a:t>
            </a:r>
            <a:r>
              <a:rPr lang="en-GB" i="1" dirty="0" err="1"/>
              <a:t>Ecologues</a:t>
            </a:r>
            <a:r>
              <a:rPr lang="en-GB" i="1" dirty="0"/>
              <a:t> </a:t>
            </a:r>
            <a:r>
              <a:rPr lang="en-GB" dirty="0"/>
              <a:t>and courtly poems. </a:t>
            </a:r>
          </a:p>
          <a:p>
            <a:endParaRPr lang="en-GB" sz="500" dirty="0"/>
          </a:p>
          <a:p>
            <a:endParaRPr lang="en-GB" sz="500" dirty="0"/>
          </a:p>
          <a:p>
            <a:r>
              <a:rPr lang="en-GB" dirty="0" err="1"/>
              <a:t>Lucillius</a:t>
            </a:r>
            <a:r>
              <a:rPr lang="en-GB" dirty="0"/>
              <a:t> – c. reign of Nero - a Greek epigrammatists, credited with over a 100 poems preserved in the </a:t>
            </a:r>
            <a:r>
              <a:rPr lang="en-GB" i="1" dirty="0"/>
              <a:t>Greek Anthology</a:t>
            </a:r>
            <a:r>
              <a:rPr lang="en-GB" dirty="0"/>
              <a:t> - Consist of satirical jokes and descriptions of characters.</a:t>
            </a:r>
          </a:p>
          <a:p>
            <a:endParaRPr lang="en-GB" sz="500" dirty="0"/>
          </a:p>
          <a:p>
            <a:pPr marL="0" indent="0">
              <a:buNone/>
            </a:pPr>
            <a:r>
              <a:rPr lang="en-GB" sz="3500" dirty="0"/>
              <a:t>“Olympian Muses, daughters of Zeus, I would be finished had not Nero Caesar given me cash.” – </a:t>
            </a:r>
            <a:r>
              <a:rPr lang="en-GB" sz="3500" b="1" i="1" dirty="0"/>
              <a:t>Palatine Anthology </a:t>
            </a:r>
            <a:r>
              <a:rPr lang="en-GB" sz="3500" b="1" dirty="0"/>
              <a:t>9.572. </a:t>
            </a:r>
            <a:endParaRPr lang="en-GB" sz="3500" dirty="0"/>
          </a:p>
          <a:p>
            <a:endParaRPr lang="en-GB" dirty="0"/>
          </a:p>
          <a:p>
            <a:endParaRPr lang="en-GB" dirty="0"/>
          </a:p>
        </p:txBody>
      </p:sp>
    </p:spTree>
    <p:extLst>
      <p:ext uri="{BB962C8B-B14F-4D97-AF65-F5344CB8AC3E}">
        <p14:creationId xmlns:p14="http://schemas.microsoft.com/office/powerpoint/2010/main" val="31691959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Neronia</a:t>
            </a:r>
            <a:r>
              <a:rPr lang="en-GB" dirty="0"/>
              <a:t> (AD 60)</a:t>
            </a:r>
          </a:p>
        </p:txBody>
      </p:sp>
      <p:sp>
        <p:nvSpPr>
          <p:cNvPr id="3" name="Content Placeholder 2"/>
          <p:cNvSpPr>
            <a:spLocks noGrp="1"/>
          </p:cNvSpPr>
          <p:nvPr>
            <p:ph sz="quarter" idx="1"/>
          </p:nvPr>
        </p:nvSpPr>
        <p:spPr>
          <a:xfrm>
            <a:off x="301752" y="1527048"/>
            <a:ext cx="6358480" cy="4998296"/>
          </a:xfrm>
        </p:spPr>
        <p:txBody>
          <a:bodyPr>
            <a:normAutofit fontScale="92500" lnSpcReduction="20000"/>
          </a:bodyPr>
          <a:lstStyle/>
          <a:p>
            <a:pPr marL="0">
              <a:buNone/>
            </a:pPr>
            <a:r>
              <a:rPr lang="en-GB" dirty="0"/>
              <a:t>“He was the first to establish in Rome a festival of competitions in music, athletics and horsemanship, modelled on the Greek ones and held every four years, which he called the </a:t>
            </a:r>
            <a:r>
              <a:rPr lang="en-GB" dirty="0" err="1"/>
              <a:t>Neronia</a:t>
            </a:r>
            <a:r>
              <a:rPr lang="en-GB" dirty="0"/>
              <a:t>… Men of consular rank, drawn by lot, organized the </a:t>
            </a:r>
            <a:r>
              <a:rPr lang="en-GB" dirty="0" err="1"/>
              <a:t>Neronia</a:t>
            </a:r>
            <a:r>
              <a:rPr lang="en-GB" dirty="0"/>
              <a:t>… At the prize-giving, Nero descended to the orchestra stalls where the senators sat to accept the laurel wreath for Latin oratory and verse, which had been reserved for him by unanimous vote of all the distinguished competitors. The judges also awarded him the wreath for a lyre solo, but he bowed reverently before them and said ‘Pray lay it on the ground before Augustus‘ statue’…” – </a:t>
            </a:r>
            <a:r>
              <a:rPr lang="en-GB" b="1" dirty="0"/>
              <a:t>Suetonius </a:t>
            </a:r>
            <a:r>
              <a:rPr lang="en-GB" b="1" i="1" dirty="0"/>
              <a:t>Nero </a:t>
            </a:r>
            <a:r>
              <a:rPr lang="en-GB" b="1" dirty="0"/>
              <a:t>12. </a:t>
            </a:r>
            <a:endParaRPr lang="en-GB" dirty="0"/>
          </a:p>
        </p:txBody>
      </p:sp>
      <p:pic>
        <p:nvPicPr>
          <p:cNvPr id="4" name="Picture 3"/>
          <p:cNvPicPr>
            <a:picLocks noChangeAspect="1"/>
          </p:cNvPicPr>
          <p:nvPr/>
        </p:nvPicPr>
        <p:blipFill rotWithShape="1">
          <a:blip r:embed="rId2"/>
          <a:srcRect l="57383"/>
          <a:stretch/>
        </p:blipFill>
        <p:spPr>
          <a:xfrm>
            <a:off x="6588224" y="1844824"/>
            <a:ext cx="2492444" cy="3900859"/>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683568" y="2420888"/>
            <a:ext cx="7776864"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a:ln>
                  <a:noFill/>
                </a:ln>
                <a:solidFill>
                  <a:schemeClr val="tx1"/>
                </a:solidFill>
                <a:effectLst/>
                <a:uLnTx/>
                <a:uFillTx/>
                <a:latin typeface="+mn-lt"/>
                <a:ea typeface="+mn-ea"/>
                <a:cs typeface="+mn-cs"/>
              </a:rPr>
              <a:t>Wider Cultural Developments</a:t>
            </a: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058097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99DC6-225D-4CC9-9AED-E9985DB42AD8}"/>
              </a:ext>
            </a:extLst>
          </p:cNvPr>
          <p:cNvSpPr>
            <a:spLocks noGrp="1"/>
          </p:cNvSpPr>
          <p:nvPr>
            <p:ph type="title"/>
          </p:nvPr>
        </p:nvSpPr>
        <p:spPr/>
        <p:txBody>
          <a:bodyPr/>
          <a:lstStyle/>
          <a:p>
            <a:r>
              <a:rPr lang="en-GB" dirty="0"/>
              <a:t>Intellectual and Technical Developments</a:t>
            </a:r>
          </a:p>
        </p:txBody>
      </p:sp>
      <p:sp>
        <p:nvSpPr>
          <p:cNvPr id="4" name="Content Placeholder 3">
            <a:extLst>
              <a:ext uri="{FF2B5EF4-FFF2-40B4-BE49-F238E27FC236}">
                <a16:creationId xmlns:a16="http://schemas.microsoft.com/office/drawing/2014/main" id="{7EBB3746-1C27-417B-A745-482E7030D038}"/>
              </a:ext>
            </a:extLst>
          </p:cNvPr>
          <p:cNvSpPr>
            <a:spLocks noGrp="1"/>
          </p:cNvSpPr>
          <p:nvPr>
            <p:ph sz="quarter" idx="1"/>
          </p:nvPr>
        </p:nvSpPr>
        <p:spPr>
          <a:xfrm>
            <a:off x="179512" y="1484784"/>
            <a:ext cx="8784976" cy="5040560"/>
          </a:xfrm>
        </p:spPr>
        <p:txBody>
          <a:bodyPr>
            <a:normAutofit lnSpcReduction="10000"/>
          </a:bodyPr>
          <a:lstStyle/>
          <a:p>
            <a:r>
              <a:rPr lang="en-GB" dirty="0"/>
              <a:t>Neronian era also appears to be one of heightened intellectual activity.</a:t>
            </a:r>
          </a:p>
          <a:p>
            <a:pPr lvl="1"/>
            <a:r>
              <a:rPr lang="en-GB" dirty="0"/>
              <a:t>Incidentally or encouraged by wider cultural impetus and economic investment? </a:t>
            </a:r>
          </a:p>
          <a:p>
            <a:pPr lvl="1"/>
            <a:endParaRPr lang="en-GB" sz="500" dirty="0"/>
          </a:p>
          <a:p>
            <a:r>
              <a:rPr lang="en-GB" dirty="0"/>
              <a:t>Architectural and artistic developments:</a:t>
            </a:r>
          </a:p>
          <a:p>
            <a:pPr lvl="1"/>
            <a:r>
              <a:rPr lang="en-GB" dirty="0"/>
              <a:t>Internal space and light (domed ceilings); methods for painting stone (to enhance appearance, though began under Claudius); turtle-shell veneers (look like wood); “Fourth Style” wall-paintings; accelerated use of concrete. </a:t>
            </a:r>
            <a:endParaRPr lang="en-GB" sz="500" dirty="0"/>
          </a:p>
          <a:p>
            <a:endParaRPr lang="en-GB" sz="500" dirty="0"/>
          </a:p>
          <a:p>
            <a:r>
              <a:rPr lang="en-GB" dirty="0"/>
              <a:t>Scientific and practical developments: </a:t>
            </a:r>
          </a:p>
          <a:p>
            <a:pPr lvl="1"/>
            <a:r>
              <a:rPr lang="en-GB" dirty="0"/>
              <a:t>Production of technical “handbooks”: Pliny the Elder collating materials for his </a:t>
            </a:r>
            <a:r>
              <a:rPr lang="en-GB" i="1" dirty="0"/>
              <a:t>Natural History </a:t>
            </a:r>
            <a:r>
              <a:rPr lang="en-GB" dirty="0"/>
              <a:t>(although finished under the Flavians); Seneca’s </a:t>
            </a:r>
            <a:r>
              <a:rPr lang="en-GB" i="1" dirty="0"/>
              <a:t>Natural Questions</a:t>
            </a:r>
            <a:r>
              <a:rPr lang="en-GB" dirty="0"/>
              <a:t>; </a:t>
            </a:r>
            <a:r>
              <a:rPr lang="en-GB" dirty="0" err="1"/>
              <a:t>Collumella</a:t>
            </a:r>
            <a:r>
              <a:rPr lang="en-GB" dirty="0"/>
              <a:t> </a:t>
            </a:r>
            <a:r>
              <a:rPr lang="en-GB" i="1" dirty="0"/>
              <a:t>De re </a:t>
            </a:r>
            <a:r>
              <a:rPr lang="en-GB" i="1" dirty="0" err="1"/>
              <a:t>rustica</a:t>
            </a:r>
            <a:r>
              <a:rPr lang="en-GB" dirty="0"/>
              <a:t>.</a:t>
            </a:r>
          </a:p>
        </p:txBody>
      </p:sp>
    </p:spTree>
    <p:extLst>
      <p:ext uri="{BB962C8B-B14F-4D97-AF65-F5344CB8AC3E}">
        <p14:creationId xmlns:p14="http://schemas.microsoft.com/office/powerpoint/2010/main" val="1030317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584A2-3A6F-4179-BAEC-880BF5F48411}"/>
              </a:ext>
            </a:extLst>
          </p:cNvPr>
          <p:cNvSpPr>
            <a:spLocks noGrp="1"/>
          </p:cNvSpPr>
          <p:nvPr>
            <p:ph type="title"/>
          </p:nvPr>
        </p:nvSpPr>
        <p:spPr/>
        <p:txBody>
          <a:bodyPr/>
          <a:lstStyle/>
          <a:p>
            <a:r>
              <a:rPr lang="en-GB" dirty="0"/>
              <a:t>Heron of Alexandria (c. AD 10-70)</a:t>
            </a:r>
          </a:p>
        </p:txBody>
      </p:sp>
      <p:sp>
        <p:nvSpPr>
          <p:cNvPr id="4" name="Content Placeholder 3">
            <a:extLst>
              <a:ext uri="{FF2B5EF4-FFF2-40B4-BE49-F238E27FC236}">
                <a16:creationId xmlns:a16="http://schemas.microsoft.com/office/drawing/2014/main" id="{CC0D4B1F-86B0-4597-A39E-43137A88F81F}"/>
              </a:ext>
            </a:extLst>
          </p:cNvPr>
          <p:cNvSpPr>
            <a:spLocks noGrp="1"/>
          </p:cNvSpPr>
          <p:nvPr>
            <p:ph sz="half" idx="1"/>
          </p:nvPr>
        </p:nvSpPr>
        <p:spPr>
          <a:xfrm>
            <a:off x="301752" y="1484784"/>
            <a:ext cx="4198240" cy="5144616"/>
          </a:xfrm>
        </p:spPr>
        <p:txBody>
          <a:bodyPr>
            <a:normAutofit fontScale="92500"/>
          </a:bodyPr>
          <a:lstStyle/>
          <a:p>
            <a:r>
              <a:rPr lang="en-GB" dirty="0"/>
              <a:t>Based in Alexandria, in Roman Egypt. </a:t>
            </a:r>
          </a:p>
          <a:p>
            <a:endParaRPr lang="en-GB" sz="500" dirty="0"/>
          </a:p>
          <a:p>
            <a:r>
              <a:rPr lang="en-GB" dirty="0"/>
              <a:t>Best known for his </a:t>
            </a:r>
            <a:r>
              <a:rPr lang="en-GB" i="1" dirty="0" err="1"/>
              <a:t>Mechanica</a:t>
            </a:r>
            <a:r>
              <a:rPr lang="en-GB" i="1" dirty="0"/>
              <a:t> </a:t>
            </a:r>
            <a:r>
              <a:rPr lang="en-GB" dirty="0"/>
              <a:t>(among other works).</a:t>
            </a:r>
          </a:p>
          <a:p>
            <a:endParaRPr lang="en-GB" sz="500" dirty="0"/>
          </a:p>
          <a:p>
            <a:r>
              <a:rPr lang="en-GB" dirty="0"/>
              <a:t>Credited with mathematical and “engineering” developments:</a:t>
            </a:r>
          </a:p>
          <a:p>
            <a:pPr lvl="1"/>
            <a:r>
              <a:rPr lang="en-GB" dirty="0"/>
              <a:t>Heron’s formula (how to calculate the area of a triangle using it sides)</a:t>
            </a:r>
          </a:p>
          <a:p>
            <a:pPr lvl="1"/>
            <a:r>
              <a:rPr lang="en-GB" dirty="0"/>
              <a:t>A wind powered organ</a:t>
            </a:r>
          </a:p>
          <a:p>
            <a:pPr lvl="1"/>
            <a:r>
              <a:rPr lang="en-GB" dirty="0"/>
              <a:t>Heron’s fountain.</a:t>
            </a:r>
          </a:p>
        </p:txBody>
      </p:sp>
      <p:pic>
        <p:nvPicPr>
          <p:cNvPr id="1026" name="Picture 2" descr="heron's_fountain2">
            <a:extLst>
              <a:ext uri="{FF2B5EF4-FFF2-40B4-BE49-F238E27FC236}">
                <a16:creationId xmlns:a16="http://schemas.microsoft.com/office/drawing/2014/main" id="{3186E1C2-6632-4BAE-B720-20DE2885FF16}"/>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r="17084"/>
          <a:stretch/>
        </p:blipFill>
        <p:spPr bwMode="auto">
          <a:xfrm>
            <a:off x="5102149" y="1412776"/>
            <a:ext cx="3348668" cy="302895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7231AAC2-BE58-4C0E-993C-82FB1BD769D2}"/>
              </a:ext>
            </a:extLst>
          </p:cNvPr>
          <p:cNvPicPr>
            <a:picLocks noChangeAspect="1"/>
          </p:cNvPicPr>
          <p:nvPr/>
        </p:nvPicPr>
        <p:blipFill>
          <a:blip r:embed="rId3"/>
          <a:stretch>
            <a:fillRect/>
          </a:stretch>
        </p:blipFill>
        <p:spPr>
          <a:xfrm>
            <a:off x="5508104" y="4079853"/>
            <a:ext cx="2536759" cy="2628716"/>
          </a:xfrm>
          <a:prstGeom prst="rect">
            <a:avLst/>
          </a:prstGeom>
        </p:spPr>
      </p:pic>
    </p:spTree>
    <p:extLst>
      <p:ext uri="{BB962C8B-B14F-4D97-AF65-F5344CB8AC3E}">
        <p14:creationId xmlns:p14="http://schemas.microsoft.com/office/powerpoint/2010/main" val="37794789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45AA81-900C-4A0C-B926-DD0CE4743125}"/>
              </a:ext>
            </a:extLst>
          </p:cNvPr>
          <p:cNvSpPr>
            <a:spLocks noGrp="1"/>
          </p:cNvSpPr>
          <p:nvPr>
            <p:ph type="title"/>
          </p:nvPr>
        </p:nvSpPr>
        <p:spPr/>
        <p:txBody>
          <a:bodyPr/>
          <a:lstStyle/>
          <a:p>
            <a:r>
              <a:rPr lang="en-GB" dirty="0"/>
              <a:t>Geography</a:t>
            </a:r>
          </a:p>
        </p:txBody>
      </p:sp>
      <p:sp>
        <p:nvSpPr>
          <p:cNvPr id="3" name="Content Placeholder 2">
            <a:extLst>
              <a:ext uri="{FF2B5EF4-FFF2-40B4-BE49-F238E27FC236}">
                <a16:creationId xmlns:a16="http://schemas.microsoft.com/office/drawing/2014/main" id="{A31C4D88-904C-49C4-8A53-3B0BE687FBAB}"/>
              </a:ext>
            </a:extLst>
          </p:cNvPr>
          <p:cNvSpPr>
            <a:spLocks noGrp="1"/>
          </p:cNvSpPr>
          <p:nvPr>
            <p:ph sz="quarter" idx="1"/>
          </p:nvPr>
        </p:nvSpPr>
        <p:spPr>
          <a:xfrm>
            <a:off x="301752" y="1527048"/>
            <a:ext cx="8503920" cy="2117976"/>
          </a:xfrm>
        </p:spPr>
        <p:txBody>
          <a:bodyPr/>
          <a:lstStyle/>
          <a:p>
            <a:r>
              <a:rPr lang="en-GB" dirty="0"/>
              <a:t>Continued expansion of knowledge about the world beyond the frontiers of the Mediterranean.</a:t>
            </a:r>
          </a:p>
          <a:p>
            <a:pPr lvl="1"/>
            <a:r>
              <a:rPr lang="en-GB" dirty="0"/>
              <a:t>Also reflected in literary fantasies/works, e.g. Antonius Diogenes’ </a:t>
            </a:r>
            <a:r>
              <a:rPr lang="en-GB" i="1" dirty="0"/>
              <a:t>Incredible Things Beyond Thule; </a:t>
            </a:r>
            <a:r>
              <a:rPr lang="en-GB" dirty="0"/>
              <a:t>digression in Lucan’s</a:t>
            </a:r>
            <a:r>
              <a:rPr lang="en-GB" i="1" dirty="0"/>
              <a:t> </a:t>
            </a:r>
            <a:r>
              <a:rPr lang="en-GB" i="1" dirty="0" err="1"/>
              <a:t>Pharsalia</a:t>
            </a:r>
            <a:r>
              <a:rPr lang="en-GB" i="1" dirty="0"/>
              <a:t> </a:t>
            </a:r>
            <a:r>
              <a:rPr lang="en-GB" dirty="0"/>
              <a:t>on North African snakes.</a:t>
            </a:r>
          </a:p>
        </p:txBody>
      </p:sp>
      <p:sp>
        <p:nvSpPr>
          <p:cNvPr id="5" name="TextBox 4">
            <a:extLst>
              <a:ext uri="{FF2B5EF4-FFF2-40B4-BE49-F238E27FC236}">
                <a16:creationId xmlns:a16="http://schemas.microsoft.com/office/drawing/2014/main" id="{78A1287B-0784-4EFA-A577-B4186EC10BD9}"/>
              </a:ext>
            </a:extLst>
          </p:cNvPr>
          <p:cNvSpPr txBox="1"/>
          <p:nvPr/>
        </p:nvSpPr>
        <p:spPr>
          <a:xfrm>
            <a:off x="179512" y="3573016"/>
            <a:ext cx="4644008" cy="2862322"/>
          </a:xfrm>
          <a:prstGeom prst="rect">
            <a:avLst/>
          </a:prstGeom>
          <a:noFill/>
        </p:spPr>
        <p:txBody>
          <a:bodyPr wrap="square">
            <a:spAutoFit/>
          </a:bodyPr>
          <a:lstStyle/>
          <a:p>
            <a:r>
              <a:rPr lang="en-GB" dirty="0"/>
              <a:t>“From </a:t>
            </a:r>
            <a:r>
              <a:rPr lang="en-GB" dirty="0" err="1"/>
              <a:t>Carnuntum</a:t>
            </a:r>
            <a:r>
              <a:rPr lang="en-GB" dirty="0"/>
              <a:t> in Pannonia, to the coasts of Germany from which the amber is brought, is a distance of about six hundred miles, a fact which has been only very recently ascertained; and there is still living a member of the equestrian order, who was sent thither by Julianus, the manager of the gladiatorial exhibitions for the Emperor Nero, to procure a supply of this article.” – </a:t>
            </a:r>
            <a:r>
              <a:rPr lang="en-GB" b="1" dirty="0"/>
              <a:t>Pliny the Elder </a:t>
            </a:r>
            <a:r>
              <a:rPr lang="en-GB" b="1" i="1" dirty="0"/>
              <a:t>HN </a:t>
            </a:r>
            <a:r>
              <a:rPr lang="en-GB" b="1" dirty="0"/>
              <a:t>37.11.45</a:t>
            </a:r>
            <a:r>
              <a:rPr lang="en-GB" dirty="0"/>
              <a:t>.</a:t>
            </a:r>
          </a:p>
        </p:txBody>
      </p:sp>
      <p:pic>
        <p:nvPicPr>
          <p:cNvPr id="6" name="Picture 5">
            <a:extLst>
              <a:ext uri="{FF2B5EF4-FFF2-40B4-BE49-F238E27FC236}">
                <a16:creationId xmlns:a16="http://schemas.microsoft.com/office/drawing/2014/main" id="{8759B585-8340-42AB-AE6A-98AC8130F990}"/>
              </a:ext>
            </a:extLst>
          </p:cNvPr>
          <p:cNvPicPr>
            <a:picLocks noChangeAspect="1"/>
          </p:cNvPicPr>
          <p:nvPr/>
        </p:nvPicPr>
        <p:blipFill>
          <a:blip r:embed="rId2"/>
          <a:stretch>
            <a:fillRect/>
          </a:stretch>
        </p:blipFill>
        <p:spPr>
          <a:xfrm>
            <a:off x="5132448" y="3599832"/>
            <a:ext cx="3760096" cy="3016936"/>
          </a:xfrm>
          <a:prstGeom prst="rect">
            <a:avLst/>
          </a:prstGeom>
        </p:spPr>
      </p:pic>
      <p:pic>
        <p:nvPicPr>
          <p:cNvPr id="7" name="Picture 6">
            <a:extLst>
              <a:ext uri="{FF2B5EF4-FFF2-40B4-BE49-F238E27FC236}">
                <a16:creationId xmlns:a16="http://schemas.microsoft.com/office/drawing/2014/main" id="{1383D706-2544-4FE4-B2B9-C73C404F64ED}"/>
              </a:ext>
            </a:extLst>
          </p:cNvPr>
          <p:cNvPicPr>
            <a:picLocks noChangeAspect="1"/>
          </p:cNvPicPr>
          <p:nvPr/>
        </p:nvPicPr>
        <p:blipFill>
          <a:blip r:embed="rId3"/>
          <a:stretch>
            <a:fillRect/>
          </a:stretch>
        </p:blipFill>
        <p:spPr>
          <a:xfrm>
            <a:off x="251456" y="1677054"/>
            <a:ext cx="4762500" cy="4895850"/>
          </a:xfrm>
          <a:prstGeom prst="rect">
            <a:avLst/>
          </a:prstGeom>
        </p:spPr>
      </p:pic>
    </p:spTree>
    <p:extLst>
      <p:ext uri="{BB962C8B-B14F-4D97-AF65-F5344CB8AC3E}">
        <p14:creationId xmlns:p14="http://schemas.microsoft.com/office/powerpoint/2010/main" val="113012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Campaign against the Ethiopians?</a:t>
            </a:r>
          </a:p>
        </p:txBody>
      </p:sp>
      <p:sp>
        <p:nvSpPr>
          <p:cNvPr id="3" name="Content Placeholder 2"/>
          <p:cNvSpPr>
            <a:spLocks noGrp="1"/>
          </p:cNvSpPr>
          <p:nvPr>
            <p:ph sz="quarter" idx="1"/>
          </p:nvPr>
        </p:nvSpPr>
        <p:spPr>
          <a:xfrm>
            <a:off x="179512" y="1628800"/>
            <a:ext cx="8784976" cy="5040560"/>
          </a:xfrm>
        </p:spPr>
        <p:txBody>
          <a:bodyPr>
            <a:normAutofit fontScale="92500" lnSpcReduction="20000"/>
          </a:bodyPr>
          <a:lstStyle/>
          <a:p>
            <a:pPr marL="0" indent="0">
              <a:buNone/>
            </a:pPr>
            <a:r>
              <a:rPr lang="en-GB" dirty="0"/>
              <a:t>“Nero, though angry at him, did not sail against him, nor yet against the Ethiopians or the Caspian Gates, as he had intended. He did, indeed, among other things, send spies to both places, but seeing that the subjugation of these regions demanded time and labour, he hoped that they would submit to him of their own accord.” – </a:t>
            </a:r>
            <a:r>
              <a:rPr lang="en-GB" b="1" dirty="0" err="1"/>
              <a:t>Dio</a:t>
            </a:r>
            <a:r>
              <a:rPr lang="en-GB" b="1" dirty="0"/>
              <a:t> Cassius 63.8.1-2. </a:t>
            </a:r>
            <a:endParaRPr lang="en-GB" dirty="0"/>
          </a:p>
          <a:p>
            <a:pPr marL="0" indent="0">
              <a:buNone/>
            </a:pPr>
            <a:endParaRPr lang="en-GB" sz="1400" dirty="0"/>
          </a:p>
          <a:p>
            <a:pPr marL="0" indent="0">
              <a:buNone/>
            </a:pPr>
            <a:r>
              <a:rPr lang="en-GB" dirty="0"/>
              <a:t>“These are the names of places given as far as </a:t>
            </a:r>
            <a:r>
              <a:rPr lang="en-GB" dirty="0" err="1"/>
              <a:t>Meroë</a:t>
            </a:r>
            <a:r>
              <a:rPr lang="en-GB" dirty="0"/>
              <a:t>: but at the present day hardly any of them on either side of the river are in existence; at all events, the praetorian troops that were sent by the Emperor Nero under the command of a tribune, for the purposes of enquiry, when, among his other wars, he was contemplating an expedition against Ethiopia, brought back word that they had met with nothing but deserts on their route.” – </a:t>
            </a:r>
            <a:r>
              <a:rPr lang="en-GB" b="1" dirty="0"/>
              <a:t>Pliny </a:t>
            </a:r>
            <a:r>
              <a:rPr lang="en-GB" b="1" i="1" dirty="0"/>
              <a:t>NH </a:t>
            </a:r>
            <a:r>
              <a:rPr lang="en-GB" b="1" dirty="0"/>
              <a:t>6.35.181 </a:t>
            </a:r>
            <a:endParaRPr lang="en-GB" dirty="0"/>
          </a:p>
        </p:txBody>
      </p:sp>
      <p:sp>
        <p:nvSpPr>
          <p:cNvPr id="4" name="Content Placeholder 2">
            <a:extLst>
              <a:ext uri="{FF2B5EF4-FFF2-40B4-BE49-F238E27FC236}">
                <a16:creationId xmlns:a16="http://schemas.microsoft.com/office/drawing/2014/main" id="{D3884426-C892-4EC1-95FD-87BC7845CEAE}"/>
              </a:ext>
            </a:extLst>
          </p:cNvPr>
          <p:cNvSpPr txBox="1">
            <a:spLocks/>
          </p:cNvSpPr>
          <p:nvPr/>
        </p:nvSpPr>
        <p:spPr>
          <a:xfrm>
            <a:off x="179512" y="1527048"/>
            <a:ext cx="8712968" cy="4998296"/>
          </a:xfrm>
          <a:prstGeom prst="rect">
            <a:avLst/>
          </a:prstGeom>
          <a:solidFill>
            <a:schemeClr val="accent1">
              <a:lumMod val="20000"/>
              <a:lumOff val="80000"/>
            </a:schemeClr>
          </a:solidFill>
        </p:spPr>
        <p:txBody>
          <a:bodyPr vert="horz">
            <a:normAutofit fontScale="92500" lnSpcReduction="20000"/>
          </a:bodyPr>
          <a:lst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a:lstStyle>
          <a:p>
            <a:pPr marL="0" indent="0">
              <a:buFont typeface="Wingdings 2"/>
              <a:buNone/>
            </a:pPr>
            <a:r>
              <a:rPr lang="en-GB" dirty="0"/>
              <a:t>“In fact, I have listened to </a:t>
            </a:r>
            <a:r>
              <a:rPr lang="en-GB" b="1" dirty="0"/>
              <a:t>two centurions whom Nero sent to investigate the source of the Nile</a:t>
            </a:r>
            <a:r>
              <a:rPr lang="en-GB" dirty="0"/>
              <a:t> (just as he is very enthusiastic about the other virtues so he is especially devoted to the truth). They said that when they had been </a:t>
            </a:r>
            <a:r>
              <a:rPr lang="en-GB" b="1" dirty="0"/>
              <a:t>supplied with help by the king of Ethiopia</a:t>
            </a:r>
            <a:r>
              <a:rPr lang="en-GB" dirty="0"/>
              <a:t> [</a:t>
            </a:r>
            <a:r>
              <a:rPr lang="en-GB" dirty="0" err="1"/>
              <a:t>Meroë</a:t>
            </a:r>
            <a:r>
              <a:rPr lang="en-GB" dirty="0"/>
              <a:t>] and had been recommended to the neighbouring kings they completed a long journey and penetrated to very distant parts. “After many days,” so they said, </a:t>
            </a:r>
            <a:r>
              <a:rPr lang="en-GB" b="1" dirty="0"/>
              <a:t>“we came to huge swamps </a:t>
            </a:r>
            <a:r>
              <a:rPr lang="en-GB" dirty="0"/>
              <a:t>[swamp of the Sudd?], the way out of which neither the natives knew nor could anyone hope to know; the vegetation was so entangled in water and the water impassable on foot or by boat, because the muddy overgrown marsh does not support anything except a small boat large enough for only one man. There,” he said, “we saw two rocks from which a great quantity of river-water fell.” – </a:t>
            </a:r>
            <a:r>
              <a:rPr lang="en-GB" b="1" dirty="0"/>
              <a:t>Seneca </a:t>
            </a:r>
            <a:r>
              <a:rPr lang="en-GB" b="1" i="1" dirty="0"/>
              <a:t>Natural Questions </a:t>
            </a:r>
            <a:r>
              <a:rPr lang="en-GB" b="1" dirty="0"/>
              <a:t>6.8.3-4</a:t>
            </a:r>
            <a:r>
              <a:rPr lang="en-GB" dirty="0"/>
              <a:t>.</a:t>
            </a:r>
          </a:p>
        </p:txBody>
      </p:sp>
      <p:pic>
        <p:nvPicPr>
          <p:cNvPr id="5" name="Picture 4">
            <a:extLst>
              <a:ext uri="{FF2B5EF4-FFF2-40B4-BE49-F238E27FC236}">
                <a16:creationId xmlns:a16="http://schemas.microsoft.com/office/drawing/2014/main" id="{8E67F071-4EB1-4790-9A6B-C3AD7BC7DCC4}"/>
              </a:ext>
            </a:extLst>
          </p:cNvPr>
          <p:cNvPicPr>
            <a:picLocks noChangeAspect="1"/>
          </p:cNvPicPr>
          <p:nvPr/>
        </p:nvPicPr>
        <p:blipFill>
          <a:blip r:embed="rId2"/>
          <a:stretch>
            <a:fillRect/>
          </a:stretch>
        </p:blipFill>
        <p:spPr>
          <a:xfrm>
            <a:off x="301752" y="1556792"/>
            <a:ext cx="5665068" cy="3774160"/>
          </a:xfrm>
          <a:prstGeom prst="rect">
            <a:avLst/>
          </a:prstGeom>
        </p:spPr>
      </p:pic>
      <p:pic>
        <p:nvPicPr>
          <p:cNvPr id="6" name="Picture 5">
            <a:extLst>
              <a:ext uri="{FF2B5EF4-FFF2-40B4-BE49-F238E27FC236}">
                <a16:creationId xmlns:a16="http://schemas.microsoft.com/office/drawing/2014/main" id="{75950C4E-42CA-4C7D-8955-29E1D138E6D2}"/>
              </a:ext>
            </a:extLst>
          </p:cNvPr>
          <p:cNvPicPr>
            <a:picLocks noChangeAspect="1"/>
          </p:cNvPicPr>
          <p:nvPr/>
        </p:nvPicPr>
        <p:blipFill>
          <a:blip r:embed="rId3"/>
          <a:stretch>
            <a:fillRect/>
          </a:stretch>
        </p:blipFill>
        <p:spPr>
          <a:xfrm>
            <a:off x="5113939" y="1340768"/>
            <a:ext cx="3886553" cy="5417840"/>
          </a:xfrm>
          <a:prstGeom prst="rect">
            <a:avLst/>
          </a:prstGeom>
        </p:spPr>
      </p:pic>
    </p:spTree>
    <p:extLst>
      <p:ext uri="{BB962C8B-B14F-4D97-AF65-F5344CB8AC3E}">
        <p14:creationId xmlns:p14="http://schemas.microsoft.com/office/powerpoint/2010/main" val="3538371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par>
                                <p:cTn id="13" presetID="22" presetClass="entr" presetSubtype="4"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siue.edu/~stamari/ME_Sa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332656"/>
            <a:ext cx="8208912" cy="588558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961710" y="3993691"/>
            <a:ext cx="936104" cy="338554"/>
          </a:xfrm>
          <a:prstGeom prst="rect">
            <a:avLst/>
          </a:prstGeom>
          <a:solidFill>
            <a:schemeClr val="accent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err="1">
                <a:ln>
                  <a:noFill/>
                </a:ln>
                <a:solidFill>
                  <a:srgbClr val="C00000"/>
                </a:solidFill>
                <a:effectLst/>
                <a:uLnTx/>
                <a:uFillTx/>
                <a:latin typeface="Georgia"/>
                <a:ea typeface="+mn-ea"/>
                <a:cs typeface="+mn-cs"/>
              </a:rPr>
              <a:t>Meroë</a:t>
            </a:r>
            <a:endParaRPr kumimoji="0" lang="en-GB" sz="1600" b="0" i="0" u="none" strike="noStrike" kern="1200" cap="none" spc="0" normalizeH="0" baseline="0" noProof="0" dirty="0">
              <a:ln>
                <a:noFill/>
              </a:ln>
              <a:solidFill>
                <a:srgbClr val="C00000"/>
              </a:solidFill>
              <a:effectLst/>
              <a:uLnTx/>
              <a:uFillTx/>
              <a:latin typeface="Georgia"/>
              <a:ea typeface="+mn-ea"/>
              <a:cs typeface="+mn-cs"/>
            </a:endParaRPr>
          </a:p>
        </p:txBody>
      </p:sp>
      <p:sp>
        <p:nvSpPr>
          <p:cNvPr id="3" name="TextBox 2"/>
          <p:cNvSpPr txBox="1"/>
          <p:nvPr/>
        </p:nvSpPr>
        <p:spPr>
          <a:xfrm>
            <a:off x="1331640" y="2348880"/>
            <a:ext cx="1440160" cy="338554"/>
          </a:xfrm>
          <a:prstGeom prst="rect">
            <a:avLst/>
          </a:prstGeom>
          <a:solidFill>
            <a:schemeClr val="accent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C00000"/>
                </a:solidFill>
                <a:effectLst/>
                <a:uLnTx/>
                <a:uFillTx/>
                <a:latin typeface="Georgia"/>
                <a:ea typeface="+mn-ea"/>
                <a:cs typeface="+mn-cs"/>
              </a:rPr>
              <a:t>Roman Egypt</a:t>
            </a:r>
          </a:p>
        </p:txBody>
      </p:sp>
      <p:sp>
        <p:nvSpPr>
          <p:cNvPr id="5" name="TextBox 4"/>
          <p:cNvSpPr txBox="1"/>
          <p:nvPr/>
        </p:nvSpPr>
        <p:spPr>
          <a:xfrm>
            <a:off x="3851920" y="4869160"/>
            <a:ext cx="792088" cy="369332"/>
          </a:xfrm>
          <a:prstGeom prst="rect">
            <a:avLst/>
          </a:prstGeom>
          <a:solidFill>
            <a:schemeClr val="accent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C00000"/>
                </a:solidFill>
                <a:effectLst/>
                <a:uLnTx/>
                <a:uFillTx/>
                <a:latin typeface="Georgia"/>
                <a:ea typeface="+mn-ea"/>
                <a:cs typeface="+mn-cs"/>
              </a:rPr>
              <a:t>Axum</a:t>
            </a:r>
          </a:p>
        </p:txBody>
      </p:sp>
      <p:sp>
        <p:nvSpPr>
          <p:cNvPr id="6" name="TextBox 5"/>
          <p:cNvSpPr txBox="1"/>
          <p:nvPr/>
        </p:nvSpPr>
        <p:spPr>
          <a:xfrm>
            <a:off x="4932040" y="4725144"/>
            <a:ext cx="720080" cy="276999"/>
          </a:xfrm>
          <a:prstGeom prst="rect">
            <a:avLst/>
          </a:prstGeom>
          <a:solidFill>
            <a:schemeClr val="accent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rgbClr val="C00000"/>
                </a:solidFill>
                <a:effectLst/>
                <a:uLnTx/>
                <a:uFillTx/>
                <a:latin typeface="Georgia"/>
                <a:ea typeface="+mn-ea"/>
                <a:cs typeface="+mn-cs"/>
              </a:rPr>
              <a:t>Himyar</a:t>
            </a:r>
            <a:endParaRPr kumimoji="0" lang="en-GB" sz="1200" b="0" i="0" u="none" strike="noStrike" kern="1200" cap="none" spc="0" normalizeH="0" baseline="0" noProof="0" dirty="0">
              <a:ln>
                <a:noFill/>
              </a:ln>
              <a:solidFill>
                <a:srgbClr val="C00000"/>
              </a:solidFill>
              <a:effectLst/>
              <a:uLnTx/>
              <a:uFillTx/>
              <a:latin typeface="Georgia"/>
              <a:ea typeface="+mn-ea"/>
              <a:cs typeface="+mn-cs"/>
            </a:endParaRPr>
          </a:p>
        </p:txBody>
      </p:sp>
      <p:sp>
        <p:nvSpPr>
          <p:cNvPr id="8" name="TextBox 7"/>
          <p:cNvSpPr txBox="1"/>
          <p:nvPr/>
        </p:nvSpPr>
        <p:spPr>
          <a:xfrm>
            <a:off x="5076056" y="4412865"/>
            <a:ext cx="720080" cy="276999"/>
          </a:xfrm>
          <a:prstGeom prst="rect">
            <a:avLst/>
          </a:prstGeom>
          <a:solidFill>
            <a:schemeClr val="accent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rgbClr val="C00000"/>
                </a:solidFill>
                <a:effectLst/>
                <a:uLnTx/>
                <a:uFillTx/>
                <a:latin typeface="Georgia"/>
                <a:ea typeface="+mn-ea"/>
                <a:cs typeface="+mn-cs"/>
              </a:rPr>
              <a:t>Saba</a:t>
            </a:r>
            <a:r>
              <a:rPr kumimoji="0" lang="en-GB" sz="1200" b="0" i="0" u="none" strike="noStrike" kern="1200" cap="none" spc="0" normalizeH="0" baseline="0" noProof="0" dirty="0">
                <a:ln>
                  <a:noFill/>
                </a:ln>
                <a:solidFill>
                  <a:srgbClr val="FF0000"/>
                </a:solidFill>
                <a:effectLst/>
                <a:uLnTx/>
                <a:uFillTx/>
                <a:latin typeface="Georgia"/>
                <a:ea typeface="+mn-ea"/>
                <a:cs typeface="+mn-cs"/>
              </a:rPr>
              <a:t>’</a:t>
            </a:r>
          </a:p>
        </p:txBody>
      </p:sp>
      <p:sp>
        <p:nvSpPr>
          <p:cNvPr id="9" name="TextBox 8"/>
          <p:cNvSpPr txBox="1"/>
          <p:nvPr/>
        </p:nvSpPr>
        <p:spPr>
          <a:xfrm>
            <a:off x="5940152" y="4412865"/>
            <a:ext cx="1080120" cy="276999"/>
          </a:xfrm>
          <a:prstGeom prst="rect">
            <a:avLst/>
          </a:prstGeom>
          <a:solidFill>
            <a:schemeClr val="accent2">
              <a:lumMod val="20000"/>
              <a:lumOff val="8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err="1">
                <a:ln>
                  <a:noFill/>
                </a:ln>
                <a:solidFill>
                  <a:srgbClr val="C00000"/>
                </a:solidFill>
                <a:effectLst/>
                <a:uLnTx/>
                <a:uFillTx/>
                <a:latin typeface="Georgia"/>
                <a:ea typeface="+mn-ea"/>
                <a:cs typeface="+mn-cs"/>
              </a:rPr>
              <a:t>Hadhramaut</a:t>
            </a:r>
            <a:endParaRPr kumimoji="0" lang="en-GB" sz="1200" b="0" i="0" u="none" strike="noStrike" kern="1200" cap="none" spc="0" normalizeH="0" baseline="0" noProof="0" dirty="0">
              <a:ln>
                <a:noFill/>
              </a:ln>
              <a:solidFill>
                <a:srgbClr val="C00000"/>
              </a:solidFill>
              <a:effectLst/>
              <a:uLnTx/>
              <a:uFillTx/>
              <a:latin typeface="Georgia"/>
              <a:ea typeface="+mn-ea"/>
              <a:cs typeface="+mn-cs"/>
            </a:endParaRPr>
          </a:p>
        </p:txBody>
      </p:sp>
    </p:spTree>
    <p:extLst>
      <p:ext uri="{BB962C8B-B14F-4D97-AF65-F5344CB8AC3E}">
        <p14:creationId xmlns:p14="http://schemas.microsoft.com/office/powerpoint/2010/main" val="29753057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683568" y="2420888"/>
            <a:ext cx="7776864"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a:ln>
                  <a:noFill/>
                </a:ln>
                <a:solidFill>
                  <a:schemeClr val="tx1"/>
                </a:solidFill>
                <a:effectLst/>
                <a:uLnTx/>
                <a:uFillTx/>
                <a:latin typeface="+mn-lt"/>
                <a:ea typeface="+mn-ea"/>
                <a:cs typeface="+mn-cs"/>
              </a:rPr>
              <a:t>Nero as</a:t>
            </a:r>
            <a:r>
              <a:rPr kumimoji="0" lang="en-GB" sz="6000" b="1" i="0" u="none" strike="noStrike" kern="1200" cap="none" spc="0" normalizeH="0" noProof="0" dirty="0">
                <a:ln>
                  <a:noFill/>
                </a:ln>
                <a:solidFill>
                  <a:schemeClr val="tx1"/>
                </a:solidFill>
                <a:effectLst/>
                <a:uLnTx/>
                <a:uFillTx/>
                <a:latin typeface="+mn-lt"/>
                <a:ea typeface="+mn-ea"/>
                <a:cs typeface="+mn-cs"/>
              </a:rPr>
              <a:t> an Author</a:t>
            </a:r>
            <a:r>
              <a:rPr kumimoji="0" lang="en-GB" sz="6000" b="1" i="0" u="none" strike="noStrike" kern="1200" cap="none" spc="0" normalizeH="0" baseline="0" noProof="0" dirty="0">
                <a:ln>
                  <a:noFill/>
                </a:ln>
                <a:solidFill>
                  <a:schemeClr val="tx1"/>
                </a:solidFill>
                <a:effectLst/>
                <a:uLnTx/>
                <a:uFillTx/>
                <a:latin typeface="+mn-lt"/>
                <a:ea typeface="+mn-ea"/>
                <a:cs typeface="+mn-cs"/>
              </a:rPr>
              <a:t>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230976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Nero’s Literary Works (1)</a:t>
            </a:r>
          </a:p>
        </p:txBody>
      </p:sp>
      <p:sp>
        <p:nvSpPr>
          <p:cNvPr id="3" name="Content Placeholder 2"/>
          <p:cNvSpPr>
            <a:spLocks noGrp="1"/>
          </p:cNvSpPr>
          <p:nvPr>
            <p:ph sz="quarter" idx="1"/>
          </p:nvPr>
        </p:nvSpPr>
        <p:spPr>
          <a:xfrm>
            <a:off x="251520" y="1527048"/>
            <a:ext cx="8712968" cy="5070304"/>
          </a:xfrm>
        </p:spPr>
        <p:txBody>
          <a:bodyPr>
            <a:normAutofit fontScale="85000" lnSpcReduction="10000"/>
          </a:bodyPr>
          <a:lstStyle/>
          <a:p>
            <a:pPr marL="0" indent="0">
              <a:buNone/>
            </a:pPr>
            <a:r>
              <a:rPr lang="en-GB" dirty="0"/>
              <a:t>“…Nero turned his hand to poetry and would dash off verses without any effort… but notebooks and loose papers have come into my possession which contain some of Nero‘s best-known poems in his own handwriting…” - </a:t>
            </a:r>
            <a:r>
              <a:rPr lang="en-GB" b="1" dirty="0"/>
              <a:t>Suetonius </a:t>
            </a:r>
            <a:r>
              <a:rPr lang="en-GB" b="1" i="1" dirty="0"/>
              <a:t>Nero </a:t>
            </a:r>
            <a:r>
              <a:rPr lang="en-GB" b="1" dirty="0"/>
              <a:t>52. </a:t>
            </a:r>
            <a:endParaRPr lang="en-GB" dirty="0"/>
          </a:p>
          <a:p>
            <a:pPr marL="0" indent="0">
              <a:buNone/>
            </a:pPr>
            <a:endParaRPr lang="en-GB" sz="600" dirty="0"/>
          </a:p>
          <a:p>
            <a:pPr marL="0" indent="0">
              <a:buNone/>
            </a:pPr>
            <a:r>
              <a:rPr lang="en-GB" dirty="0"/>
              <a:t>“…my verses have formed the subject of many long discussions at your house… If the names of these private individuals are not enough, I may add those of the divine Julius, Augustus and </a:t>
            </a:r>
            <a:r>
              <a:rPr lang="en-GB" dirty="0" err="1"/>
              <a:t>Nerva</a:t>
            </a:r>
            <a:r>
              <a:rPr lang="en-GB" dirty="0"/>
              <a:t>, and that of Tiberius Caesar. I pass by the name of Nero, though I am aware that a practice does not become any the worse because it is sometimes followed by men of bad character, while a practice usually followed by men of good character retains its honesty.” – </a:t>
            </a:r>
            <a:r>
              <a:rPr lang="en-GB" b="1" dirty="0"/>
              <a:t>Pliny the Younger </a:t>
            </a:r>
            <a:r>
              <a:rPr lang="en-GB" b="1" i="1" dirty="0"/>
              <a:t>Epistles </a:t>
            </a:r>
            <a:r>
              <a:rPr lang="en-GB" b="1" dirty="0"/>
              <a:t>5.3. </a:t>
            </a:r>
            <a:endParaRPr lang="en-GB" dirty="0"/>
          </a:p>
          <a:p>
            <a:endParaRPr lang="en-GB" sz="600" dirty="0"/>
          </a:p>
          <a:p>
            <a:r>
              <a:rPr lang="en-GB" dirty="0"/>
              <a:t>Nero is explicitly credited with writing songs and poems, and epics by Suetonius, Martial, Pliny the Younger. </a:t>
            </a:r>
          </a:p>
          <a:p>
            <a:pPr marL="0" indent="0">
              <a:buNone/>
            </a:pPr>
            <a:endParaRPr lang="en-GB" dirty="0"/>
          </a:p>
        </p:txBody>
      </p:sp>
    </p:spTree>
    <p:extLst>
      <p:ext uri="{BB962C8B-B14F-4D97-AF65-F5344CB8AC3E}">
        <p14:creationId xmlns:p14="http://schemas.microsoft.com/office/powerpoint/2010/main" val="16272341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Nero’s Literary Works (2)</a:t>
            </a:r>
          </a:p>
        </p:txBody>
      </p:sp>
      <p:sp>
        <p:nvSpPr>
          <p:cNvPr id="3" name="Content Placeholder 2"/>
          <p:cNvSpPr>
            <a:spLocks noGrp="1"/>
          </p:cNvSpPr>
          <p:nvPr>
            <p:ph sz="quarter" idx="1"/>
          </p:nvPr>
        </p:nvSpPr>
        <p:spPr>
          <a:xfrm>
            <a:off x="140460" y="1556792"/>
            <a:ext cx="8863080" cy="2838056"/>
          </a:xfrm>
        </p:spPr>
        <p:txBody>
          <a:bodyPr>
            <a:normAutofit fontScale="77500" lnSpcReduction="20000"/>
          </a:bodyPr>
          <a:lstStyle/>
          <a:p>
            <a:r>
              <a:rPr lang="en-GB" dirty="0"/>
              <a:t>Nero wrote an epic called the </a:t>
            </a:r>
            <a:r>
              <a:rPr lang="en-GB" i="1" dirty="0" err="1"/>
              <a:t>Troica</a:t>
            </a:r>
            <a:r>
              <a:rPr lang="en-GB" i="1" dirty="0"/>
              <a:t> </a:t>
            </a:r>
            <a:r>
              <a:rPr lang="en-GB" dirty="0"/>
              <a:t>– </a:t>
            </a:r>
          </a:p>
          <a:p>
            <a:pPr marL="0" indent="0">
              <a:buNone/>
            </a:pPr>
            <a:r>
              <a:rPr lang="en-GB" dirty="0"/>
              <a:t>“Hither, hither, ye </a:t>
            </a:r>
            <a:r>
              <a:rPr lang="en-GB" dirty="0" err="1"/>
              <a:t>Pierian</a:t>
            </a:r>
            <a:r>
              <a:rPr lang="en-GB" dirty="0"/>
              <a:t> Muses, approach in the fleet dance! Here flourishes the wealth of Helicon; here is your own Apollo! You too, O Troy, raise your hallowed ashes to the stars, and display this work to Agamemnon's Mycenae!” – </a:t>
            </a:r>
            <a:r>
              <a:rPr lang="en-GB" b="1" i="1" dirty="0" err="1"/>
              <a:t>Einsiedeln</a:t>
            </a:r>
            <a:r>
              <a:rPr lang="en-GB" b="1" i="1" dirty="0"/>
              <a:t> Eclogues </a:t>
            </a:r>
            <a:r>
              <a:rPr lang="en-GB" b="1" dirty="0"/>
              <a:t>1.38-41. </a:t>
            </a:r>
            <a:endParaRPr lang="en-GB" dirty="0"/>
          </a:p>
          <a:p>
            <a:pPr marL="0" indent="0">
              <a:buNone/>
            </a:pPr>
            <a:endParaRPr lang="en-GB" sz="800" dirty="0"/>
          </a:p>
          <a:p>
            <a:pPr marL="0" indent="0">
              <a:buNone/>
            </a:pPr>
            <a:r>
              <a:rPr lang="en-GB" dirty="0"/>
              <a:t>“This Paris, according to Nero’s </a:t>
            </a:r>
            <a:r>
              <a:rPr lang="en-GB" i="1" dirty="0" err="1"/>
              <a:t>Troica</a:t>
            </a:r>
            <a:r>
              <a:rPr lang="en-GB" dirty="0"/>
              <a:t>, was the bravest, to the extent of surpassing everyone, even Hector, in the prize competitions at Troy…” – </a:t>
            </a:r>
            <a:r>
              <a:rPr lang="en-GB" b="1" dirty="0" err="1"/>
              <a:t>Servius</a:t>
            </a:r>
            <a:r>
              <a:rPr lang="en-GB" b="1" dirty="0"/>
              <a:t> on </a:t>
            </a:r>
            <a:r>
              <a:rPr lang="en-GB" b="1" i="1" dirty="0" err="1"/>
              <a:t>Aeneid</a:t>
            </a:r>
            <a:r>
              <a:rPr lang="en-GB" b="1" i="1" dirty="0"/>
              <a:t> </a:t>
            </a:r>
            <a:r>
              <a:rPr lang="en-GB" b="1" dirty="0"/>
              <a:t>5.570. </a:t>
            </a:r>
            <a:endParaRPr lang="en-GB" dirty="0"/>
          </a:p>
          <a:p>
            <a:endParaRPr lang="en-GB" dirty="0"/>
          </a:p>
        </p:txBody>
      </p:sp>
      <p:sp>
        <p:nvSpPr>
          <p:cNvPr id="4" name="Rectangle 3"/>
          <p:cNvSpPr/>
          <p:nvPr/>
        </p:nvSpPr>
        <p:spPr>
          <a:xfrm>
            <a:off x="140460" y="3995678"/>
            <a:ext cx="8896036" cy="2862322"/>
          </a:xfrm>
          <a:prstGeom prst="rect">
            <a:avLst/>
          </a:prstGeom>
        </p:spPr>
        <p:txBody>
          <a:bodyPr wrap="square">
            <a:spAutoFit/>
          </a:bodyPr>
          <a:lstStyle/>
          <a:p>
            <a:r>
              <a:rPr lang="en-GB" sz="2000" dirty="0"/>
              <a:t>“Nero continued to do many ridiculous things. Thus, on the occasion of a popular festival, </a:t>
            </a:r>
            <a:r>
              <a:rPr lang="en-GB" sz="2000" b="1" dirty="0"/>
              <a:t>he descended to the orchestra of the theatre, where he read some of his own Trojan poems</a:t>
            </a:r>
            <a:r>
              <a:rPr lang="en-GB" sz="2000" dirty="0"/>
              <a:t>; and in honour of these, numerous sacrifices were offered, as was the case with everything else that he did. </a:t>
            </a:r>
            <a:r>
              <a:rPr lang="en-GB" sz="2000" b="1" dirty="0"/>
              <a:t>He was now making preparations to write an epic narrating all the achievements of the Romans</a:t>
            </a:r>
            <a:r>
              <a:rPr lang="en-GB" sz="2000" dirty="0"/>
              <a:t>; and even before composing a line of it he began to consider the proper number of books, consulting among others </a:t>
            </a:r>
            <a:r>
              <a:rPr lang="en-GB" sz="2000" dirty="0" err="1"/>
              <a:t>Annaeus</a:t>
            </a:r>
            <a:r>
              <a:rPr lang="en-GB" sz="2000" dirty="0"/>
              <a:t> </a:t>
            </a:r>
            <a:r>
              <a:rPr lang="en-GB" sz="2000" dirty="0" err="1"/>
              <a:t>Cornutus</a:t>
            </a:r>
            <a:r>
              <a:rPr lang="en-GB" sz="2000" dirty="0"/>
              <a:t>, who at this time was famed for his learning…” - </a:t>
            </a:r>
            <a:r>
              <a:rPr lang="en-GB" sz="2000" b="1" dirty="0" err="1"/>
              <a:t>Dio</a:t>
            </a:r>
            <a:r>
              <a:rPr lang="en-GB" sz="2000" b="1" dirty="0"/>
              <a:t> Cassius 62.29. </a:t>
            </a:r>
            <a:endParaRPr lang="en-GB" sz="2000" dirty="0"/>
          </a:p>
        </p:txBody>
      </p:sp>
    </p:spTree>
    <p:extLst>
      <p:ext uri="{BB962C8B-B14F-4D97-AF65-F5344CB8AC3E}">
        <p14:creationId xmlns:p14="http://schemas.microsoft.com/office/powerpoint/2010/main" val="81298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Nero’s Literary Talent</a:t>
            </a:r>
          </a:p>
        </p:txBody>
      </p:sp>
      <p:sp>
        <p:nvSpPr>
          <p:cNvPr id="3" name="Content Placeholder 2"/>
          <p:cNvSpPr>
            <a:spLocks noGrp="1"/>
          </p:cNvSpPr>
          <p:nvPr>
            <p:ph sz="half" idx="1"/>
          </p:nvPr>
        </p:nvSpPr>
        <p:spPr>
          <a:xfrm>
            <a:off x="179512" y="1556792"/>
            <a:ext cx="4392488" cy="4896544"/>
          </a:xfrm>
        </p:spPr>
        <p:txBody>
          <a:bodyPr>
            <a:normAutofit fontScale="85000" lnSpcReduction="10000"/>
          </a:bodyPr>
          <a:lstStyle/>
          <a:p>
            <a:pPr marL="0" indent="0">
              <a:buNone/>
            </a:pPr>
            <a:r>
              <a:rPr lang="en-GB" dirty="0"/>
              <a:t>“…he affected also a zeal for poetry and gathered a group of associates with some ability for versification but not such as to have yet attracted fame. They, after dining, sat with him, devising a connection for the lines they had brought from home or invented on the spot, and eking out the phrases suggested, for better or worse, by their master; the method being obvious even from the general cast of the poems, which run </a:t>
            </a:r>
            <a:r>
              <a:rPr lang="en-GB" b="1" dirty="0"/>
              <a:t>without energy or inspiration and lack unity of style</a:t>
            </a:r>
            <a:r>
              <a:rPr lang="en-GB" dirty="0"/>
              <a:t>.” – </a:t>
            </a:r>
            <a:r>
              <a:rPr lang="en-GB" b="1" dirty="0"/>
              <a:t>Tacitus </a:t>
            </a:r>
            <a:r>
              <a:rPr lang="en-GB" b="1" i="1" dirty="0"/>
              <a:t>Annals </a:t>
            </a:r>
            <a:r>
              <a:rPr lang="en-GB" b="1" dirty="0"/>
              <a:t>14.16. </a:t>
            </a:r>
            <a:endParaRPr lang="en-GB" dirty="0"/>
          </a:p>
        </p:txBody>
      </p:sp>
      <p:sp>
        <p:nvSpPr>
          <p:cNvPr id="4" name="Content Placeholder 3"/>
          <p:cNvSpPr>
            <a:spLocks noGrp="1"/>
          </p:cNvSpPr>
          <p:nvPr>
            <p:ph sz="half" idx="2"/>
          </p:nvPr>
        </p:nvSpPr>
        <p:spPr>
          <a:xfrm>
            <a:off x="4572000" y="1556792"/>
            <a:ext cx="4392488" cy="4968552"/>
          </a:xfrm>
        </p:spPr>
        <p:txBody>
          <a:bodyPr>
            <a:normAutofit fontScale="85000" lnSpcReduction="10000"/>
          </a:bodyPr>
          <a:lstStyle/>
          <a:p>
            <a:pPr marL="0" indent="0">
              <a:buNone/>
            </a:pPr>
            <a:r>
              <a:rPr lang="en-GB" dirty="0"/>
              <a:t>“…</a:t>
            </a:r>
            <a:r>
              <a:rPr lang="en-GB" b="1" dirty="0"/>
              <a:t>It is often claimed that he published other people‘s work as his own</a:t>
            </a:r>
            <a:r>
              <a:rPr lang="en-GB" dirty="0"/>
              <a:t>, but notebooks and loose papers have come into my possession which contain some of Nero‘s best-known poems in his own handwriting and have clearly neither be copied nor dictated: many erasures and cancellations, as well as words substituted above lines, </a:t>
            </a:r>
            <a:r>
              <a:rPr lang="en-GB" b="1" dirty="0"/>
              <a:t>prove that he was thinking things out for himself</a:t>
            </a:r>
            <a:r>
              <a:rPr lang="en-GB" dirty="0"/>
              <a:t>. Nero also took more than an average interest in painting and sculpture.” – </a:t>
            </a:r>
            <a:r>
              <a:rPr lang="en-GB" b="1" dirty="0"/>
              <a:t>Suetonius </a:t>
            </a:r>
            <a:r>
              <a:rPr lang="en-GB" b="1" i="1" dirty="0"/>
              <a:t>Nero </a:t>
            </a:r>
            <a:r>
              <a:rPr lang="en-GB" b="1" dirty="0"/>
              <a:t>52. </a:t>
            </a:r>
            <a:endParaRPr lang="en-GB" dirty="0"/>
          </a:p>
        </p:txBody>
      </p:sp>
    </p:spTree>
    <p:extLst>
      <p:ext uri="{BB962C8B-B14F-4D97-AF65-F5344CB8AC3E}">
        <p14:creationId xmlns:p14="http://schemas.microsoft.com/office/powerpoint/2010/main" val="34780841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Julio-Claudian Literary Tradition</a:t>
            </a:r>
          </a:p>
        </p:txBody>
      </p:sp>
      <p:sp>
        <p:nvSpPr>
          <p:cNvPr id="3" name="Content Placeholder 2"/>
          <p:cNvSpPr>
            <a:spLocks noGrp="1"/>
          </p:cNvSpPr>
          <p:nvPr>
            <p:ph sz="quarter" idx="1"/>
          </p:nvPr>
        </p:nvSpPr>
        <p:spPr>
          <a:xfrm>
            <a:off x="179512" y="3645024"/>
            <a:ext cx="5832648" cy="3212976"/>
          </a:xfrm>
        </p:spPr>
        <p:txBody>
          <a:bodyPr>
            <a:normAutofit fontScale="77500" lnSpcReduction="20000"/>
          </a:bodyPr>
          <a:lstStyle/>
          <a:p>
            <a:endParaRPr lang="en-GB" sz="1100" dirty="0"/>
          </a:p>
          <a:p>
            <a:r>
              <a:rPr lang="en-GB" b="1" dirty="0"/>
              <a:t>Augustus </a:t>
            </a:r>
            <a:r>
              <a:rPr lang="en-GB" dirty="0"/>
              <a:t>– wrote numerous prose works including the </a:t>
            </a:r>
            <a:r>
              <a:rPr lang="en-GB" i="1" dirty="0"/>
              <a:t>Reply to Brutus’ Eulogy of Cato </a:t>
            </a:r>
            <a:r>
              <a:rPr lang="en-GB" dirty="0"/>
              <a:t>(finished by Tiberius), </a:t>
            </a:r>
            <a:r>
              <a:rPr lang="en-GB" i="1" dirty="0"/>
              <a:t>An Encouragement to the Study of Philosophy</a:t>
            </a:r>
            <a:r>
              <a:rPr lang="en-GB" dirty="0"/>
              <a:t>; wrote some verse works including a poem on </a:t>
            </a:r>
            <a:r>
              <a:rPr lang="en-GB" i="1" dirty="0"/>
              <a:t>Sicily</a:t>
            </a:r>
            <a:r>
              <a:rPr lang="en-GB" dirty="0"/>
              <a:t>, a collection of epigrams, and a tragedy titled </a:t>
            </a:r>
            <a:r>
              <a:rPr lang="en-GB" i="1" dirty="0"/>
              <a:t>Ajax </a:t>
            </a:r>
            <a:r>
              <a:rPr lang="en-GB" dirty="0"/>
              <a:t>but which he destroyed. - </a:t>
            </a:r>
            <a:r>
              <a:rPr lang="en-GB" b="1" dirty="0"/>
              <a:t>Suet. </a:t>
            </a:r>
            <a:r>
              <a:rPr lang="en-GB" i="1" dirty="0" err="1"/>
              <a:t>Div</a:t>
            </a:r>
            <a:r>
              <a:rPr lang="en-GB" i="1" dirty="0"/>
              <a:t> Aug. </a:t>
            </a:r>
            <a:r>
              <a:rPr lang="en-GB" dirty="0"/>
              <a:t>83. </a:t>
            </a:r>
          </a:p>
          <a:p>
            <a:endParaRPr lang="en-GB" sz="1100" dirty="0"/>
          </a:p>
          <a:p>
            <a:r>
              <a:rPr lang="en-GB" b="1" dirty="0"/>
              <a:t>Claudius </a:t>
            </a:r>
            <a:r>
              <a:rPr lang="en-GB" dirty="0"/>
              <a:t>– wrote some historical treaties - </a:t>
            </a:r>
            <a:r>
              <a:rPr lang="en-GB" b="1" dirty="0" err="1"/>
              <a:t>Dio</a:t>
            </a:r>
            <a:r>
              <a:rPr lang="en-GB" b="1" dirty="0"/>
              <a:t> 60.2.1-2. </a:t>
            </a:r>
            <a:endParaRPr lang="en-GB" dirty="0"/>
          </a:p>
          <a:p>
            <a:endParaRPr lang="en-GB" dirty="0"/>
          </a:p>
        </p:txBody>
      </p:sp>
      <p:pic>
        <p:nvPicPr>
          <p:cNvPr id="4" name="Picture 3"/>
          <p:cNvPicPr>
            <a:picLocks noChangeAspect="1"/>
          </p:cNvPicPr>
          <p:nvPr/>
        </p:nvPicPr>
        <p:blipFill>
          <a:blip r:embed="rId2"/>
          <a:stretch>
            <a:fillRect/>
          </a:stretch>
        </p:blipFill>
        <p:spPr>
          <a:xfrm>
            <a:off x="6254382" y="3501008"/>
            <a:ext cx="2581770" cy="2774851"/>
          </a:xfrm>
          <a:prstGeom prst="rect">
            <a:avLst/>
          </a:prstGeom>
        </p:spPr>
      </p:pic>
      <p:sp>
        <p:nvSpPr>
          <p:cNvPr id="5" name="Rectangle 4"/>
          <p:cNvSpPr/>
          <p:nvPr/>
        </p:nvSpPr>
        <p:spPr>
          <a:xfrm>
            <a:off x="270920" y="1628800"/>
            <a:ext cx="8565232" cy="2145203"/>
          </a:xfrm>
          <a:prstGeom prst="rect">
            <a:avLst/>
          </a:prstGeom>
        </p:spPr>
        <p:txBody>
          <a:bodyPr wrap="square">
            <a:spAutoFit/>
          </a:bodyPr>
          <a:lstStyle/>
          <a:p>
            <a:pPr marL="274320" lvl="0" indent="-274320">
              <a:spcBef>
                <a:spcPct val="20000"/>
              </a:spcBef>
              <a:buClr>
                <a:srgbClr val="D16349"/>
              </a:buClr>
              <a:buSzPct val="85000"/>
              <a:buFont typeface="Wingdings 2"/>
              <a:buChar char=""/>
            </a:pPr>
            <a:r>
              <a:rPr lang="en-GB" sz="2100" b="1" dirty="0">
                <a:solidFill>
                  <a:prstClr val="black"/>
                </a:solidFill>
              </a:rPr>
              <a:t>Julius Caesar (Dictator) </a:t>
            </a:r>
            <a:r>
              <a:rPr lang="en-GB" sz="2100" dirty="0">
                <a:solidFill>
                  <a:prstClr val="black"/>
                </a:solidFill>
              </a:rPr>
              <a:t>– commentaries on his campaigns in Gaul and during the civil war – wrote </a:t>
            </a:r>
            <a:r>
              <a:rPr lang="en-GB" sz="2100" i="1" dirty="0">
                <a:solidFill>
                  <a:prstClr val="black"/>
                </a:solidFill>
              </a:rPr>
              <a:t>An Essay on Analogy</a:t>
            </a:r>
            <a:r>
              <a:rPr lang="en-GB" sz="2100" dirty="0">
                <a:solidFill>
                  <a:prstClr val="black"/>
                </a:solidFill>
              </a:rPr>
              <a:t>, a poem </a:t>
            </a:r>
            <a:r>
              <a:rPr lang="en-GB" sz="2100" i="1" dirty="0">
                <a:solidFill>
                  <a:prstClr val="black"/>
                </a:solidFill>
              </a:rPr>
              <a:t>The Journey </a:t>
            </a:r>
            <a:r>
              <a:rPr lang="en-GB" sz="2100" dirty="0">
                <a:solidFill>
                  <a:prstClr val="black"/>
                </a:solidFill>
              </a:rPr>
              <a:t>– </a:t>
            </a:r>
          </a:p>
          <a:p>
            <a:pPr marL="548640" lvl="1" indent="-274320">
              <a:spcBef>
                <a:spcPct val="20000"/>
              </a:spcBef>
              <a:buClr>
                <a:srgbClr val="CCB400"/>
              </a:buClr>
              <a:buSzPct val="70000"/>
              <a:buFont typeface="Wingdings"/>
              <a:buChar char=""/>
            </a:pPr>
            <a:r>
              <a:rPr lang="en-GB" sz="2100" dirty="0">
                <a:solidFill>
                  <a:srgbClr val="646B86"/>
                </a:solidFill>
              </a:rPr>
              <a:t>“It is said in his boyhood and early youth he also wrote pieces called </a:t>
            </a:r>
            <a:r>
              <a:rPr lang="en-GB" sz="2100" i="1" dirty="0">
                <a:solidFill>
                  <a:srgbClr val="646B86"/>
                </a:solidFill>
              </a:rPr>
              <a:t>In Praise of Hercules </a:t>
            </a:r>
            <a:r>
              <a:rPr lang="en-GB" sz="2100" dirty="0">
                <a:solidFill>
                  <a:srgbClr val="646B86"/>
                </a:solidFill>
              </a:rPr>
              <a:t>and </a:t>
            </a:r>
            <a:r>
              <a:rPr lang="en-GB" sz="2100" i="1" dirty="0">
                <a:solidFill>
                  <a:srgbClr val="646B86"/>
                </a:solidFill>
              </a:rPr>
              <a:t>The Tragedy of Oedipus </a:t>
            </a:r>
            <a:r>
              <a:rPr lang="en-GB" sz="2100" dirty="0">
                <a:solidFill>
                  <a:srgbClr val="646B86"/>
                </a:solidFill>
              </a:rPr>
              <a:t>and </a:t>
            </a:r>
            <a:r>
              <a:rPr lang="en-GB" sz="2100" i="1" dirty="0">
                <a:solidFill>
                  <a:srgbClr val="646B86"/>
                </a:solidFill>
              </a:rPr>
              <a:t>Collected Sayings</a:t>
            </a:r>
            <a:r>
              <a:rPr lang="en-GB" sz="2100" dirty="0">
                <a:solidFill>
                  <a:srgbClr val="646B86"/>
                </a:solidFill>
              </a:rPr>
              <a:t>…” – </a:t>
            </a:r>
            <a:r>
              <a:rPr lang="en-GB" sz="2100" b="1" dirty="0">
                <a:solidFill>
                  <a:srgbClr val="646B86"/>
                </a:solidFill>
              </a:rPr>
              <a:t>Suet. </a:t>
            </a:r>
            <a:r>
              <a:rPr lang="en-GB" sz="2100" b="1" i="1" dirty="0" err="1">
                <a:solidFill>
                  <a:srgbClr val="646B86"/>
                </a:solidFill>
              </a:rPr>
              <a:t>Div</a:t>
            </a:r>
            <a:r>
              <a:rPr lang="en-GB" sz="2100" b="1" i="1" dirty="0">
                <a:solidFill>
                  <a:srgbClr val="646B86"/>
                </a:solidFill>
              </a:rPr>
              <a:t> Jul. </a:t>
            </a:r>
            <a:r>
              <a:rPr lang="en-GB" sz="2100" b="1" dirty="0">
                <a:solidFill>
                  <a:srgbClr val="646B86"/>
                </a:solidFill>
              </a:rPr>
              <a:t>57</a:t>
            </a:r>
            <a:r>
              <a:rPr lang="en-GB" sz="2100" dirty="0">
                <a:solidFill>
                  <a:srgbClr val="646B86"/>
                </a:solidFill>
              </a:rPr>
              <a:t>. </a:t>
            </a:r>
          </a:p>
        </p:txBody>
      </p:sp>
    </p:spTree>
    <p:extLst>
      <p:ext uri="{BB962C8B-B14F-4D97-AF65-F5344CB8AC3E}">
        <p14:creationId xmlns:p14="http://schemas.microsoft.com/office/powerpoint/2010/main" val="22539755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395536" y="2420888"/>
            <a:ext cx="8424936"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5800" b="1" i="0" u="none" strike="noStrike" kern="1200" cap="none" spc="0" normalizeH="0" baseline="0" noProof="0" dirty="0">
                <a:ln>
                  <a:noFill/>
                </a:ln>
                <a:solidFill>
                  <a:schemeClr val="tx1"/>
                </a:solidFill>
                <a:effectLst/>
                <a:uLnTx/>
                <a:uFillTx/>
                <a:latin typeface="+mn-lt"/>
                <a:ea typeface="+mn-ea"/>
                <a:cs typeface="+mn-cs"/>
              </a:rPr>
              <a:t>Nero as</a:t>
            </a:r>
            <a:r>
              <a:rPr kumimoji="0" lang="en-GB" sz="5800" b="1" i="0" u="none" strike="noStrike" kern="1200" cap="none" spc="0" normalizeH="0" noProof="0" dirty="0">
                <a:ln>
                  <a:noFill/>
                </a:ln>
                <a:solidFill>
                  <a:schemeClr val="tx1"/>
                </a:solidFill>
                <a:effectLst/>
                <a:uLnTx/>
                <a:uFillTx/>
                <a:latin typeface="+mn-lt"/>
                <a:ea typeface="+mn-ea"/>
                <a:cs typeface="+mn-cs"/>
              </a:rPr>
              <a:t> Actor, Singer and Musician</a:t>
            </a:r>
            <a:r>
              <a:rPr kumimoji="0" lang="en-GB" sz="5800" b="1" i="0" u="none" strike="noStrike" kern="1200" cap="none" spc="0" normalizeH="0" baseline="0" noProof="0" dirty="0">
                <a:ln>
                  <a:noFill/>
                </a:ln>
                <a:solidFill>
                  <a:schemeClr val="tx1"/>
                </a:solidFill>
                <a:effectLst/>
                <a:uLnTx/>
                <a:uFillTx/>
                <a:latin typeface="+mn-lt"/>
                <a:ea typeface="+mn-ea"/>
                <a:cs typeface="+mn-cs"/>
              </a:rPr>
              <a:t>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731003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3508" y="260648"/>
            <a:ext cx="8856984" cy="2862322"/>
          </a:xfrm>
          <a:prstGeom prst="rect">
            <a:avLst/>
          </a:prstGeom>
        </p:spPr>
        <p:txBody>
          <a:bodyPr wrap="square">
            <a:spAutoFit/>
          </a:bodyPr>
          <a:lstStyle/>
          <a:p>
            <a:r>
              <a:rPr lang="en-GB" sz="2000" dirty="0"/>
              <a:t>“Music formed part of his childhood curriculum, and he early developed a taste for it… soon after his accession, he summoned </a:t>
            </a:r>
            <a:r>
              <a:rPr lang="en-GB" sz="2000" dirty="0" err="1"/>
              <a:t>Terpinus</a:t>
            </a:r>
            <a:r>
              <a:rPr lang="en-GB" sz="2000" dirty="0"/>
              <a:t>, the greatest lyre player to sing to him… Then little by little, he began to study and practise himself, and he undertook all the usual exercises for strengthening his voice. He would also lie on his back with a slab of lead on his chest, use enemas and emetics to keep down his weight, and refrain from eating apples and every other food considered deleterious to the vocal cords. Finally encouraged by his progress, </a:t>
            </a:r>
            <a:r>
              <a:rPr lang="en-GB" sz="2000" b="1" dirty="0"/>
              <a:t>although his voice was weak and husky</a:t>
            </a:r>
            <a:r>
              <a:rPr lang="en-GB" sz="2000" dirty="0"/>
              <a:t>, he began to long to appear on the stage…” – </a:t>
            </a:r>
            <a:r>
              <a:rPr lang="en-GB" sz="2000" b="1" dirty="0"/>
              <a:t>Suetonius </a:t>
            </a:r>
            <a:r>
              <a:rPr lang="en-GB" sz="2000" b="1" i="1" dirty="0"/>
              <a:t>Nero </a:t>
            </a:r>
            <a:r>
              <a:rPr lang="en-GB" sz="2000" b="1" dirty="0"/>
              <a:t>20.1. </a:t>
            </a:r>
            <a:endParaRPr lang="en-GB" sz="2000" dirty="0"/>
          </a:p>
        </p:txBody>
      </p:sp>
      <p:sp>
        <p:nvSpPr>
          <p:cNvPr id="3" name="Rectangle 2"/>
          <p:cNvSpPr/>
          <p:nvPr/>
        </p:nvSpPr>
        <p:spPr>
          <a:xfrm>
            <a:off x="143508" y="3212976"/>
            <a:ext cx="8856984" cy="3477875"/>
          </a:xfrm>
          <a:prstGeom prst="rect">
            <a:avLst/>
          </a:prstGeom>
        </p:spPr>
        <p:txBody>
          <a:bodyPr wrap="square">
            <a:spAutoFit/>
          </a:bodyPr>
          <a:lstStyle/>
          <a:p>
            <a:r>
              <a:rPr lang="en-GB" sz="2000" dirty="0"/>
              <a:t>“…he had, according to report, but a </a:t>
            </a:r>
            <a:r>
              <a:rPr lang="en-GB" sz="2000" b="1" dirty="0"/>
              <a:t>weak and indistinct voice</a:t>
            </a:r>
            <a:r>
              <a:rPr lang="en-GB" sz="2000" dirty="0"/>
              <a:t>, so that he </a:t>
            </a:r>
            <a:r>
              <a:rPr lang="en-GB" sz="2000" b="1" dirty="0"/>
              <a:t>moved his whole audience to laughter and tears at once</a:t>
            </a:r>
            <a:r>
              <a:rPr lang="en-GB" sz="2000" dirty="0"/>
              <a:t>. Beside him stood </a:t>
            </a:r>
            <a:r>
              <a:rPr lang="en-GB" sz="2000" dirty="0" err="1"/>
              <a:t>Burrus</a:t>
            </a:r>
            <a:r>
              <a:rPr lang="en-GB" sz="2000" dirty="0"/>
              <a:t> and Seneca, like teachers, prompting him; and they would wave their arms and togas at every utterance of his and lead others to do the same. Indeed, Nero had got ready a special corps of about five thousand </a:t>
            </a:r>
            <a:r>
              <a:rPr lang="en-GB" sz="2000" b="1" dirty="0"/>
              <a:t>soldiers, called </a:t>
            </a:r>
            <a:r>
              <a:rPr lang="en-GB" sz="2000" b="1" dirty="0" err="1"/>
              <a:t>Augustani</a:t>
            </a:r>
            <a:r>
              <a:rPr lang="en-GB" sz="2000" dirty="0"/>
              <a:t>; </a:t>
            </a:r>
            <a:r>
              <a:rPr lang="en-GB" sz="2000" b="1" dirty="0"/>
              <a:t>these would lead the applause</a:t>
            </a:r>
            <a:r>
              <a:rPr lang="en-GB" sz="2000" dirty="0"/>
              <a:t>, and all the rest, however loath, were obliged to shout with them. </a:t>
            </a:r>
            <a:r>
              <a:rPr lang="en-GB" sz="2000" dirty="0" err="1"/>
              <a:t>Thrasea</a:t>
            </a:r>
            <a:r>
              <a:rPr lang="en-GB" sz="2000" dirty="0"/>
              <a:t> was the single exception, since he would never help Nero in these matters; but all the rest, and especially the prominent men, assembled with alacrity, grieved though they were, and joined in all the shouts of the </a:t>
            </a:r>
            <a:r>
              <a:rPr lang="en-GB" sz="2000" dirty="0" err="1"/>
              <a:t>Augustani</a:t>
            </a:r>
            <a:r>
              <a:rPr lang="en-GB" sz="2000" dirty="0"/>
              <a:t>, as if they were delighted.” – </a:t>
            </a:r>
            <a:r>
              <a:rPr lang="en-GB" sz="2000" b="1" dirty="0" err="1"/>
              <a:t>Dio</a:t>
            </a:r>
            <a:r>
              <a:rPr lang="en-GB" sz="2000" b="1" dirty="0"/>
              <a:t> Cassius 61.20.2-4. </a:t>
            </a:r>
            <a:endParaRPr lang="en-GB" sz="2000" dirty="0"/>
          </a:p>
        </p:txBody>
      </p:sp>
    </p:spTree>
    <p:extLst>
      <p:ext uri="{BB962C8B-B14F-4D97-AF65-F5344CB8AC3E}">
        <p14:creationId xmlns:p14="http://schemas.microsoft.com/office/powerpoint/2010/main" val="14696177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Nero’s Musical Debut (AD 64)</a:t>
            </a:r>
          </a:p>
        </p:txBody>
      </p:sp>
      <p:sp>
        <p:nvSpPr>
          <p:cNvPr id="3" name="Content Placeholder 2"/>
          <p:cNvSpPr>
            <a:spLocks noGrp="1"/>
          </p:cNvSpPr>
          <p:nvPr>
            <p:ph sz="quarter" idx="1"/>
          </p:nvPr>
        </p:nvSpPr>
        <p:spPr>
          <a:xfrm>
            <a:off x="206139" y="3429000"/>
            <a:ext cx="5544616" cy="3645024"/>
          </a:xfrm>
        </p:spPr>
        <p:txBody>
          <a:bodyPr>
            <a:normAutofit fontScale="77500" lnSpcReduction="20000"/>
          </a:bodyPr>
          <a:lstStyle/>
          <a:p>
            <a:pPr marL="0" indent="0">
              <a:buNone/>
            </a:pPr>
            <a:endParaRPr lang="en-GB" sz="1200" dirty="0"/>
          </a:p>
          <a:p>
            <a:pPr marL="0" indent="0">
              <a:buNone/>
            </a:pPr>
            <a:r>
              <a:rPr lang="en-GB" dirty="0"/>
              <a:t>“In the consulate of Gaius </a:t>
            </a:r>
            <a:r>
              <a:rPr lang="en-GB" dirty="0" err="1"/>
              <a:t>Laecanius</a:t>
            </a:r>
            <a:r>
              <a:rPr lang="en-GB" dirty="0"/>
              <a:t> and Marcus </a:t>
            </a:r>
            <a:r>
              <a:rPr lang="en-GB" dirty="0" err="1"/>
              <a:t>Licinius</a:t>
            </a:r>
            <a:r>
              <a:rPr lang="en-GB" dirty="0"/>
              <a:t>, a desire that grew every day sharper impelled Nero to appear regularly on the public stage — </a:t>
            </a:r>
            <a:r>
              <a:rPr lang="en-GB" b="1" dirty="0"/>
              <a:t>hitherto he had sung in his palace or his gardens at the Juvenile Games, which now he began to scorn as thinly attended functions</a:t>
            </a:r>
            <a:r>
              <a:rPr lang="en-GB" dirty="0"/>
              <a:t>, too circumscribed for so ample a voice. </a:t>
            </a:r>
            <a:r>
              <a:rPr lang="en-GB" b="1" dirty="0"/>
              <a:t>Not daring, however, to take the first step at Rome, he fixed upon Naples as a Greek city</a:t>
            </a:r>
            <a:r>
              <a:rPr lang="en-GB" dirty="0"/>
              <a:t>…” – </a:t>
            </a:r>
            <a:r>
              <a:rPr lang="en-GB" b="1" dirty="0"/>
              <a:t>Tacitus </a:t>
            </a:r>
            <a:r>
              <a:rPr lang="en-GB" b="1" i="1" dirty="0"/>
              <a:t>Annals </a:t>
            </a:r>
            <a:r>
              <a:rPr lang="en-GB" b="1" dirty="0"/>
              <a:t>15.33. </a:t>
            </a:r>
            <a:endParaRPr lang="en-GB" dirty="0"/>
          </a:p>
        </p:txBody>
      </p:sp>
      <p:pic>
        <p:nvPicPr>
          <p:cNvPr id="4" name="Picture 3"/>
          <p:cNvPicPr>
            <a:picLocks noChangeAspect="1"/>
          </p:cNvPicPr>
          <p:nvPr/>
        </p:nvPicPr>
        <p:blipFill>
          <a:blip r:embed="rId2"/>
          <a:stretch>
            <a:fillRect/>
          </a:stretch>
        </p:blipFill>
        <p:spPr>
          <a:xfrm>
            <a:off x="5798035" y="3645024"/>
            <a:ext cx="3105149" cy="2624137"/>
          </a:xfrm>
          <a:prstGeom prst="rect">
            <a:avLst/>
          </a:prstGeom>
        </p:spPr>
      </p:pic>
      <p:sp>
        <p:nvSpPr>
          <p:cNvPr id="5" name="Rectangle 4"/>
          <p:cNvSpPr/>
          <p:nvPr/>
        </p:nvSpPr>
        <p:spPr>
          <a:xfrm>
            <a:off x="206139" y="1556792"/>
            <a:ext cx="8734744" cy="1938992"/>
          </a:xfrm>
          <a:prstGeom prst="rect">
            <a:avLst/>
          </a:prstGeom>
        </p:spPr>
        <p:txBody>
          <a:bodyPr wrap="square">
            <a:spAutoFit/>
          </a:bodyPr>
          <a:lstStyle/>
          <a:p>
            <a:r>
              <a:rPr lang="en-GB" sz="2000" dirty="0"/>
              <a:t>“His first stage appearance was at </a:t>
            </a:r>
            <a:r>
              <a:rPr lang="en-GB" sz="2000" dirty="0" err="1"/>
              <a:t>Neapolis</a:t>
            </a:r>
            <a:r>
              <a:rPr lang="en-GB" sz="2000" dirty="0"/>
              <a:t> [Naples]… He often performed at </a:t>
            </a:r>
            <a:r>
              <a:rPr lang="en-GB" sz="2000" dirty="0" err="1"/>
              <a:t>Neapolis</a:t>
            </a:r>
            <a:r>
              <a:rPr lang="en-GB" sz="2000" dirty="0"/>
              <a:t>, for several consecutive days too, and even while giving his voice a brief rest he could not stay away from the theatre, but went to dine in the orchestra, where he promised the crowd in Greek that, when he had downed a drink or two, he would give them something to make their ears ring” – </a:t>
            </a:r>
            <a:r>
              <a:rPr lang="en-GB" sz="2000" b="1" dirty="0"/>
              <a:t>Suetonius </a:t>
            </a:r>
            <a:r>
              <a:rPr lang="en-GB" sz="2000" b="1" i="1" dirty="0"/>
              <a:t>Nero </a:t>
            </a:r>
            <a:r>
              <a:rPr lang="en-GB" sz="2000" b="1" dirty="0"/>
              <a:t>20. </a:t>
            </a:r>
            <a:endParaRPr lang="en-GB" sz="2000" dirty="0"/>
          </a:p>
        </p:txBody>
      </p:sp>
    </p:spTree>
    <p:extLst>
      <p:ext uri="{BB962C8B-B14F-4D97-AF65-F5344CB8AC3E}">
        <p14:creationId xmlns:p14="http://schemas.microsoft.com/office/powerpoint/2010/main" val="3903699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Second </a:t>
            </a:r>
            <a:r>
              <a:rPr lang="en-GB" dirty="0" err="1"/>
              <a:t>Neronia</a:t>
            </a:r>
            <a:r>
              <a:rPr lang="en-GB" dirty="0"/>
              <a:t> – AD 65</a:t>
            </a:r>
          </a:p>
        </p:txBody>
      </p:sp>
      <p:sp>
        <p:nvSpPr>
          <p:cNvPr id="3" name="Content Placeholder 2"/>
          <p:cNvSpPr>
            <a:spLocks noGrp="1"/>
          </p:cNvSpPr>
          <p:nvPr>
            <p:ph sz="quarter" idx="1"/>
          </p:nvPr>
        </p:nvSpPr>
        <p:spPr>
          <a:xfrm>
            <a:off x="251520" y="1527048"/>
            <a:ext cx="8712968" cy="5142312"/>
          </a:xfrm>
        </p:spPr>
        <p:txBody>
          <a:bodyPr>
            <a:normAutofit fontScale="85000" lnSpcReduction="20000"/>
          </a:bodyPr>
          <a:lstStyle/>
          <a:p>
            <a:pPr marL="0" indent="0">
              <a:buNone/>
            </a:pPr>
            <a:r>
              <a:rPr lang="en-GB" dirty="0"/>
              <a:t>“…the crowd clamoured to hear his heavenly voice… the guards on duty seconded the appeal; he delightedly agreed to oblige them. He wasted no time in getting his name entered on the list of competing lyre players, and dropped his ticket into the urn with the others. </a:t>
            </a:r>
            <a:r>
              <a:rPr lang="en-GB" b="1" dirty="0"/>
              <a:t>Praetorian prefects carried his lyre </a:t>
            </a:r>
            <a:r>
              <a:rPr lang="en-GB" dirty="0"/>
              <a:t>as he went up to play… </a:t>
            </a:r>
            <a:r>
              <a:rPr lang="en-GB" b="1" dirty="0"/>
              <a:t>he announced through </a:t>
            </a:r>
            <a:r>
              <a:rPr lang="en-GB" b="1" dirty="0" err="1"/>
              <a:t>Cluvius</a:t>
            </a:r>
            <a:r>
              <a:rPr lang="en-GB" b="1" dirty="0"/>
              <a:t> Rufus, a man of consular rank, that he was going to sing </a:t>
            </a:r>
            <a:r>
              <a:rPr lang="en-GB" b="1" dirty="0" err="1"/>
              <a:t>Niobe</a:t>
            </a:r>
            <a:r>
              <a:rPr lang="en-GB" dirty="0"/>
              <a:t>, which he did until almost the tenth hour.” – </a:t>
            </a:r>
            <a:r>
              <a:rPr lang="en-GB" b="1" dirty="0"/>
              <a:t>Suetonius </a:t>
            </a:r>
            <a:r>
              <a:rPr lang="en-GB" b="1" i="1" dirty="0"/>
              <a:t>Nero </a:t>
            </a:r>
            <a:r>
              <a:rPr lang="en-GB" b="1" dirty="0"/>
              <a:t>21.1-3. </a:t>
            </a:r>
            <a:endParaRPr lang="en-GB" dirty="0"/>
          </a:p>
          <a:p>
            <a:pPr marL="0" indent="0">
              <a:buNone/>
            </a:pPr>
            <a:endParaRPr lang="en-GB" sz="1600" dirty="0"/>
          </a:p>
          <a:p>
            <a:pPr marL="0" indent="0">
              <a:buNone/>
            </a:pPr>
            <a:r>
              <a:rPr lang="en-GB" dirty="0"/>
              <a:t>“…</a:t>
            </a:r>
            <a:r>
              <a:rPr lang="en-GB" b="1" dirty="0"/>
              <a:t>One of the soldiers, to be sure, on seeing him in chains, grew indignant, ran up, and set him free</a:t>
            </a:r>
            <a:r>
              <a:rPr lang="en-GB" dirty="0"/>
              <a:t>. </a:t>
            </a:r>
            <a:r>
              <a:rPr lang="en-GB" b="1" dirty="0"/>
              <a:t>Another in reply to a question, "What is the emperor doing?" replied, "He is in labour"; for Nero was then acting the part of </a:t>
            </a:r>
            <a:r>
              <a:rPr lang="en-GB" b="1" dirty="0" err="1"/>
              <a:t>Canace</a:t>
            </a:r>
            <a:r>
              <a:rPr lang="en-GB" dirty="0"/>
              <a:t>. Not one of them conducted himself in a way at all worthy of a Roman. Instead, because so much money fell to their share, they offered prayers that he might give many such performances, so that they might receive still more.” – </a:t>
            </a:r>
            <a:r>
              <a:rPr lang="en-GB" b="1" dirty="0" err="1"/>
              <a:t>Dio</a:t>
            </a:r>
            <a:r>
              <a:rPr lang="en-GB" b="1" dirty="0"/>
              <a:t> Cassius 63.10.2. </a:t>
            </a:r>
            <a:endParaRPr lang="en-GB" dirty="0"/>
          </a:p>
        </p:txBody>
      </p:sp>
    </p:spTree>
    <p:extLst>
      <p:ext uri="{BB962C8B-B14F-4D97-AF65-F5344CB8AC3E}">
        <p14:creationId xmlns:p14="http://schemas.microsoft.com/office/powerpoint/2010/main" val="202890298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3528" y="332656"/>
            <a:ext cx="8568952" cy="2677656"/>
          </a:xfrm>
          <a:prstGeom prst="rect">
            <a:avLst/>
          </a:prstGeom>
        </p:spPr>
        <p:txBody>
          <a:bodyPr wrap="square">
            <a:spAutoFit/>
          </a:bodyPr>
          <a:lstStyle/>
          <a:p>
            <a:r>
              <a:rPr lang="en-GB" sz="2400" dirty="0"/>
              <a:t>“…his favourite roles being those of Oedipus, Thyestes, Heracles, </a:t>
            </a:r>
            <a:r>
              <a:rPr lang="en-GB" sz="2400" dirty="0" err="1"/>
              <a:t>Alcmeon</a:t>
            </a:r>
            <a:r>
              <a:rPr lang="en-GB" sz="2400" dirty="0"/>
              <a:t> and Orestes. The masks that he wore were sometimes made to resemble the characters he was portraying and sometimes bore his own likeness; but the women's masks were all fashioned after the features of Sabina, in order that, though dead, she might still take part in the spectacle…” – </a:t>
            </a:r>
            <a:r>
              <a:rPr lang="en-GB" sz="2400" b="1" dirty="0" err="1"/>
              <a:t>Dio</a:t>
            </a:r>
            <a:r>
              <a:rPr lang="en-GB" sz="2400" b="1" dirty="0"/>
              <a:t> Cassius 63.9.5. </a:t>
            </a:r>
            <a:endParaRPr lang="en-GB" sz="24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3212976"/>
            <a:ext cx="8496944" cy="30567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640220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539552" y="908720"/>
            <a:ext cx="8424936"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a:ln>
                  <a:noFill/>
                </a:ln>
                <a:solidFill>
                  <a:schemeClr val="tx1"/>
                </a:solidFill>
                <a:effectLst/>
                <a:uLnTx/>
                <a:uFillTx/>
                <a:latin typeface="+mn-lt"/>
                <a:ea typeface="+mn-ea"/>
                <a:cs typeface="+mn-cs"/>
              </a:rPr>
              <a:t>Nero in Greece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pic>
        <p:nvPicPr>
          <p:cNvPr id="4" name="Picture 3"/>
          <p:cNvPicPr>
            <a:picLocks noChangeAspect="1"/>
          </p:cNvPicPr>
          <p:nvPr/>
        </p:nvPicPr>
        <p:blipFill>
          <a:blip r:embed="rId2"/>
          <a:stretch>
            <a:fillRect/>
          </a:stretch>
        </p:blipFill>
        <p:spPr>
          <a:xfrm>
            <a:off x="2195736" y="1916832"/>
            <a:ext cx="4968552" cy="4184043"/>
          </a:xfrm>
          <a:prstGeom prst="rect">
            <a:avLst/>
          </a:prstGeom>
        </p:spPr>
      </p:pic>
    </p:spTree>
    <p:extLst>
      <p:ext uri="{BB962C8B-B14F-4D97-AF65-F5344CB8AC3E}">
        <p14:creationId xmlns:p14="http://schemas.microsoft.com/office/powerpoint/2010/main" val="3034661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56758" y="188641"/>
            <a:ext cx="8534400" cy="648072"/>
          </a:xfrm>
        </p:spPr>
        <p:txBody>
          <a:bodyPr/>
          <a:lstStyle/>
          <a:p>
            <a:r>
              <a:rPr lang="en-GB" dirty="0"/>
              <a:t>Pan-Hellenic Games</a:t>
            </a:r>
          </a:p>
        </p:txBody>
      </p:sp>
      <p:sp>
        <p:nvSpPr>
          <p:cNvPr id="3" name="Content Placeholder 2"/>
          <p:cNvSpPr>
            <a:spLocks noGrp="1"/>
          </p:cNvSpPr>
          <p:nvPr>
            <p:ph sz="quarter" idx="4294967295"/>
          </p:nvPr>
        </p:nvSpPr>
        <p:spPr>
          <a:xfrm>
            <a:off x="150395" y="3140968"/>
            <a:ext cx="8640763" cy="3433763"/>
          </a:xfrm>
        </p:spPr>
        <p:txBody>
          <a:bodyPr>
            <a:normAutofit fontScale="85000" lnSpcReduction="20000"/>
          </a:bodyPr>
          <a:lstStyle/>
          <a:p>
            <a:r>
              <a:rPr lang="en-GB" dirty="0"/>
              <a:t>Nero rearranges the schedule for some of the games so that they can all be held within one year: </a:t>
            </a:r>
          </a:p>
          <a:p>
            <a:pPr lvl="1"/>
            <a:r>
              <a:rPr lang="en-GB" dirty="0"/>
              <a:t>Olympian, </a:t>
            </a:r>
            <a:r>
              <a:rPr lang="en-GB" dirty="0" err="1"/>
              <a:t>Pythian</a:t>
            </a:r>
            <a:r>
              <a:rPr lang="en-GB" dirty="0"/>
              <a:t>, Isthmian, </a:t>
            </a:r>
            <a:r>
              <a:rPr lang="en-GB" dirty="0" err="1"/>
              <a:t>Actian</a:t>
            </a:r>
            <a:r>
              <a:rPr lang="en-GB" dirty="0"/>
              <a:t> (at </a:t>
            </a:r>
            <a:r>
              <a:rPr lang="en-GB" dirty="0" err="1"/>
              <a:t>Nikopolis</a:t>
            </a:r>
            <a:r>
              <a:rPr lang="en-GB" dirty="0"/>
              <a:t> in </a:t>
            </a:r>
            <a:r>
              <a:rPr lang="en-GB" dirty="0" err="1"/>
              <a:t>Epiris</a:t>
            </a:r>
            <a:r>
              <a:rPr lang="en-GB" dirty="0"/>
              <a:t>) games. </a:t>
            </a:r>
          </a:p>
          <a:p>
            <a:endParaRPr lang="en-GB" sz="600" dirty="0"/>
          </a:p>
          <a:p>
            <a:r>
              <a:rPr lang="en-GB" dirty="0"/>
              <a:t>He breaks the convention at Olympia by introducing a musical competition to the athletics competitions. </a:t>
            </a:r>
          </a:p>
          <a:p>
            <a:endParaRPr lang="en-GB" sz="600" dirty="0"/>
          </a:p>
          <a:p>
            <a:r>
              <a:rPr lang="en-GB" dirty="0"/>
              <a:t>Dates for Pan-Hellenic games </a:t>
            </a:r>
          </a:p>
          <a:p>
            <a:pPr lvl="1"/>
            <a:r>
              <a:rPr lang="en-GB" b="1" dirty="0"/>
              <a:t>Olympian </a:t>
            </a:r>
            <a:r>
              <a:rPr lang="en-GB" dirty="0"/>
              <a:t>– Last occasion, July-Sept. 65 – Next occasion 69 </a:t>
            </a:r>
          </a:p>
          <a:p>
            <a:pPr lvl="1"/>
            <a:r>
              <a:rPr lang="en-GB" b="1" dirty="0" err="1"/>
              <a:t>Pythian</a:t>
            </a:r>
            <a:r>
              <a:rPr lang="en-GB" b="1" dirty="0"/>
              <a:t> </a:t>
            </a:r>
            <a:r>
              <a:rPr lang="en-GB" dirty="0"/>
              <a:t>– Last occasion, end Aug. 63 - Next occasion 67 </a:t>
            </a:r>
          </a:p>
          <a:p>
            <a:pPr lvl="1"/>
            <a:r>
              <a:rPr lang="en-GB" b="1" dirty="0" err="1"/>
              <a:t>Nemean</a:t>
            </a:r>
            <a:r>
              <a:rPr lang="en-GB" b="1" dirty="0"/>
              <a:t> </a:t>
            </a:r>
            <a:r>
              <a:rPr lang="en-GB" dirty="0"/>
              <a:t>– Last occasion, July 66 - Next occasion 68 </a:t>
            </a:r>
          </a:p>
          <a:p>
            <a:pPr lvl="1"/>
            <a:r>
              <a:rPr lang="en-GB" b="1" dirty="0"/>
              <a:t>Isthmian </a:t>
            </a:r>
            <a:r>
              <a:rPr lang="en-GB" dirty="0"/>
              <a:t>– Last occasion, April-May 65 - Next occasion 67 </a:t>
            </a:r>
          </a:p>
        </p:txBody>
      </p:sp>
      <p:sp>
        <p:nvSpPr>
          <p:cNvPr id="4" name="Rectangle 3"/>
          <p:cNvSpPr/>
          <p:nvPr/>
        </p:nvSpPr>
        <p:spPr>
          <a:xfrm>
            <a:off x="150395" y="838571"/>
            <a:ext cx="8814093" cy="2139047"/>
          </a:xfrm>
          <a:prstGeom prst="rect">
            <a:avLst/>
          </a:prstGeom>
        </p:spPr>
        <p:txBody>
          <a:bodyPr wrap="square">
            <a:spAutoFit/>
          </a:bodyPr>
          <a:lstStyle/>
          <a:p>
            <a:r>
              <a:rPr lang="en-GB" sz="1900" dirty="0"/>
              <a:t>“…he headed for Achaia [Greece], as I mentioned above. His main reason was that the cities which regularly sponsored musical contests had adopted the practice of sending him every available prize for lyre playing; he always accepted these with great pleasure, giving delegates the earliest audience of the day and invitations to private dinners. They would beg Nero to sing when the meal was over… [he announced that] ‘The Greeks alone are worthy of my genius, they really listen to music.’ So he sailed off hastily...” – </a:t>
            </a:r>
            <a:r>
              <a:rPr lang="en-GB" sz="1900" b="1" dirty="0"/>
              <a:t>Suet. </a:t>
            </a:r>
            <a:r>
              <a:rPr lang="en-GB" sz="1900" b="1" i="1" dirty="0"/>
              <a:t>Nero </a:t>
            </a:r>
            <a:r>
              <a:rPr lang="en-GB" sz="1900" b="1" dirty="0"/>
              <a:t>22.3. </a:t>
            </a:r>
            <a:endParaRPr lang="en-GB" sz="1900" dirty="0"/>
          </a:p>
        </p:txBody>
      </p:sp>
    </p:spTree>
    <p:extLst>
      <p:ext uri="{BB962C8B-B14F-4D97-AF65-F5344CB8AC3E}">
        <p14:creationId xmlns:p14="http://schemas.microsoft.com/office/powerpoint/2010/main" val="2722635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Freedom of the Greeks</a:t>
            </a:r>
          </a:p>
        </p:txBody>
      </p:sp>
      <p:sp>
        <p:nvSpPr>
          <p:cNvPr id="3" name="Content Placeholder 2"/>
          <p:cNvSpPr>
            <a:spLocks noGrp="1"/>
          </p:cNvSpPr>
          <p:nvPr>
            <p:ph sz="quarter" idx="1"/>
          </p:nvPr>
        </p:nvSpPr>
        <p:spPr>
          <a:xfrm>
            <a:off x="301752" y="1700808"/>
            <a:ext cx="8662736" cy="4752528"/>
          </a:xfrm>
        </p:spPr>
        <p:txBody>
          <a:bodyPr/>
          <a:lstStyle/>
          <a:p>
            <a:pPr marL="0" indent="0">
              <a:buNone/>
            </a:pPr>
            <a:r>
              <a:rPr lang="en-GB" sz="2800" dirty="0"/>
              <a:t>“On the eve of his departure, he presented the whole province with its freedom and conferred Roman citizenship as well as large cash rewards on the judges. It was during the Isthmian Games at Corinth that he stood in the middle of the stadium and personally announced these benefits.” – </a:t>
            </a:r>
            <a:r>
              <a:rPr lang="en-GB" sz="2800" b="1" dirty="0"/>
              <a:t>Suetonius </a:t>
            </a:r>
            <a:r>
              <a:rPr lang="en-GB" sz="2800" b="1" i="1" dirty="0"/>
              <a:t>Nero </a:t>
            </a:r>
            <a:r>
              <a:rPr lang="en-GB" sz="2800" b="1" dirty="0"/>
              <a:t>20.1. </a:t>
            </a:r>
            <a:endParaRPr lang="en-GB" sz="2800" dirty="0"/>
          </a:p>
          <a:p>
            <a:endParaRPr lang="en-GB" sz="1200" dirty="0"/>
          </a:p>
          <a:p>
            <a:r>
              <a:rPr lang="en-GB" sz="2800" dirty="0"/>
              <a:t>Record of his speech set up in </a:t>
            </a:r>
            <a:r>
              <a:rPr lang="en-GB" sz="2800" dirty="0" err="1"/>
              <a:t>Acraephia</a:t>
            </a:r>
            <a:r>
              <a:rPr lang="en-GB" sz="2800" dirty="0"/>
              <a:t>, dates 28th of November (year not specified, AD 66 0r 67 ?) – </a:t>
            </a:r>
            <a:r>
              <a:rPr lang="en-GB" sz="2800" b="1" i="1" dirty="0"/>
              <a:t>ILS </a:t>
            </a:r>
            <a:r>
              <a:rPr lang="en-GB" sz="2800" b="1" dirty="0"/>
              <a:t>8794. </a:t>
            </a:r>
            <a:endParaRPr lang="en-GB" sz="2800" dirty="0"/>
          </a:p>
          <a:p>
            <a:pPr marL="0" indent="0">
              <a:buNone/>
            </a:pPr>
            <a:endParaRPr lang="en-GB" dirty="0"/>
          </a:p>
        </p:txBody>
      </p:sp>
    </p:spTree>
    <p:extLst>
      <p:ext uri="{BB962C8B-B14F-4D97-AF65-F5344CB8AC3E}">
        <p14:creationId xmlns:p14="http://schemas.microsoft.com/office/powerpoint/2010/main" val="200221893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Olympic Triumph</a:t>
            </a:r>
          </a:p>
        </p:txBody>
      </p:sp>
      <p:sp>
        <p:nvSpPr>
          <p:cNvPr id="3" name="Content Placeholder 2"/>
          <p:cNvSpPr>
            <a:spLocks noGrp="1"/>
          </p:cNvSpPr>
          <p:nvPr>
            <p:ph sz="quarter" idx="1"/>
          </p:nvPr>
        </p:nvSpPr>
        <p:spPr>
          <a:xfrm>
            <a:off x="179512" y="1527048"/>
            <a:ext cx="8784976" cy="4998296"/>
          </a:xfrm>
        </p:spPr>
        <p:txBody>
          <a:bodyPr>
            <a:normAutofit/>
          </a:bodyPr>
          <a:lstStyle/>
          <a:p>
            <a:pPr marL="0" indent="0">
              <a:buNone/>
            </a:pPr>
            <a:r>
              <a:rPr lang="en-GB" dirty="0"/>
              <a:t>“For his processional entry into Rome he chose the chariot race which Augustus had used in his triumph nearly a hundred years previously, and wore a Greek mantle spangled with gold stars over a purple robe. The Olympian wreath was on his head, the </a:t>
            </a:r>
            <a:r>
              <a:rPr lang="en-GB" dirty="0" err="1"/>
              <a:t>Pythian</a:t>
            </a:r>
            <a:r>
              <a:rPr lang="en-GB" dirty="0"/>
              <a:t> wreath in his right hand, and others were carried before him, with placards explaining where and against whom he had won them, what songs he had sung, and in what plays he had acted. Nero‘s chariot was followed by his regular claque, who shouted that they were </a:t>
            </a:r>
            <a:r>
              <a:rPr lang="en-GB" dirty="0" err="1"/>
              <a:t>Augustiani</a:t>
            </a:r>
            <a:r>
              <a:rPr lang="en-GB" dirty="0"/>
              <a:t> and the soldiers of his triumph.” – </a:t>
            </a:r>
            <a:r>
              <a:rPr lang="en-GB" b="1" dirty="0"/>
              <a:t>Suetonius </a:t>
            </a:r>
            <a:r>
              <a:rPr lang="en-GB" b="1" i="1" dirty="0"/>
              <a:t>Nero </a:t>
            </a:r>
            <a:r>
              <a:rPr lang="en-GB" b="1" dirty="0"/>
              <a:t>25. </a:t>
            </a:r>
            <a:endParaRPr lang="en-GB" dirty="0"/>
          </a:p>
        </p:txBody>
      </p:sp>
    </p:spTree>
    <p:extLst>
      <p:ext uri="{BB962C8B-B14F-4D97-AF65-F5344CB8AC3E}">
        <p14:creationId xmlns:p14="http://schemas.microsoft.com/office/powerpoint/2010/main" val="19523875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395536" y="2420888"/>
            <a:ext cx="8424936"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a:ln>
                  <a:noFill/>
                </a:ln>
                <a:solidFill>
                  <a:schemeClr val="tx1"/>
                </a:solidFill>
                <a:effectLst/>
                <a:uLnTx/>
                <a:uFillTx/>
                <a:latin typeface="+mn-lt"/>
                <a:ea typeface="+mn-ea"/>
                <a:cs typeface="+mn-cs"/>
              </a:rPr>
              <a:t>Nero as a Charioteer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29513775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2656"/>
            <a:ext cx="8640960" cy="6093976"/>
          </a:xfrm>
          <a:prstGeom prst="rect">
            <a:avLst/>
          </a:prstGeom>
        </p:spPr>
        <p:txBody>
          <a:bodyPr wrap="square">
            <a:spAutoFit/>
          </a:bodyPr>
          <a:lstStyle/>
          <a:p>
            <a:r>
              <a:rPr lang="en-GB" sz="2600" dirty="0"/>
              <a:t>“Horses had been Nero‘s main interest since childhood; whatever his tutors might do, they could never stop his chatter about the chariot races at the Circus… Very soon Nero set his heart on driving a chariot himself in a regular race, and after a preliminary trial in the palace gardens before an audience of slaves and common people he made a public appearance at the Circus Maximus...” – </a:t>
            </a:r>
            <a:r>
              <a:rPr lang="en-GB" sz="2600" b="1" dirty="0"/>
              <a:t>Suetonius </a:t>
            </a:r>
            <a:r>
              <a:rPr lang="en-GB" sz="2600" b="1" i="1" dirty="0"/>
              <a:t>Nero </a:t>
            </a:r>
            <a:r>
              <a:rPr lang="en-GB" sz="2600" b="1" dirty="0"/>
              <a:t>22. </a:t>
            </a:r>
            <a:endParaRPr lang="en-GB" sz="2600" dirty="0"/>
          </a:p>
          <a:p>
            <a:endParaRPr lang="en-GB" sz="1600" dirty="0"/>
          </a:p>
          <a:p>
            <a:r>
              <a:rPr lang="en-GB" sz="2600" dirty="0"/>
              <a:t>“In the consulship of Gaius </a:t>
            </a:r>
            <a:r>
              <a:rPr lang="en-GB" sz="2600" dirty="0" err="1"/>
              <a:t>Telesinus</a:t>
            </a:r>
            <a:r>
              <a:rPr lang="en-GB" sz="2600" dirty="0"/>
              <a:t> and Suetonius </a:t>
            </a:r>
            <a:r>
              <a:rPr lang="en-GB" sz="2600" dirty="0" err="1"/>
              <a:t>Paulinus</a:t>
            </a:r>
            <a:r>
              <a:rPr lang="en-GB" sz="2600" dirty="0"/>
              <a:t> [AD 66]… [an event of] disgrace took place. For one thing, Nero contended among the lyre-players, and after </a:t>
            </a:r>
            <a:r>
              <a:rPr lang="en-GB" sz="2600" dirty="0" err="1"/>
              <a:t>Menecrates</a:t>
            </a:r>
            <a:r>
              <a:rPr lang="en-GB" sz="2600" dirty="0"/>
              <a:t>, the teacher of this art, had celebrated a triumph for him in the Circus, he appeared as a charioteer…” - </a:t>
            </a:r>
            <a:r>
              <a:rPr lang="en-GB" sz="2600" b="1" dirty="0" err="1"/>
              <a:t>Dio</a:t>
            </a:r>
            <a:r>
              <a:rPr lang="en-GB" sz="2600" b="1" dirty="0"/>
              <a:t> Cassius 63.1.1. </a:t>
            </a:r>
            <a:endParaRPr lang="en-GB" sz="2600" dirty="0"/>
          </a:p>
        </p:txBody>
      </p:sp>
    </p:spTree>
    <p:extLst>
      <p:ext uri="{BB962C8B-B14F-4D97-AF65-F5344CB8AC3E}">
        <p14:creationId xmlns:p14="http://schemas.microsoft.com/office/powerpoint/2010/main" val="8038132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2656"/>
            <a:ext cx="8640960" cy="6093976"/>
          </a:xfrm>
          <a:prstGeom prst="rect">
            <a:avLst/>
          </a:prstGeom>
        </p:spPr>
        <p:txBody>
          <a:bodyPr wrap="square">
            <a:spAutoFit/>
          </a:bodyPr>
          <a:lstStyle/>
          <a:p>
            <a:r>
              <a:rPr lang="en-GB" sz="2600" dirty="0"/>
              <a:t>“On several occasions at Olympia he drove a ten-horse chariot, a novelty for which he had censured King </a:t>
            </a:r>
            <a:r>
              <a:rPr lang="en-GB" sz="2600" dirty="0" err="1"/>
              <a:t>Mithridates</a:t>
            </a:r>
            <a:r>
              <a:rPr lang="en-GB" sz="2600" dirty="0"/>
              <a:t> in one of his own poems. He lost his balance and had to be helped in again; but though he failed to stay the course and retired before the finish, the judges nevertheless awarded him the prize.” - </a:t>
            </a:r>
            <a:r>
              <a:rPr lang="en-GB" sz="2600" b="1" dirty="0"/>
              <a:t>Suetonius </a:t>
            </a:r>
            <a:r>
              <a:rPr lang="en-GB" sz="2600" b="1" i="1" dirty="0"/>
              <a:t>Nero </a:t>
            </a:r>
            <a:r>
              <a:rPr lang="en-GB" sz="2600" b="1" dirty="0"/>
              <a:t>24. </a:t>
            </a:r>
          </a:p>
          <a:p>
            <a:endParaRPr lang="en-GB" dirty="0"/>
          </a:p>
          <a:p>
            <a:r>
              <a:rPr lang="en-GB" sz="2600" dirty="0"/>
              <a:t>“When he had finished these ceremonies, he announced a series of horse-races, and carrying into the Circus these crowns as well as all the others that he had secured by his victories in chariot-racing, he placed them around the Egyptian obelisk. The number of them was one thousand eight hundred and eight. And after doing this he appeared as a charioteer…” </a:t>
            </a:r>
            <a:r>
              <a:rPr lang="en-GB" sz="2600" b="1" dirty="0" err="1"/>
              <a:t>Dio</a:t>
            </a:r>
            <a:r>
              <a:rPr lang="en-GB" sz="2600" b="1" dirty="0"/>
              <a:t> Cassius 63.21.1. </a:t>
            </a:r>
            <a:endParaRPr lang="en-GB" sz="2600" dirty="0"/>
          </a:p>
        </p:txBody>
      </p:sp>
    </p:spTree>
    <p:extLst>
      <p:ext uri="{BB962C8B-B14F-4D97-AF65-F5344CB8AC3E}">
        <p14:creationId xmlns:p14="http://schemas.microsoft.com/office/powerpoint/2010/main" val="42929694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424936" cy="5832648"/>
          </a:xfrm>
          <a:prstGeom prst="rect">
            <a:avLst/>
          </a:prstGeom>
          <a:solidFill>
            <a:srgbClr val="00BBF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accent1">
                  <a:lumMod val="60000"/>
                  <a:lumOff val="40000"/>
                </a:schemeClr>
              </a:solidFill>
            </a:endParaRPr>
          </a:p>
        </p:txBody>
      </p:sp>
      <p:sp>
        <p:nvSpPr>
          <p:cNvPr id="3" name="Content Placeholder 2"/>
          <p:cNvSpPr txBox="1">
            <a:spLocks/>
          </p:cNvSpPr>
          <p:nvPr/>
        </p:nvSpPr>
        <p:spPr>
          <a:xfrm>
            <a:off x="395536" y="2420888"/>
            <a:ext cx="8424936" cy="2736304"/>
          </a:xfrm>
          <a:prstGeom prst="rect">
            <a:avLst/>
          </a:prstGeom>
        </p:spPr>
        <p:txBody>
          <a:bodyPr vert="horz">
            <a:normAutofit/>
          </a:bodyPr>
          <a:lstStyle/>
          <a:p>
            <a:pPr marL="274320" marR="0" lvl="0" indent="-274320" algn="ctr" defTabSz="914400" rtl="0" eaLnBrk="1" fontAlgn="auto" latinLnBrk="0" hangingPunct="1">
              <a:lnSpc>
                <a:spcPct val="100000"/>
              </a:lnSpc>
              <a:spcBef>
                <a:spcPct val="20000"/>
              </a:spcBef>
              <a:spcAft>
                <a:spcPts val="0"/>
              </a:spcAft>
              <a:buClr>
                <a:schemeClr val="accent1"/>
              </a:buClr>
              <a:buSzPct val="85000"/>
              <a:tabLst/>
              <a:defRPr/>
            </a:pPr>
            <a:r>
              <a:rPr kumimoji="0" lang="en-GB" sz="6000" b="1" i="0" u="none" strike="noStrike" kern="1200" cap="none" spc="0" normalizeH="0" baseline="0" noProof="0" dirty="0">
                <a:ln>
                  <a:noFill/>
                </a:ln>
                <a:solidFill>
                  <a:schemeClr val="tx1"/>
                </a:solidFill>
                <a:effectLst/>
                <a:uLnTx/>
                <a:uFillTx/>
                <a:latin typeface="+mn-lt"/>
                <a:ea typeface="+mn-ea"/>
                <a:cs typeface="+mn-cs"/>
              </a:rPr>
              <a:t>Reaction </a:t>
            </a:r>
          </a:p>
          <a:p>
            <a:pPr marL="274320" marR="0" lvl="0" indent="-274320" algn="l" defTabSz="914400" rtl="0" eaLnBrk="1" fontAlgn="auto" latinLnBrk="0" hangingPunct="1">
              <a:lnSpc>
                <a:spcPct val="100000"/>
              </a:lnSpc>
              <a:spcBef>
                <a:spcPct val="20000"/>
              </a:spcBef>
              <a:spcAft>
                <a:spcPts val="0"/>
              </a:spcAft>
              <a:buClr>
                <a:schemeClr val="accent1"/>
              </a:buClr>
              <a:buSzPct val="85000"/>
              <a:buFont typeface="Wingdings 2"/>
              <a:buChar char=""/>
              <a:tabLst/>
              <a:defRPr/>
            </a:pPr>
            <a:endParaRPr kumimoji="0" lang="en-GB" sz="100" b="0" i="0" u="none" strike="noStrike" kern="1200" cap="none" spc="0" normalizeH="0" baseline="0" noProof="0" dirty="0">
              <a:ln>
                <a:noFill/>
              </a:ln>
              <a:solidFill>
                <a:schemeClr val="tx1"/>
              </a:solidFill>
              <a:effectLst/>
              <a:uLnTx/>
              <a:uFillTx/>
              <a:latin typeface="+mn-lt"/>
              <a:ea typeface="+mn-ea"/>
              <a:cs typeface="+mn-cs"/>
            </a:endParaRPr>
          </a:p>
        </p:txBody>
      </p:sp>
    </p:spTree>
    <p:extLst>
      <p:ext uri="{BB962C8B-B14F-4D97-AF65-F5344CB8AC3E}">
        <p14:creationId xmlns:p14="http://schemas.microsoft.com/office/powerpoint/2010/main" val="15888660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Senators and Equestrians in the Arena</a:t>
            </a:r>
          </a:p>
        </p:txBody>
      </p:sp>
      <p:sp>
        <p:nvSpPr>
          <p:cNvPr id="3" name="Content Placeholder 2"/>
          <p:cNvSpPr>
            <a:spLocks noGrp="1"/>
          </p:cNvSpPr>
          <p:nvPr>
            <p:ph sz="quarter" idx="1"/>
          </p:nvPr>
        </p:nvSpPr>
        <p:spPr>
          <a:xfrm>
            <a:off x="251520" y="1527048"/>
            <a:ext cx="8640960" cy="5070304"/>
          </a:xfrm>
        </p:spPr>
        <p:txBody>
          <a:bodyPr>
            <a:normAutofit fontScale="85000" lnSpcReduction="20000"/>
          </a:bodyPr>
          <a:lstStyle/>
          <a:p>
            <a:r>
              <a:rPr lang="en-GB" dirty="0"/>
              <a:t>Suetonius claims Nero compelled 400 senators and 600 Roman knights to fight in the arena (not to the death) and acts as beast hunters (</a:t>
            </a:r>
            <a:r>
              <a:rPr lang="en-GB" b="1" i="1" dirty="0"/>
              <a:t>Nero </a:t>
            </a:r>
            <a:r>
              <a:rPr lang="en-GB" b="1" dirty="0"/>
              <a:t>12</a:t>
            </a:r>
            <a:r>
              <a:rPr lang="en-GB" dirty="0"/>
              <a:t>).</a:t>
            </a:r>
          </a:p>
          <a:p>
            <a:endParaRPr lang="en-GB" sz="1200" dirty="0"/>
          </a:p>
          <a:p>
            <a:r>
              <a:rPr lang="en-GB" dirty="0"/>
              <a:t>Earlier parallels:</a:t>
            </a:r>
          </a:p>
          <a:p>
            <a:pPr lvl="1"/>
            <a:r>
              <a:rPr lang="en-GB" dirty="0"/>
              <a:t>“At the gladiatorial contest in the Forum, a man named </a:t>
            </a:r>
            <a:r>
              <a:rPr lang="en-GB" dirty="0" err="1"/>
              <a:t>Furius</a:t>
            </a:r>
            <a:r>
              <a:rPr lang="en-GB" dirty="0"/>
              <a:t> </a:t>
            </a:r>
            <a:r>
              <a:rPr lang="en-GB" dirty="0" err="1"/>
              <a:t>Leptinus</a:t>
            </a:r>
            <a:r>
              <a:rPr lang="en-GB" dirty="0"/>
              <a:t>, of praetorian family, fought Quintus </a:t>
            </a:r>
            <a:r>
              <a:rPr lang="en-GB" dirty="0" err="1"/>
              <a:t>Calpenus</a:t>
            </a:r>
            <a:r>
              <a:rPr lang="en-GB" dirty="0"/>
              <a:t>, an advocate and a former senator… In the theatrical performances, </a:t>
            </a:r>
            <a:r>
              <a:rPr lang="en-GB" dirty="0" err="1"/>
              <a:t>Decimus</a:t>
            </a:r>
            <a:r>
              <a:rPr lang="en-GB" dirty="0"/>
              <a:t> </a:t>
            </a:r>
            <a:r>
              <a:rPr lang="en-GB" dirty="0" err="1"/>
              <a:t>Laberius</a:t>
            </a:r>
            <a:r>
              <a:rPr lang="en-GB" dirty="0"/>
              <a:t>, a Roman </a:t>
            </a:r>
            <a:r>
              <a:rPr lang="en-GB" i="1" dirty="0" err="1"/>
              <a:t>eques</a:t>
            </a:r>
            <a:r>
              <a:rPr lang="en-GB" dirty="0"/>
              <a:t>, acted in his own play; but afterwards, having been given 500,000 sesterces and a gold ring… The racecourse at the Circus was extended at either end… the contestants were young noblemen who drove four-horse and two-horse chariots or rode on pairs of horses, jumping from back to back.” – </a:t>
            </a:r>
            <a:r>
              <a:rPr lang="en-GB" b="1" dirty="0"/>
              <a:t>Suet. </a:t>
            </a:r>
            <a:r>
              <a:rPr lang="en-GB" b="1" i="1" dirty="0"/>
              <a:t>Div. Jul. </a:t>
            </a:r>
            <a:r>
              <a:rPr lang="en-GB" b="1" dirty="0"/>
              <a:t>39</a:t>
            </a:r>
            <a:r>
              <a:rPr lang="en-GB" dirty="0"/>
              <a:t>. </a:t>
            </a:r>
          </a:p>
          <a:p>
            <a:pPr lvl="1"/>
            <a:r>
              <a:rPr lang="en-GB" dirty="0"/>
              <a:t>“Chariot races and foot races and wild beast hunts took place in the Circus, and among the participants were several youths of distinguished family… Even Roman </a:t>
            </a:r>
            <a:r>
              <a:rPr lang="en-GB" i="1" dirty="0" err="1"/>
              <a:t>equites</a:t>
            </a:r>
            <a:r>
              <a:rPr lang="en-GB" i="1" dirty="0"/>
              <a:t> </a:t>
            </a:r>
            <a:r>
              <a:rPr lang="en-GB" dirty="0"/>
              <a:t>sometimes took part in stage plays and gladiatorial shows, until a senatorial decree put an end to this practice. After this no person of good family appeared in any show [except a dwarf named </a:t>
            </a:r>
            <a:r>
              <a:rPr lang="en-GB" dirty="0" err="1"/>
              <a:t>Lycius</a:t>
            </a:r>
            <a:r>
              <a:rPr lang="en-GB" dirty="0"/>
              <a:t>]…” – </a:t>
            </a:r>
            <a:r>
              <a:rPr lang="en-GB" b="1" dirty="0"/>
              <a:t>Suet. </a:t>
            </a:r>
            <a:r>
              <a:rPr lang="en-GB" b="1" i="1" dirty="0"/>
              <a:t>Div. Aug. </a:t>
            </a:r>
            <a:r>
              <a:rPr lang="en-GB" b="1" dirty="0"/>
              <a:t>43</a:t>
            </a:r>
            <a:r>
              <a:rPr lang="en-GB" dirty="0"/>
              <a:t>.  </a:t>
            </a:r>
          </a:p>
        </p:txBody>
      </p:sp>
    </p:spTree>
    <p:extLst>
      <p:ext uri="{BB962C8B-B14F-4D97-AF65-F5344CB8AC3E}">
        <p14:creationId xmlns:p14="http://schemas.microsoft.com/office/powerpoint/2010/main" val="29802488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Hostile Sources</a:t>
            </a:r>
          </a:p>
        </p:txBody>
      </p:sp>
      <p:sp>
        <p:nvSpPr>
          <p:cNvPr id="3" name="Content Placeholder 2"/>
          <p:cNvSpPr>
            <a:spLocks noGrp="1"/>
          </p:cNvSpPr>
          <p:nvPr>
            <p:ph sz="quarter" idx="1"/>
          </p:nvPr>
        </p:nvSpPr>
        <p:spPr>
          <a:xfrm>
            <a:off x="301752" y="1527048"/>
            <a:ext cx="8503920" cy="4926288"/>
          </a:xfrm>
        </p:spPr>
        <p:txBody>
          <a:bodyPr>
            <a:normAutofit fontScale="92500" lnSpcReduction="10000"/>
          </a:bodyPr>
          <a:lstStyle/>
          <a:p>
            <a:r>
              <a:rPr lang="en-GB" dirty="0"/>
              <a:t>Nero’s plays and poetry so bad that spectators would fain death to be allowed to leave – </a:t>
            </a:r>
            <a:r>
              <a:rPr lang="en-GB" b="1" dirty="0" err="1"/>
              <a:t>Dio</a:t>
            </a:r>
            <a:r>
              <a:rPr lang="en-GB" b="1" dirty="0"/>
              <a:t> 63.15</a:t>
            </a:r>
            <a:r>
              <a:rPr lang="en-GB" dirty="0"/>
              <a:t>.</a:t>
            </a:r>
          </a:p>
          <a:p>
            <a:endParaRPr lang="en-GB" sz="1200" dirty="0"/>
          </a:p>
          <a:p>
            <a:r>
              <a:rPr lang="en-GB" dirty="0"/>
              <a:t>People flattered Nero’s performances for rewards – </a:t>
            </a:r>
            <a:r>
              <a:rPr lang="en-GB" b="1" dirty="0" err="1"/>
              <a:t>Dio</a:t>
            </a:r>
            <a:r>
              <a:rPr lang="en-GB" b="1" dirty="0"/>
              <a:t> 63.10.3</a:t>
            </a:r>
            <a:r>
              <a:rPr lang="en-GB" dirty="0"/>
              <a:t>.</a:t>
            </a:r>
          </a:p>
          <a:p>
            <a:endParaRPr lang="en-GB" sz="1200" dirty="0"/>
          </a:p>
          <a:p>
            <a:r>
              <a:rPr lang="en-GB" dirty="0"/>
              <a:t>Sinister guards watching the reaction of audience and spies to report whose not there – </a:t>
            </a:r>
            <a:r>
              <a:rPr lang="en-GB" b="1" dirty="0" err="1"/>
              <a:t>Tac</a:t>
            </a:r>
            <a:r>
              <a:rPr lang="en-GB" b="1" dirty="0"/>
              <a:t>. </a:t>
            </a:r>
            <a:r>
              <a:rPr lang="en-GB" b="1" i="1" dirty="0"/>
              <a:t>Ann. </a:t>
            </a:r>
            <a:r>
              <a:rPr lang="en-GB" b="1" dirty="0"/>
              <a:t>16.5</a:t>
            </a:r>
            <a:r>
              <a:rPr lang="en-GB" dirty="0"/>
              <a:t>.</a:t>
            </a:r>
          </a:p>
          <a:p>
            <a:pPr marL="0" indent="0">
              <a:buNone/>
            </a:pPr>
            <a:endParaRPr lang="en-GB" sz="1300" dirty="0"/>
          </a:p>
          <a:p>
            <a:pPr marL="0" indent="0">
              <a:buNone/>
            </a:pPr>
            <a:r>
              <a:rPr lang="en-GB" dirty="0"/>
              <a:t>“In the meantime, with the </a:t>
            </a:r>
            <a:r>
              <a:rPr lang="en-GB" dirty="0" err="1"/>
              <a:t>Quinquennial</a:t>
            </a:r>
            <a:r>
              <a:rPr lang="en-GB" dirty="0"/>
              <a:t> Contest hard at hand, the senate attempted to avert a scandal by offering the emperor the victory in song, adding a "crown of eloquence," to cover the stigma inseparable from the stage.” – </a:t>
            </a:r>
            <a:r>
              <a:rPr lang="en-GB" b="1" dirty="0" err="1"/>
              <a:t>Tac</a:t>
            </a:r>
            <a:r>
              <a:rPr lang="en-GB" b="1" dirty="0"/>
              <a:t>. </a:t>
            </a:r>
            <a:r>
              <a:rPr lang="en-GB" b="1" i="1" dirty="0"/>
              <a:t>Ann. </a:t>
            </a:r>
            <a:r>
              <a:rPr lang="en-GB" b="1" dirty="0"/>
              <a:t>16.4. </a:t>
            </a:r>
            <a:endParaRPr lang="en-GB" dirty="0"/>
          </a:p>
        </p:txBody>
      </p:sp>
    </p:spTree>
    <p:extLst>
      <p:ext uri="{BB962C8B-B14F-4D97-AF65-F5344CB8AC3E}">
        <p14:creationId xmlns:p14="http://schemas.microsoft.com/office/powerpoint/2010/main" val="8619858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Cultural Attitudes</a:t>
            </a:r>
          </a:p>
        </p:txBody>
      </p:sp>
      <p:sp>
        <p:nvSpPr>
          <p:cNvPr id="3" name="Content Placeholder 2"/>
          <p:cNvSpPr>
            <a:spLocks noGrp="1"/>
          </p:cNvSpPr>
          <p:nvPr>
            <p:ph sz="quarter" idx="1"/>
          </p:nvPr>
        </p:nvSpPr>
        <p:spPr>
          <a:xfrm>
            <a:off x="301752" y="1527048"/>
            <a:ext cx="8503920" cy="4998296"/>
          </a:xfrm>
        </p:spPr>
        <p:txBody>
          <a:bodyPr>
            <a:normAutofit/>
          </a:bodyPr>
          <a:lstStyle/>
          <a:p>
            <a:r>
              <a:rPr lang="en-GB" dirty="0"/>
              <a:t>Physical and intellectual pursuits as acceptable training for public life? </a:t>
            </a:r>
          </a:p>
          <a:p>
            <a:endParaRPr lang="en-GB" sz="1200" dirty="0"/>
          </a:p>
          <a:p>
            <a:r>
              <a:rPr lang="en-GB" dirty="0"/>
              <a:t>Acceptable for private relaxation? </a:t>
            </a:r>
          </a:p>
          <a:p>
            <a:endParaRPr lang="en-GB" sz="1200" dirty="0"/>
          </a:p>
          <a:p>
            <a:r>
              <a:rPr lang="en-GB" dirty="0"/>
              <a:t>Many musicians and actors slaves or of low status:</a:t>
            </a:r>
          </a:p>
          <a:p>
            <a:pPr lvl="1"/>
            <a:r>
              <a:rPr lang="en-GB" dirty="0"/>
              <a:t>“Through the whole of Greece it was accounted a great glory to be proclaimed a conqueror at Olympia; while to appear upon the stage, and become a spectacle to the public, was a dishonour to no one in that nation; but all these practices are, with us, deemed partly infamous, partly low-brow, and at odds with respectability.” – </a:t>
            </a:r>
            <a:r>
              <a:rPr lang="en-GB" b="1" dirty="0"/>
              <a:t>Cornelius Nepos </a:t>
            </a:r>
            <a:r>
              <a:rPr lang="en-GB" b="1" i="1" dirty="0"/>
              <a:t>Lives of Eminent commanders </a:t>
            </a:r>
            <a:r>
              <a:rPr lang="en-GB" b="1" dirty="0"/>
              <a:t>Preface</a:t>
            </a:r>
            <a:r>
              <a:rPr lang="en-GB" dirty="0"/>
              <a:t>. </a:t>
            </a:r>
          </a:p>
          <a:p>
            <a:endParaRPr lang="en-GB" dirty="0"/>
          </a:p>
        </p:txBody>
      </p:sp>
    </p:spTree>
    <p:extLst>
      <p:ext uri="{BB962C8B-B14F-4D97-AF65-F5344CB8AC3E}">
        <p14:creationId xmlns:p14="http://schemas.microsoft.com/office/powerpoint/2010/main" val="28069968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Popular Reaction</a:t>
            </a:r>
          </a:p>
        </p:txBody>
      </p:sp>
      <p:sp>
        <p:nvSpPr>
          <p:cNvPr id="3" name="Content Placeholder 2"/>
          <p:cNvSpPr>
            <a:spLocks noGrp="1"/>
          </p:cNvSpPr>
          <p:nvPr>
            <p:ph sz="quarter" idx="1"/>
          </p:nvPr>
        </p:nvSpPr>
        <p:spPr>
          <a:xfrm>
            <a:off x="301752" y="1772816"/>
            <a:ext cx="8503920" cy="4608512"/>
          </a:xfrm>
        </p:spPr>
        <p:txBody>
          <a:bodyPr>
            <a:normAutofit fontScale="92500" lnSpcReduction="10000"/>
          </a:bodyPr>
          <a:lstStyle/>
          <a:p>
            <a:pPr marL="0" indent="0">
              <a:buNone/>
            </a:pPr>
            <a:r>
              <a:rPr lang="en-GB" dirty="0"/>
              <a:t>“And the city rabble, at least, accustomed to encourage the posturing even of the ordinary actor, thundered approval in measured cadences and regulated plaudits. You might have supposed them to be rejoicing; and possibly rejoicing they were, without a care for the national dishonour!” – </a:t>
            </a:r>
            <a:r>
              <a:rPr lang="en-GB" b="1" dirty="0"/>
              <a:t>Tacitus </a:t>
            </a:r>
            <a:r>
              <a:rPr lang="en-GB" b="1" i="1" dirty="0"/>
              <a:t>Annals </a:t>
            </a:r>
            <a:r>
              <a:rPr lang="en-GB" b="1" dirty="0"/>
              <a:t>16.4. </a:t>
            </a:r>
            <a:endParaRPr lang="en-GB" dirty="0"/>
          </a:p>
          <a:p>
            <a:endParaRPr lang="en-GB" sz="1300" dirty="0"/>
          </a:p>
          <a:p>
            <a:pPr marL="0" indent="0">
              <a:buNone/>
            </a:pPr>
            <a:r>
              <a:rPr lang="en-GB" dirty="0"/>
              <a:t>“But the spectators from remote country towns in the still austere Italy tenacious of its ancient ways — those novices in wantonness from far-off provinces, who had come on a public mission or upon private business — were neither able to tolerate the spectacle nor competent to their degrading task.” – (</a:t>
            </a:r>
            <a:r>
              <a:rPr lang="en-GB" b="1" dirty="0"/>
              <a:t>6.5.</a:t>
            </a:r>
            <a:r>
              <a:rPr lang="en-GB" dirty="0"/>
              <a:t>) </a:t>
            </a:r>
          </a:p>
        </p:txBody>
      </p:sp>
    </p:spTree>
    <p:extLst>
      <p:ext uri="{BB962C8B-B14F-4D97-AF65-F5344CB8AC3E}">
        <p14:creationId xmlns:p14="http://schemas.microsoft.com/office/powerpoint/2010/main" val="258712776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Modern Interpretations</a:t>
            </a:r>
          </a:p>
        </p:txBody>
      </p:sp>
      <p:sp>
        <p:nvSpPr>
          <p:cNvPr id="3" name="Content Placeholder 2"/>
          <p:cNvSpPr>
            <a:spLocks noGrp="1"/>
          </p:cNvSpPr>
          <p:nvPr>
            <p:ph sz="quarter" idx="1"/>
          </p:nvPr>
        </p:nvSpPr>
        <p:spPr>
          <a:xfrm>
            <a:off x="301752" y="1527048"/>
            <a:ext cx="8503920" cy="4854280"/>
          </a:xfrm>
        </p:spPr>
        <p:txBody>
          <a:bodyPr>
            <a:normAutofit/>
          </a:bodyPr>
          <a:lstStyle/>
          <a:p>
            <a:r>
              <a:rPr lang="en-GB" dirty="0"/>
              <a:t>Nero artistic activities and chariot-racing, in part, designed to win popular support at Rome, at expense of alienating senate. Generally successful, but undone by Nero‘s failure to maintain support of army commanders - (Manning). </a:t>
            </a:r>
          </a:p>
          <a:p>
            <a:endParaRPr lang="en-GB" sz="1000" dirty="0"/>
          </a:p>
          <a:p>
            <a:r>
              <a:rPr lang="en-GB" dirty="0"/>
              <a:t>Associates Nero‘s wearing of life-like masks, rather than conventional theatrical mask, with the death-mask tradition - (Slater). </a:t>
            </a:r>
          </a:p>
          <a:p>
            <a:endParaRPr lang="en-GB" sz="1000" dirty="0"/>
          </a:p>
          <a:p>
            <a:r>
              <a:rPr lang="en-GB" dirty="0"/>
              <a:t>Nero contrives to </a:t>
            </a:r>
            <a:r>
              <a:rPr lang="en-GB" dirty="0" err="1"/>
              <a:t>dramatise</a:t>
            </a:r>
            <a:r>
              <a:rPr lang="en-GB" dirty="0"/>
              <a:t> his crimes, tragic framework for acts of his </a:t>
            </a:r>
            <a:r>
              <a:rPr lang="en-GB" dirty="0" err="1"/>
              <a:t>principate</a:t>
            </a:r>
            <a:r>
              <a:rPr lang="en-GB" dirty="0"/>
              <a:t> - (Frazer. Jr.) </a:t>
            </a:r>
          </a:p>
          <a:p>
            <a:endParaRPr lang="en-GB" dirty="0"/>
          </a:p>
        </p:txBody>
      </p:sp>
    </p:spTree>
    <p:extLst>
      <p:ext uri="{BB962C8B-B14F-4D97-AF65-F5344CB8AC3E}">
        <p14:creationId xmlns:p14="http://schemas.microsoft.com/office/powerpoint/2010/main" val="12875390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Bibliography</a:t>
            </a:r>
          </a:p>
        </p:txBody>
      </p:sp>
      <p:sp>
        <p:nvSpPr>
          <p:cNvPr id="3" name="Content Placeholder 2"/>
          <p:cNvSpPr>
            <a:spLocks noGrp="1"/>
          </p:cNvSpPr>
          <p:nvPr>
            <p:ph sz="quarter" idx="1"/>
          </p:nvPr>
        </p:nvSpPr>
        <p:spPr>
          <a:xfrm>
            <a:off x="301752" y="1628800"/>
            <a:ext cx="8503920" cy="4470248"/>
          </a:xfrm>
        </p:spPr>
        <p:txBody>
          <a:bodyPr/>
          <a:lstStyle/>
          <a:p>
            <a:r>
              <a:rPr lang="en-GB" dirty="0"/>
              <a:t>Frazer. </a:t>
            </a:r>
            <a:r>
              <a:rPr lang="en-GB" dirty="0" err="1"/>
              <a:t>Jr</a:t>
            </a:r>
            <a:r>
              <a:rPr lang="en-GB" dirty="0"/>
              <a:t>, R. M. 1966: ‘Nero the Artist-Criminal’, </a:t>
            </a:r>
            <a:r>
              <a:rPr lang="en-GB" i="1" dirty="0"/>
              <a:t>The Classical Journal </a:t>
            </a:r>
            <a:r>
              <a:rPr lang="en-GB" dirty="0"/>
              <a:t>63 (1): 17-20. </a:t>
            </a:r>
          </a:p>
          <a:p>
            <a:endParaRPr lang="en-GB" dirty="0"/>
          </a:p>
          <a:p>
            <a:r>
              <a:rPr lang="en-GB" dirty="0"/>
              <a:t>Manning, C. E. 1975: ‘Acting and Nero’s Conception of the </a:t>
            </a:r>
            <a:r>
              <a:rPr lang="en-GB" dirty="0" err="1"/>
              <a:t>Principate</a:t>
            </a:r>
            <a:r>
              <a:rPr lang="en-GB" dirty="0"/>
              <a:t>’, </a:t>
            </a:r>
            <a:r>
              <a:rPr lang="en-GB" i="1" dirty="0"/>
              <a:t>Greece &amp; Rome </a:t>
            </a:r>
            <a:r>
              <a:rPr lang="en-GB" dirty="0"/>
              <a:t>22 (2): 164-175. </a:t>
            </a:r>
          </a:p>
          <a:p>
            <a:endParaRPr lang="en-GB" dirty="0"/>
          </a:p>
          <a:p>
            <a:r>
              <a:rPr lang="en-GB" dirty="0"/>
              <a:t>Slater, N. W. 1996: ‘Nero‘s Masks’, </a:t>
            </a:r>
            <a:r>
              <a:rPr lang="en-GB" i="1" dirty="0"/>
              <a:t>The Classical World </a:t>
            </a:r>
            <a:r>
              <a:rPr lang="en-GB" dirty="0"/>
              <a:t>90 (1): 33-40. </a:t>
            </a:r>
          </a:p>
          <a:p>
            <a:endParaRPr lang="en-GB" dirty="0"/>
          </a:p>
        </p:txBody>
      </p:sp>
    </p:spTree>
    <p:extLst>
      <p:ext uri="{BB962C8B-B14F-4D97-AF65-F5344CB8AC3E}">
        <p14:creationId xmlns:p14="http://schemas.microsoft.com/office/powerpoint/2010/main" val="316191324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1026</TotalTime>
  <Words>4718</Words>
  <Application>Microsoft Office PowerPoint</Application>
  <PresentationFormat>On-screen Show (4:3)</PresentationFormat>
  <Paragraphs>208</Paragraphs>
  <Slides>39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Georgia</vt:lpstr>
      <vt:lpstr>Wingdings</vt:lpstr>
      <vt:lpstr>Wingdings 2</vt:lpstr>
      <vt:lpstr>Civic</vt:lpstr>
      <vt:lpstr>Murder, Mayhem and Megalomania: The Life and Times of the Emperor Nero</vt:lpstr>
      <vt:lpstr>PowerPoint Presentation</vt:lpstr>
      <vt:lpstr>PowerPoint Presentation</vt:lpstr>
      <vt:lpstr>Nero’s literary and intellectual circle</vt:lpstr>
      <vt:lpstr>Literary sponsorship by Nero: Lucan</vt:lpstr>
      <vt:lpstr>PowerPoint Presentation</vt:lpstr>
      <vt:lpstr>Gaius or Titus Petronius “Arbiter”?</vt:lpstr>
      <vt:lpstr>Other Significant Authors</vt:lpstr>
      <vt:lpstr>Neronia (AD 60)</vt:lpstr>
      <vt:lpstr>PowerPoint Presentation</vt:lpstr>
      <vt:lpstr>Intellectual and Technical Developments</vt:lpstr>
      <vt:lpstr>Heron of Alexandria (c. AD 10-70)</vt:lpstr>
      <vt:lpstr>Geography</vt:lpstr>
      <vt:lpstr>Campaign against the Ethiopians?</vt:lpstr>
      <vt:lpstr>PowerPoint Presentation</vt:lpstr>
      <vt:lpstr>PowerPoint Presentation</vt:lpstr>
      <vt:lpstr>Nero’s Literary Works (1)</vt:lpstr>
      <vt:lpstr>Nero’s Literary Works (2)</vt:lpstr>
      <vt:lpstr>Nero’s Literary Talent</vt:lpstr>
      <vt:lpstr>Julio-Claudian Literary Tradition</vt:lpstr>
      <vt:lpstr>PowerPoint Presentation</vt:lpstr>
      <vt:lpstr>PowerPoint Presentation</vt:lpstr>
      <vt:lpstr>Nero’s Musical Debut (AD 64)</vt:lpstr>
      <vt:lpstr>Second Neronia – AD 65</vt:lpstr>
      <vt:lpstr>PowerPoint Presentation</vt:lpstr>
      <vt:lpstr>PowerPoint Presentation</vt:lpstr>
      <vt:lpstr>Pan-Hellenic Games</vt:lpstr>
      <vt:lpstr>The Freedom of the Greeks</vt:lpstr>
      <vt:lpstr>Olympic Triumph</vt:lpstr>
      <vt:lpstr>PowerPoint Presentation</vt:lpstr>
      <vt:lpstr>PowerPoint Presentation</vt:lpstr>
      <vt:lpstr>PowerPoint Presentation</vt:lpstr>
      <vt:lpstr>PowerPoint Presentation</vt:lpstr>
      <vt:lpstr>Senators and Equestrians in the Arena</vt:lpstr>
      <vt:lpstr>Hostile Sources</vt:lpstr>
      <vt:lpstr>Cultural Attitudes</vt:lpstr>
      <vt:lpstr>Popular Reaction</vt:lpstr>
      <vt:lpstr>Modern Interpretations</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Infamous and Damned? The Emperor Nero and the Julio-Claudian Dynasty</dc:title>
  <dc:creator>Matt</dc:creator>
  <cp:lastModifiedBy>Matthew Cobb</cp:lastModifiedBy>
  <cp:revision>140</cp:revision>
  <dcterms:created xsi:type="dcterms:W3CDTF">2013-11-11T16:09:23Z</dcterms:created>
  <dcterms:modified xsi:type="dcterms:W3CDTF">2021-09-16T15:23:27Z</dcterms:modified>
</cp:coreProperties>
</file>