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81" r:id="rId4"/>
    <p:sldId id="282" r:id="rId5"/>
    <p:sldId id="283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84" r:id="rId16"/>
    <p:sldId id="294" r:id="rId17"/>
    <p:sldId id="299" r:id="rId18"/>
    <p:sldId id="295" r:id="rId19"/>
    <p:sldId id="297" r:id="rId20"/>
    <p:sldId id="296" r:id="rId21"/>
    <p:sldId id="280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5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6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33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28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02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4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4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educastur.es/bloggeoing/tag/picture-description/" TargetMode="External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educastur.es/bloggeoing/tag/picture-description/" TargetMode="External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educastur.es/bloggeoing/tag/picture-description/" TargetMode="External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7LO8lL4Ai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UOuG4Py5wc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/m00095hv/ian-hislops-fake-news-a-true-histor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open.ac.uk/students/skillsforstudy/notetaking-techniques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AC3D-3C64-44FC-8163-2B679D04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9" y="758952"/>
            <a:ext cx="8025413" cy="3566160"/>
          </a:xfrm>
        </p:spPr>
        <p:txBody>
          <a:bodyPr/>
          <a:lstStyle/>
          <a:p>
            <a:r>
              <a:rPr lang="en-GB" dirty="0"/>
              <a:t>The Modern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D9828-2907-426F-864C-A6EE40992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M4X01976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28786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80BB-A427-43B9-877D-335E192FE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59C7-8EEF-49D1-958D-6390321E3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Furthering your academic skills</a:t>
            </a:r>
          </a:p>
          <a:p>
            <a:pPr lvl="1"/>
            <a:r>
              <a:rPr lang="en-GB" dirty="0"/>
              <a:t>Effective notetaking</a:t>
            </a:r>
          </a:p>
          <a:p>
            <a:pPr lvl="1"/>
            <a:r>
              <a:rPr lang="en-GB" dirty="0"/>
              <a:t>Differing methods to consider</a:t>
            </a:r>
          </a:p>
          <a:p>
            <a:pPr lvl="1"/>
            <a:r>
              <a:rPr lang="en-GB" dirty="0"/>
              <a:t>Exercises using differing methods for comparison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8677A-1C5E-4206-84F0-1CEEF8222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Why is note-taking important?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F9DD8-7F46-4825-B21A-E25E58A68BA9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E7C0CD-D7E9-4BA3-A249-78BD5BBBED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337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EC08-FEDB-45D8-9311-EAF1C80D2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note-taking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2800A-A792-406D-A4EC-4CBEFB976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 your understanding</a:t>
            </a:r>
          </a:p>
          <a:p>
            <a:r>
              <a:rPr lang="en-GB" dirty="0"/>
              <a:t>Put ideas into your own words</a:t>
            </a:r>
          </a:p>
          <a:p>
            <a:r>
              <a:rPr lang="en-GB" dirty="0"/>
              <a:t>Prepare for writing assessments (coherent, well argued)</a:t>
            </a:r>
          </a:p>
          <a:p>
            <a:r>
              <a:rPr lang="en-GB" dirty="0"/>
              <a:t>Focus and time management for exams</a:t>
            </a:r>
          </a:p>
          <a:p>
            <a:r>
              <a:rPr lang="en-GB" dirty="0"/>
              <a:t>Assess progress during study</a:t>
            </a:r>
          </a:p>
        </p:txBody>
      </p:sp>
    </p:spTree>
    <p:extLst>
      <p:ext uri="{BB962C8B-B14F-4D97-AF65-F5344CB8AC3E}">
        <p14:creationId xmlns:p14="http://schemas.microsoft.com/office/powerpoint/2010/main" val="1289774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0ED2-C02A-4383-8AF0-7593FC39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does note-taking apply?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803209-2A22-4550-9B15-130E6D8E2B45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6FE0D5-C807-4075-8A9F-7DF070B34A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7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D84DF-B8B3-4F67-8B51-D8A29005A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notes from speech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5A195-8B96-4F99-A076-05C2DC8E2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any handout as a framework</a:t>
            </a:r>
          </a:p>
          <a:p>
            <a:r>
              <a:rPr lang="en-GB" dirty="0"/>
              <a:t>Try and read around the subject prior to the event</a:t>
            </a:r>
          </a:p>
          <a:p>
            <a:r>
              <a:rPr lang="en-GB" dirty="0"/>
              <a:t>Listen intently…</a:t>
            </a:r>
          </a:p>
          <a:p>
            <a:r>
              <a:rPr lang="en-GB" dirty="0"/>
              <a:t>Think actively…</a:t>
            </a:r>
          </a:p>
          <a:p>
            <a:r>
              <a:rPr lang="en-GB" dirty="0"/>
              <a:t>Recording of events, writing notes afterwards </a:t>
            </a:r>
          </a:p>
          <a:p>
            <a:r>
              <a:rPr lang="en-GB" dirty="0"/>
              <a:t>Re-read and re-summarise soon after event</a:t>
            </a:r>
          </a:p>
        </p:txBody>
      </p:sp>
    </p:spTree>
    <p:extLst>
      <p:ext uri="{BB962C8B-B14F-4D97-AF65-F5344CB8AC3E}">
        <p14:creationId xmlns:p14="http://schemas.microsoft.com/office/powerpoint/2010/main" val="3813078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F4F6-4A00-4152-BF44-44019B6BA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or drawing notes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D97A3C-9944-4C97-857A-939420291CDF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CAC879-F2A1-4520-9994-32F6947A58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491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90A05-7EBF-4419-90FB-CDC3D0FA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Linear note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DF6054-03B3-44A4-8F99-DA05B6411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92" t="8015" r="41748" b="7066"/>
          <a:stretch/>
        </p:blipFill>
        <p:spPr>
          <a:xfrm>
            <a:off x="382805" y="276802"/>
            <a:ext cx="5187451" cy="599102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E68BA-C165-438A-8D16-10EA13861F4C}"/>
              </a:ext>
            </a:extLst>
          </p:cNvPr>
          <p:cNvSpPr txBox="1"/>
          <p:nvPr/>
        </p:nvSpPr>
        <p:spPr>
          <a:xfrm>
            <a:off x="0" y="6519446"/>
            <a:ext cx="69440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http://www2.open.ac.uk/students/skillsforstudy/image-linear-notes.php </a:t>
            </a:r>
          </a:p>
        </p:txBody>
      </p:sp>
    </p:spTree>
    <p:extLst>
      <p:ext uri="{BB962C8B-B14F-4D97-AF65-F5344CB8AC3E}">
        <p14:creationId xmlns:p14="http://schemas.microsoft.com/office/powerpoint/2010/main" val="2065385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81A56-8EB3-44FE-8F90-4F32A28BC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Flow chart note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9050C7-68BF-46E8-85F8-DF52EB19CB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14" t="13366" r="44077" b="12934"/>
          <a:stretch/>
        </p:blipFill>
        <p:spPr>
          <a:xfrm>
            <a:off x="344387" y="373128"/>
            <a:ext cx="5399465" cy="5637048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5D4885-1B99-4F91-887E-9B26DC675ECD}"/>
              </a:ext>
            </a:extLst>
          </p:cNvPr>
          <p:cNvSpPr txBox="1"/>
          <p:nvPr/>
        </p:nvSpPr>
        <p:spPr>
          <a:xfrm>
            <a:off x="0" y="6519446"/>
            <a:ext cx="72846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http://www2.open.ac.uk/students/skillsforstudy/image-flow-chart-notes.php</a:t>
            </a:r>
          </a:p>
        </p:txBody>
      </p:sp>
    </p:spTree>
    <p:extLst>
      <p:ext uri="{BB962C8B-B14F-4D97-AF65-F5344CB8AC3E}">
        <p14:creationId xmlns:p14="http://schemas.microsoft.com/office/powerpoint/2010/main" val="2459769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865C8-4CE2-460B-8957-EE1B8EE54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6FF49-ADBF-431D-9F8C-54A3D22BE0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00" t="28727" r="41650" b="22082"/>
          <a:stretch/>
        </p:blipFill>
        <p:spPr>
          <a:xfrm>
            <a:off x="822960" y="1920148"/>
            <a:ext cx="7652551" cy="42476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B6DFAD-B0EC-4C5F-8764-5A13C4700E96}"/>
              </a:ext>
            </a:extLst>
          </p:cNvPr>
          <p:cNvSpPr txBox="1"/>
          <p:nvPr/>
        </p:nvSpPr>
        <p:spPr>
          <a:xfrm>
            <a:off x="0" y="6519446"/>
            <a:ext cx="67522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http://www2.open.ac.uk/students/skillsforstudy/image-mind-map.php</a:t>
            </a:r>
          </a:p>
        </p:txBody>
      </p:sp>
    </p:spTree>
    <p:extLst>
      <p:ext uri="{BB962C8B-B14F-4D97-AF65-F5344CB8AC3E}">
        <p14:creationId xmlns:p14="http://schemas.microsoft.com/office/powerpoint/2010/main" val="141994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E278A-9F29-4D53-AD94-53174B4AB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Systems map example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1BA0DE8-5228-42AA-A3E1-A84B1CE50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00" t="35458" r="49029" b="13797"/>
          <a:stretch/>
        </p:blipFill>
        <p:spPr>
          <a:xfrm>
            <a:off x="239765" y="1243991"/>
            <a:ext cx="5715858" cy="3887294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811604-0724-4786-B507-0A31572F9C81}"/>
              </a:ext>
            </a:extLst>
          </p:cNvPr>
          <p:cNvSpPr txBox="1"/>
          <p:nvPr/>
        </p:nvSpPr>
        <p:spPr>
          <a:xfrm>
            <a:off x="0" y="6519446"/>
            <a:ext cx="69520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 www2.open.ac.uk/students/skillsforstudy/image-system-map.php</a:t>
            </a:r>
          </a:p>
        </p:txBody>
      </p:sp>
    </p:spTree>
    <p:extLst>
      <p:ext uri="{BB962C8B-B14F-4D97-AF65-F5344CB8AC3E}">
        <p14:creationId xmlns:p14="http://schemas.microsoft.com/office/powerpoint/2010/main" val="876858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594D6-2CD2-45D0-BB07-3ACED9E80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 cards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07809B-175D-407A-BD3B-57E67B9022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91" t="8877" r="51262" b="53324"/>
          <a:stretch/>
        </p:blipFill>
        <p:spPr>
          <a:xfrm>
            <a:off x="782267" y="2004157"/>
            <a:ext cx="3812593" cy="284968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F43D55-0E73-4DCC-B0AA-BC01DE075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732" t="57820" r="50680" b="4823"/>
          <a:stretch/>
        </p:blipFill>
        <p:spPr>
          <a:xfrm>
            <a:off x="4919471" y="3143590"/>
            <a:ext cx="3877057" cy="28496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E0F6A0-4EA2-4FFF-81CC-6946D51E9E50}"/>
              </a:ext>
            </a:extLst>
          </p:cNvPr>
          <p:cNvSpPr txBox="1"/>
          <p:nvPr/>
        </p:nvSpPr>
        <p:spPr>
          <a:xfrm>
            <a:off x="0" y="6519446"/>
            <a:ext cx="62798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http://www2.open.ac.uk/students/skillsforstudy/index-cards.php</a:t>
            </a:r>
          </a:p>
        </p:txBody>
      </p:sp>
    </p:spTree>
    <p:extLst>
      <p:ext uri="{BB962C8B-B14F-4D97-AF65-F5344CB8AC3E}">
        <p14:creationId xmlns:p14="http://schemas.microsoft.com/office/powerpoint/2010/main" val="2073015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D05C4-DCAF-4E9B-8F6E-9A6F61802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Tabular example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2C203B0-D2A7-44ED-9CDE-CCAE6CE6F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500" t="10431" r="44660" b="9483"/>
          <a:stretch/>
        </p:blipFill>
        <p:spPr>
          <a:xfrm>
            <a:off x="249857" y="431457"/>
            <a:ext cx="5662226" cy="544564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EAAC70-DA24-44E8-91A8-CC288EDE4ADC}"/>
              </a:ext>
            </a:extLst>
          </p:cNvPr>
          <p:cNvSpPr txBox="1"/>
          <p:nvPr/>
        </p:nvSpPr>
        <p:spPr>
          <a:xfrm>
            <a:off x="0" y="6519446"/>
            <a:ext cx="68959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http://www2.open.ac.uk/students/skillsforstudy/image-crime-notes.php</a:t>
            </a:r>
          </a:p>
        </p:txBody>
      </p:sp>
    </p:spTree>
    <p:extLst>
      <p:ext uri="{BB962C8B-B14F-4D97-AF65-F5344CB8AC3E}">
        <p14:creationId xmlns:p14="http://schemas.microsoft.com/office/powerpoint/2010/main" val="2449033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F86E4-A5B0-4504-B5E1-F960DE4B3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using tabular notetaking</a:t>
            </a:r>
          </a:p>
        </p:txBody>
      </p:sp>
      <p:pic>
        <p:nvPicPr>
          <p:cNvPr id="4" name="Online Media 3" title="Nuclear Energy Explained: Risk or Opportunity">
            <a:hlinkClick r:id="" action="ppaction://media"/>
            <a:extLst>
              <a:ext uri="{FF2B5EF4-FFF2-40B4-BE49-F238E27FC236}">
                <a16:creationId xmlns:a16="http://schemas.microsoft.com/office/drawing/2014/main" id="{A227D759-0F50-4089-B944-070C36AB76C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52336" y="1934240"/>
            <a:ext cx="7514424" cy="42268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588A4E-C121-42CE-88D6-F7A5804F9977}"/>
              </a:ext>
            </a:extLst>
          </p:cNvPr>
          <p:cNvSpPr txBox="1"/>
          <p:nvPr/>
        </p:nvSpPr>
        <p:spPr>
          <a:xfrm>
            <a:off x="2155537" y="6463955"/>
            <a:ext cx="4832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https://www.youtube.com/watch?v=d7LO8lL4Ai4</a:t>
            </a:r>
          </a:p>
        </p:txBody>
      </p:sp>
    </p:spTree>
    <p:extLst>
      <p:ext uri="{BB962C8B-B14F-4D97-AF65-F5344CB8AC3E}">
        <p14:creationId xmlns:p14="http://schemas.microsoft.com/office/powerpoint/2010/main" val="3000078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680A-4B07-448A-9FC6-26CB33463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note-taking example</a:t>
            </a:r>
          </a:p>
        </p:txBody>
      </p:sp>
      <p:pic>
        <p:nvPicPr>
          <p:cNvPr id="4" name="Online Media 3" title="Microsoft OneNote - Cornell Note taking for students">
            <a:hlinkClick r:id="" action="ppaction://media"/>
            <a:extLst>
              <a:ext uri="{FF2B5EF4-FFF2-40B4-BE49-F238E27FC236}">
                <a16:creationId xmlns:a16="http://schemas.microsoft.com/office/drawing/2014/main" id="{C7F64660-3A7F-40C2-9FDC-1E0A90CF32F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1868" y="2046840"/>
            <a:ext cx="7240263" cy="40726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15CDF4-EFDE-430B-B42B-C208D183FB9E}"/>
              </a:ext>
            </a:extLst>
          </p:cNvPr>
          <p:cNvSpPr txBox="1"/>
          <p:nvPr/>
        </p:nvSpPr>
        <p:spPr>
          <a:xfrm>
            <a:off x="1890944" y="6457521"/>
            <a:ext cx="505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https://www.youtube.com/watch?v=YUOuG4Py5wc</a:t>
            </a:r>
          </a:p>
        </p:txBody>
      </p:sp>
    </p:spTree>
    <p:extLst>
      <p:ext uri="{BB962C8B-B14F-4D97-AF65-F5344CB8AC3E}">
        <p14:creationId xmlns:p14="http://schemas.microsoft.com/office/powerpoint/2010/main" val="38241696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83674-7BEA-4312-A1AC-610EDE1FA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Cornell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7E7D-95B9-42AA-BEEB-9FA91A69D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will watch an excerpt from the </a:t>
            </a:r>
            <a:r>
              <a:rPr lang="en-GB" dirty="0"/>
              <a:t>following </a:t>
            </a:r>
            <a:r>
              <a:rPr lang="en-GB" dirty="0" smtClean="0"/>
              <a:t>video; take </a:t>
            </a:r>
            <a:r>
              <a:rPr lang="en-GB" dirty="0"/>
              <a:t>notes using the Cornell system</a:t>
            </a:r>
          </a:p>
          <a:p>
            <a:r>
              <a:rPr lang="en-GB" dirty="0"/>
              <a:t>Either on paper on electronically – we will compare at the end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https://www.bbc.co.uk/iplayer/episode/m00095hv/ian-hislops-fake-news-a-true-history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875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00AFC-C116-4286-9ECE-0074B82DE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0E47F-4C73-43E9-B35A-AA2471B66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good academic practice?</a:t>
            </a:r>
          </a:p>
          <a:p>
            <a:r>
              <a:rPr lang="en-GB" dirty="0"/>
              <a:t>How can you demonstrate this?</a:t>
            </a:r>
          </a:p>
          <a:p>
            <a:r>
              <a:rPr lang="en-GB" dirty="0"/>
              <a:t>What are good sources of information?</a:t>
            </a:r>
          </a:p>
          <a:p>
            <a:r>
              <a:rPr lang="en-GB" dirty="0"/>
              <a:t>Where can you find these?</a:t>
            </a:r>
          </a:p>
          <a:p>
            <a:r>
              <a:rPr lang="en-GB" dirty="0"/>
              <a:t>When do you need to note-take?</a:t>
            </a:r>
          </a:p>
          <a:p>
            <a:r>
              <a:rPr lang="en-GB" dirty="0"/>
              <a:t>How can you do this effectively?</a:t>
            </a:r>
          </a:p>
          <a:p>
            <a:r>
              <a:rPr lang="en-GB" dirty="0"/>
              <a:t>And what about referencing?</a:t>
            </a:r>
          </a:p>
        </p:txBody>
      </p:sp>
    </p:spTree>
    <p:extLst>
      <p:ext uri="{BB962C8B-B14F-4D97-AF65-F5344CB8AC3E}">
        <p14:creationId xmlns:p14="http://schemas.microsoft.com/office/powerpoint/2010/main" val="503687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6A1BB-0E1F-4C1F-9113-A9667BD36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</a:t>
            </a:r>
            <a:r>
              <a:rPr lang="en-GB" dirty="0" smtClean="0"/>
              <a:t>week - Architects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7291D-1366-4327-9D7F-125344339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Paul will take you for topic number </a:t>
            </a:r>
            <a:r>
              <a:rPr lang="en-GB" dirty="0" smtClean="0"/>
              <a:t>1</a:t>
            </a:r>
          </a:p>
          <a:p>
            <a:r>
              <a:rPr lang="en-GB" dirty="0" smtClean="0"/>
              <a:t>Begin 10am – 1pm for delivery</a:t>
            </a:r>
          </a:p>
          <a:p>
            <a:r>
              <a:rPr lang="en-GB" dirty="0" smtClean="0"/>
              <a:t>2pm onwards for tutorial</a:t>
            </a:r>
          </a:p>
          <a:p>
            <a:r>
              <a:rPr lang="en-GB" dirty="0" smtClean="0"/>
              <a:t>Location: 210 (studio)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317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 - Conservation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Rhian will take you for a summing up of academic practice</a:t>
            </a:r>
          </a:p>
          <a:p>
            <a:r>
              <a:rPr lang="en-GB" dirty="0" smtClean="0"/>
              <a:t>Standard lecture timing (9-11)</a:t>
            </a:r>
          </a:p>
          <a:p>
            <a:r>
              <a:rPr lang="en-GB" dirty="0" smtClean="0"/>
              <a:t>Room TBC (</a:t>
            </a:r>
            <a:r>
              <a:rPr lang="en-GB" smtClean="0"/>
              <a:t>via email)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451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0310A-BA77-4457-B972-DC526E0C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</a:t>
            </a:r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November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EB89F-E05E-463F-B9BE-BDB9EC2617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group, you need to decide on the </a:t>
            </a:r>
            <a:r>
              <a:rPr lang="en-GB" b="1" dirty="0"/>
              <a:t>TOP 3</a:t>
            </a:r>
            <a:r>
              <a:rPr lang="en-GB" dirty="0"/>
              <a:t> issues related to sustainability in our World today.</a:t>
            </a:r>
          </a:p>
          <a:p>
            <a:r>
              <a:rPr lang="en-GB" dirty="0"/>
              <a:t>Be prepared to discuss this as a group at the beginning of our session</a:t>
            </a:r>
          </a:p>
          <a:p>
            <a:r>
              <a:rPr lang="en-GB" dirty="0"/>
              <a:t>WHAT are the top 3 issues and WHY.</a:t>
            </a:r>
          </a:p>
          <a:p>
            <a:r>
              <a:rPr lang="en-GB" dirty="0"/>
              <a:t>This will form a basis for that fortnight, and prepare for Topic 2.</a:t>
            </a:r>
          </a:p>
        </p:txBody>
      </p:sp>
    </p:spTree>
    <p:extLst>
      <p:ext uri="{BB962C8B-B14F-4D97-AF65-F5344CB8AC3E}">
        <p14:creationId xmlns:p14="http://schemas.microsoft.com/office/powerpoint/2010/main" val="778947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FD5D-0611-4243-BFE3-D3BAE623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240AE-F24E-4F7E-983C-B0CAA1C02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University (2018) Skills for OU study: Note-taking techniques (</a:t>
            </a:r>
            <a:r>
              <a:rPr lang="en-GB" dirty="0">
                <a:hlinkClick r:id="rId2"/>
              </a:rPr>
              <a:t>http://www2.open.ac.uk/students/skillsforstudy/notetaking-techniques.php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61678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421</Words>
  <Application>Microsoft Office PowerPoint</Application>
  <PresentationFormat>On-screen Show (4:3)</PresentationFormat>
  <Paragraphs>72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Calibri</vt:lpstr>
      <vt:lpstr>Calibri Light</vt:lpstr>
      <vt:lpstr>Retrospect</vt:lpstr>
      <vt:lpstr>The Modern World</vt:lpstr>
      <vt:lpstr>Outline for today</vt:lpstr>
      <vt:lpstr>Why is note-taking important?</vt:lpstr>
      <vt:lpstr>How note-taking can help</vt:lpstr>
      <vt:lpstr>When does note-taking apply?</vt:lpstr>
      <vt:lpstr>Taking notes from speech</vt:lpstr>
      <vt:lpstr>Writing or drawing notes</vt:lpstr>
      <vt:lpstr>Linear note example</vt:lpstr>
      <vt:lpstr>Flow chart note example</vt:lpstr>
      <vt:lpstr>Mind map example</vt:lpstr>
      <vt:lpstr>Systems map example</vt:lpstr>
      <vt:lpstr>Index cards</vt:lpstr>
      <vt:lpstr>Tabular example</vt:lpstr>
      <vt:lpstr>Exercise – using tabular notetaking</vt:lpstr>
      <vt:lpstr>Cornell note-taking example</vt:lpstr>
      <vt:lpstr>Exercise – Cornell note-taking</vt:lpstr>
      <vt:lpstr>In conclusion…</vt:lpstr>
      <vt:lpstr>Next week - Architects</vt:lpstr>
      <vt:lpstr>Next week - Conservation</vt:lpstr>
      <vt:lpstr>For the 12th November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Modern World</dc:title>
  <dc:creator>Owner</dc:creator>
  <cp:lastModifiedBy>Lara Hopkinson</cp:lastModifiedBy>
  <cp:revision>6</cp:revision>
  <dcterms:created xsi:type="dcterms:W3CDTF">2018-10-19T10:35:15Z</dcterms:created>
  <dcterms:modified xsi:type="dcterms:W3CDTF">2019-10-17T15:07:02Z</dcterms:modified>
</cp:coreProperties>
</file>