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5"/>
  </p:notesMasterIdLst>
  <p:sldIdLst>
    <p:sldId id="256" r:id="rId5"/>
    <p:sldId id="277" r:id="rId6"/>
    <p:sldId id="306" r:id="rId7"/>
    <p:sldId id="433" r:id="rId8"/>
    <p:sldId id="425" r:id="rId9"/>
    <p:sldId id="452" r:id="rId10"/>
    <p:sldId id="430" r:id="rId11"/>
    <p:sldId id="428" r:id="rId12"/>
    <p:sldId id="434" r:id="rId13"/>
    <p:sldId id="429" r:id="rId14"/>
    <p:sldId id="431" r:id="rId15"/>
    <p:sldId id="451" r:id="rId16"/>
    <p:sldId id="436" r:id="rId17"/>
    <p:sldId id="437" r:id="rId18"/>
    <p:sldId id="438" r:id="rId19"/>
    <p:sldId id="442" r:id="rId20"/>
    <p:sldId id="440" r:id="rId21"/>
    <p:sldId id="441" r:id="rId22"/>
    <p:sldId id="443" r:id="rId23"/>
    <p:sldId id="450" r:id="rId24"/>
    <p:sldId id="453" r:id="rId25"/>
    <p:sldId id="444" r:id="rId26"/>
    <p:sldId id="445" r:id="rId27"/>
    <p:sldId id="447" r:id="rId28"/>
    <p:sldId id="449" r:id="rId29"/>
    <p:sldId id="454" r:id="rId30"/>
    <p:sldId id="457" r:id="rId31"/>
    <p:sldId id="455" r:id="rId32"/>
    <p:sldId id="461" r:id="rId33"/>
    <p:sldId id="462" r:id="rId34"/>
    <p:sldId id="459" r:id="rId35"/>
    <p:sldId id="460" r:id="rId36"/>
    <p:sldId id="305" r:id="rId37"/>
    <p:sldId id="290" r:id="rId38"/>
    <p:sldId id="291" r:id="rId39"/>
    <p:sldId id="299" r:id="rId40"/>
    <p:sldId id="268" r:id="rId41"/>
    <p:sldId id="278" r:id="rId42"/>
    <p:sldId id="423" r:id="rId43"/>
    <p:sldId id="328"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a:srgbClr val="E2C4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33F9E7-6F98-40C0-BEF0-B41DAC84534F}" v="60" dt="2021-11-17T18:48:05.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55" d="100"/>
          <a:sy n="55" d="100"/>
        </p:scale>
        <p:origin x="309" y="37"/>
      </p:cViewPr>
      <p:guideLst/>
    </p:cSldViewPr>
  </p:slideViewPr>
  <p:notesTextViewPr>
    <p:cViewPr>
      <p:scale>
        <a:sx n="1" d="1"/>
        <a:sy n="1" d="1"/>
      </p:scale>
      <p:origin x="0" y="0"/>
    </p:cViewPr>
  </p:notesTextViewPr>
  <p:sorterViewPr>
    <p:cViewPr>
      <p:scale>
        <a:sx n="100" d="100"/>
        <a:sy n="100" d="100"/>
      </p:scale>
      <p:origin x="0" y="-1249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custT="1"/>
      <dgm:spPr/>
      <dgm:t>
        <a:bodyPr/>
        <a:lstStyle/>
        <a:p>
          <a:pPr>
            <a:lnSpc>
              <a:spcPct val="100000"/>
            </a:lnSpc>
          </a:pPr>
          <a:r>
            <a:rPr lang="en-GB" sz="1800" dirty="0"/>
            <a:t>Assignment is available to download from the Assessment tile on Moodle. *</a:t>
          </a:r>
          <a:br>
            <a:rPr lang="en-GB" sz="1800" dirty="0"/>
          </a:br>
          <a:r>
            <a:rPr lang="en-GB" sz="1000" dirty="0"/>
            <a:t>* Currently subject to minor changes through the internal &amp; external verification process.</a:t>
          </a:r>
          <a:endParaRPr lang="en-GB" sz="1800" dirty="0"/>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endParaRPr lang="en-US" sz="1050" dirty="0"/>
        </a:p>
      </dgm:t>
    </dgm:pt>
    <dgm:pt modelId="{AA7E1D6E-C4D1-4D58-98FC-16385D3DC7E1}" type="sibTrans" cxnId="{A94119AF-C584-47B5-8F32-2F5EAFFC8C20}">
      <dgm:prSet/>
      <dgm:spPr/>
      <dgm:t>
        <a:bodyPr/>
        <a:lstStyle/>
        <a:p>
          <a:endParaRPr lang="en-US"/>
        </a:p>
      </dgm:t>
    </dgm:pt>
    <dgm:pt modelId="{5B51A883-EAC1-4D9D-859E-E460C4F685C9}" type="par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custScaleX="96493" custScaleY="123738"/>
      <dgm:spPr>
        <a:solidFill>
          <a:srgbClr val="E2C43B"/>
        </a:solidFill>
      </dgm:spPr>
    </dgm:pt>
    <dgm:pt modelId="{250B75B8-3524-439A-B57E-B27739EBB1AB}" type="pres">
      <dgm:prSet presAssocID="{6FE3DBE4-A099-40BA-98C4-0A22BEB08E79}" presName="iconRect" presStyleLbl="node1" presStyleIdx="0" presStyleCnt="1" custScaleX="113159" custScaleY="109594" custLinFactNeighborX="-6186" custLinFactNeighborY="-513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custScaleX="127775" custLinFactNeighborX="-13176" custLinFactNeighborY="-13303">
        <dgm:presLayoutVars>
          <dgm:chMax val="0"/>
          <dgm:chPref val="0"/>
        </dgm:presLayoutVars>
      </dgm:prSet>
      <dgm:spPr/>
    </dgm:pt>
    <dgm:pt modelId="{99201AF6-7199-4CA3-B0F8-757F1AB06443}" type="pres">
      <dgm:prSet presAssocID="{6FE3DBE4-A099-40BA-98C4-0A22BEB08E79}" presName="desTx" presStyleLbl="revTx" presStyleIdx="1" presStyleCnt="2" custScaleX="444592" custLinFactX="-100000" custLinFactNeighborX="-143573" custLinFactNeighborY="23561">
        <dgm:presLayoutVars/>
      </dgm:prSet>
      <dgm:spPr/>
    </dgm:pt>
  </dgm:ptLst>
  <dgm:cxnL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936CD283-0B82-448B-B2E8-4FFB8EE9A932}" type="presOf" srcId="{064C9EFC-4645-4ACB-9049-1B099A9FB21C}" destId="{99201AF6-7199-4CA3-B0F8-757F1AB06443}"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AEB9C5EA-3E22-4AC5-9036-F8B1B1534760}" type="presOf" srcId="{6FE3DBE4-A099-40BA-98C4-0A22BEB08E79}" destId="{1D700137-5306-4CA9-A2E7-0EA2F043329E}" srcOrd="0" destOrd="0" presId="urn:microsoft.com/office/officeart/2018/2/layout/IconVerticalSolidList"/>
    <dgm:cxn modelId="{CC827407-5CE6-4A1F-96FD-2ABAD84D30C2}" type="presParOf" srcId="{168677C7-6A82-44A5-93BF-8218C11D1488}" destId="{5C484AA4-395A-485B-BAEB-54E3DF4CEA8C}" srcOrd="0" destOrd="0" presId="urn:microsoft.com/office/officeart/2018/2/layout/IconVerticalSolidList"/>
    <dgm:cxn modelId="{83D4944B-FB40-4AE3-BEF0-BCF3C0719888}" type="presParOf" srcId="{5C484AA4-395A-485B-BAEB-54E3DF4CEA8C}" destId="{BB5CC809-EFD1-4038-B92B-336CE21B3BD2}" srcOrd="0" destOrd="0" presId="urn:microsoft.com/office/officeart/2018/2/layout/IconVerticalSolidList"/>
    <dgm:cxn modelId="{6182B6AF-250F-440D-87F7-C7295C3CA6B6}" type="presParOf" srcId="{5C484AA4-395A-485B-BAEB-54E3DF4CEA8C}" destId="{250B75B8-3524-439A-B57E-B27739EBB1AB}" srcOrd="1" destOrd="0" presId="urn:microsoft.com/office/officeart/2018/2/layout/IconVerticalSolidList"/>
    <dgm:cxn modelId="{25D6D9B4-92E8-4356-9996-A1023A1E252A}" type="presParOf" srcId="{5C484AA4-395A-485B-BAEB-54E3DF4CEA8C}" destId="{1A3ADD86-9D4E-42DC-98A5-12D6C385227F}" srcOrd="2" destOrd="0" presId="urn:microsoft.com/office/officeart/2018/2/layout/IconVerticalSolidList"/>
    <dgm:cxn modelId="{600BF084-E2CE-42E6-AEE5-4B1D98FD1475}" type="presParOf" srcId="{5C484AA4-395A-485B-BAEB-54E3DF4CEA8C}" destId="{1D700137-5306-4CA9-A2E7-0EA2F043329E}" srcOrd="3" destOrd="0" presId="urn:microsoft.com/office/officeart/2018/2/layout/IconVerticalSolidList"/>
    <dgm:cxn modelId="{CE8D002B-8DD0-4C2B-A2B0-1C57A57AEC19}" type="presParOf" srcId="{5C484AA4-395A-485B-BAEB-54E3DF4CEA8C}" destId="{99201AF6-7199-4CA3-B0F8-757F1AB06443}" srcOrd="4" destOrd="0" presId="urn:microsoft.com/office/officeart/2018/2/layout/IconVerticalSoli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432476" y="774635"/>
          <a:ext cx="4192008" cy="1820383"/>
        </a:xfrm>
        <a:prstGeom prst="roundRect">
          <a:avLst>
            <a:gd name="adj" fmla="val 10000"/>
          </a:avLst>
        </a:prstGeom>
        <a:solidFill>
          <a:srgbClr val="E2C43B"/>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23927" y="1085377"/>
          <a:ext cx="1134067" cy="1096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1005975" y="707081"/>
          <a:ext cx="2780335" cy="182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57" tIns="192657" rIns="192657" bIns="192657" numCol="1" spcCol="1270" anchor="ctr" anchorCtr="0">
          <a:noAutofit/>
        </a:bodyPr>
        <a:lstStyle/>
        <a:p>
          <a:pPr marL="0" lvl="0" indent="0" algn="l" defTabSz="800100">
            <a:lnSpc>
              <a:spcPct val="100000"/>
            </a:lnSpc>
            <a:spcBef>
              <a:spcPct val="0"/>
            </a:spcBef>
            <a:spcAft>
              <a:spcPct val="35000"/>
            </a:spcAft>
            <a:buNone/>
          </a:pPr>
          <a:r>
            <a:rPr lang="en-GB" sz="1800" kern="1200" dirty="0"/>
            <a:t>Assignment is available to download from the Assessment tile on Moodle. *</a:t>
          </a:r>
          <a:br>
            <a:rPr lang="en-GB" sz="1800" kern="1200" dirty="0"/>
          </a:br>
          <a:r>
            <a:rPr lang="en-GB" sz="1000" kern="1200" dirty="0"/>
            <a:t>* Currently subject to minor changes through the internal &amp; external verification process.</a:t>
          </a:r>
          <a:endParaRPr lang="en-GB" sz="1800" kern="1200" dirty="0"/>
        </a:p>
      </dsp:txBody>
      <dsp:txXfrm>
        <a:off x="1005975" y="707081"/>
        <a:ext cx="2780335" cy="1820383"/>
      </dsp:txXfrm>
    </dsp:sp>
    <dsp:sp modelId="{99201AF6-7199-4CA3-B0F8-757F1AB06443}">
      <dsp:nvSpPr>
        <dsp:cNvPr id="0" name=""/>
        <dsp:cNvSpPr/>
      </dsp:nvSpPr>
      <dsp:spPr>
        <a:xfrm>
          <a:off x="1484328" y="1377728"/>
          <a:ext cx="2444423" cy="1818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69" tIns="192469" rIns="192469" bIns="192469" numCol="1" spcCol="1270" anchor="ctr" anchorCtr="0">
          <a:noAutofit/>
        </a:bodyPr>
        <a:lstStyle/>
        <a:p>
          <a:pPr marL="0" lvl="0" indent="0" algn="l" defTabSz="466725">
            <a:lnSpc>
              <a:spcPct val="100000"/>
            </a:lnSpc>
            <a:spcBef>
              <a:spcPct val="0"/>
            </a:spcBef>
            <a:spcAft>
              <a:spcPct val="35000"/>
            </a:spcAft>
            <a:buNone/>
          </a:pPr>
          <a:endParaRPr lang="en-US" sz="1050" kern="1200" dirty="0"/>
        </a:p>
      </dsp:txBody>
      <dsp:txXfrm>
        <a:off x="1484328" y="1377728"/>
        <a:ext cx="2444423" cy="18186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B8C22-BFE3-4D07-ACDB-A922150E3B2B}"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6FF73-A44C-4DFB-863E-463D2BFA1422}" type="slidenum">
              <a:rPr lang="en-GB" smtClean="0"/>
              <a:t>‹#›</a:t>
            </a:fld>
            <a:endParaRPr lang="en-GB"/>
          </a:p>
        </p:txBody>
      </p:sp>
    </p:spTree>
    <p:extLst>
      <p:ext uri="{BB962C8B-B14F-4D97-AF65-F5344CB8AC3E}">
        <p14:creationId xmlns:p14="http://schemas.microsoft.com/office/powerpoint/2010/main" val="266874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17/11/2021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17/11/2021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17/11/2021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omputerhope.com/jargon/w/word-processor.htm#:~:text=Sometimes%20abbreviated%20as%20WP%2C%20a%20word%20processor%20is,Microsoft%20Word%20being%20the%20most%20popular%20word%20processor." TargetMode="External"/><Relationship Id="rId2" Type="http://schemas.openxmlformats.org/officeDocument/2006/relationships/hyperlink" Target="https://byjus.com/questions/what-is-a-word-processor-and-explain-its-features/" TargetMode="Externa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its/online-guides--training/microsoft-office-online-guides/" TargetMode="External"/><Relationship Id="rId2" Type="http://schemas.openxmlformats.org/officeDocument/2006/relationships/hyperlink" Target="https://www.uwtsd.ac.uk/office365/office-365-pro-plus/" TargetMode="Externa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hyperlink" Target="https://www.uwtsd.ac.uk/its/online-guides--training/microsoft-office-guid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echopedia.com/definition/9510/spreadsheet-software#:~:text=Spreadsheet%20software%20is%20a%20software%20application%20capable%20of,represented%20in%20text%2C%20numeric%20or%20in%20graphic%20form." TargetMode="External"/><Relationship Id="rId2" Type="http://schemas.openxmlformats.org/officeDocument/2006/relationships/hyperlink" Target="https://www.techopedia.com/definition/4426/spreadsheet" TargetMode="Externa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BkmxrvIfDGA&amp;t=624s" TargetMode="External"/><Relationship Id="rId2" Type="http://schemas.openxmlformats.org/officeDocument/2006/relationships/hyperlink" Target="https://www.youtube.com/watch?time_continue=91&amp;v=GCeYCGzmqN4&amp;feature=emb_logo"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hyperlink" Target="https://www.youtube.com/watch?v=y8ygx1Zkcgs&amp;t=4s" TargetMode="External"/><Relationship Id="rId7" Type="http://schemas.openxmlformats.org/officeDocument/2006/relationships/image" Target="../media/image16.png"/><Relationship Id="rId2" Type="http://schemas.openxmlformats.org/officeDocument/2006/relationships/hyperlink" Target="https://www.youtube.com/watch?v=zV0ah1DPNJ8" TargetMode="Externa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hyperlink" Target="https://www.youtube.com/watch?v=d3BYVQ6xIE4&amp;t=120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its/online-guides--training/microsoft-office-online-guides/" TargetMode="External"/><Relationship Id="rId2" Type="http://schemas.openxmlformats.org/officeDocument/2006/relationships/hyperlink" Target="https://www.uwtsd.ac.uk/office365/office-365-pro-plus/" TargetMode="External"/><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hyperlink" Target="https://www.uwtsd.ac.uk/its/online-guides--training/microsoft-office-guide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techopedia.com/definition/1190/database-software" TargetMode="Externa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oracle.com/database/what-is-database/" TargetMode="Externa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wR0jg0eQsZA" TargetMode="Externa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its/online-guides--training/microsoft-office-online-guides/" TargetMode="External"/><Relationship Id="rId2" Type="http://schemas.openxmlformats.org/officeDocument/2006/relationships/hyperlink" Target="https://www.uwtsd.ac.uk/office365/office-365-pro-plus/" TargetMode="Externa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hyperlink" Target="https://www.uwtsd.ac.uk/its/online-guides--training/microsoft-office-guide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uwtsd.ac.uk/its/online-guides--training/microsoft-office-online-guides/" TargetMode="External"/><Relationship Id="rId2" Type="http://schemas.openxmlformats.org/officeDocument/2006/relationships/hyperlink" Target="https://www.uwtsd.ac.uk/office365/office-365-pro-plus/" TargetMode="External"/><Relationship Id="rId1" Type="http://schemas.openxmlformats.org/officeDocument/2006/relationships/slideLayout" Target="../slideLayouts/slideLayout2.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hyperlink" Target="https://www.uwtsd.ac.uk/its/online-guides--training/microsoft-office-guides/" TargetMode="Externa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9.xml"/><Relationship Id="rId5" Type="http://schemas.openxmlformats.org/officeDocument/2006/relationships/image" Target="../media/image31.svg"/><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hyperlink" Target="http://prophotostock.deviantart.com/art/Digital-Diagram-Business-and-Technology-425011646" TargetMode="External"/><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hyperlink" Target="https://stileex.xyz/en/types-computer-software/" TargetMode="External"/><Relationship Id="rId5" Type="http://schemas.openxmlformats.org/officeDocument/2006/relationships/image" Target="../media/image37.jpeg"/><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3200" b="1" dirty="0"/>
              <a:t>4. Office Applications for Business </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3787" y="2347994"/>
            <a:ext cx="5346831" cy="327790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5624090"/>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a:bodyPr>
          <a:lstStyle/>
          <a:p>
            <a:r>
              <a:rPr lang="en-GB" sz="4000" dirty="0"/>
              <a:t>Assignment 1: Task 3</a:t>
            </a:r>
          </a:p>
          <a:p>
            <a:r>
              <a:rPr lang="en-GB" sz="4000" dirty="0"/>
              <a:t>Office suites</a:t>
            </a:r>
          </a:p>
          <a:p>
            <a:r>
              <a:rPr lang="en-GB" sz="4000" dirty="0"/>
              <a:t>Word processor</a:t>
            </a:r>
          </a:p>
          <a:p>
            <a:r>
              <a:rPr lang="en-GB" sz="4000" dirty="0"/>
              <a:t>Spreadsheet</a:t>
            </a:r>
          </a:p>
          <a:p>
            <a:r>
              <a:rPr lang="en-GB" sz="4000" dirty="0"/>
              <a:t>Database</a:t>
            </a:r>
          </a:p>
          <a:p>
            <a:r>
              <a:rPr lang="en-GB" sz="4000" dirty="0"/>
              <a:t>Presentation.</a:t>
            </a:r>
          </a:p>
        </p:txBody>
      </p:sp>
    </p:spTree>
    <p:extLst>
      <p:ext uri="{BB962C8B-B14F-4D97-AF65-F5344CB8AC3E}">
        <p14:creationId xmlns:p14="http://schemas.microsoft.com/office/powerpoint/2010/main" val="2119460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3</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180340"/>
            <a:r>
              <a:rPr lang="en-GB" sz="2800" b="1" dirty="0"/>
              <a:t>Task 3. Office Applications for creating storing, analysing &amp; presenting information/data. (Approx. 250 words).</a:t>
            </a:r>
          </a:p>
          <a:p>
            <a:pPr marL="342900" lvl="0" indent="-342900">
              <a:buFont typeface="+mj-lt"/>
              <a:buAutoNum type="alphaLcPeriod"/>
            </a:pPr>
            <a:r>
              <a:rPr lang="en-GB" sz="2400" b="1" dirty="0"/>
              <a:t>Analyse several contemporary Office applications </a:t>
            </a:r>
            <a:r>
              <a:rPr lang="en-GB" sz="2400" dirty="0"/>
              <a:t>(e.g., for Word-processing, Spreadsheets, Databases, Presentations), and document a summary of their key features using written text with some images and relevant citations (approx. 2/3 sources).</a:t>
            </a:r>
          </a:p>
          <a:p>
            <a:pPr marL="342900" lvl="0" indent="-342900">
              <a:buFont typeface="+mj-lt"/>
              <a:buAutoNum type="alphaLcPeriod"/>
            </a:pPr>
            <a:r>
              <a:rPr lang="en-GB" sz="2400" b="1" dirty="0"/>
              <a:t>Test</a:t>
            </a:r>
            <a:r>
              <a:rPr lang="en-GB" sz="2400" dirty="0"/>
              <a:t> some business-related features of </a:t>
            </a:r>
            <a:r>
              <a:rPr lang="en-GB" sz="2400" b="1" dirty="0"/>
              <a:t>a freely available Office Application </a:t>
            </a:r>
            <a:r>
              <a:rPr lang="en-GB" sz="2400" dirty="0"/>
              <a:t>of your choice and document several screenshots with brief accompanying description to provide evidence of practical use.</a:t>
            </a:r>
          </a:p>
          <a:p>
            <a:pPr marL="180340"/>
            <a:r>
              <a:rPr lang="en-GB" sz="2400" dirty="0"/>
              <a:t>Include your answer to this task on a page in your e-portfolio.</a:t>
            </a:r>
          </a:p>
          <a:p>
            <a:pPr marL="0" indent="0">
              <a:buNone/>
            </a:pPr>
            <a:endParaRPr lang="en-GB" sz="2400" dirty="0"/>
          </a:p>
        </p:txBody>
      </p:sp>
    </p:spTree>
    <p:extLst>
      <p:ext uri="{BB962C8B-B14F-4D97-AF65-F5344CB8AC3E}">
        <p14:creationId xmlns:p14="http://schemas.microsoft.com/office/powerpoint/2010/main" val="2938782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p:txBody>
          <a:bodyPr/>
          <a:lstStyle/>
          <a:p>
            <a:r>
              <a:rPr lang="en-GB" dirty="0"/>
              <a:t>Activity: Office suites</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p:txBody>
          <a:bodyPr>
            <a:normAutofit/>
          </a:bodyPr>
          <a:lstStyle/>
          <a:p>
            <a:pPr marL="0" indent="0">
              <a:lnSpc>
                <a:spcPct val="120000"/>
              </a:lnSpc>
              <a:spcBef>
                <a:spcPts val="600"/>
              </a:spcBef>
              <a:spcAft>
                <a:spcPts val="0"/>
              </a:spcAft>
              <a:buNone/>
            </a:pPr>
            <a:r>
              <a:rPr lang="en-GB" sz="3200" dirty="0"/>
              <a:t>Q. Name 5 Office software suites?.</a:t>
            </a:r>
          </a:p>
        </p:txBody>
      </p:sp>
    </p:spTree>
    <p:extLst>
      <p:ext uri="{BB962C8B-B14F-4D97-AF65-F5344CB8AC3E}">
        <p14:creationId xmlns:p14="http://schemas.microsoft.com/office/powerpoint/2010/main" val="3769614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p:txBody>
          <a:bodyPr/>
          <a:lstStyle/>
          <a:p>
            <a:r>
              <a:rPr lang="en-GB" dirty="0"/>
              <a:t>Office suites</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p:txBody>
          <a:bodyPr>
            <a:normAutofit fontScale="85000" lnSpcReduction="20000"/>
          </a:bodyPr>
          <a:lstStyle/>
          <a:p>
            <a:pPr marL="0" indent="0">
              <a:lnSpc>
                <a:spcPct val="120000"/>
              </a:lnSpc>
              <a:spcBef>
                <a:spcPts val="600"/>
              </a:spcBef>
              <a:spcAft>
                <a:spcPts val="0"/>
              </a:spcAft>
              <a:buNone/>
            </a:pPr>
            <a:r>
              <a:rPr lang="en-GB" sz="2800" dirty="0"/>
              <a:t>Office suites contain several or more software applications designed to meet all of  your office/work information processing needs. Example office suites include:</a:t>
            </a:r>
          </a:p>
          <a:p>
            <a:pPr>
              <a:lnSpc>
                <a:spcPct val="120000"/>
              </a:lnSpc>
              <a:spcBef>
                <a:spcPts val="600"/>
              </a:spcBef>
              <a:spcAft>
                <a:spcPts val="0"/>
              </a:spcAft>
            </a:pPr>
            <a:r>
              <a:rPr lang="en-GB" sz="2800" dirty="0"/>
              <a:t>Microsoft Office365</a:t>
            </a:r>
          </a:p>
          <a:p>
            <a:pPr>
              <a:lnSpc>
                <a:spcPct val="120000"/>
              </a:lnSpc>
              <a:spcBef>
                <a:spcPts val="600"/>
              </a:spcBef>
              <a:spcAft>
                <a:spcPts val="0"/>
              </a:spcAft>
            </a:pPr>
            <a:r>
              <a:rPr lang="en-GB" sz="2800" dirty="0"/>
              <a:t>Apple iWork</a:t>
            </a:r>
          </a:p>
          <a:p>
            <a:pPr>
              <a:lnSpc>
                <a:spcPct val="120000"/>
              </a:lnSpc>
              <a:spcBef>
                <a:spcPts val="600"/>
              </a:spcBef>
              <a:spcAft>
                <a:spcPts val="0"/>
              </a:spcAft>
            </a:pPr>
            <a:r>
              <a:rPr lang="en-GB" sz="2800" dirty="0"/>
              <a:t>Open365 (beta)</a:t>
            </a:r>
          </a:p>
          <a:p>
            <a:pPr>
              <a:lnSpc>
                <a:spcPct val="120000"/>
              </a:lnSpc>
              <a:spcBef>
                <a:spcPts val="600"/>
              </a:spcBef>
              <a:spcAft>
                <a:spcPts val="0"/>
              </a:spcAft>
            </a:pPr>
            <a:r>
              <a:rPr lang="en-GB" sz="2800" dirty="0"/>
              <a:t>Google Docs (free)</a:t>
            </a:r>
          </a:p>
          <a:p>
            <a:pPr>
              <a:lnSpc>
                <a:spcPct val="120000"/>
              </a:lnSpc>
              <a:spcBef>
                <a:spcPts val="600"/>
              </a:spcBef>
              <a:spcAft>
                <a:spcPts val="0"/>
              </a:spcAft>
            </a:pPr>
            <a:r>
              <a:rPr lang="en-GB" sz="2800" dirty="0"/>
              <a:t>Apache OpenOffice* (free)</a:t>
            </a:r>
          </a:p>
          <a:p>
            <a:pPr>
              <a:lnSpc>
                <a:spcPct val="120000"/>
              </a:lnSpc>
              <a:spcBef>
                <a:spcPts val="600"/>
              </a:spcBef>
              <a:spcAft>
                <a:spcPts val="0"/>
              </a:spcAft>
            </a:pPr>
            <a:r>
              <a:rPr lang="en-GB" sz="2800" dirty="0"/>
              <a:t>Libre Office* (free).</a:t>
            </a:r>
          </a:p>
          <a:p>
            <a:pPr marL="0" indent="0">
              <a:buNone/>
            </a:pPr>
            <a:r>
              <a:rPr lang="en-GB" sz="1600" dirty="0"/>
              <a:t>* Free &amp; Open Source.</a:t>
            </a:r>
          </a:p>
        </p:txBody>
      </p:sp>
    </p:spTree>
    <p:extLst>
      <p:ext uri="{BB962C8B-B14F-4D97-AF65-F5344CB8AC3E}">
        <p14:creationId xmlns:p14="http://schemas.microsoft.com/office/powerpoint/2010/main" val="3733584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ocument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4276" y="1720950"/>
            <a:ext cx="3374654" cy="3374654"/>
          </a:xfrm>
          <a:prstGeom prst="rect">
            <a:avLst/>
          </a:prstGeom>
        </p:spPr>
      </p:pic>
      <p:sp>
        <p:nvSpPr>
          <p:cNvPr id="16" name="Rectangle 15">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7">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u="sng" spc="150" dirty="0">
                <a:solidFill>
                  <a:schemeClr val="tx2"/>
                </a:solidFill>
                <a:latin typeface="+mj-lt"/>
              </a:rPr>
              <a:t>Word </a:t>
            </a:r>
            <a:r>
              <a:rPr lang="en-US" sz="6000" b="1" u="sng" spc="150" dirty="0" err="1">
                <a:solidFill>
                  <a:schemeClr val="tx2"/>
                </a:solidFill>
                <a:latin typeface="+mj-lt"/>
              </a:rPr>
              <a:t>porocessor</a:t>
            </a:r>
            <a:endParaRPr lang="en-US" sz="6000" b="1" u="sng" spc="150" dirty="0">
              <a:solidFill>
                <a:schemeClr val="tx2"/>
              </a:solidFill>
              <a:latin typeface="+mj-lt"/>
            </a:endParaRPr>
          </a:p>
        </p:txBody>
      </p:sp>
    </p:spTree>
    <p:extLst>
      <p:ext uri="{BB962C8B-B14F-4D97-AF65-F5344CB8AC3E}">
        <p14:creationId xmlns:p14="http://schemas.microsoft.com/office/powerpoint/2010/main" val="55142440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a:t>definition:</a:t>
            </a:r>
            <a:br>
              <a:rPr lang="en-GB"/>
            </a:br>
            <a:r>
              <a:rPr lang="en-GB"/>
              <a:t> </a:t>
            </a:r>
            <a:r>
              <a:rPr lang="en-GB" b="1" u="sng"/>
              <a:t>Word processor</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r>
              <a:rPr lang="en-GB" sz="2800" dirty="0"/>
              <a:t>A word processor is software that allows users to create, edit, and print documents. It enables you to write text and store it electronically. (</a:t>
            </a:r>
            <a:r>
              <a:rPr lang="en-GB" sz="2800" dirty="0">
                <a:hlinkClick r:id="rId2">
                  <a:extLst>
                    <a:ext uri="{A12FA001-AC4F-418D-AE19-62706E023703}">
                      <ahyp:hlinkClr xmlns:ahyp="http://schemas.microsoft.com/office/drawing/2018/hyperlinkcolor" val="tx"/>
                    </a:ext>
                  </a:extLst>
                </a:hlinkClick>
              </a:rPr>
              <a:t>ref</a:t>
            </a:r>
            <a:r>
              <a:rPr lang="en-GB" sz="2800" dirty="0"/>
              <a:t>)</a:t>
            </a:r>
          </a:p>
          <a:p>
            <a:r>
              <a:rPr lang="en-GB" sz="2800" dirty="0"/>
              <a:t>“A word processor is a software program capable of creating, storing, and printing typed documents. Today, the word processor is one of the most frequently used software programs on a computer.” (</a:t>
            </a:r>
            <a:r>
              <a:rPr lang="en-GB" sz="2800" dirty="0">
                <a:hlinkClick r:id="rId3">
                  <a:extLst>
                    <a:ext uri="{A12FA001-AC4F-418D-AE19-62706E023703}">
                      <ahyp:hlinkClr xmlns:ahyp="http://schemas.microsoft.com/office/drawing/2018/hyperlinkcolor" val="tx"/>
                    </a:ext>
                  </a:extLst>
                </a:hlinkClick>
              </a:rPr>
              <a:t>ref</a:t>
            </a:r>
            <a:r>
              <a:rPr lang="en-GB" sz="2800" dirty="0"/>
              <a:t>)</a:t>
            </a:r>
          </a:p>
        </p:txBody>
      </p:sp>
      <p:pic>
        <p:nvPicPr>
          <p:cNvPr id="5" name="Graphic 4" descr="Document with solid fill">
            <a:extLst>
              <a:ext uri="{FF2B5EF4-FFF2-40B4-BE49-F238E27FC236}">
                <a16:creationId xmlns:a16="http://schemas.microsoft.com/office/drawing/2014/main" id="{37382DC3-405A-4629-BE77-2DA5573A9F7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0010" y="4536354"/>
            <a:ext cx="2193010" cy="2193010"/>
          </a:xfrm>
          <a:prstGeom prst="rect">
            <a:avLst/>
          </a:prstGeom>
        </p:spPr>
      </p:pic>
    </p:spTree>
    <p:extLst>
      <p:ext uri="{BB962C8B-B14F-4D97-AF65-F5344CB8AC3E}">
        <p14:creationId xmlns:p14="http://schemas.microsoft.com/office/powerpoint/2010/main" val="2975912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Activity - key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buNone/>
            </a:pPr>
            <a:r>
              <a:rPr lang="en-GB" sz="3200" dirty="0"/>
              <a:t>Q. What are some key features of a Word processor?.</a:t>
            </a:r>
          </a:p>
        </p:txBody>
      </p:sp>
    </p:spTree>
    <p:extLst>
      <p:ext uri="{BB962C8B-B14F-4D97-AF65-F5344CB8AC3E}">
        <p14:creationId xmlns:p14="http://schemas.microsoft.com/office/powerpoint/2010/main" val="3585029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r>
              <a:rPr lang="en-GB" sz="2800" dirty="0"/>
              <a:t>Typing/entering text.</a:t>
            </a:r>
          </a:p>
          <a:p>
            <a:r>
              <a:rPr lang="en-GB" sz="2800" dirty="0"/>
              <a:t>Editing and saving electronic text documents.</a:t>
            </a:r>
          </a:p>
          <a:p>
            <a:r>
              <a:rPr lang="en-GB" sz="2800" dirty="0"/>
              <a:t>Structuring formatting &amp; styling documents.</a:t>
            </a:r>
          </a:p>
          <a:p>
            <a:r>
              <a:rPr lang="en-GB" sz="2800" dirty="0"/>
              <a:t>Sharing documents.</a:t>
            </a:r>
          </a:p>
          <a:p>
            <a:r>
              <a:rPr lang="en-GB" sz="2800" dirty="0"/>
              <a:t>Spelling and grammar checking.</a:t>
            </a:r>
          </a:p>
          <a:p>
            <a:r>
              <a:rPr lang="en-GB" sz="2800" dirty="0"/>
              <a:t>Converting documents to multiple formats e.g. pdf.</a:t>
            </a:r>
          </a:p>
          <a:p>
            <a:r>
              <a:rPr lang="en-GB" sz="2800" dirty="0"/>
              <a:t>Dictate or read aloud text.</a:t>
            </a:r>
          </a:p>
          <a:p>
            <a:endParaRPr lang="en-GB" sz="2800" dirty="0"/>
          </a:p>
        </p:txBody>
      </p:sp>
      <p:pic>
        <p:nvPicPr>
          <p:cNvPr id="5" name="Graphic 4" descr="Document outline">
            <a:extLst>
              <a:ext uri="{FF2B5EF4-FFF2-40B4-BE49-F238E27FC236}">
                <a16:creationId xmlns:a16="http://schemas.microsoft.com/office/drawing/2014/main" id="{B7D4556B-2369-4C2A-A48E-607F23B07C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79422" y="2390613"/>
            <a:ext cx="2654085" cy="2654085"/>
          </a:xfrm>
          <a:prstGeom prst="rect">
            <a:avLst/>
          </a:prstGeom>
        </p:spPr>
      </p:pic>
    </p:spTree>
    <p:extLst>
      <p:ext uri="{BB962C8B-B14F-4D97-AF65-F5344CB8AC3E}">
        <p14:creationId xmlns:p14="http://schemas.microsoft.com/office/powerpoint/2010/main" val="2298918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30959" y="1979907"/>
            <a:ext cx="9784080" cy="4206240"/>
          </a:xfrm>
        </p:spPr>
        <p:txBody>
          <a:bodyPr>
            <a:noAutofit/>
          </a:bodyPr>
          <a:lstStyle/>
          <a:p>
            <a:pPr marL="0" indent="0">
              <a:lnSpc>
                <a:spcPct val="100000"/>
              </a:lnSpc>
              <a:spcBef>
                <a:spcPts val="0"/>
              </a:spcBef>
              <a:spcAft>
                <a:spcPts val="0"/>
              </a:spcAft>
              <a:buNone/>
            </a:pPr>
            <a:r>
              <a:rPr lang="en-GB" sz="2400" dirty="0"/>
              <a:t>Some advanced/professional features of a word processor:</a:t>
            </a:r>
          </a:p>
          <a:p>
            <a:pPr>
              <a:lnSpc>
                <a:spcPct val="100000"/>
              </a:lnSpc>
              <a:spcBef>
                <a:spcPts val="0"/>
              </a:spcBef>
              <a:spcAft>
                <a:spcPts val="0"/>
              </a:spcAft>
            </a:pPr>
            <a:r>
              <a:rPr lang="en-GB" sz="2400" dirty="0"/>
              <a:t>Collaborative document editing.</a:t>
            </a:r>
          </a:p>
          <a:p>
            <a:pPr>
              <a:lnSpc>
                <a:spcPct val="100000"/>
              </a:lnSpc>
              <a:spcBef>
                <a:spcPts val="0"/>
              </a:spcBef>
              <a:spcAft>
                <a:spcPts val="0"/>
              </a:spcAft>
            </a:pPr>
            <a:r>
              <a:rPr lang="en-GB" sz="2400" dirty="0"/>
              <a:t>Tracking changes.</a:t>
            </a:r>
          </a:p>
          <a:p>
            <a:pPr>
              <a:lnSpc>
                <a:spcPct val="100000"/>
              </a:lnSpc>
              <a:spcBef>
                <a:spcPts val="0"/>
              </a:spcBef>
              <a:spcAft>
                <a:spcPts val="0"/>
              </a:spcAft>
            </a:pPr>
            <a:r>
              <a:rPr lang="en-GB" sz="2400" dirty="0"/>
              <a:t>Version control.</a:t>
            </a:r>
          </a:p>
          <a:p>
            <a:pPr>
              <a:lnSpc>
                <a:spcPct val="100000"/>
              </a:lnSpc>
              <a:spcBef>
                <a:spcPts val="0"/>
              </a:spcBef>
              <a:spcAft>
                <a:spcPts val="0"/>
              </a:spcAft>
            </a:pPr>
            <a:r>
              <a:rPr lang="en-GB" sz="2400" dirty="0"/>
              <a:t>Automatic Table of contents.</a:t>
            </a:r>
          </a:p>
          <a:p>
            <a:pPr>
              <a:lnSpc>
                <a:spcPct val="100000"/>
              </a:lnSpc>
              <a:spcBef>
                <a:spcPts val="0"/>
              </a:spcBef>
              <a:spcAft>
                <a:spcPts val="0"/>
              </a:spcAft>
            </a:pPr>
            <a:r>
              <a:rPr lang="en-GB" sz="2400" dirty="0"/>
              <a:t>Academic Referencing e.g. RefWorks plugin.</a:t>
            </a:r>
          </a:p>
          <a:p>
            <a:pPr>
              <a:lnSpc>
                <a:spcPct val="100000"/>
              </a:lnSpc>
              <a:spcBef>
                <a:spcPts val="0"/>
              </a:spcBef>
              <a:spcAft>
                <a:spcPts val="0"/>
              </a:spcAft>
            </a:pPr>
            <a:r>
              <a:rPr lang="en-GB" sz="2400" dirty="0"/>
              <a:t>Mail merge.</a:t>
            </a:r>
          </a:p>
          <a:p>
            <a:pPr>
              <a:lnSpc>
                <a:spcPct val="100000"/>
              </a:lnSpc>
              <a:spcBef>
                <a:spcPts val="0"/>
              </a:spcBef>
              <a:spcAft>
                <a:spcPts val="0"/>
              </a:spcAft>
            </a:pPr>
            <a:r>
              <a:rPr lang="en-GB" sz="2400" dirty="0"/>
              <a:t>Use of templates for: Invoices, Brochures, Flyers, </a:t>
            </a:r>
            <a:r>
              <a:rPr lang="en-GB" sz="2400" dirty="0" err="1"/>
              <a:t>Busines</a:t>
            </a:r>
            <a:r>
              <a:rPr lang="en-GB" sz="2400" dirty="0"/>
              <a:t> cards, Blog posts, Business plans, CVs etc..</a:t>
            </a:r>
          </a:p>
          <a:p>
            <a:pPr>
              <a:lnSpc>
                <a:spcPct val="100000"/>
              </a:lnSpc>
              <a:spcBef>
                <a:spcPts val="0"/>
              </a:spcBef>
              <a:spcAft>
                <a:spcPts val="0"/>
              </a:spcAft>
            </a:pPr>
            <a:r>
              <a:rPr lang="en-GB" sz="2400" dirty="0"/>
              <a:t>Adding graphs.</a:t>
            </a:r>
          </a:p>
          <a:p>
            <a:pPr>
              <a:lnSpc>
                <a:spcPct val="100000"/>
              </a:lnSpc>
              <a:spcBef>
                <a:spcPts val="0"/>
              </a:spcBef>
              <a:spcAft>
                <a:spcPts val="0"/>
              </a:spcAft>
            </a:pPr>
            <a:r>
              <a:rPr lang="en-GB" sz="2400" dirty="0"/>
              <a:t>Interactive Forms.</a:t>
            </a:r>
          </a:p>
          <a:p>
            <a:pPr>
              <a:lnSpc>
                <a:spcPct val="100000"/>
              </a:lnSpc>
              <a:spcBef>
                <a:spcPts val="0"/>
              </a:spcBef>
              <a:spcAft>
                <a:spcPts val="0"/>
              </a:spcAft>
            </a:pPr>
            <a:r>
              <a:rPr lang="en-GB" sz="2400" dirty="0"/>
              <a:t>Document translation.</a:t>
            </a:r>
          </a:p>
        </p:txBody>
      </p:sp>
      <p:pic>
        <p:nvPicPr>
          <p:cNvPr id="4" name="Graphic 3" descr="Document outline">
            <a:extLst>
              <a:ext uri="{FF2B5EF4-FFF2-40B4-BE49-F238E27FC236}">
                <a16:creationId xmlns:a16="http://schemas.microsoft.com/office/drawing/2014/main" id="{53B88687-D015-462C-9886-A43011A8A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09680" y="1886917"/>
            <a:ext cx="2654085" cy="2654085"/>
          </a:xfrm>
          <a:prstGeom prst="rect">
            <a:avLst/>
          </a:prstGeom>
        </p:spPr>
      </p:pic>
    </p:spTree>
    <p:extLst>
      <p:ext uri="{BB962C8B-B14F-4D97-AF65-F5344CB8AC3E}">
        <p14:creationId xmlns:p14="http://schemas.microsoft.com/office/powerpoint/2010/main" val="3497152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reading:</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lnSpc>
                <a:spcPct val="115000"/>
              </a:lnSpc>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Use the following sources for further information and tutorials:</a:t>
            </a:r>
          </a:p>
          <a:p>
            <a:pPr>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Google search.</a:t>
            </a: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Supporting slide deck on Moodle: </a:t>
            </a:r>
            <a:r>
              <a:rPr lang="en-GB" sz="2400" dirty="0">
                <a:latin typeface="Arial" panose="020B0604020202020204" pitchFamily="34" charset="0"/>
                <a:ea typeface="Times New Roman" panose="02020603050405020304" pitchFamily="18" charset="0"/>
                <a:cs typeface="Arial" panose="020B0604020202020204" pitchFamily="34" charset="0"/>
              </a:rPr>
              <a:t>Microsoft Word.</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UWTSD Tutorials:</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Office365 Pro Plus is available to all students for free: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Office 365 Pro Plus | UWTSD</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For Quick start guides to using Office365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For additional information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2400" dirty="0"/>
          </a:p>
        </p:txBody>
      </p:sp>
      <p:pic>
        <p:nvPicPr>
          <p:cNvPr id="4" name="Graphic 3" descr="Document outline">
            <a:extLst>
              <a:ext uri="{FF2B5EF4-FFF2-40B4-BE49-F238E27FC236}">
                <a16:creationId xmlns:a16="http://schemas.microsoft.com/office/drawing/2014/main" id="{994337F6-74A7-4B89-B86B-8546B4ABC82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835305" y="2085515"/>
            <a:ext cx="2029285" cy="2029285"/>
          </a:xfrm>
          <a:prstGeom prst="rect">
            <a:avLst/>
          </a:prstGeom>
        </p:spPr>
      </p:pic>
    </p:spTree>
    <p:extLst>
      <p:ext uri="{BB962C8B-B14F-4D97-AF65-F5344CB8AC3E}">
        <p14:creationId xmlns:p14="http://schemas.microsoft.com/office/powerpoint/2010/main" val="3613085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449950" y="2194560"/>
            <a:ext cx="5418961" cy="1739347"/>
          </a:xfrm>
        </p:spPr>
        <p:txBody>
          <a:bodyPr vert="horz" lIns="91440" tIns="45720" rIns="91440" bIns="45720" rtlCol="0" anchor="ctr">
            <a:normAutofit/>
          </a:bodyPr>
          <a:lstStyle/>
          <a:p>
            <a:pPr algn="ctr">
              <a:lnSpc>
                <a:spcPct val="80000"/>
              </a:lnSpc>
            </a:pPr>
            <a:r>
              <a:rPr lang="en-US" sz="5600" b="1" u="sng" spc="150">
                <a:solidFill>
                  <a:schemeClr val="tx2"/>
                </a:solidFill>
                <a:latin typeface="+mj-lt"/>
              </a:rPr>
              <a:t>spreadsheet</a:t>
            </a:r>
          </a:p>
        </p:txBody>
      </p:sp>
      <p:sp>
        <p:nvSpPr>
          <p:cNvPr id="18" name="Rectangle 1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Table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4275" y="982706"/>
            <a:ext cx="4851141" cy="4851141"/>
          </a:xfrm>
          <a:prstGeom prst="rect">
            <a:avLst/>
          </a:prstGeom>
        </p:spPr>
      </p:pic>
    </p:spTree>
    <p:extLst>
      <p:ext uri="{BB962C8B-B14F-4D97-AF65-F5344CB8AC3E}">
        <p14:creationId xmlns:p14="http://schemas.microsoft.com/office/powerpoint/2010/main" val="346268063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definition:</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202919" y="1980683"/>
            <a:ext cx="9784080" cy="4206240"/>
          </a:xfrm>
        </p:spPr>
        <p:txBody>
          <a:bodyPr>
            <a:normAutofit/>
          </a:bodyPr>
          <a:lstStyle/>
          <a:p>
            <a:r>
              <a:rPr lang="en-GB" sz="2800" dirty="0"/>
              <a:t>“A spreadsheet is a software application that enables a user to save, sort and manage data in an arranged form of rows and columns. A spreadsheet stores data in a tabular format as an electronic document.” (</a:t>
            </a:r>
            <a:r>
              <a:rPr lang="en-GB" sz="2800" dirty="0">
                <a:hlinkClick r:id="rId2">
                  <a:extLst>
                    <a:ext uri="{A12FA001-AC4F-418D-AE19-62706E023703}">
                      <ahyp:hlinkClr xmlns:ahyp="http://schemas.microsoft.com/office/drawing/2018/hyperlinkcolor" val="tx"/>
                    </a:ext>
                  </a:extLst>
                </a:hlinkClick>
              </a:rPr>
              <a:t>ref</a:t>
            </a:r>
            <a:r>
              <a:rPr lang="en-GB" sz="2800" dirty="0"/>
              <a:t>)</a:t>
            </a:r>
          </a:p>
          <a:p>
            <a:r>
              <a:rPr lang="en-GB" sz="2800" dirty="0"/>
              <a:t>“Spreadsheet software is a software application capable of organizing, storing and </a:t>
            </a:r>
            <a:r>
              <a:rPr lang="en-GB" sz="2800" dirty="0" err="1"/>
              <a:t>analyzing</a:t>
            </a:r>
            <a:r>
              <a:rPr lang="en-GB" sz="2800" dirty="0"/>
              <a:t> data in tabular form. … They can also have multiple interacting sheets with data represented in text, numeric or in graphic form.” (</a:t>
            </a:r>
            <a:r>
              <a:rPr lang="en-GB" sz="2800" dirty="0">
                <a:hlinkClick r:id="rId3">
                  <a:extLst>
                    <a:ext uri="{A12FA001-AC4F-418D-AE19-62706E023703}">
                      <ahyp:hlinkClr xmlns:ahyp="http://schemas.microsoft.com/office/drawing/2018/hyperlinkcolor" val="tx"/>
                    </a:ext>
                  </a:extLst>
                </a:hlinkClick>
              </a:rPr>
              <a:t>ref</a:t>
            </a:r>
            <a:r>
              <a:rPr lang="en-GB" sz="2800" dirty="0"/>
              <a:t>)</a:t>
            </a:r>
          </a:p>
        </p:txBody>
      </p:sp>
      <p:pic>
        <p:nvPicPr>
          <p:cNvPr id="6" name="Graphic 5" descr="Table outline">
            <a:extLst>
              <a:ext uri="{FF2B5EF4-FFF2-40B4-BE49-F238E27FC236}">
                <a16:creationId xmlns:a16="http://schemas.microsoft.com/office/drawing/2014/main" id="{8D0F69D8-4850-4107-9920-CF677992DF1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49124" y="5009826"/>
            <a:ext cx="2022909" cy="2022909"/>
          </a:xfrm>
          <a:prstGeom prst="rect">
            <a:avLst/>
          </a:prstGeom>
        </p:spPr>
      </p:pic>
    </p:spTree>
    <p:extLst>
      <p:ext uri="{BB962C8B-B14F-4D97-AF65-F5344CB8AC3E}">
        <p14:creationId xmlns:p14="http://schemas.microsoft.com/office/powerpoint/2010/main" val="202119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Activity - key features:</a:t>
            </a:r>
            <a:br>
              <a:rPr lang="en-GB" dirty="0"/>
            </a:br>
            <a:r>
              <a:rPr lang="en-GB" sz="4800"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buNone/>
            </a:pPr>
            <a:r>
              <a:rPr lang="en-GB" sz="3200" dirty="0"/>
              <a:t>Q. What are some key features of a Spreadsheet?.</a:t>
            </a:r>
          </a:p>
        </p:txBody>
      </p:sp>
      <p:pic>
        <p:nvPicPr>
          <p:cNvPr id="4" name="Graphic 3" descr="Table outline">
            <a:extLst>
              <a:ext uri="{FF2B5EF4-FFF2-40B4-BE49-F238E27FC236}">
                <a16:creationId xmlns:a16="http://schemas.microsoft.com/office/drawing/2014/main" id="{F774E7AE-D1C4-432A-A855-1669CDB82E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50291" y="2599840"/>
            <a:ext cx="2820632" cy="2820632"/>
          </a:xfrm>
          <a:prstGeom prst="rect">
            <a:avLst/>
          </a:prstGeom>
        </p:spPr>
      </p:pic>
    </p:spTree>
    <p:extLst>
      <p:ext uri="{BB962C8B-B14F-4D97-AF65-F5344CB8AC3E}">
        <p14:creationId xmlns:p14="http://schemas.microsoft.com/office/powerpoint/2010/main" val="5089500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25989" y="2011680"/>
            <a:ext cx="9784080" cy="4206240"/>
          </a:xfrm>
        </p:spPr>
        <p:txBody>
          <a:bodyPr>
            <a:normAutofit/>
          </a:bodyPr>
          <a:lstStyle/>
          <a:p>
            <a:r>
              <a:rPr lang="en-GB" sz="3200" dirty="0"/>
              <a:t>Inputting, organising and editing data such as text and numbers and formulas in rows and columns (cell grid system).</a:t>
            </a:r>
          </a:p>
          <a:p>
            <a:r>
              <a:rPr lang="en-GB" sz="3200" dirty="0"/>
              <a:t>Sorting and filtering data.</a:t>
            </a:r>
          </a:p>
          <a:p>
            <a:r>
              <a:rPr lang="en-GB" sz="3200" dirty="0"/>
              <a:t>Data calculations.</a:t>
            </a:r>
          </a:p>
          <a:p>
            <a:r>
              <a:rPr lang="en-GB" sz="3200" dirty="0"/>
              <a:t>Creation of Tables</a:t>
            </a:r>
          </a:p>
          <a:p>
            <a:r>
              <a:rPr lang="en-GB" sz="3200" dirty="0"/>
              <a:t>Creation of Graphs.</a:t>
            </a:r>
          </a:p>
          <a:p>
            <a:endParaRPr lang="en-GB" sz="3200" dirty="0"/>
          </a:p>
        </p:txBody>
      </p:sp>
      <p:pic>
        <p:nvPicPr>
          <p:cNvPr id="6" name="Graphic 5" descr="Table outline">
            <a:extLst>
              <a:ext uri="{FF2B5EF4-FFF2-40B4-BE49-F238E27FC236}">
                <a16:creationId xmlns:a16="http://schemas.microsoft.com/office/drawing/2014/main" id="{D8A51EF7-AB8F-40B4-A56B-4F3DF60C3F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5226" y="3769961"/>
            <a:ext cx="2022909" cy="2022909"/>
          </a:xfrm>
          <a:prstGeom prst="rect">
            <a:avLst/>
          </a:prstGeom>
        </p:spPr>
      </p:pic>
      <p:pic>
        <p:nvPicPr>
          <p:cNvPr id="7" name="Content Placeholder 6" descr="Bar graph with upward trend outline">
            <a:extLst>
              <a:ext uri="{FF2B5EF4-FFF2-40B4-BE49-F238E27FC236}">
                <a16:creationId xmlns:a16="http://schemas.microsoft.com/office/drawing/2014/main" id="{F56D647E-202F-4CB6-A5DC-230BB3B5BBE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63915" y="3158554"/>
            <a:ext cx="1560957" cy="1560957"/>
          </a:xfrm>
          <a:prstGeom prst="rect">
            <a:avLst/>
          </a:prstGeom>
        </p:spPr>
      </p:pic>
    </p:spTree>
    <p:extLst>
      <p:ext uri="{BB962C8B-B14F-4D97-AF65-F5344CB8AC3E}">
        <p14:creationId xmlns:p14="http://schemas.microsoft.com/office/powerpoint/2010/main" val="2027065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221751" y="1847181"/>
            <a:ext cx="11531523" cy="4832092"/>
          </a:xfrm>
          <a:prstGeom prst="rect">
            <a:avLst/>
          </a:prstGeom>
          <a:noFill/>
        </p:spPr>
        <p:txBody>
          <a:bodyPr wrap="square">
            <a:spAutoFit/>
          </a:bodyPr>
          <a:lstStyle/>
          <a:p>
            <a:pPr marL="0" indent="0">
              <a:lnSpc>
                <a:spcPct val="100000"/>
              </a:lnSpc>
              <a:spcBef>
                <a:spcPts val="0"/>
              </a:spcBef>
              <a:spcAft>
                <a:spcPts val="0"/>
              </a:spcAft>
              <a:buNone/>
            </a:pPr>
            <a:r>
              <a:rPr lang="en-GB" sz="2200" dirty="0"/>
              <a:t>Some advanced/professional features include:</a:t>
            </a:r>
          </a:p>
          <a:p>
            <a:pPr marL="342900" indent="-342900">
              <a:lnSpc>
                <a:spcPct val="100000"/>
              </a:lnSpc>
              <a:spcBef>
                <a:spcPts val="0"/>
              </a:spcBef>
              <a:spcAft>
                <a:spcPts val="0"/>
              </a:spcAft>
              <a:buFont typeface="Arial" panose="020B0604020202020204" pitchFamily="34" charset="0"/>
              <a:buChar char="•"/>
            </a:pPr>
            <a:r>
              <a:rPr lang="en-GB" sz="2200" b="1" dirty="0"/>
              <a:t>Pivot Tables </a:t>
            </a:r>
            <a:r>
              <a:rPr lang="en-GB" sz="2200" dirty="0"/>
              <a:t>- a Pivot table is a data processing &amp; summarization tool that is used to summarise sort group re-organise, count average and total data.</a:t>
            </a:r>
          </a:p>
          <a:p>
            <a:pPr marL="800100" lvl="1" indent="-342900">
              <a:buFont typeface="Arial" panose="020B0604020202020204" pitchFamily="34" charset="0"/>
              <a:buChar char="•"/>
            </a:pPr>
            <a:r>
              <a:rPr lang="en-GB" sz="2200" dirty="0"/>
              <a:t>Watch Video: </a:t>
            </a:r>
            <a:r>
              <a:rPr lang="en-GB" sz="2200" dirty="0">
                <a:hlinkClick r:id="rId2">
                  <a:extLst>
                    <a:ext uri="{A12FA001-AC4F-418D-AE19-62706E023703}">
                      <ahyp:hlinkClr xmlns:ahyp="http://schemas.microsoft.com/office/drawing/2018/hyperlinkcolor" val="tx"/>
                    </a:ext>
                  </a:extLst>
                </a:hlinkClick>
              </a:rPr>
              <a:t>What is a Pivot table</a:t>
            </a:r>
            <a:r>
              <a:rPr lang="en-GB" sz="2200" dirty="0"/>
              <a:t>.</a:t>
            </a:r>
          </a:p>
          <a:p>
            <a:pPr marL="1257300" lvl="2" indent="-342900">
              <a:buFont typeface="Arial" panose="020B0604020202020204" pitchFamily="34" charset="0"/>
              <a:buChar char="•"/>
            </a:pPr>
            <a:r>
              <a:rPr lang="en-GB" sz="2200" dirty="0"/>
              <a:t>Bg. Video: </a:t>
            </a:r>
            <a:r>
              <a:rPr lang="en-GB" sz="2200" dirty="0">
                <a:hlinkClick r:id="rId3">
                  <a:extLst>
                    <a:ext uri="{A12FA001-AC4F-418D-AE19-62706E023703}">
                      <ahyp:hlinkClr xmlns:ahyp="http://schemas.microsoft.com/office/drawing/2018/hyperlinkcolor" val="tx"/>
                    </a:ext>
                  </a:extLst>
                </a:hlinkClick>
              </a:rPr>
              <a:t>How to create a Pivot table</a:t>
            </a:r>
            <a:r>
              <a:rPr lang="en-GB" sz="2200" dirty="0"/>
              <a:t>.</a:t>
            </a:r>
          </a:p>
          <a:p>
            <a:pPr marL="342900" indent="-342900">
              <a:buFont typeface="Arial" panose="020B0604020202020204" pitchFamily="34" charset="0"/>
              <a:buChar char="•"/>
            </a:pPr>
            <a:r>
              <a:rPr lang="en-GB" sz="2200" b="1" dirty="0"/>
              <a:t>Conditional formatting </a:t>
            </a:r>
            <a:r>
              <a:rPr lang="en-GB" sz="2200" dirty="0"/>
              <a:t>- cells can have a different format to others cells if they meet a certain criteria. The cell format will change depending on the value of the cell. For example, the colour of the data &amp;/or a cell background can appear red when the value of the cell is e.g. &lt; greater than 5.</a:t>
            </a:r>
          </a:p>
          <a:p>
            <a:pPr marL="342900" indent="-342900">
              <a:buFont typeface="Arial" panose="020B0604020202020204" pitchFamily="34" charset="0"/>
              <a:buChar char="•"/>
            </a:pPr>
            <a:r>
              <a:rPr lang="en-GB" sz="2200" b="1" dirty="0"/>
              <a:t>IF statements </a:t>
            </a:r>
            <a:r>
              <a:rPr lang="en-GB" sz="2200" dirty="0"/>
              <a:t>- An IF statement can check if a statement is true or false and then does one of two things depending on the result. And If statement format: =IF(Evaluate Condition, Do this if true, Do this if false). E.g. if monthly sales for a company are greater than £50,000 then there has been a profit, if they are less than £50,000 there has been a loss. The formula to enter into a cell to show whether a profit or a loss has been made would be : IF(C4&gt;30,"Profit","Loss").</a:t>
            </a:r>
          </a:p>
        </p:txBody>
      </p:sp>
    </p:spTree>
    <p:extLst>
      <p:ext uri="{BB962C8B-B14F-4D97-AF65-F5344CB8AC3E}">
        <p14:creationId xmlns:p14="http://schemas.microsoft.com/office/powerpoint/2010/main" val="3985245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330238" y="2064157"/>
            <a:ext cx="11531523" cy="3662541"/>
          </a:xfrm>
          <a:prstGeom prst="rect">
            <a:avLst/>
          </a:prstGeom>
          <a:noFill/>
        </p:spPr>
        <p:txBody>
          <a:bodyPr wrap="square">
            <a:spAutoFit/>
          </a:bodyPr>
          <a:lstStyle/>
          <a:p>
            <a:pPr marL="342900" indent="-342900">
              <a:buFont typeface="Arial" panose="020B0604020202020204" pitchFamily="34" charset="0"/>
              <a:buChar char="•"/>
            </a:pPr>
            <a:r>
              <a:rPr lang="en-GB" sz="2400" b="1" dirty="0"/>
              <a:t>VLOOKUP</a:t>
            </a:r>
            <a:r>
              <a:rPr lang="en-GB" sz="2400" dirty="0"/>
              <a:t> – stands for 'Vertical Lookup'. VLOOKUP allow you to look up one thing and compare it against another. </a:t>
            </a:r>
          </a:p>
          <a:p>
            <a:pPr marL="800100" lvl="1" indent="-342900">
              <a:buFont typeface="Arial" panose="020B0604020202020204" pitchFamily="34" charset="0"/>
              <a:buChar char="•"/>
            </a:pPr>
            <a:r>
              <a:rPr lang="en-GB" sz="2400" b="1" dirty="0"/>
              <a:t>Watch Video: </a:t>
            </a:r>
            <a:r>
              <a:rPr lang="en-GB" sz="2400" dirty="0">
                <a:hlinkClick r:id="rId2">
                  <a:extLst>
                    <a:ext uri="{A12FA001-AC4F-418D-AE19-62706E023703}">
                      <ahyp:hlinkClr xmlns:ahyp="http://schemas.microsoft.com/office/drawing/2018/hyperlinkcolor" val="tx"/>
                    </a:ext>
                  </a:extLst>
                </a:hlinkClick>
              </a:rPr>
              <a:t>How to use the VLOOKUP function in Excel</a:t>
            </a:r>
            <a:r>
              <a:rPr lang="en-GB" sz="2400" dirty="0"/>
              <a:t>.</a:t>
            </a:r>
          </a:p>
          <a:p>
            <a:pPr marL="1257300" lvl="2" indent="-342900">
              <a:buFont typeface="Arial" panose="020B0604020202020204" pitchFamily="34" charset="0"/>
              <a:buChar char="•"/>
            </a:pPr>
            <a:r>
              <a:rPr lang="en-GB" sz="2000" dirty="0"/>
              <a:t>For additional video overview examples please </a:t>
            </a:r>
            <a:r>
              <a:rPr lang="en-GB" sz="2000" dirty="0">
                <a:hlinkClick r:id="rId3">
                  <a:extLst>
                    <a:ext uri="{A12FA001-AC4F-418D-AE19-62706E023703}">
                      <ahyp:hlinkClr xmlns:ahyp="http://schemas.microsoft.com/office/drawing/2018/hyperlinkcolor" val="tx"/>
                    </a:ext>
                  </a:extLst>
                </a:hlinkClick>
              </a:rPr>
              <a:t>click here </a:t>
            </a:r>
            <a:r>
              <a:rPr lang="en-GB" sz="2000" dirty="0"/>
              <a:t>and </a:t>
            </a:r>
            <a:r>
              <a:rPr lang="en-GB" sz="2000" dirty="0">
                <a:hlinkClick r:id="rId4">
                  <a:extLst>
                    <a:ext uri="{A12FA001-AC4F-418D-AE19-62706E023703}">
                      <ahyp:hlinkClr xmlns:ahyp="http://schemas.microsoft.com/office/drawing/2018/hyperlinkcolor" val="tx"/>
                    </a:ext>
                  </a:extLst>
                </a:hlinkClick>
              </a:rPr>
              <a:t>here</a:t>
            </a:r>
            <a:r>
              <a:rPr lang="en-GB" sz="2000" dirty="0"/>
              <a:t>.</a:t>
            </a:r>
          </a:p>
          <a:p>
            <a:pPr marL="1257300" lvl="2" indent="-342900">
              <a:buFont typeface="Arial" panose="020B0604020202020204" pitchFamily="34" charset="0"/>
              <a:buChar char="•"/>
            </a:pPr>
            <a:r>
              <a:rPr lang="en-GB" sz="2000" b="1" dirty="0"/>
              <a:t>Bg. </a:t>
            </a:r>
            <a:r>
              <a:rPr lang="en-GB" dirty="0" err="1"/>
              <a:t>Eg.</a:t>
            </a:r>
            <a:r>
              <a:rPr lang="en-GB" dirty="0"/>
              <a:t> You may want to look up a price of a specific product. VLOOKUP enables you to find a value within a spreadsheet i.e. a table of data. This is the VLOOKUP formula: =VLOOKUP(lookup value, range containing the lookup value, column number in the range containing the return value. To look up the value of a 'Bear' toy in a column and return the relevant value from another ‘'Price' column can be done using: VLOOKUP("Bear",A5:B5,2). </a:t>
            </a:r>
          </a:p>
          <a:p>
            <a:pPr marL="342900" indent="-342900">
              <a:buFont typeface="Arial" panose="020B0604020202020204" pitchFamily="34" charset="0"/>
              <a:buChar char="•"/>
            </a:pPr>
            <a:endParaRPr lang="en-GB" sz="2400" dirty="0"/>
          </a:p>
          <a:p>
            <a:pPr marL="342900" indent="-342900">
              <a:lnSpc>
                <a:spcPct val="100000"/>
              </a:lnSpc>
              <a:spcBef>
                <a:spcPts val="0"/>
              </a:spcBef>
              <a:spcAft>
                <a:spcPts val="0"/>
              </a:spcAft>
              <a:buFont typeface="Arial" panose="020B0604020202020204" pitchFamily="34" charset="0"/>
              <a:buChar char="•"/>
            </a:pPr>
            <a:endParaRPr lang="en-GB" sz="2400" dirty="0"/>
          </a:p>
        </p:txBody>
      </p:sp>
      <p:pic>
        <p:nvPicPr>
          <p:cNvPr id="13" name="Graphic 12" descr="Table outline">
            <a:extLst>
              <a:ext uri="{FF2B5EF4-FFF2-40B4-BE49-F238E27FC236}">
                <a16:creationId xmlns:a16="http://schemas.microsoft.com/office/drawing/2014/main" id="{64FFE569-4D84-4D71-938D-AAAC3381FEA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251701" y="4986464"/>
            <a:ext cx="2022909" cy="2022909"/>
          </a:xfrm>
          <a:prstGeom prst="rect">
            <a:avLst/>
          </a:prstGeom>
        </p:spPr>
      </p:pic>
      <p:pic>
        <p:nvPicPr>
          <p:cNvPr id="14" name="Content Placeholder 6" descr="Bar graph with upward trend outline">
            <a:extLst>
              <a:ext uri="{FF2B5EF4-FFF2-40B4-BE49-F238E27FC236}">
                <a16:creationId xmlns:a16="http://schemas.microsoft.com/office/drawing/2014/main" id="{70FC7AB8-6790-47C4-B508-FF9353099B7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494131" y="4692682"/>
            <a:ext cx="1560957" cy="1560957"/>
          </a:xfrm>
          <a:prstGeom prst="rect">
            <a:avLst/>
          </a:prstGeom>
        </p:spPr>
      </p:pic>
    </p:spTree>
    <p:extLst>
      <p:ext uri="{BB962C8B-B14F-4D97-AF65-F5344CB8AC3E}">
        <p14:creationId xmlns:p14="http://schemas.microsoft.com/office/powerpoint/2010/main" val="3150775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reading:</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lnSpc>
                <a:spcPct val="115000"/>
              </a:lnSpc>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Use the following sources for further information and tutorials:</a:t>
            </a:r>
          </a:p>
          <a:p>
            <a:pPr>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Google search.</a:t>
            </a: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Supporting slide deck on Moodle: </a:t>
            </a:r>
            <a:r>
              <a:rPr lang="en-GB" sz="2400" dirty="0">
                <a:latin typeface="Arial" panose="020B0604020202020204" pitchFamily="34" charset="0"/>
                <a:ea typeface="Times New Roman" panose="02020603050405020304" pitchFamily="18" charset="0"/>
                <a:cs typeface="Arial" panose="020B0604020202020204" pitchFamily="34" charset="0"/>
              </a:rPr>
              <a:t>Microsoft Excel.</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UWTSD Tutorials:</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Office365 Pro Plus is available to all students for free: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Office 365 Pro Plus | UWTSD</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For Quick start guides to using Office365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For additional information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2400" dirty="0"/>
          </a:p>
        </p:txBody>
      </p:sp>
      <p:pic>
        <p:nvPicPr>
          <p:cNvPr id="5" name="Graphic 4" descr="Table outline">
            <a:extLst>
              <a:ext uri="{FF2B5EF4-FFF2-40B4-BE49-F238E27FC236}">
                <a16:creationId xmlns:a16="http://schemas.microsoft.com/office/drawing/2014/main" id="{A89D199D-FDD7-437A-BC09-9D4B0566D4A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75544" y="1894667"/>
            <a:ext cx="2022909" cy="2022909"/>
          </a:xfrm>
          <a:prstGeom prst="rect">
            <a:avLst/>
          </a:prstGeom>
        </p:spPr>
      </p:pic>
    </p:spTree>
    <p:extLst>
      <p:ext uri="{BB962C8B-B14F-4D97-AF65-F5344CB8AC3E}">
        <p14:creationId xmlns:p14="http://schemas.microsoft.com/office/powerpoint/2010/main" val="4019225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atabas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14"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u="sng" spc="150" dirty="0">
                <a:solidFill>
                  <a:schemeClr val="tx2"/>
                </a:solidFill>
                <a:latin typeface="+mj-lt"/>
              </a:rPr>
              <a:t>DATABASE</a:t>
            </a:r>
          </a:p>
        </p:txBody>
      </p:sp>
    </p:spTree>
    <p:extLst>
      <p:ext uri="{BB962C8B-B14F-4D97-AF65-F5344CB8AC3E}">
        <p14:creationId xmlns:p14="http://schemas.microsoft.com/office/powerpoint/2010/main" val="220019068"/>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definition:</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520993" y="2019429"/>
            <a:ext cx="10203834" cy="4660340"/>
          </a:xfrm>
        </p:spPr>
        <p:txBody>
          <a:bodyPr>
            <a:normAutofit fontScale="85000" lnSpcReduction="10000"/>
          </a:bodyPr>
          <a:lstStyle/>
          <a:p>
            <a:pPr algn="l"/>
            <a:r>
              <a:rPr lang="en-GB" dirty="0"/>
              <a:t>A database is a collection of data, organised in such a way that the data can be easily accessed, managed and updated.</a:t>
            </a:r>
          </a:p>
          <a:p>
            <a:pPr algn="l"/>
            <a:r>
              <a:rPr lang="en-GB" sz="2400" dirty="0"/>
              <a:t>Database software is used to allow the user to enter edit and save data.</a:t>
            </a:r>
          </a:p>
          <a:p>
            <a:r>
              <a:rPr lang="en-GB" sz="2400" dirty="0"/>
              <a:t>Database software usually has a graphical interface to make data management simpler for the user.</a:t>
            </a:r>
          </a:p>
          <a:p>
            <a:r>
              <a:rPr lang="en-GB" sz="2400" dirty="0"/>
              <a:t>Database software can store large/huge amounts of data and perform reporting on that data.</a:t>
            </a:r>
          </a:p>
          <a:p>
            <a:pPr algn="l"/>
            <a:r>
              <a:rPr lang="en-GB" sz="2400" dirty="0"/>
              <a:t>Db software is used for data storage and backup.</a:t>
            </a:r>
          </a:p>
          <a:p>
            <a:pPr algn="l"/>
            <a:r>
              <a:rPr lang="en-GB" sz="2400" dirty="0"/>
              <a:t>DBMS software allows for multi-access control, and security. </a:t>
            </a:r>
          </a:p>
          <a:p>
            <a:pPr algn="l"/>
            <a:r>
              <a:rPr lang="en-GB" sz="2400" dirty="0"/>
              <a:t>Db software allow users to store data in tables </a:t>
            </a:r>
          </a:p>
          <a:p>
            <a:pPr lvl="1"/>
            <a:r>
              <a:rPr lang="en-GB" dirty="0"/>
              <a:t>“Database software is also known as </a:t>
            </a:r>
            <a:r>
              <a:rPr lang="en-GB" b="1" dirty="0"/>
              <a:t>database management software </a:t>
            </a:r>
            <a:r>
              <a:rPr lang="en-GB" dirty="0"/>
              <a:t>(DBMS), although these terms are not exact synonyms. Although database software is similar to database management software (DBMS), most database software lacks native language support, such as SQL, MySQL or any other database querying language. For example, MS Access software allows users to create, manage and query a database using its GUI controls and features, without having to write SQL queries.” (</a:t>
            </a:r>
            <a:r>
              <a:rPr lang="en-GB" dirty="0">
                <a:hlinkClick r:id="rId2">
                  <a:extLst>
                    <a:ext uri="{A12FA001-AC4F-418D-AE19-62706E023703}">
                      <ahyp:hlinkClr xmlns:ahyp="http://schemas.microsoft.com/office/drawing/2018/hyperlinkcolor" val="tx"/>
                    </a:ext>
                  </a:extLst>
                </a:hlinkClick>
              </a:rPr>
              <a:t>ref</a:t>
            </a:r>
            <a:r>
              <a:rPr lang="en-GB" dirty="0"/>
              <a:t>)</a:t>
            </a:r>
          </a:p>
        </p:txBody>
      </p:sp>
      <p:pic>
        <p:nvPicPr>
          <p:cNvPr id="4" name="Graphic 3" descr="Database outline">
            <a:extLst>
              <a:ext uri="{FF2B5EF4-FFF2-40B4-BE49-F238E27FC236}">
                <a16:creationId xmlns:a16="http://schemas.microsoft.com/office/drawing/2014/main" id="{074B7E07-A0DC-4D96-B19B-77A7D75D0A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69091" y="3219772"/>
            <a:ext cx="2022909" cy="2022909"/>
          </a:xfrm>
          <a:prstGeom prst="rect">
            <a:avLst/>
          </a:prstGeom>
        </p:spPr>
      </p:pic>
    </p:spTree>
    <p:extLst>
      <p:ext uri="{BB962C8B-B14F-4D97-AF65-F5344CB8AC3E}">
        <p14:creationId xmlns:p14="http://schemas.microsoft.com/office/powerpoint/2010/main" val="3053916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normAutofit/>
          </a:bodyPr>
          <a:lstStyle/>
          <a:p>
            <a:r>
              <a:rPr lang="en-GB" dirty="0"/>
              <a:t>definition:</a:t>
            </a:r>
            <a:br>
              <a:rPr lang="en-GB" dirty="0"/>
            </a:br>
            <a:r>
              <a:rPr lang="en-GB" sz="4800" b="1" u="sng" dirty="0"/>
              <a:t>SPREADSHEET</a:t>
            </a:r>
            <a:r>
              <a:rPr lang="en-GB" dirty="0"/>
              <a:t> V </a:t>
            </a:r>
            <a:r>
              <a:rPr lang="en-GB" sz="49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202919" y="1980683"/>
            <a:ext cx="8772625" cy="4206240"/>
          </a:xfrm>
        </p:spPr>
        <p:txBody>
          <a:bodyPr>
            <a:normAutofit/>
          </a:bodyPr>
          <a:lstStyle/>
          <a:p>
            <a:r>
              <a:rPr lang="en-GB" dirty="0"/>
              <a:t>“Spreadsheets were originally designed for one user, and their characteristics reflect that. They’re great for a single user or small number of users who don’t need to do a lot of incredibly complicated data manipulation. Databases, on the other hand, are designed to hold much larger collections of organized information—massive amounts, sometimes. Databases allow multiple users at the same time to quickly and securely access and query the data using highly complex logic and language.” (</a:t>
            </a:r>
            <a:r>
              <a:rPr lang="en-GB" dirty="0">
                <a:hlinkClick r:id="rId2">
                  <a:extLst>
                    <a:ext uri="{A12FA001-AC4F-418D-AE19-62706E023703}">
                      <ahyp:hlinkClr xmlns:ahyp="http://schemas.microsoft.com/office/drawing/2018/hyperlinkcolor" val="tx"/>
                    </a:ext>
                  </a:extLst>
                </a:hlinkClick>
              </a:rPr>
              <a:t>ref</a:t>
            </a:r>
            <a:r>
              <a:rPr lang="en-GB" dirty="0"/>
              <a:t>)</a:t>
            </a:r>
          </a:p>
          <a:p>
            <a:r>
              <a:rPr lang="en-GB" dirty="0"/>
              <a:t>For information on different types of </a:t>
            </a:r>
            <a:r>
              <a:rPr lang="en-GB" dirty="0" err="1"/>
              <a:t>databsse</a:t>
            </a:r>
            <a:r>
              <a:rPr lang="en-GB" dirty="0"/>
              <a:t>, please </a:t>
            </a:r>
            <a:r>
              <a:rPr lang="en-GB" dirty="0">
                <a:hlinkClick r:id="rId2">
                  <a:extLst>
                    <a:ext uri="{A12FA001-AC4F-418D-AE19-62706E023703}">
                      <ahyp:hlinkClr xmlns:ahyp="http://schemas.microsoft.com/office/drawing/2018/hyperlinkcolor" val="tx"/>
                    </a:ext>
                  </a:extLst>
                </a:hlinkClick>
              </a:rPr>
              <a:t>click here</a:t>
            </a:r>
            <a:r>
              <a:rPr lang="en-GB" dirty="0"/>
              <a:t>.</a:t>
            </a:r>
          </a:p>
        </p:txBody>
      </p:sp>
      <p:pic>
        <p:nvPicPr>
          <p:cNvPr id="4" name="Graphic 3" descr="Database outline">
            <a:extLst>
              <a:ext uri="{FF2B5EF4-FFF2-40B4-BE49-F238E27FC236}">
                <a16:creationId xmlns:a16="http://schemas.microsoft.com/office/drawing/2014/main" id="{074B7E07-A0DC-4D96-B19B-77A7D75D0A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5544" y="1894667"/>
            <a:ext cx="2022909" cy="2022909"/>
          </a:xfrm>
          <a:prstGeom prst="rect">
            <a:avLst/>
          </a:prstGeom>
        </p:spPr>
      </p:pic>
    </p:spTree>
    <p:extLst>
      <p:ext uri="{BB962C8B-B14F-4D97-AF65-F5344CB8AC3E}">
        <p14:creationId xmlns:p14="http://schemas.microsoft.com/office/powerpoint/2010/main" val="3767614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Activity - key features:</a:t>
            </a:r>
            <a:br>
              <a:rPr lang="en-GB" dirty="0"/>
            </a:br>
            <a:r>
              <a:rPr lang="en-GB" sz="48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buNone/>
            </a:pPr>
            <a:r>
              <a:rPr lang="en-GB" sz="3200" dirty="0"/>
              <a:t>Q. What are some key features of a Database?.</a:t>
            </a:r>
          </a:p>
        </p:txBody>
      </p:sp>
      <p:pic>
        <p:nvPicPr>
          <p:cNvPr id="5" name="Graphic 4" descr="Database outline">
            <a:extLst>
              <a:ext uri="{FF2B5EF4-FFF2-40B4-BE49-F238E27FC236}">
                <a16:creationId xmlns:a16="http://schemas.microsoft.com/office/drawing/2014/main" id="{49C50EE6-34BE-40DD-AB73-29125F1889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083504" y="3033793"/>
            <a:ext cx="2022909" cy="2022909"/>
          </a:xfrm>
          <a:prstGeom prst="rect">
            <a:avLst/>
          </a:prstGeom>
        </p:spPr>
      </p:pic>
    </p:spTree>
    <p:extLst>
      <p:ext uri="{BB962C8B-B14F-4D97-AF65-F5344CB8AC3E}">
        <p14:creationId xmlns:p14="http://schemas.microsoft.com/office/powerpoint/2010/main" val="27705727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25989" y="2011680"/>
            <a:ext cx="9784080" cy="4206240"/>
          </a:xfrm>
        </p:spPr>
        <p:txBody>
          <a:bodyPr>
            <a:normAutofit lnSpcReduction="10000"/>
          </a:bodyPr>
          <a:lstStyle/>
          <a:p>
            <a:r>
              <a:rPr lang="en-GB" sz="3200" dirty="0"/>
              <a:t>Watch Video: </a:t>
            </a:r>
            <a:r>
              <a:rPr lang="en-GB" sz="3200" dirty="0">
                <a:hlinkClick r:id="rId2">
                  <a:extLst>
                    <a:ext uri="{A12FA001-AC4F-418D-AE19-62706E023703}">
                      <ahyp:hlinkClr xmlns:ahyp="http://schemas.microsoft.com/office/drawing/2018/hyperlinkcolor" val="tx"/>
                    </a:ext>
                  </a:extLst>
                </a:hlinkClick>
              </a:rPr>
              <a:t>Database software overview</a:t>
            </a:r>
            <a:r>
              <a:rPr lang="en-GB" sz="3200" dirty="0"/>
              <a:t>.</a:t>
            </a:r>
          </a:p>
          <a:p>
            <a:r>
              <a:rPr lang="en-GB" sz="3200" dirty="0"/>
              <a:t>Data Storage.</a:t>
            </a:r>
          </a:p>
          <a:p>
            <a:r>
              <a:rPr lang="en-GB" sz="3200" dirty="0"/>
              <a:t>Data Organisation.</a:t>
            </a:r>
          </a:p>
          <a:p>
            <a:r>
              <a:rPr lang="en-GB" sz="3200" dirty="0"/>
              <a:t>GUI – Graphical User </a:t>
            </a:r>
            <a:r>
              <a:rPr lang="en-GB" sz="3200" dirty="0" err="1"/>
              <a:t>Inteface</a:t>
            </a:r>
            <a:r>
              <a:rPr lang="en-GB" sz="3200" dirty="0"/>
              <a:t>.</a:t>
            </a:r>
          </a:p>
          <a:p>
            <a:r>
              <a:rPr lang="en-GB" sz="3200" dirty="0"/>
              <a:t>Data Analysis and reporting.</a:t>
            </a:r>
          </a:p>
          <a:p>
            <a:r>
              <a:rPr lang="en-GB" sz="3200" dirty="0"/>
              <a:t>Data Visualisation.</a:t>
            </a:r>
          </a:p>
          <a:p>
            <a:r>
              <a:rPr lang="en-GB" sz="3200" dirty="0"/>
              <a:t>Eliminates data redundancy.</a:t>
            </a:r>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5544" y="1894667"/>
            <a:ext cx="2022909" cy="2022909"/>
          </a:xfrm>
          <a:prstGeom prst="rect">
            <a:avLst/>
          </a:prstGeom>
        </p:spPr>
      </p:pic>
    </p:spTree>
    <p:extLst>
      <p:ext uri="{BB962C8B-B14F-4D97-AF65-F5344CB8AC3E}">
        <p14:creationId xmlns:p14="http://schemas.microsoft.com/office/powerpoint/2010/main" val="519973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sz="5400" b="1" u="sng" dirty="0"/>
              <a:t>DATABASE</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221751" y="1847181"/>
            <a:ext cx="11531523" cy="4401205"/>
          </a:xfrm>
          <a:prstGeom prst="rect">
            <a:avLst/>
          </a:prstGeom>
          <a:noFill/>
        </p:spPr>
        <p:txBody>
          <a:bodyPr wrap="square">
            <a:spAutoFit/>
          </a:bodyPr>
          <a:lstStyle/>
          <a:p>
            <a:pPr marL="0" indent="0">
              <a:lnSpc>
                <a:spcPct val="100000"/>
              </a:lnSpc>
              <a:spcBef>
                <a:spcPts val="0"/>
              </a:spcBef>
              <a:spcAft>
                <a:spcPts val="0"/>
              </a:spcAft>
              <a:buNone/>
            </a:pPr>
            <a:r>
              <a:rPr lang="en-GB" sz="2800" dirty="0"/>
              <a:t>Some advanced/professional features include:</a:t>
            </a:r>
          </a:p>
          <a:p>
            <a:pPr marL="342900" indent="-342900">
              <a:lnSpc>
                <a:spcPct val="100000"/>
              </a:lnSpc>
              <a:spcBef>
                <a:spcPts val="0"/>
              </a:spcBef>
              <a:spcAft>
                <a:spcPts val="0"/>
              </a:spcAft>
              <a:buFont typeface="Arial" panose="020B0604020202020204" pitchFamily="34" charset="0"/>
              <a:buChar char="•"/>
            </a:pPr>
            <a:r>
              <a:rPr lang="en-GB" sz="2800" dirty="0"/>
              <a:t>Multiuser data access.</a:t>
            </a:r>
          </a:p>
          <a:p>
            <a:pPr marL="342900" indent="-342900">
              <a:lnSpc>
                <a:spcPct val="100000"/>
              </a:lnSpc>
              <a:spcBef>
                <a:spcPts val="0"/>
              </a:spcBef>
              <a:spcAft>
                <a:spcPts val="0"/>
              </a:spcAft>
              <a:buFont typeface="Arial" panose="020B0604020202020204" pitchFamily="34" charset="0"/>
              <a:buChar char="•"/>
            </a:pPr>
            <a:r>
              <a:rPr lang="en-GB" sz="2800" dirty="0"/>
              <a:t>Database Security (e.g., User-level access, permissions and data encryption).</a:t>
            </a:r>
          </a:p>
          <a:p>
            <a:pPr marL="342900" indent="-342900">
              <a:lnSpc>
                <a:spcPct val="100000"/>
              </a:lnSpc>
              <a:spcBef>
                <a:spcPts val="0"/>
              </a:spcBef>
              <a:spcAft>
                <a:spcPts val="0"/>
              </a:spcAft>
              <a:buFont typeface="Arial" panose="020B0604020202020204" pitchFamily="34" charset="0"/>
              <a:buChar char="•"/>
            </a:pPr>
            <a:r>
              <a:rPr lang="en-GB" sz="2800" dirty="0"/>
              <a:t>Huge data storage capacity.</a:t>
            </a:r>
          </a:p>
          <a:p>
            <a:pPr marL="342900" indent="-342900">
              <a:lnSpc>
                <a:spcPct val="100000"/>
              </a:lnSpc>
              <a:spcBef>
                <a:spcPts val="0"/>
              </a:spcBef>
              <a:spcAft>
                <a:spcPts val="0"/>
              </a:spcAft>
              <a:buFont typeface="Arial" panose="020B0604020202020204" pitchFamily="34" charset="0"/>
              <a:buChar char="•"/>
            </a:pPr>
            <a:r>
              <a:rPr lang="en-GB" sz="2800" dirty="0"/>
              <a:t>Use of a native languages such as SQL to query the database.</a:t>
            </a:r>
          </a:p>
          <a:p>
            <a:pPr marL="342900" indent="-342900">
              <a:lnSpc>
                <a:spcPct val="100000"/>
              </a:lnSpc>
              <a:spcBef>
                <a:spcPts val="0"/>
              </a:spcBef>
              <a:spcAft>
                <a:spcPts val="0"/>
              </a:spcAft>
              <a:buFont typeface="Arial" panose="020B0604020202020204" pitchFamily="34" charset="0"/>
              <a:buChar char="•"/>
            </a:pPr>
            <a:r>
              <a:rPr lang="en-GB" sz="2800" dirty="0"/>
              <a:t>Data rollback – A data rollback is either performed automatically by the DBMS or manually by Admin/the user. A rollback will restore a database to a previous state by </a:t>
            </a:r>
            <a:r>
              <a:rPr lang="en-GB" sz="2800" dirty="0" err="1"/>
              <a:t>canceling</a:t>
            </a:r>
            <a:r>
              <a:rPr lang="en-GB" sz="2800" dirty="0"/>
              <a:t> a specific transaction i.e. operation on the database.</a:t>
            </a:r>
          </a:p>
        </p:txBody>
      </p:sp>
      <p:pic>
        <p:nvPicPr>
          <p:cNvPr id="4" name="Graphic 3" descr="Database outline">
            <a:extLst>
              <a:ext uri="{FF2B5EF4-FFF2-40B4-BE49-F238E27FC236}">
                <a16:creationId xmlns:a16="http://schemas.microsoft.com/office/drawing/2014/main" id="{7A9A6BED-555A-42AC-90E2-5D5524D84CE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75544" y="1894667"/>
            <a:ext cx="2022909" cy="2022909"/>
          </a:xfrm>
          <a:prstGeom prst="rect">
            <a:avLst/>
          </a:prstGeom>
        </p:spPr>
      </p:pic>
    </p:spTree>
    <p:extLst>
      <p:ext uri="{BB962C8B-B14F-4D97-AF65-F5344CB8AC3E}">
        <p14:creationId xmlns:p14="http://schemas.microsoft.com/office/powerpoint/2010/main" val="2273083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reading:</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lnSpc>
                <a:spcPct val="115000"/>
              </a:lnSpc>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Use the following sources for further information and tutorials:</a:t>
            </a:r>
          </a:p>
          <a:p>
            <a:pPr>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Google search.</a:t>
            </a: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Supporting slide deck on Moodle: </a:t>
            </a:r>
            <a:r>
              <a:rPr lang="en-GB" sz="2400" dirty="0">
                <a:latin typeface="Arial" panose="020B0604020202020204" pitchFamily="34" charset="0"/>
                <a:ea typeface="Times New Roman" panose="02020603050405020304" pitchFamily="18" charset="0"/>
                <a:cs typeface="Arial" panose="020B0604020202020204" pitchFamily="34" charset="0"/>
              </a:rPr>
              <a:t>Microsoft Access.</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UWTSD Tutorials:</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Office365 Pro Plus is available to all students for free: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Office 365 Pro Plus | UWTSD</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For Quick start guides to using Office365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For additional information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2400" dirty="0"/>
          </a:p>
        </p:txBody>
      </p:sp>
      <p:pic>
        <p:nvPicPr>
          <p:cNvPr id="5" name="Graphic 4" descr="Database outline">
            <a:extLst>
              <a:ext uri="{FF2B5EF4-FFF2-40B4-BE49-F238E27FC236}">
                <a16:creationId xmlns:a16="http://schemas.microsoft.com/office/drawing/2014/main" id="{A89D199D-FDD7-437A-BC09-9D4B0566D4A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975544" y="1894667"/>
            <a:ext cx="2022909" cy="2022909"/>
          </a:xfrm>
          <a:prstGeom prst="rect">
            <a:avLst/>
          </a:prstGeom>
        </p:spPr>
      </p:pic>
    </p:spTree>
    <p:extLst>
      <p:ext uri="{BB962C8B-B14F-4D97-AF65-F5344CB8AC3E}">
        <p14:creationId xmlns:p14="http://schemas.microsoft.com/office/powerpoint/2010/main" val="5984959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449950" y="2194560"/>
            <a:ext cx="5418961" cy="1739347"/>
          </a:xfrm>
        </p:spPr>
        <p:txBody>
          <a:bodyPr vert="horz" lIns="91440" tIns="45720" rIns="91440" bIns="45720" rtlCol="0" anchor="ctr">
            <a:normAutofit/>
          </a:bodyPr>
          <a:lstStyle/>
          <a:p>
            <a:pPr algn="ctr">
              <a:lnSpc>
                <a:spcPct val="80000"/>
              </a:lnSpc>
            </a:pPr>
            <a:r>
              <a:rPr lang="en-US" sz="5100" b="1" u="sng" spc="150">
                <a:solidFill>
                  <a:schemeClr val="tx2"/>
                </a:solidFill>
                <a:latin typeface="+mj-lt"/>
              </a:rPr>
              <a:t>presentation</a:t>
            </a:r>
          </a:p>
        </p:txBody>
      </p:sp>
      <p:sp>
        <p:nvSpPr>
          <p:cNvPr id="18" name="Rectangle 1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Teacher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634275" y="982706"/>
            <a:ext cx="4851141" cy="4851141"/>
          </a:xfrm>
          <a:prstGeom prst="rect">
            <a:avLst/>
          </a:prstGeom>
        </p:spPr>
      </p:pic>
    </p:spTree>
    <p:extLst>
      <p:ext uri="{BB962C8B-B14F-4D97-AF65-F5344CB8AC3E}">
        <p14:creationId xmlns:p14="http://schemas.microsoft.com/office/powerpoint/2010/main" val="3659515417"/>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Activity - key features:</a:t>
            </a:r>
            <a:br>
              <a:rPr lang="en-GB" dirty="0"/>
            </a:br>
            <a:r>
              <a:rPr lang="en-GB" sz="48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buNone/>
            </a:pPr>
            <a:r>
              <a:rPr lang="en-GB" sz="3200" dirty="0"/>
              <a:t>Q. What are some key features of Presentation software?.</a:t>
            </a:r>
          </a:p>
        </p:txBody>
      </p:sp>
      <p:pic>
        <p:nvPicPr>
          <p:cNvPr id="6" name="Graphic 5" descr="Teacher with solid fill">
            <a:extLst>
              <a:ext uri="{FF2B5EF4-FFF2-40B4-BE49-F238E27FC236}">
                <a16:creationId xmlns:a16="http://schemas.microsoft.com/office/drawing/2014/main" id="{E57975BF-9B46-4275-B42C-584DF43713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4977159" y="3103345"/>
            <a:ext cx="2022909" cy="2022909"/>
          </a:xfrm>
          <a:prstGeom prst="rect">
            <a:avLst/>
          </a:prstGeom>
        </p:spPr>
      </p:pic>
    </p:spTree>
    <p:extLst>
      <p:ext uri="{BB962C8B-B14F-4D97-AF65-F5344CB8AC3E}">
        <p14:creationId xmlns:p14="http://schemas.microsoft.com/office/powerpoint/2010/main" val="4029353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definition:</a:t>
            </a:r>
            <a:br>
              <a:rPr lang="en-GB" dirty="0"/>
            </a:br>
            <a:r>
              <a:rPr lang="en-GB" sz="54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790413" y="2019429"/>
            <a:ext cx="9934413" cy="4660340"/>
          </a:xfrm>
        </p:spPr>
        <p:txBody>
          <a:bodyPr>
            <a:normAutofit/>
          </a:bodyPr>
          <a:lstStyle/>
          <a:p>
            <a:pPr algn="l"/>
            <a:r>
              <a:rPr lang="en-GB" sz="2800" dirty="0"/>
              <a:t>Presentation software allows you to create a presentation, traditionally a slideshow that include a variety of media such as text, images, graphs and videos.</a:t>
            </a:r>
          </a:p>
          <a:p>
            <a:pPr algn="l"/>
            <a:r>
              <a:rPr lang="en-GB" sz="2800" dirty="0"/>
              <a:t>They allow you to create, structure and format a presentation.</a:t>
            </a:r>
          </a:p>
          <a:p>
            <a:pPr algn="l"/>
            <a:r>
              <a:rPr lang="en-GB" sz="2800" dirty="0"/>
              <a:t>Usually, to accompany a voice presentation.</a:t>
            </a:r>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4504460" y="4289155"/>
            <a:ext cx="2022909" cy="2022909"/>
          </a:xfrm>
          <a:prstGeom prst="rect">
            <a:avLst/>
          </a:prstGeom>
        </p:spPr>
      </p:pic>
    </p:spTree>
    <p:extLst>
      <p:ext uri="{BB962C8B-B14F-4D97-AF65-F5344CB8AC3E}">
        <p14:creationId xmlns:p14="http://schemas.microsoft.com/office/powerpoint/2010/main" val="981328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examples:</a:t>
            </a:r>
            <a:br>
              <a:rPr lang="en-GB" dirty="0"/>
            </a:br>
            <a:r>
              <a:rPr lang="en-GB" sz="54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520993" y="2019429"/>
            <a:ext cx="10203834" cy="4660340"/>
          </a:xfrm>
        </p:spPr>
        <p:txBody>
          <a:bodyPr>
            <a:normAutofit/>
          </a:bodyPr>
          <a:lstStyle/>
          <a:p>
            <a:pPr marL="0" indent="0" algn="l">
              <a:buNone/>
            </a:pPr>
            <a:r>
              <a:rPr lang="en-GB" sz="2800" dirty="0"/>
              <a:t>Q. Can you name several presentation software?.</a:t>
            </a:r>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4295322" y="2468105"/>
            <a:ext cx="3190360" cy="3190360"/>
          </a:xfrm>
          <a:prstGeom prst="rect">
            <a:avLst/>
          </a:prstGeom>
        </p:spPr>
      </p:pic>
    </p:spTree>
    <p:extLst>
      <p:ext uri="{BB962C8B-B14F-4D97-AF65-F5344CB8AC3E}">
        <p14:creationId xmlns:p14="http://schemas.microsoft.com/office/powerpoint/2010/main" val="90840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examples:</a:t>
            </a:r>
            <a:br>
              <a:rPr lang="en-GB" dirty="0"/>
            </a:br>
            <a:r>
              <a:rPr lang="en-GB" sz="54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503335" y="2019429"/>
            <a:ext cx="9221491" cy="4660340"/>
          </a:xfrm>
        </p:spPr>
        <p:txBody>
          <a:bodyPr>
            <a:normAutofit/>
          </a:bodyPr>
          <a:lstStyle/>
          <a:p>
            <a:r>
              <a:rPr lang="en-GB" sz="3200" dirty="0"/>
              <a:t>MS PowerPoint.</a:t>
            </a:r>
          </a:p>
          <a:p>
            <a:r>
              <a:rPr lang="en-GB" sz="3200" dirty="0"/>
              <a:t>MS Sway.</a:t>
            </a:r>
          </a:p>
          <a:p>
            <a:r>
              <a:rPr lang="en-GB" sz="3200" dirty="0"/>
              <a:t>Adobe Spark.</a:t>
            </a:r>
          </a:p>
          <a:p>
            <a:r>
              <a:rPr lang="en-GB" sz="3200" dirty="0"/>
              <a:t>Presi.com</a:t>
            </a:r>
          </a:p>
          <a:p>
            <a:r>
              <a:rPr lang="en-GB" sz="3200" dirty="0"/>
              <a:t>Google Slides.</a:t>
            </a:r>
          </a:p>
          <a:p>
            <a:r>
              <a:rPr lang="en-GB" sz="3200" dirty="0"/>
              <a:t>Haiku Deck.com</a:t>
            </a:r>
          </a:p>
          <a:p>
            <a:r>
              <a:rPr lang="en-GB" sz="3200" dirty="0"/>
              <a:t>Visme.co</a:t>
            </a:r>
          </a:p>
          <a:p>
            <a:endParaRPr lang="en-GB" sz="3200" dirty="0"/>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449947" y="2350283"/>
            <a:ext cx="3190360" cy="3190360"/>
          </a:xfrm>
          <a:prstGeom prst="rect">
            <a:avLst/>
          </a:prstGeom>
        </p:spPr>
      </p:pic>
    </p:spTree>
    <p:extLst>
      <p:ext uri="{BB962C8B-B14F-4D97-AF65-F5344CB8AC3E}">
        <p14:creationId xmlns:p14="http://schemas.microsoft.com/office/powerpoint/2010/main" val="18812927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sz="5400" b="1" u="sng" dirty="0"/>
              <a:t>presentation</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229500" y="1792936"/>
            <a:ext cx="11531523" cy="4031873"/>
          </a:xfrm>
          <a:prstGeom prst="rect">
            <a:avLst/>
          </a:prstGeom>
          <a:noFill/>
        </p:spPr>
        <p:txBody>
          <a:bodyPr wrap="square">
            <a:spAutoFit/>
          </a:bodyPr>
          <a:lstStyle/>
          <a:p>
            <a:pPr marL="0" indent="0">
              <a:lnSpc>
                <a:spcPct val="100000"/>
              </a:lnSpc>
              <a:spcBef>
                <a:spcPts val="0"/>
              </a:spcBef>
              <a:spcAft>
                <a:spcPts val="0"/>
              </a:spcAft>
              <a:buNone/>
            </a:pPr>
            <a:r>
              <a:rPr lang="en-GB" sz="3200" dirty="0"/>
              <a:t>Some advanced/professional features include:</a:t>
            </a:r>
          </a:p>
          <a:p>
            <a:pPr marL="457200" indent="-457200">
              <a:lnSpc>
                <a:spcPct val="100000"/>
              </a:lnSpc>
              <a:spcBef>
                <a:spcPts val="0"/>
              </a:spcBef>
              <a:spcAft>
                <a:spcPts val="0"/>
              </a:spcAft>
              <a:buFont typeface="Arial" panose="020B0604020202020204" pitchFamily="34" charset="0"/>
              <a:buChar char="•"/>
            </a:pPr>
            <a:r>
              <a:rPr lang="en-GB" sz="3200" dirty="0"/>
              <a:t>Animation effects.</a:t>
            </a:r>
          </a:p>
          <a:p>
            <a:pPr marL="457200" indent="-457200">
              <a:lnSpc>
                <a:spcPct val="100000"/>
              </a:lnSpc>
              <a:spcBef>
                <a:spcPts val="0"/>
              </a:spcBef>
              <a:spcAft>
                <a:spcPts val="0"/>
              </a:spcAft>
              <a:buFont typeface="Arial" panose="020B0604020202020204" pitchFamily="34" charset="0"/>
              <a:buChar char="•"/>
            </a:pPr>
            <a:r>
              <a:rPr lang="en-GB" sz="3200" dirty="0"/>
              <a:t>Image editing capabilities.</a:t>
            </a:r>
          </a:p>
          <a:p>
            <a:pPr marL="457200" indent="-457200">
              <a:lnSpc>
                <a:spcPct val="100000"/>
              </a:lnSpc>
              <a:spcBef>
                <a:spcPts val="0"/>
              </a:spcBef>
              <a:spcAft>
                <a:spcPts val="0"/>
              </a:spcAft>
              <a:buFont typeface="Arial" panose="020B0604020202020204" pitchFamily="34" charset="0"/>
              <a:buChar char="•"/>
            </a:pPr>
            <a:r>
              <a:rPr lang="en-GB" sz="3200" dirty="0"/>
              <a:t>Video editing.</a:t>
            </a:r>
          </a:p>
          <a:p>
            <a:pPr marL="457200" indent="-457200">
              <a:lnSpc>
                <a:spcPct val="100000"/>
              </a:lnSpc>
              <a:spcBef>
                <a:spcPts val="0"/>
              </a:spcBef>
              <a:spcAft>
                <a:spcPts val="0"/>
              </a:spcAft>
              <a:buFont typeface="Arial" panose="020B0604020202020204" pitchFamily="34" charset="0"/>
              <a:buChar char="•"/>
            </a:pPr>
            <a:r>
              <a:rPr lang="en-GB" sz="3200" dirty="0"/>
              <a:t>Sound effects.</a:t>
            </a:r>
          </a:p>
          <a:p>
            <a:pPr marL="457200" indent="-457200">
              <a:lnSpc>
                <a:spcPct val="100000"/>
              </a:lnSpc>
              <a:spcBef>
                <a:spcPts val="0"/>
              </a:spcBef>
              <a:spcAft>
                <a:spcPts val="0"/>
              </a:spcAft>
              <a:buFont typeface="Arial" panose="020B0604020202020204" pitchFamily="34" charset="0"/>
              <a:buChar char="•"/>
            </a:pPr>
            <a:r>
              <a:rPr lang="en-GB" sz="3200" dirty="0"/>
              <a:t>Multiuser access and editing.</a:t>
            </a:r>
          </a:p>
          <a:p>
            <a:pPr marL="457200" indent="-457200">
              <a:lnSpc>
                <a:spcPct val="100000"/>
              </a:lnSpc>
              <a:spcBef>
                <a:spcPts val="0"/>
              </a:spcBef>
              <a:spcAft>
                <a:spcPts val="0"/>
              </a:spcAft>
              <a:buFont typeface="Arial" panose="020B0604020202020204" pitchFamily="34" charset="0"/>
              <a:buChar char="•"/>
            </a:pPr>
            <a:r>
              <a:rPr lang="en-GB" sz="3200" dirty="0"/>
              <a:t>Include Video demonstrations.</a:t>
            </a:r>
          </a:p>
          <a:p>
            <a:pPr marL="457200" indent="-457200">
              <a:lnSpc>
                <a:spcPct val="100000"/>
              </a:lnSpc>
              <a:spcBef>
                <a:spcPts val="0"/>
              </a:spcBef>
              <a:spcAft>
                <a:spcPts val="0"/>
              </a:spcAft>
              <a:buFont typeface="Arial" panose="020B0604020202020204" pitchFamily="34" charset="0"/>
              <a:buChar char="•"/>
            </a:pPr>
            <a:r>
              <a:rPr lang="en-GB" sz="3200" dirty="0"/>
              <a:t>To export as a Video presentation.</a:t>
            </a:r>
          </a:p>
        </p:txBody>
      </p:sp>
      <p:pic>
        <p:nvPicPr>
          <p:cNvPr id="5" name="Graphic 4" descr="Teacher with solid fill">
            <a:extLst>
              <a:ext uri="{FF2B5EF4-FFF2-40B4-BE49-F238E27FC236}">
                <a16:creationId xmlns:a16="http://schemas.microsoft.com/office/drawing/2014/main" id="{8CBF1845-E278-476A-8B88-671B111EA2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169091" y="3219772"/>
            <a:ext cx="2022909" cy="2022909"/>
          </a:xfrm>
          <a:prstGeom prst="rect">
            <a:avLst/>
          </a:prstGeom>
        </p:spPr>
      </p:pic>
    </p:spTree>
    <p:extLst>
      <p:ext uri="{BB962C8B-B14F-4D97-AF65-F5344CB8AC3E}">
        <p14:creationId xmlns:p14="http://schemas.microsoft.com/office/powerpoint/2010/main" val="3039687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reading:</a:t>
            </a:r>
            <a:br>
              <a:rPr lang="en-GB" dirty="0"/>
            </a:br>
            <a:r>
              <a:rPr lang="en-GB" sz="54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lnSpc>
                <a:spcPct val="115000"/>
              </a:lnSpc>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Use the following sources for further information and tutorials:</a:t>
            </a:r>
          </a:p>
          <a:p>
            <a:pPr>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Google search.</a:t>
            </a: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Supporting slide deck on Moodle: </a:t>
            </a:r>
            <a:r>
              <a:rPr lang="en-GB" sz="2400" dirty="0">
                <a:latin typeface="Arial" panose="020B0604020202020204" pitchFamily="34" charset="0"/>
                <a:ea typeface="Times New Roman" panose="02020603050405020304" pitchFamily="18" charset="0"/>
                <a:cs typeface="Arial" panose="020B0604020202020204" pitchFamily="34" charset="0"/>
              </a:rPr>
              <a:t>Microsoft PowerPoint.</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pPr>
            <a:r>
              <a:rPr lang="en-GB" sz="2400" b="1" dirty="0">
                <a:latin typeface="Arial" panose="020B0604020202020204" pitchFamily="34" charset="0"/>
                <a:ea typeface="Times New Roman" panose="02020603050405020304" pitchFamily="18" charset="0"/>
                <a:cs typeface="Arial" panose="020B0604020202020204" pitchFamily="34" charset="0"/>
              </a:rPr>
              <a:t>UWTSD Tutorials:</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Office365 Pro Plus is available to all students for free: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Office 365 Pro Plus | UWTSD</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pPr marL="571500" lvl="1" indent="-342900">
              <a:lnSpc>
                <a:spcPct val="115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For Quick start guides to using Office365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 For additional information please click </a:t>
            </a:r>
            <a:r>
              <a:rPr lang="en-GB" sz="2400" u="sng" dirty="0">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here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2400" dirty="0"/>
          </a:p>
        </p:txBody>
      </p:sp>
      <p:pic>
        <p:nvPicPr>
          <p:cNvPr id="6" name="Graphic 5" descr="Teacher with solid fill">
            <a:extLst>
              <a:ext uri="{FF2B5EF4-FFF2-40B4-BE49-F238E27FC236}">
                <a16:creationId xmlns:a16="http://schemas.microsoft.com/office/drawing/2014/main" id="{17005BF7-2B17-40AA-A31E-E391A182C81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913369" y="2011680"/>
            <a:ext cx="2022909" cy="2022909"/>
          </a:xfrm>
          <a:prstGeom prst="rect">
            <a:avLst/>
          </a:prstGeom>
        </p:spPr>
      </p:pic>
    </p:spTree>
    <p:extLst>
      <p:ext uri="{BB962C8B-B14F-4D97-AF65-F5344CB8AC3E}">
        <p14:creationId xmlns:p14="http://schemas.microsoft.com/office/powerpoint/2010/main" val="3861420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674A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786313" y="1546694"/>
            <a:ext cx="7675762" cy="3025305"/>
          </a:xfrm>
        </p:spPr>
        <p:txBody>
          <a:bodyPr>
            <a:normAutofit/>
          </a:bodyPr>
          <a:lstStyle/>
          <a:p>
            <a:r>
              <a:rPr lang="en-US" b="1" dirty="0">
                <a:solidFill>
                  <a:schemeClr val="bg1"/>
                </a:solidFill>
                <a:highlight>
                  <a:srgbClr val="FFFF00"/>
                </a:highlight>
                <a:latin typeface="Arial" panose="020B0604020202020204" pitchFamily="34" charset="0"/>
                <a:cs typeface="Arial" panose="020B0604020202020204" pitchFamily="34" charset="0"/>
              </a:rPr>
              <a:t>Tutor Show: </a:t>
            </a:r>
            <a:br>
              <a:rPr lang="en-US" b="1" dirty="0">
                <a:solidFill>
                  <a:schemeClr val="bg1"/>
                </a:solidFill>
                <a:highlight>
                  <a:srgbClr val="FFFF00"/>
                </a:highlight>
                <a:latin typeface="Arial" panose="020B0604020202020204" pitchFamily="34" charset="0"/>
                <a:cs typeface="Arial" panose="020B0604020202020204" pitchFamily="34" charset="0"/>
              </a:rPr>
            </a:br>
            <a:r>
              <a:rPr lang="en-US" cap="none" dirty="0">
                <a:solidFill>
                  <a:schemeClr val="tx1"/>
                </a:solidFill>
                <a:latin typeface="Arial" panose="020B0604020202020204" pitchFamily="34" charset="0"/>
                <a:cs typeface="Arial" panose="020B0604020202020204" pitchFamily="34" charset="0"/>
              </a:rPr>
              <a:t>Assignment</a:t>
            </a:r>
            <a:r>
              <a:rPr lang="en-US" cap="none" dirty="0">
                <a:solidFill>
                  <a:schemeClr val="bg1"/>
                </a:solidFill>
                <a:latin typeface="Arial" panose="020B0604020202020204" pitchFamily="34" charset="0"/>
                <a:cs typeface="Arial" panose="020B0604020202020204" pitchFamily="34" charset="0"/>
              </a:rPr>
              <a:t> </a:t>
            </a:r>
            <a:r>
              <a:rPr lang="en-US" cap="none" dirty="0">
                <a:solidFill>
                  <a:schemeClr val="tx1"/>
                </a:solidFill>
                <a:latin typeface="Arial" panose="020B0604020202020204" pitchFamily="34" charset="0"/>
                <a:cs typeface="Arial" panose="020B0604020202020204" pitchFamily="34" charset="0"/>
              </a:rPr>
              <a:t>1: Task 3.</a:t>
            </a:r>
            <a:br>
              <a:rPr lang="en-US" dirty="0">
                <a:solidFill>
                  <a:schemeClr val="tx1"/>
                </a:solidFill>
                <a:latin typeface="Arial" panose="020B0604020202020204" pitchFamily="34" charset="0"/>
                <a:cs typeface="Arial" panose="020B0604020202020204" pitchFamily="34" charset="0"/>
              </a:rPr>
            </a:br>
            <a:endParaRPr lang="en-GB" sz="3200" b="1" dirty="0">
              <a:solidFill>
                <a:schemeClr val="tx1"/>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1455826513"/>
              </p:ext>
            </p:extLst>
          </p:nvPr>
        </p:nvGraphicFramePr>
        <p:xfrm>
          <a:off x="7795647" y="2177512"/>
          <a:ext cx="4835472" cy="3544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2E3FC52-C4D9-463C-92B0-7472755E3030}"/>
              </a:ext>
            </a:extLst>
          </p:cNvPr>
          <p:cNvSpPr txBox="1">
            <a:spLocks/>
          </p:cNvSpPr>
          <p:nvPr/>
        </p:nvSpPr>
        <p:spPr>
          <a:xfrm>
            <a:off x="1202919" y="284176"/>
            <a:ext cx="8874142" cy="1508760"/>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dirty="0"/>
              <a:t>Assignment location.</a:t>
            </a:r>
          </a:p>
        </p:txBody>
      </p:sp>
    </p:spTree>
    <p:extLst>
      <p:ext uri="{BB962C8B-B14F-4D97-AF65-F5344CB8AC3E}">
        <p14:creationId xmlns:p14="http://schemas.microsoft.com/office/powerpoint/2010/main" val="31369277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720043" y="2094292"/>
            <a:ext cx="10622215" cy="4165267"/>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180340"/>
            <a:r>
              <a:rPr lang="en-GB" sz="2800" b="1" dirty="0"/>
              <a:t>Task 3. Office Applications for creating storing, analysing &amp; presenting information/data. (Approx. 250 words).</a:t>
            </a:r>
          </a:p>
          <a:p>
            <a:pPr marL="342900" lvl="0" indent="-342900">
              <a:buFont typeface="+mj-lt"/>
              <a:buAutoNum type="alphaLcPeriod"/>
            </a:pPr>
            <a:r>
              <a:rPr lang="en-GB" sz="2400" b="1" dirty="0"/>
              <a:t>Analyse several contemporary Office applications </a:t>
            </a:r>
            <a:r>
              <a:rPr lang="en-GB" sz="2400" dirty="0"/>
              <a:t>(e.g., for Word-processing, Spreadsheets, Databases, Presentations), and document a summary of their key features using written text with some images and relevant citations (approx. 2/3 sources).</a:t>
            </a:r>
          </a:p>
          <a:p>
            <a:pPr marL="342900" lvl="0" indent="-342900">
              <a:buFont typeface="+mj-lt"/>
              <a:buAutoNum type="alphaLcPeriod"/>
            </a:pPr>
            <a:r>
              <a:rPr lang="en-GB" sz="2400" b="1" dirty="0"/>
              <a:t>Test</a:t>
            </a:r>
            <a:r>
              <a:rPr lang="en-GB" sz="2400" dirty="0"/>
              <a:t> some business-related features of </a:t>
            </a:r>
            <a:r>
              <a:rPr lang="en-GB" sz="2400" b="1" dirty="0"/>
              <a:t>a freely available Office Application </a:t>
            </a:r>
            <a:r>
              <a:rPr lang="en-GB" sz="2400" dirty="0"/>
              <a:t>of your choice and document several screenshots with brief accompanying description to provide evidence of practical use.</a:t>
            </a:r>
          </a:p>
          <a:p>
            <a:pPr marL="0" lvl="0" indent="0">
              <a:buNone/>
            </a:pPr>
            <a:r>
              <a:rPr lang="en-GB" sz="2400" dirty="0"/>
              <a:t>When complete, 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3.</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29" name="Rectangle 28">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spc="150">
                <a:solidFill>
                  <a:schemeClr val="tx2"/>
                </a:solidFill>
                <a:latin typeface="+mj-lt"/>
              </a:rPr>
              <a:t>Register.</a:t>
            </a: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963246" y="3996250"/>
            <a:ext cx="6905666" cy="1942434"/>
          </a:xfrm>
        </p:spPr>
        <p:txBody>
          <a:bodyPr vert="horz" lIns="91440" tIns="45720" rIns="91440" bIns="45720" rtlCol="0">
            <a:normAutofit/>
          </a:bodyPr>
          <a:lstStyle/>
          <a:p>
            <a:pPr marL="0" indent="0" algn="ctr">
              <a:buNone/>
            </a:pPr>
            <a:r>
              <a:rPr lang="en-US" sz="2000">
                <a:solidFill>
                  <a:schemeClr val="bg2"/>
                </a:solidFill>
                <a:latin typeface="+mn-lt"/>
                <a:cs typeface="+mn-cs"/>
              </a:rPr>
              <a:t>Save / Download participant list from Teams.</a:t>
            </a:r>
          </a:p>
        </p:txBody>
      </p:sp>
    </p:spTree>
    <p:extLst>
      <p:ext uri="{BB962C8B-B14F-4D97-AF65-F5344CB8AC3E}">
        <p14:creationId xmlns:p14="http://schemas.microsoft.com/office/powerpoint/2010/main" val="2961266617"/>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2836FF-945C-48EA-A449-7EDFC73F6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0"/>
            <a:ext cx="606974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83BC7947-FCF0-4F53-A871-5E847286C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5E04DFB-DE39-4410-A457-DD1B62DE0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176109"/>
            <a:ext cx="6069743" cy="16459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449961" y="284176"/>
            <a:ext cx="5094980" cy="1508760"/>
          </a:xfrm>
        </p:spPr>
        <p:txBody>
          <a:bodyPr vert="horz" lIns="91440" tIns="45720" rIns="91440" bIns="45720" rtlCol="0" anchor="ctr">
            <a:normAutofit/>
          </a:bodyPr>
          <a:lstStyle/>
          <a:p>
            <a:r>
              <a:rPr lang="en-US">
                <a:solidFill>
                  <a:schemeClr val="tx2"/>
                </a:solidFill>
                <a:latin typeface="+mj-lt"/>
              </a:rPr>
              <a:t> Questions.</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4275" y="982706"/>
            <a:ext cx="4851141" cy="4851141"/>
          </a:xfrm>
          <a:prstGeom prst="rect">
            <a:avLst/>
          </a:prstGeom>
        </p:spPr>
      </p:pic>
      <p:sp>
        <p:nvSpPr>
          <p:cNvPr id="3" name="TextBox 2">
            <a:extLst>
              <a:ext uri="{FF2B5EF4-FFF2-40B4-BE49-F238E27FC236}">
                <a16:creationId xmlns:a16="http://schemas.microsoft.com/office/drawing/2014/main" id="{6624C785-6A0E-4F79-A004-25883BFC9942}"/>
              </a:ext>
            </a:extLst>
          </p:cNvPr>
          <p:cNvSpPr txBox="1"/>
          <p:nvPr/>
        </p:nvSpPr>
        <p:spPr>
          <a:xfrm>
            <a:off x="6454363" y="2011680"/>
            <a:ext cx="5090578" cy="4206240"/>
          </a:xfrm>
          <a:prstGeom prst="rect">
            <a:avLst/>
          </a:prstGeom>
        </p:spPr>
        <p:txBody>
          <a:bodyPr vert="horz" lIns="91440" tIns="45720" rIns="91440" bIns="45720" rtlCol="0">
            <a:normAutofit/>
          </a:bodyPr>
          <a:lstStyle/>
          <a:p>
            <a:pPr indent="-182880" defTabSz="914400">
              <a:lnSpc>
                <a:spcPct val="90000"/>
              </a:lnSpc>
              <a:spcAft>
                <a:spcPts val="600"/>
              </a:spcAft>
              <a:buClr>
                <a:schemeClr val="tx1"/>
              </a:buClr>
              <a:buFont typeface="Wingdings" pitchFamily="2" charset="2"/>
              <a:buChar char=""/>
            </a:pPr>
            <a:r>
              <a:rPr lang="en-US">
                <a:solidFill>
                  <a:schemeClr val="bg1"/>
                </a:solidFill>
              </a:rPr>
              <a:t>Q&amp;A.</a:t>
            </a:r>
          </a:p>
        </p:txBody>
      </p:sp>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1130653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000" b="1" dirty="0"/>
              <a:t>software applications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endParaRPr lang="en-GB" sz="3200" b="1" dirty="0"/>
          </a:p>
        </p:txBody>
      </p:sp>
      <p:pic>
        <p:nvPicPr>
          <p:cNvPr id="4" name="Picture 3" descr="A picture containing person, indoor&#10;&#10;Description automatically generated">
            <a:extLst>
              <a:ext uri="{FF2B5EF4-FFF2-40B4-BE49-F238E27FC236}">
                <a16:creationId xmlns:a16="http://schemas.microsoft.com/office/drawing/2014/main" id="{9471C969-1B2D-496B-9BCF-7D73C7A591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8149" y="3206696"/>
            <a:ext cx="5050692" cy="3367128"/>
          </a:xfrm>
          <a:prstGeom prst="rect">
            <a:avLst/>
          </a:prstGeom>
        </p:spPr>
      </p:pic>
      <p:sp>
        <p:nvSpPr>
          <p:cNvPr id="5" name="TextBox 4">
            <a:extLst>
              <a:ext uri="{FF2B5EF4-FFF2-40B4-BE49-F238E27FC236}">
                <a16:creationId xmlns:a16="http://schemas.microsoft.com/office/drawing/2014/main" id="{7B6B7A45-2A3B-4C12-985E-92D773BF82BD}"/>
              </a:ext>
            </a:extLst>
          </p:cNvPr>
          <p:cNvSpPr txBox="1"/>
          <p:nvPr/>
        </p:nvSpPr>
        <p:spPr>
          <a:xfrm>
            <a:off x="5362413" y="6537621"/>
            <a:ext cx="3022170" cy="215444"/>
          </a:xfrm>
          <a:prstGeom prst="rect">
            <a:avLst/>
          </a:prstGeom>
          <a:noFill/>
        </p:spPr>
        <p:txBody>
          <a:bodyPr wrap="square" rtlCol="0">
            <a:spAutoFit/>
          </a:bodyPr>
          <a:lstStyle/>
          <a:p>
            <a:r>
              <a:rPr lang="en-GB" sz="800" dirty="0">
                <a:hlinkClick r:id="rId3" tooltip="http://prophotostock.deviantart.com/art/Digital-Diagram-Business-and-Technology-425011646"/>
              </a:rPr>
              <a:t>This Photo</a:t>
            </a:r>
            <a:r>
              <a:rPr lang="en-GB" sz="800" dirty="0"/>
              <a:t> by Unknown Author is licensed under </a:t>
            </a:r>
            <a:r>
              <a:rPr lang="en-GB" sz="800" dirty="0">
                <a:hlinkClick r:id="rId4" tooltip="https://creativecommons.org/licenses/by/3.0/"/>
              </a:rPr>
              <a:t>CC BY</a:t>
            </a:r>
            <a:endParaRPr lang="en-GB" sz="800" dirty="0"/>
          </a:p>
        </p:txBody>
      </p:sp>
      <p:pic>
        <p:nvPicPr>
          <p:cNvPr id="7" name="Picture 6" descr="A picture containing text, electronics, computer, display&#10;&#10;Description automatically generated">
            <a:extLst>
              <a:ext uri="{FF2B5EF4-FFF2-40B4-BE49-F238E27FC236}">
                <a16:creationId xmlns:a16="http://schemas.microsoft.com/office/drawing/2014/main" id="{E2860C5E-6662-4135-88EC-FEBD4FDB8DD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33413" y="3976214"/>
            <a:ext cx="4742951" cy="2667909"/>
          </a:xfrm>
          <a:prstGeom prst="rect">
            <a:avLst/>
          </a:prstGeom>
        </p:spPr>
      </p:pic>
      <p:sp>
        <p:nvSpPr>
          <p:cNvPr id="8" name="TextBox 7">
            <a:extLst>
              <a:ext uri="{FF2B5EF4-FFF2-40B4-BE49-F238E27FC236}">
                <a16:creationId xmlns:a16="http://schemas.microsoft.com/office/drawing/2014/main" id="{D855F2BE-60B9-4295-8D14-737422B4DEAC}"/>
              </a:ext>
            </a:extLst>
          </p:cNvPr>
          <p:cNvSpPr txBox="1"/>
          <p:nvPr/>
        </p:nvSpPr>
        <p:spPr>
          <a:xfrm>
            <a:off x="9546266" y="6444068"/>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stileex.xyz/en/types-computer-softwa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609174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A8A276B6-176B-4067-82FD-C89B44799588}">
  <ds:schemaRefs>
    <ds:schemaRef ds:uri="http://schemas.microsoft.com/office/2006/metadata/properties"/>
    <ds:schemaRef ds:uri="http://schemas.microsoft.com/office/2006/documentManagement/types"/>
    <ds:schemaRef ds:uri="bf13d2f1-3fb4-4d24-806f-713eb38c1b0e"/>
    <ds:schemaRef ds:uri="http://purl.org/dc/elements/1.1/"/>
    <ds:schemaRef ds:uri="http://purl.org/dc/terms/"/>
    <ds:schemaRef ds:uri="a3276f14-397d-4ed7-b8c7-ece791485ff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95A15D1B-B247-485A-9E53-A8314DE23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1312</TotalTime>
  <Words>2085</Words>
  <Application>Microsoft Office PowerPoint</Application>
  <PresentationFormat>Widescreen</PresentationFormat>
  <Paragraphs>181</Paragraphs>
  <Slides>40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Arial Rounded MT Bold</vt:lpstr>
      <vt:lpstr>Calibri</vt:lpstr>
      <vt:lpstr>Corbel</vt:lpstr>
      <vt:lpstr>Symbol</vt:lpstr>
      <vt:lpstr>Wingdings</vt:lpstr>
      <vt:lpstr>Banded</vt:lpstr>
      <vt:lpstr>Software Applications for Business </vt:lpstr>
      <vt:lpstr>Table of contents</vt:lpstr>
      <vt:lpstr>Assignment 1: TASK 3</vt:lpstr>
      <vt:lpstr>Activity: Office suites</vt:lpstr>
      <vt:lpstr>Office suites</vt:lpstr>
      <vt:lpstr>Word porocessor</vt:lpstr>
      <vt:lpstr>definition:  Word processor</vt:lpstr>
      <vt:lpstr>Activity - key features:  Word processor</vt:lpstr>
      <vt:lpstr>Some key features:  Word processor</vt:lpstr>
      <vt:lpstr>Some business features:  Word processor</vt:lpstr>
      <vt:lpstr>Further reading:  Word processor</vt:lpstr>
      <vt:lpstr>spreadsheet</vt:lpstr>
      <vt:lpstr>definition: Spreadsheet</vt:lpstr>
      <vt:lpstr>Activity - key features: Spreadsheet</vt:lpstr>
      <vt:lpstr>Some key features: Spreadsheet</vt:lpstr>
      <vt:lpstr>Some business features:  Spreadsheet</vt:lpstr>
      <vt:lpstr>Some business features:  Spreadsheet</vt:lpstr>
      <vt:lpstr>Further reading: Spreadsheet</vt:lpstr>
      <vt:lpstr>DATABASE</vt:lpstr>
      <vt:lpstr>definition: DATABASE</vt:lpstr>
      <vt:lpstr>definition: SPREADSHEET V DATABASE</vt:lpstr>
      <vt:lpstr>Activity - key features: DATABASE</vt:lpstr>
      <vt:lpstr>Some key features: DATABASE</vt:lpstr>
      <vt:lpstr>Some business features: DATABASE</vt:lpstr>
      <vt:lpstr>Further reading: DATABASE</vt:lpstr>
      <vt:lpstr>presentation</vt:lpstr>
      <vt:lpstr>Activity - key features: presentation</vt:lpstr>
      <vt:lpstr>definition: presentation</vt:lpstr>
      <vt:lpstr>examples: presentation</vt:lpstr>
      <vt:lpstr>Some examples: presentation</vt:lpstr>
      <vt:lpstr>Some business features: presentation</vt:lpstr>
      <vt:lpstr>Further reading: presentation</vt:lpstr>
      <vt:lpstr>Tutor Show:  Assignment 1: Task 3. </vt:lpstr>
      <vt:lpstr>The Key to Success</vt:lpstr>
      <vt:lpstr>PowerPoint Presentation</vt:lpstr>
      <vt:lpstr>Register.</vt:lpstr>
      <vt:lpstr> Questions.</vt:lpstr>
      <vt:lpstr>The end. </vt:lpstr>
      <vt:lpstr>Archive slides.</vt:lpstr>
      <vt:lpstr>software applications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James Williams</cp:lastModifiedBy>
  <cp:revision>43</cp:revision>
  <dcterms:created xsi:type="dcterms:W3CDTF">2021-01-16T10:49:17Z</dcterms:created>
  <dcterms:modified xsi:type="dcterms:W3CDTF">2021-11-17T19:06:25Z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