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2" r:id="rId1"/>
  </p:sldMasterIdLst>
  <p:notesMasterIdLst>
    <p:notesMasterId r:id="rId26"/>
  </p:notesMasterIdLst>
  <p:handoutMasterIdLst>
    <p:handoutMasterId r:id="rId27"/>
  </p:handoutMasterIdLst>
  <p:sldIdLst>
    <p:sldId id="256" r:id="rId2"/>
    <p:sldId id="257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88" r:id="rId11"/>
    <p:sldId id="289" r:id="rId12"/>
    <p:sldId id="290" r:id="rId13"/>
    <p:sldId id="291" r:id="rId14"/>
    <p:sldId id="292" r:id="rId15"/>
    <p:sldId id="293" r:id="rId16"/>
    <p:sldId id="295" r:id="rId17"/>
    <p:sldId id="300" r:id="rId18"/>
    <p:sldId id="296" r:id="rId19"/>
    <p:sldId id="297" r:id="rId20"/>
    <p:sldId id="298" r:id="rId21"/>
    <p:sldId id="278" r:id="rId22"/>
    <p:sldId id="279" r:id="rId23"/>
    <p:sldId id="280" r:id="rId24"/>
    <p:sldId id="299" r:id="rId25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64" autoAdjust="0"/>
    <p:restoredTop sz="85362" autoAdjust="0"/>
  </p:normalViewPr>
  <p:slideViewPr>
    <p:cSldViewPr>
      <p:cViewPr>
        <p:scale>
          <a:sx n="66" d="100"/>
          <a:sy n="66" d="100"/>
        </p:scale>
        <p:origin x="-634" y="-18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handoutMaster" Target="handoutMasters/handoutMaster1.xml"/><Relationship Id="rId30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97CD5DF-750C-4E7B-A92E-F87899C67CA4}" type="datetimeFigureOut">
              <a:rPr lang="en-GB"/>
              <a:pPr>
                <a:defRPr/>
              </a:pPr>
              <a:t>02/11/2010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1B785B1-3E2A-4439-A975-ABE7FB857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AF1F433-7372-417E-AC9A-D1F780CBAA4D}" type="datetimeFigureOut">
              <a:rPr lang="en-GB"/>
              <a:pPr>
                <a:defRPr/>
              </a:pPr>
              <a:t>02/11/2010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 smtClean="0"/>
              <a:t>Click to edit Master text styles</a:t>
            </a:r>
          </a:p>
          <a:p>
            <a:pPr lvl="1"/>
            <a:r>
              <a:rPr lang="en-GB" noProof="0" smtClean="0"/>
              <a:t>Second level</a:t>
            </a:r>
          </a:p>
          <a:p>
            <a:pPr lvl="2"/>
            <a:r>
              <a:rPr lang="en-GB" noProof="0" smtClean="0"/>
              <a:t>Third level</a:t>
            </a:r>
          </a:p>
          <a:p>
            <a:pPr lvl="3"/>
            <a:r>
              <a:rPr lang="en-GB" noProof="0" smtClean="0"/>
              <a:t>Fourth level</a:t>
            </a:r>
          </a:p>
          <a:p>
            <a:pPr lvl="4"/>
            <a:r>
              <a:rPr lang="en-GB" noProof="0" smtClean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83B92C-6AAF-479C-8FC3-41291BC52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 explore a topic in great detail</a:t>
            </a:r>
          </a:p>
          <a:p>
            <a:r>
              <a:rPr lang="en-GB" dirty="0" smtClean="0"/>
              <a:t>To develop and organise your own ideas through writing</a:t>
            </a:r>
          </a:p>
          <a:p>
            <a:r>
              <a:rPr lang="en-GB" dirty="0" smtClean="0"/>
              <a:t>To develop your writing skills</a:t>
            </a:r>
          </a:p>
          <a:p>
            <a:r>
              <a:rPr lang="en-GB" dirty="0" smtClean="0"/>
              <a:t>To express your own views about a topic</a:t>
            </a:r>
          </a:p>
          <a:p>
            <a:r>
              <a:rPr lang="en-GB" dirty="0" smtClean="0"/>
              <a:t>To assess your progress in a specific subject area.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en-GB" sz="2400" dirty="0" smtClean="0"/>
              <a:t>Title or Question</a:t>
            </a:r>
          </a:p>
          <a:p>
            <a:endParaRPr lang="en-GB" sz="2400" dirty="0" smtClean="0"/>
          </a:p>
          <a:p>
            <a:r>
              <a:rPr lang="en-GB" sz="2400" dirty="0" smtClean="0"/>
              <a:t>Introduction:</a:t>
            </a:r>
          </a:p>
          <a:p>
            <a:pPr lvl="1"/>
            <a:r>
              <a:rPr lang="en-GB" sz="2000" dirty="0" smtClean="0"/>
              <a:t>Explain what the essay is going to cover</a:t>
            </a:r>
          </a:p>
          <a:p>
            <a:pPr lvl="1"/>
            <a:r>
              <a:rPr lang="en-GB" sz="2000" dirty="0" smtClean="0"/>
              <a:t>Identify the issues to be covered</a:t>
            </a:r>
          </a:p>
          <a:p>
            <a:endParaRPr lang="en-GB" sz="2400" dirty="0" smtClean="0"/>
          </a:p>
          <a:p>
            <a:r>
              <a:rPr lang="en-GB" sz="2400" dirty="0" smtClean="0"/>
              <a:t>Main Body:</a:t>
            </a:r>
          </a:p>
          <a:p>
            <a:pPr lvl="1"/>
            <a:r>
              <a:rPr lang="en-GB" sz="2000" dirty="0" smtClean="0"/>
              <a:t>Develop an argument or line of reasoning, in paragraph format</a:t>
            </a:r>
          </a:p>
          <a:p>
            <a:endParaRPr lang="en-GB" dirty="0" smtClean="0"/>
          </a:p>
          <a:p>
            <a:r>
              <a:rPr lang="en-GB" sz="2400" dirty="0" smtClean="0"/>
              <a:t>Conclusion:	</a:t>
            </a:r>
          </a:p>
          <a:p>
            <a:pPr lvl="1"/>
            <a:r>
              <a:rPr lang="en-GB" sz="2000" dirty="0" smtClean="0"/>
              <a:t>Should contain no new material</a:t>
            </a:r>
          </a:p>
          <a:p>
            <a:pPr lvl="1"/>
            <a:r>
              <a:rPr lang="en-GB" sz="2000" dirty="0" smtClean="0"/>
              <a:t>Summarise the arguments presented and the main themes</a:t>
            </a:r>
          </a:p>
          <a:p>
            <a:pPr lvl="1"/>
            <a:r>
              <a:rPr lang="en-GB" sz="2000" dirty="0" smtClean="0"/>
              <a:t>State any general conclusions</a:t>
            </a:r>
          </a:p>
          <a:p>
            <a:endParaRPr lang="en-GB" sz="2400" dirty="0" smtClean="0"/>
          </a:p>
          <a:p>
            <a:r>
              <a:rPr lang="en-GB" sz="2400" dirty="0" smtClean="0"/>
              <a:t>References or Bibliography:	</a:t>
            </a:r>
          </a:p>
          <a:p>
            <a:pPr lvl="1"/>
            <a:r>
              <a:rPr lang="en-GB" sz="2000" dirty="0" smtClean="0"/>
              <a:t>Books, articles, etc.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Provide specific research-based information</a:t>
            </a:r>
          </a:p>
          <a:p>
            <a:r>
              <a:rPr lang="en-GB" dirty="0" smtClean="0"/>
              <a:t>Usually result in a course of action being decided upon</a:t>
            </a:r>
          </a:p>
          <a:p>
            <a:r>
              <a:rPr lang="en-GB" dirty="0" smtClean="0"/>
              <a:t>Are designed to give information concisely and accurately</a:t>
            </a:r>
          </a:p>
          <a:p>
            <a:r>
              <a:rPr lang="en-GB" dirty="0" smtClean="0"/>
              <a:t>Are written in an impersonal and objective ‘tone of voice’</a:t>
            </a:r>
          </a:p>
          <a:p>
            <a:r>
              <a:rPr lang="en-GB" dirty="0" smtClean="0"/>
              <a:t>Present clear findings, using a minimum of words</a:t>
            </a:r>
          </a:p>
          <a:p>
            <a:r>
              <a:rPr lang="en-GB" dirty="0" smtClean="0"/>
              <a:t>Follow a standard structure.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Before you write a report it is essential to think about the ‘terms of reference’ of the report i.e.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What do you already know about the subject matter?</a:t>
            </a:r>
          </a:p>
          <a:p>
            <a:endParaRPr lang="en-GB" dirty="0" smtClean="0"/>
          </a:p>
          <a:p>
            <a:r>
              <a:rPr lang="en-GB" dirty="0" smtClean="0"/>
              <a:t>What do you need to find out?</a:t>
            </a:r>
          </a:p>
          <a:p>
            <a:endParaRPr lang="en-GB" dirty="0" smtClean="0"/>
          </a:p>
          <a:p>
            <a:r>
              <a:rPr lang="en-GB" dirty="0" smtClean="0"/>
              <a:t>Where will you find the information you need?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The purpose of the report will dictate the type of report you write</a:t>
            </a:r>
          </a:p>
          <a:p>
            <a:endParaRPr lang="en-GB" dirty="0" smtClean="0"/>
          </a:p>
          <a:p>
            <a:pPr marL="0" marR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Usually reports contain a combination of two or three of the above.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200" dirty="0" smtClean="0"/>
              <a:t>Jot ideas down in note form, keeping the main aim in mind</a:t>
            </a:r>
          </a:p>
          <a:p>
            <a:r>
              <a:rPr lang="en-GB" sz="1200" dirty="0" smtClean="0"/>
              <a:t>Collect all research material – secondary and/or primary</a:t>
            </a:r>
          </a:p>
          <a:p>
            <a:pPr>
              <a:buNone/>
            </a:pPr>
            <a:endParaRPr lang="en-GB" sz="1200" u="sng" dirty="0" smtClean="0"/>
          </a:p>
          <a:p>
            <a:pPr>
              <a:buNone/>
            </a:pPr>
            <a:r>
              <a:rPr lang="en-GB" sz="1200" u="sng" dirty="0" smtClean="0"/>
              <a:t>Review:</a:t>
            </a:r>
          </a:p>
          <a:p>
            <a:r>
              <a:rPr lang="en-GB" sz="1200" dirty="0" smtClean="0"/>
              <a:t>Are all ideas relevant?</a:t>
            </a:r>
          </a:p>
          <a:p>
            <a:r>
              <a:rPr lang="en-GB" sz="1200" dirty="0" smtClean="0"/>
              <a:t>Is all the research material relevant?</a:t>
            </a:r>
          </a:p>
          <a:p>
            <a:pPr>
              <a:buNone/>
            </a:pPr>
            <a:endParaRPr lang="en-GB" sz="1200" u="sng" dirty="0" smtClean="0"/>
          </a:p>
          <a:p>
            <a:pPr>
              <a:buNone/>
            </a:pPr>
            <a:r>
              <a:rPr lang="en-GB" sz="1200" u="sng" dirty="0" smtClean="0"/>
              <a:t>Decide:</a:t>
            </a:r>
          </a:p>
          <a:p>
            <a:r>
              <a:rPr lang="en-GB" sz="1200" dirty="0" smtClean="0"/>
              <a:t>How should the findings be presented?</a:t>
            </a:r>
          </a:p>
          <a:p>
            <a:endParaRPr lang="en-GB" sz="1200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-3222625" y="304800"/>
            <a:ext cx="11909425" cy="4724400"/>
            <a:chOff x="-2030" y="192"/>
            <a:chExt cx="7502" cy="2976"/>
          </a:xfrm>
        </p:grpSpPr>
        <p:sp>
          <p:nvSpPr>
            <p:cNvPr id="5" name="Line 3"/>
            <p:cNvSpPr>
              <a:spLocks noChangeShapeType="1"/>
            </p:cNvSpPr>
            <p:nvPr/>
          </p:nvSpPr>
          <p:spPr bwMode="auto">
            <a:xfrm>
              <a:off x="912" y="1584"/>
              <a:ext cx="4560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  <p:sp>
          <p:nvSpPr>
            <p:cNvPr id="6" name="AutoShape 4"/>
            <p:cNvSpPr>
              <a:spLocks noChangeArrowheads="1"/>
            </p:cNvSpPr>
            <p:nvPr/>
          </p:nvSpPr>
          <p:spPr bwMode="auto">
            <a:xfrm>
              <a:off x="-1584" y="864"/>
              <a:ext cx="2304" cy="2304"/>
            </a:xfrm>
            <a:custGeom>
              <a:avLst/>
              <a:gdLst>
                <a:gd name="G0" fmla="+- 12083 0 0"/>
                <a:gd name="G1" fmla="+- -3200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44083" y="2368"/>
                </a:cxn>
                <a:cxn ang="0">
                  <a:pos x="64000" y="32000"/>
                </a:cxn>
                <a:cxn ang="0">
                  <a:pos x="44083" y="61631"/>
                </a:cxn>
                <a:cxn ang="0">
                  <a:pos x="44083" y="61631"/>
                </a:cxn>
                <a:cxn ang="0">
                  <a:pos x="44082" y="61631"/>
                </a:cxn>
                <a:cxn ang="0">
                  <a:pos x="44083" y="61632"/>
                </a:cxn>
                <a:cxn ang="0">
                  <a:pos x="44083" y="2368"/>
                </a:cxn>
                <a:cxn ang="0">
                  <a:pos x="44082" y="2368"/>
                </a:cxn>
                <a:cxn ang="0">
                  <a:pos x="44083" y="2368"/>
                </a:cxn>
              </a:cxnLst>
              <a:rect l="T13" t="T15" r="T17" b="T19"/>
              <a:pathLst>
                <a:path w="64000" h="64000">
                  <a:moveTo>
                    <a:pt x="44083" y="2368"/>
                  </a:moveTo>
                  <a:cubicBezTo>
                    <a:pt x="56127" y="7280"/>
                    <a:pt x="64000" y="18993"/>
                    <a:pt x="64000" y="32000"/>
                  </a:cubicBezTo>
                  <a:cubicBezTo>
                    <a:pt x="64000" y="45006"/>
                    <a:pt x="56127" y="56719"/>
                    <a:pt x="44083" y="61631"/>
                  </a:cubicBezTo>
                  <a:cubicBezTo>
                    <a:pt x="44082" y="61631"/>
                    <a:pt x="44082" y="61631"/>
                    <a:pt x="44082" y="61631"/>
                  </a:cubicBezTo>
                  <a:lnTo>
                    <a:pt x="44083" y="61632"/>
                  </a:lnTo>
                  <a:lnTo>
                    <a:pt x="44083" y="2368"/>
                  </a:lnTo>
                  <a:lnTo>
                    <a:pt x="44082" y="2368"/>
                  </a:lnTo>
                  <a:cubicBezTo>
                    <a:pt x="44082" y="2368"/>
                    <a:pt x="44082" y="2368"/>
                    <a:pt x="44083" y="2368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/>
          </p:nvSpPr>
          <p:spPr bwMode="auto">
            <a:xfrm>
              <a:off x="-2030" y="192"/>
              <a:ext cx="2544" cy="2544"/>
            </a:xfrm>
            <a:custGeom>
              <a:avLst/>
              <a:gdLst>
                <a:gd name="G0" fmla="+- 18994 0 0"/>
                <a:gd name="G1" fmla="+- -30013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994" y="6246"/>
                </a:cxn>
                <a:cxn ang="0">
                  <a:pos x="64000" y="32000"/>
                </a:cxn>
                <a:cxn ang="0">
                  <a:pos x="50994" y="57753"/>
                </a:cxn>
                <a:cxn ang="0">
                  <a:pos x="50994" y="57753"/>
                </a:cxn>
                <a:cxn ang="0">
                  <a:pos x="50993" y="57753"/>
                </a:cxn>
                <a:cxn ang="0">
                  <a:pos x="50994" y="57754"/>
                </a:cxn>
                <a:cxn ang="0">
                  <a:pos x="50994" y="6246"/>
                </a:cxn>
                <a:cxn ang="0">
                  <a:pos x="50993" y="6246"/>
                </a:cxn>
                <a:cxn ang="0">
                  <a:pos x="50994" y="6246"/>
                </a:cxn>
              </a:cxnLst>
              <a:rect l="T13" t="T15" r="T17" b="T19"/>
              <a:pathLst>
                <a:path w="64000" h="64000">
                  <a:moveTo>
                    <a:pt x="50994" y="6246"/>
                  </a:moveTo>
                  <a:cubicBezTo>
                    <a:pt x="59172" y="12279"/>
                    <a:pt x="64000" y="21837"/>
                    <a:pt x="64000" y="32000"/>
                  </a:cubicBezTo>
                  <a:cubicBezTo>
                    <a:pt x="64000" y="42162"/>
                    <a:pt x="59172" y="51720"/>
                    <a:pt x="50994" y="57753"/>
                  </a:cubicBezTo>
                  <a:cubicBezTo>
                    <a:pt x="50993" y="57753"/>
                    <a:pt x="50993" y="57753"/>
                    <a:pt x="50993" y="57753"/>
                  </a:cubicBezTo>
                  <a:lnTo>
                    <a:pt x="50994" y="57754"/>
                  </a:lnTo>
                  <a:lnTo>
                    <a:pt x="50994" y="6246"/>
                  </a:lnTo>
                  <a:lnTo>
                    <a:pt x="50993" y="6246"/>
                  </a:lnTo>
                  <a:cubicBezTo>
                    <a:pt x="50993" y="6246"/>
                    <a:pt x="50993" y="6246"/>
                    <a:pt x="50994" y="6246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</a:endParaRPr>
            </a:p>
          </p:txBody>
        </p:sp>
      </p:grpSp>
      <p:sp>
        <p:nvSpPr>
          <p:cNvPr id="32774" name="Rectangle 6"/>
          <p:cNvSpPr>
            <a:spLocks noGrp="1" noChangeArrowheads="1"/>
          </p:cNvSpPr>
          <p:nvPr>
            <p:ph type="ctrTitle"/>
          </p:nvPr>
        </p:nvSpPr>
        <p:spPr>
          <a:xfrm>
            <a:off x="1443038" y="985838"/>
            <a:ext cx="7239000" cy="1444625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2775" name="Rectangle 7"/>
          <p:cNvSpPr>
            <a:spLocks noGrp="1" noChangeArrowheads="1"/>
          </p:cNvSpPr>
          <p:nvPr>
            <p:ph type="subTitle" idx="1"/>
          </p:nvPr>
        </p:nvSpPr>
        <p:spPr>
          <a:xfrm>
            <a:off x="1443038" y="3427413"/>
            <a:ext cx="72390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8" name="Rectangle 8"/>
          <p:cNvSpPr>
            <a:spLocks noGrp="1" noChangeArrowheads="1"/>
          </p:cNvSpPr>
          <p:nvPr>
            <p:ph type="dt" sz="half" idx="10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/>
            </a:lvl1pPr>
          </a:lstStyle>
          <a:p>
            <a:pPr>
              <a:defRPr/>
            </a:pPr>
            <a:fld id="{B27E6579-47E2-4F60-B4ED-4338CA57CAB7}" type="datetimeFigureOut">
              <a:rPr lang="en-US"/>
              <a:pPr>
                <a:defRPr/>
              </a:pPr>
              <a:t>11/2/2010</a:t>
            </a:fld>
            <a:endParaRPr lang="en-GB"/>
          </a:p>
        </p:txBody>
      </p:sp>
      <p:sp>
        <p:nvSpPr>
          <p:cNvPr id="9" name="Rectangle 9"/>
          <p:cNvSpPr>
            <a:spLocks noGrp="1" noChangeArrowheads="1"/>
          </p:cNvSpPr>
          <p:nvPr>
            <p:ph type="ftr" sz="quarter" idx="11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ln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/>
            </a:lvl1pPr>
          </a:lstStyle>
          <a:p>
            <a:pPr>
              <a:defRPr/>
            </a:pPr>
            <a:fld id="{8D745303-6E8E-4FA0-9BDB-3C7742DB8AA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0013" y="1052513"/>
            <a:ext cx="3579812" cy="56165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02225" y="1052513"/>
            <a:ext cx="3581400" cy="56165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0"/>
            <a:ext cx="73152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1535113"/>
            <a:ext cx="35784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2174874"/>
            <a:ext cx="3578400" cy="446883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01200" y="1535113"/>
            <a:ext cx="3578400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01200" y="2174874"/>
            <a:ext cx="3578400" cy="446883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6413" y="0"/>
            <a:ext cx="1827212" cy="666908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0013" y="0"/>
            <a:ext cx="5334000" cy="666908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11"/>
          <p:cNvGrpSpPr>
            <a:grpSpLocks/>
          </p:cNvGrpSpPr>
          <p:nvPr/>
        </p:nvGrpSpPr>
        <p:grpSpPr bwMode="auto">
          <a:xfrm>
            <a:off x="-3238500" y="-290513"/>
            <a:ext cx="11925300" cy="3810001"/>
            <a:chOff x="-2040" y="-183"/>
            <a:chExt cx="7512" cy="2400"/>
          </a:xfrm>
        </p:grpSpPr>
        <p:sp>
          <p:nvSpPr>
            <p:cNvPr id="31747" name="AutoShape 3"/>
            <p:cNvSpPr>
              <a:spLocks noChangeArrowheads="1"/>
            </p:cNvSpPr>
            <p:nvPr/>
          </p:nvSpPr>
          <p:spPr bwMode="auto">
            <a:xfrm>
              <a:off x="-2040" y="249"/>
              <a:ext cx="2592" cy="1968"/>
            </a:xfrm>
            <a:custGeom>
              <a:avLst/>
              <a:gdLst>
                <a:gd name="G0" fmla="+- 18296 0 0"/>
                <a:gd name="G1" fmla="+- -30880 0 0"/>
                <a:gd name="G2" fmla="+- 31512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296" y="5746"/>
                </a:cxn>
                <a:cxn ang="0">
                  <a:pos x="64000" y="32000"/>
                </a:cxn>
                <a:cxn ang="0">
                  <a:pos x="50296" y="58253"/>
                </a:cxn>
                <a:cxn ang="0">
                  <a:pos x="50296" y="58253"/>
                </a:cxn>
                <a:cxn ang="0">
                  <a:pos x="50295" y="58253"/>
                </a:cxn>
                <a:cxn ang="0">
                  <a:pos x="50296" y="58254"/>
                </a:cxn>
                <a:cxn ang="0">
                  <a:pos x="50296" y="5746"/>
                </a:cxn>
                <a:cxn ang="0">
                  <a:pos x="50295" y="5746"/>
                </a:cxn>
                <a:cxn ang="0">
                  <a:pos x="50296" y="5746"/>
                </a:cxn>
              </a:cxnLst>
              <a:rect l="T13" t="T15" r="T17" b="T19"/>
              <a:pathLst>
                <a:path w="64000" h="64000">
                  <a:moveTo>
                    <a:pt x="50296" y="5746"/>
                  </a:moveTo>
                  <a:cubicBezTo>
                    <a:pt x="58882" y="11730"/>
                    <a:pt x="64000" y="21534"/>
                    <a:pt x="64000" y="32000"/>
                  </a:cubicBezTo>
                  <a:cubicBezTo>
                    <a:pt x="64000" y="42465"/>
                    <a:pt x="58882" y="52269"/>
                    <a:pt x="50296" y="58253"/>
                  </a:cubicBezTo>
                  <a:cubicBezTo>
                    <a:pt x="50296" y="58253"/>
                    <a:pt x="50296" y="58253"/>
                    <a:pt x="50295" y="58253"/>
                  </a:cubicBezTo>
                  <a:lnTo>
                    <a:pt x="50296" y="58254"/>
                  </a:lnTo>
                  <a:lnTo>
                    <a:pt x="50296" y="5746"/>
                  </a:lnTo>
                  <a:lnTo>
                    <a:pt x="50295" y="5746"/>
                  </a:lnTo>
                  <a:cubicBezTo>
                    <a:pt x="50296" y="5746"/>
                    <a:pt x="50296" y="5746"/>
                    <a:pt x="50296" y="574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 sz="2400">
                <a:latin typeface="Times New Roman" pitchFamily="18" charset="0"/>
              </a:endParaRPr>
            </a:p>
          </p:txBody>
        </p:sp>
        <p:sp>
          <p:nvSpPr>
            <p:cNvPr id="31748" name="AutoShape 4"/>
            <p:cNvSpPr>
              <a:spLocks noChangeArrowheads="1"/>
            </p:cNvSpPr>
            <p:nvPr/>
          </p:nvSpPr>
          <p:spPr bwMode="auto">
            <a:xfrm>
              <a:off x="-1528" y="-183"/>
              <a:ext cx="1949" cy="1987"/>
            </a:xfrm>
            <a:custGeom>
              <a:avLst/>
              <a:gdLst>
                <a:gd name="G0" fmla="+- 18077 0 0"/>
                <a:gd name="G1" fmla="+- -30880 0 0"/>
                <a:gd name="G2" fmla="+- 32000 0 0"/>
                <a:gd name="T0" fmla="*/ 32000 32000  1"/>
                <a:gd name="T1" fmla="*/ G0 G0  1"/>
                <a:gd name="T2" fmla="+- 0 T0 T1"/>
                <a:gd name="T3" fmla="sqrt T2"/>
                <a:gd name="G3" fmla="*/ 32000 T3 32000"/>
                <a:gd name="T4" fmla="*/ 32000 32000  1"/>
                <a:gd name="T5" fmla="*/ G1 G1  1"/>
                <a:gd name="T6" fmla="+- 0 T4 T5"/>
                <a:gd name="T7" fmla="sqrt T6"/>
                <a:gd name="G4" fmla="*/ 32000 T7 32000"/>
                <a:gd name="T8" fmla="*/ 32000 32000  1"/>
                <a:gd name="T9" fmla="*/ G2 G2  1"/>
                <a:gd name="T10" fmla="+- 0 T8 T9"/>
                <a:gd name="T11" fmla="sqrt T10"/>
                <a:gd name="G5" fmla="*/ 32000 T11 32000"/>
                <a:gd name="G6" fmla="+- 0 0 G3"/>
                <a:gd name="G7" fmla="+- 0 0 G4"/>
                <a:gd name="G8" fmla="+- 0 0 G5"/>
                <a:gd name="G9" fmla="+- 0 G4 G0"/>
                <a:gd name="G10" fmla="?: G9 G4 G0"/>
                <a:gd name="G11" fmla="?: G9 G1 G6"/>
                <a:gd name="G12" fmla="+- 0 G5 G0"/>
                <a:gd name="G13" fmla="?: G12 G5 G0"/>
                <a:gd name="G14" fmla="?: G12 G2 G3"/>
                <a:gd name="G15" fmla="+- G11 0 1"/>
                <a:gd name="G16" fmla="+- G14 1 0"/>
                <a:gd name="G17" fmla="+- 0 G14 G3"/>
                <a:gd name="G18" fmla="?: G17 G8 G13"/>
                <a:gd name="G19" fmla="?: G17 G0 G13"/>
                <a:gd name="G20" fmla="?: G17 G3 G16"/>
                <a:gd name="G21" fmla="+- 0 G6 G11"/>
                <a:gd name="G22" fmla="?: G21 G7 G10"/>
                <a:gd name="G23" fmla="?: G21 G0 G10"/>
                <a:gd name="G24" fmla="?: G21 G6 G15"/>
                <a:gd name="G25" fmla="min G10 G13"/>
                <a:gd name="G26" fmla="max G8 G7"/>
                <a:gd name="G27" fmla="max G26 G0"/>
                <a:gd name="T12" fmla="+- 0 G27 -32000"/>
                <a:gd name="T13" fmla="*/ T12 w 64000"/>
                <a:gd name="T14" fmla="+- 0 G11 -32000"/>
                <a:gd name="T15" fmla="*/ G11 h 64000"/>
                <a:gd name="T16" fmla="+- 0 G25 -32000"/>
                <a:gd name="T17" fmla="*/ T16 w 64000"/>
                <a:gd name="T18" fmla="+- 0 G14 -32000"/>
                <a:gd name="T19" fmla="*/ G14 h 64000"/>
              </a:gdLst>
              <a:ahLst/>
              <a:cxnLst>
                <a:cxn ang="0">
                  <a:pos x="50077" y="5595"/>
                </a:cxn>
                <a:cxn ang="0">
                  <a:pos x="64000" y="32000"/>
                </a:cxn>
                <a:cxn ang="0">
                  <a:pos x="50077" y="58404"/>
                </a:cxn>
                <a:cxn ang="0">
                  <a:pos x="50077" y="58404"/>
                </a:cxn>
                <a:cxn ang="0">
                  <a:pos x="50076" y="58404"/>
                </a:cxn>
                <a:cxn ang="0">
                  <a:pos x="50077" y="58405"/>
                </a:cxn>
                <a:cxn ang="0">
                  <a:pos x="50077" y="5595"/>
                </a:cxn>
                <a:cxn ang="0">
                  <a:pos x="50076" y="5595"/>
                </a:cxn>
                <a:cxn ang="0">
                  <a:pos x="50077" y="5595"/>
                </a:cxn>
              </a:cxnLst>
              <a:rect l="T13" t="T15" r="T17" b="T19"/>
              <a:pathLst>
                <a:path w="64000" h="64000">
                  <a:moveTo>
                    <a:pt x="50077" y="5595"/>
                  </a:moveTo>
                  <a:cubicBezTo>
                    <a:pt x="58790" y="11560"/>
                    <a:pt x="64000" y="21440"/>
                    <a:pt x="64000" y="32000"/>
                  </a:cubicBezTo>
                  <a:cubicBezTo>
                    <a:pt x="64000" y="42559"/>
                    <a:pt x="58790" y="52439"/>
                    <a:pt x="50077" y="58404"/>
                  </a:cubicBezTo>
                  <a:cubicBezTo>
                    <a:pt x="50077" y="58404"/>
                    <a:pt x="50077" y="58404"/>
                    <a:pt x="50076" y="58404"/>
                  </a:cubicBezTo>
                  <a:lnTo>
                    <a:pt x="50077" y="58405"/>
                  </a:lnTo>
                  <a:lnTo>
                    <a:pt x="50077" y="5595"/>
                  </a:lnTo>
                  <a:lnTo>
                    <a:pt x="50076" y="5595"/>
                  </a:lnTo>
                  <a:cubicBezTo>
                    <a:pt x="50077" y="5595"/>
                    <a:pt x="50077" y="5595"/>
                    <a:pt x="50077" y="5595"/>
                  </a:cubicBezTo>
                  <a:close/>
                </a:path>
              </a:pathLst>
            </a:custGeom>
            <a:solidFill>
              <a:schemeClr val="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en-US">
                <a:latin typeface="Arial" charset="0"/>
              </a:endParaRPr>
            </a:p>
          </p:txBody>
        </p:sp>
        <p:sp>
          <p:nvSpPr>
            <p:cNvPr id="31749" name="Line 5"/>
            <p:cNvSpPr>
              <a:spLocks noChangeShapeType="1"/>
            </p:cNvSpPr>
            <p:nvPr/>
          </p:nvSpPr>
          <p:spPr bwMode="auto">
            <a:xfrm>
              <a:off x="864" y="465"/>
              <a:ext cx="460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370013" y="0"/>
            <a:ext cx="7313612" cy="112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1370013" y="1052513"/>
            <a:ext cx="7313612" cy="5616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</p:sldLayoutIdLst>
  <p:txStyles>
    <p:titleStyle>
      <a:lvl1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Verdan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70000"/>
        <a:buFont typeface="Wingdings" pitchFamily="2" charset="2"/>
        <a:buChar char="¡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25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5000"/>
        <a:buFont typeface="Wingdings" pitchFamily="2" charset="2"/>
        <a:buChar char="¡"/>
        <a:defRPr sz="22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l"/>
        <a:defRPr sz="19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tx2"/>
        </a:buClr>
        <a:buSzPct val="60000"/>
        <a:buFont typeface="Wingdings" pitchFamily="2" charset="2"/>
        <a:buChar char="¡"/>
        <a:defRPr sz="19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 smtClean="0"/>
              <a:t>Academic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dirty="0" smtClean="0"/>
              <a:t>Graham Rees-Evans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Academic Writing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3600" dirty="0" smtClean="0"/>
              <a:t>Report</a:t>
            </a:r>
            <a:endParaRPr lang="en-GB" sz="3600" dirty="0"/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3600" dirty="0" smtClean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sz="3600" dirty="0" smtClean="0"/>
              <a:t>Essay</a:t>
            </a:r>
            <a:endParaRPr lang="en-GB" sz="3600" dirty="0"/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r>
              <a:rPr lang="en-GB" sz="3600" dirty="0" smtClean="0"/>
              <a:t>A short piece of writing on a given subject matter</a:t>
            </a:r>
            <a:endParaRPr lang="en-GB" sz="3600" dirty="0"/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-214346" y="4572008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286512" y="5017158"/>
            <a:ext cx="2386818" cy="161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 Essay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Particular structure and layout</a:t>
            </a:r>
          </a:p>
          <a:p>
            <a:endParaRPr lang="en-GB" dirty="0" smtClean="0"/>
          </a:p>
          <a:p>
            <a:r>
              <a:rPr lang="en-GB" dirty="0" smtClean="0"/>
              <a:t>Formal, academic style.</a:t>
            </a:r>
          </a:p>
          <a:p>
            <a:endParaRPr lang="en-GB" dirty="0" smtClean="0"/>
          </a:p>
          <a:p>
            <a:r>
              <a:rPr lang="en-GB" dirty="0" smtClean="0"/>
              <a:t>Question to answer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an Essay?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explore a topic</a:t>
            </a:r>
          </a:p>
          <a:p>
            <a:endParaRPr lang="en-GB" dirty="0" smtClean="0"/>
          </a:p>
          <a:p>
            <a:r>
              <a:rPr lang="en-GB" dirty="0" smtClean="0"/>
              <a:t>develop and organise ideas</a:t>
            </a:r>
          </a:p>
          <a:p>
            <a:endParaRPr lang="en-GB" dirty="0" smtClean="0"/>
          </a:p>
          <a:p>
            <a:r>
              <a:rPr lang="en-GB" dirty="0" smtClean="0"/>
              <a:t>writing skills</a:t>
            </a:r>
          </a:p>
          <a:p>
            <a:endParaRPr lang="en-GB" dirty="0" smtClean="0"/>
          </a:p>
          <a:p>
            <a:r>
              <a:rPr lang="en-GB" dirty="0" smtClean="0"/>
              <a:t>own views about a topic</a:t>
            </a:r>
          </a:p>
          <a:p>
            <a:endParaRPr lang="en-GB" dirty="0" smtClean="0"/>
          </a:p>
          <a:p>
            <a:r>
              <a:rPr lang="en-GB" dirty="0" smtClean="0"/>
              <a:t>assess progress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Essay Structure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Title or Question</a:t>
            </a:r>
          </a:p>
          <a:p>
            <a:endParaRPr lang="en-GB" dirty="0" smtClean="0"/>
          </a:p>
          <a:p>
            <a:r>
              <a:rPr lang="en-GB" dirty="0" smtClean="0"/>
              <a:t>Introduction</a:t>
            </a:r>
          </a:p>
          <a:p>
            <a:endParaRPr lang="en-GB" dirty="0" smtClean="0"/>
          </a:p>
          <a:p>
            <a:r>
              <a:rPr lang="en-GB" dirty="0" smtClean="0"/>
              <a:t>Main Body</a:t>
            </a:r>
          </a:p>
          <a:p>
            <a:endParaRPr lang="en-GB" dirty="0" smtClean="0"/>
          </a:p>
          <a:p>
            <a:r>
              <a:rPr lang="en-GB" dirty="0" smtClean="0"/>
              <a:t>Conclusion</a:t>
            </a:r>
          </a:p>
          <a:p>
            <a:endParaRPr lang="en-GB" dirty="0" smtClean="0"/>
          </a:p>
          <a:p>
            <a:r>
              <a:rPr lang="en-GB" dirty="0" smtClean="0"/>
              <a:t>References or Bibliography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write a Report?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specific research-based information</a:t>
            </a:r>
          </a:p>
          <a:p>
            <a:r>
              <a:rPr lang="en-GB" dirty="0" smtClean="0"/>
              <a:t>course of action</a:t>
            </a:r>
          </a:p>
          <a:p>
            <a:r>
              <a:rPr lang="en-GB" dirty="0" smtClean="0"/>
              <a:t>give information concisely and accurately</a:t>
            </a:r>
          </a:p>
          <a:p>
            <a:r>
              <a:rPr lang="en-GB" dirty="0" smtClean="0"/>
              <a:t>impersonal and objective</a:t>
            </a:r>
          </a:p>
          <a:p>
            <a:r>
              <a:rPr lang="en-GB" dirty="0" smtClean="0"/>
              <a:t>clear findings</a:t>
            </a:r>
          </a:p>
          <a:p>
            <a:r>
              <a:rPr lang="en-GB" dirty="0" smtClean="0"/>
              <a:t>using a minimum of words</a:t>
            </a:r>
          </a:p>
          <a:p>
            <a:r>
              <a:rPr lang="en-GB" dirty="0" smtClean="0"/>
              <a:t>standard structure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Why you are writing the report? </a:t>
            </a:r>
          </a:p>
          <a:p>
            <a:endParaRPr lang="en-GB" dirty="0" smtClean="0"/>
          </a:p>
          <a:p>
            <a:r>
              <a:rPr lang="en-GB" dirty="0" smtClean="0"/>
              <a:t>Think of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subject matter </a:t>
            </a:r>
            <a:r>
              <a:rPr lang="en-GB" dirty="0" smtClean="0"/>
              <a:t>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purpose</a:t>
            </a:r>
            <a:r>
              <a:rPr lang="en-GB" dirty="0" smtClean="0"/>
              <a:t> of the report</a:t>
            </a:r>
          </a:p>
          <a:p>
            <a:pPr lvl="1"/>
            <a:r>
              <a:rPr lang="en-GB" dirty="0" smtClean="0"/>
              <a:t>The </a:t>
            </a:r>
            <a:r>
              <a:rPr lang="en-GB" b="1" dirty="0" smtClean="0"/>
              <a:t>reader</a:t>
            </a:r>
            <a:r>
              <a:rPr lang="en-GB" dirty="0" smtClean="0"/>
              <a:t> of the report.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Subject Matter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 you already know about the subject matter?</a:t>
            </a:r>
          </a:p>
          <a:p>
            <a:endParaRPr lang="en-GB" dirty="0" smtClean="0"/>
          </a:p>
          <a:p>
            <a:r>
              <a:rPr lang="en-GB" dirty="0" smtClean="0"/>
              <a:t>What do you need to find out?</a:t>
            </a:r>
          </a:p>
          <a:p>
            <a:endParaRPr lang="en-GB" dirty="0" smtClean="0"/>
          </a:p>
          <a:p>
            <a:r>
              <a:rPr lang="en-GB" dirty="0" smtClean="0"/>
              <a:t>Where will you find the information you need?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Purpose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Purpose dictates the type:</a:t>
            </a:r>
          </a:p>
          <a:p>
            <a:endParaRPr lang="en-GB" dirty="0" smtClean="0"/>
          </a:p>
          <a:p>
            <a:pPr lvl="1"/>
            <a:r>
              <a:rPr lang="en-GB" b="1" dirty="0" smtClean="0"/>
              <a:t>Factual</a:t>
            </a:r>
            <a:r>
              <a:rPr lang="en-GB" dirty="0" smtClean="0"/>
              <a:t> – to inform</a:t>
            </a:r>
          </a:p>
          <a:p>
            <a:pPr lvl="1"/>
            <a:r>
              <a:rPr lang="en-GB" b="1" dirty="0" smtClean="0"/>
              <a:t>Instructional</a:t>
            </a:r>
            <a:r>
              <a:rPr lang="en-GB" dirty="0" smtClean="0"/>
              <a:t> – to explain</a:t>
            </a:r>
          </a:p>
          <a:p>
            <a:pPr lvl="1"/>
            <a:r>
              <a:rPr lang="en-GB" b="1" dirty="0" smtClean="0"/>
              <a:t>Persuasive</a:t>
            </a:r>
            <a:r>
              <a:rPr lang="en-GB" dirty="0" smtClean="0"/>
              <a:t> – to recommend</a:t>
            </a:r>
          </a:p>
          <a:p>
            <a:endParaRPr lang="en-GB" dirty="0" smtClean="0"/>
          </a:p>
          <a:p>
            <a:r>
              <a:rPr lang="en-GB" dirty="0" smtClean="0"/>
              <a:t>Usually reports contain a combination of two or three of the above.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Reader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What does the reader already know about the subject area?</a:t>
            </a:r>
          </a:p>
          <a:p>
            <a:pPr lvl="1"/>
            <a:r>
              <a:rPr lang="en-GB" dirty="0" smtClean="0"/>
              <a:t>Little or no knowledge?</a:t>
            </a:r>
          </a:p>
          <a:p>
            <a:pPr lvl="1"/>
            <a:r>
              <a:rPr lang="en-GB" dirty="0" smtClean="0"/>
              <a:t>Extremely knowledgeable?</a:t>
            </a:r>
          </a:p>
          <a:p>
            <a:pPr lvl="1"/>
            <a:r>
              <a:rPr lang="en-GB" dirty="0" smtClean="0"/>
              <a:t>Somewhere in between?</a:t>
            </a:r>
          </a:p>
          <a:p>
            <a:endParaRPr lang="en-GB" dirty="0" smtClean="0"/>
          </a:p>
          <a:p>
            <a:r>
              <a:rPr lang="en-GB" dirty="0" smtClean="0"/>
              <a:t>This will affect the terminology adopted in your communication.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to write a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It is </a:t>
            </a:r>
            <a:r>
              <a:rPr lang="en-GB" u="sng" dirty="0" smtClean="0"/>
              <a:t>essential</a:t>
            </a:r>
            <a:r>
              <a:rPr lang="en-GB" dirty="0" smtClean="0"/>
              <a:t> that you plan your report before you start writing it!</a:t>
            </a:r>
          </a:p>
          <a:p>
            <a:pPr marL="514350" indent="-514350"/>
            <a:endParaRPr lang="en-GB" dirty="0" smtClean="0"/>
          </a:p>
          <a:p>
            <a:pPr marL="514350" indent="-514350"/>
            <a:r>
              <a:rPr lang="en-GB" dirty="0" smtClean="0"/>
              <a:t>Remember to decide on:</a:t>
            </a:r>
          </a:p>
          <a:p>
            <a:pPr marL="914400" lvl="1" indent="-514350"/>
            <a:r>
              <a:rPr lang="en-GB" dirty="0" smtClean="0"/>
              <a:t>Definition of the aim</a:t>
            </a:r>
          </a:p>
          <a:p>
            <a:pPr marL="914400" lvl="1" indent="-514350"/>
            <a:r>
              <a:rPr lang="en-GB" dirty="0" smtClean="0"/>
              <a:t>How your ideas and findings will be presented</a:t>
            </a:r>
          </a:p>
          <a:p>
            <a:pPr marL="914400" lvl="1" indent="-514350"/>
            <a:r>
              <a:rPr lang="en-GB" dirty="0" smtClean="0"/>
              <a:t>How you will structure the document.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Definition of Aim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b="1" u="sng" dirty="0" smtClean="0"/>
              <a:t>Why</a:t>
            </a:r>
            <a:r>
              <a:rPr lang="en-GB" sz="2800" dirty="0" smtClean="0"/>
              <a:t> am I writing this?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 I want to achieve?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How</a:t>
            </a:r>
            <a:r>
              <a:rPr lang="en-GB" sz="2800" dirty="0" smtClean="0"/>
              <a:t> will it be used?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When</a:t>
            </a:r>
            <a:r>
              <a:rPr lang="en-GB" sz="2800" dirty="0" smtClean="0"/>
              <a:t> is it needed?</a:t>
            </a:r>
          </a:p>
          <a:p>
            <a:endParaRPr lang="en-GB" sz="2800" b="1" u="sng" dirty="0" smtClean="0"/>
          </a:p>
          <a:p>
            <a:r>
              <a:rPr lang="en-GB" sz="2800" b="1" u="sng" dirty="0" smtClean="0"/>
              <a:t>Who</a:t>
            </a:r>
            <a:r>
              <a:rPr lang="en-GB" sz="2800" dirty="0" smtClean="0"/>
              <a:t> will read this?</a:t>
            </a:r>
          </a:p>
          <a:p>
            <a:endParaRPr lang="en-GB" sz="2800" dirty="0" smtClean="0"/>
          </a:p>
          <a:p>
            <a:r>
              <a:rPr lang="en-GB" sz="2800" b="1" u="sng" dirty="0" smtClean="0"/>
              <a:t>What</a:t>
            </a:r>
            <a:r>
              <a:rPr lang="en-GB" sz="2800" dirty="0" smtClean="0"/>
              <a:t> does my reader want to know?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Collecting Information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dirty="0" smtClean="0"/>
              <a:t>Collect</a:t>
            </a:r>
          </a:p>
          <a:p>
            <a:endParaRPr lang="en-GB" sz="2800" dirty="0" smtClean="0"/>
          </a:p>
          <a:p>
            <a:r>
              <a:rPr lang="en-GB" sz="2800" dirty="0" smtClean="0"/>
              <a:t>Review</a:t>
            </a:r>
          </a:p>
          <a:p>
            <a:endParaRPr lang="en-GB" sz="2800" dirty="0" smtClean="0"/>
          </a:p>
          <a:p>
            <a:r>
              <a:rPr lang="en-GB" sz="2800" dirty="0" smtClean="0"/>
              <a:t>Decide</a:t>
            </a:r>
            <a:endParaRPr lang="en-GB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Structure of a Report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sz="2400" b="1" dirty="0" smtClean="0"/>
              <a:t>Title Page</a:t>
            </a:r>
          </a:p>
          <a:p>
            <a:pPr>
              <a:buNone/>
            </a:pPr>
            <a:r>
              <a:rPr lang="en-GB" sz="2400" dirty="0" smtClean="0"/>
              <a:t>Contents Page</a:t>
            </a:r>
          </a:p>
          <a:p>
            <a:pPr>
              <a:buNone/>
            </a:pPr>
            <a:r>
              <a:rPr lang="en-GB" sz="2400" b="1" dirty="0" smtClean="0"/>
              <a:t>1.  Introduction</a:t>
            </a:r>
          </a:p>
          <a:p>
            <a:pPr>
              <a:buNone/>
            </a:pPr>
            <a:r>
              <a:rPr lang="en-GB" sz="2400" dirty="0" smtClean="0"/>
              <a:t>2.  Method</a:t>
            </a:r>
          </a:p>
          <a:p>
            <a:pPr>
              <a:buNone/>
            </a:pPr>
            <a:r>
              <a:rPr lang="en-GB" sz="2400" dirty="0" smtClean="0"/>
              <a:t>3.  Limitations</a:t>
            </a:r>
          </a:p>
          <a:p>
            <a:pPr>
              <a:buNone/>
            </a:pPr>
            <a:r>
              <a:rPr lang="en-GB" sz="2400" b="1" dirty="0" smtClean="0"/>
              <a:t>4.  Main Body</a:t>
            </a:r>
          </a:p>
          <a:p>
            <a:pPr>
              <a:buNone/>
            </a:pPr>
            <a:r>
              <a:rPr lang="en-GB" sz="2400" dirty="0" smtClean="0"/>
              <a:t>	4.1. Subtitle</a:t>
            </a:r>
          </a:p>
          <a:p>
            <a:pPr>
              <a:buNone/>
            </a:pPr>
            <a:r>
              <a:rPr lang="en-GB" sz="2400" dirty="0" smtClean="0"/>
              <a:t>	4.2. Subtitle</a:t>
            </a:r>
          </a:p>
          <a:p>
            <a:pPr>
              <a:buNone/>
            </a:pPr>
            <a:r>
              <a:rPr lang="en-GB" sz="2400" dirty="0" smtClean="0"/>
              <a:t>	4.3. Subtitle  </a:t>
            </a:r>
          </a:p>
          <a:p>
            <a:pPr>
              <a:buNone/>
            </a:pPr>
            <a:r>
              <a:rPr lang="en-GB" sz="2400" b="1" dirty="0" smtClean="0"/>
              <a:t>5. Conclusions</a:t>
            </a:r>
          </a:p>
          <a:p>
            <a:pPr>
              <a:buNone/>
            </a:pPr>
            <a:r>
              <a:rPr lang="en-GB" sz="2400" dirty="0" smtClean="0"/>
              <a:t>6.Recommendations</a:t>
            </a:r>
          </a:p>
          <a:p>
            <a:pPr>
              <a:buNone/>
            </a:pPr>
            <a:r>
              <a:rPr lang="en-GB" sz="2400" b="1" dirty="0" smtClean="0"/>
              <a:t>7.  Appendices</a:t>
            </a:r>
            <a:endParaRPr lang="en-GB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200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50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300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50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400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50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500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Introduction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‘terms of reference’ clear</a:t>
            </a:r>
          </a:p>
          <a:p>
            <a:endParaRPr lang="en-GB" dirty="0" smtClean="0"/>
          </a:p>
          <a:p>
            <a:r>
              <a:rPr lang="en-GB" dirty="0" smtClean="0"/>
              <a:t>Detail the topic to be covered</a:t>
            </a:r>
          </a:p>
          <a:p>
            <a:endParaRPr lang="en-GB" dirty="0" smtClean="0"/>
          </a:p>
          <a:p>
            <a:r>
              <a:rPr lang="en-GB" dirty="0" smtClean="0"/>
              <a:t>Include aim and objectives</a:t>
            </a:r>
          </a:p>
          <a:p>
            <a:endParaRPr lang="en-GB" dirty="0" smtClean="0"/>
          </a:p>
          <a:p>
            <a:r>
              <a:rPr lang="en-GB" dirty="0" smtClean="0"/>
              <a:t>‘Set the Scene’</a:t>
            </a:r>
          </a:p>
          <a:p>
            <a:endParaRPr lang="en-GB" dirty="0" smtClean="0"/>
          </a:p>
          <a:p>
            <a:r>
              <a:rPr lang="en-GB" dirty="0" smtClean="0"/>
              <a:t>Keep it </a:t>
            </a:r>
            <a:br>
              <a:rPr lang="en-GB" dirty="0" smtClean="0"/>
            </a:br>
            <a:r>
              <a:rPr lang="en-GB" dirty="0" smtClean="0"/>
              <a:t>RELEVANT, FACTUAL AND BRIEF.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Findings/Analysis</a:t>
            </a:r>
          </a:p>
          <a:p>
            <a:endParaRPr lang="en-GB" dirty="0" smtClean="0"/>
          </a:p>
          <a:p>
            <a:r>
              <a:rPr lang="en-GB" dirty="0" smtClean="0"/>
              <a:t>Develop your ideas</a:t>
            </a:r>
          </a:p>
          <a:p>
            <a:endParaRPr lang="en-GB" dirty="0" smtClean="0"/>
          </a:p>
          <a:p>
            <a:r>
              <a:rPr lang="en-GB" dirty="0" smtClean="0"/>
              <a:t>Well structured and follow a logical sequence</a:t>
            </a:r>
          </a:p>
          <a:p>
            <a:endParaRPr lang="en-GB" dirty="0" smtClean="0"/>
          </a:p>
          <a:p>
            <a:r>
              <a:rPr lang="en-GB" dirty="0" smtClean="0"/>
              <a:t>Clear headings and sub-headings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Main Body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Include graphs, etc. in this area</a:t>
            </a:r>
          </a:p>
          <a:p>
            <a:endParaRPr lang="en-GB" dirty="0" smtClean="0"/>
          </a:p>
          <a:p>
            <a:r>
              <a:rPr lang="en-GB" dirty="0" smtClean="0"/>
              <a:t>Move from </a:t>
            </a:r>
            <a:r>
              <a:rPr lang="en-GB" u="sng" dirty="0" smtClean="0"/>
              <a:t>‘descriptive’</a:t>
            </a:r>
            <a:r>
              <a:rPr lang="en-GB" dirty="0" smtClean="0"/>
              <a:t> to </a:t>
            </a:r>
            <a:r>
              <a:rPr lang="en-GB" u="sng" dirty="0" smtClean="0"/>
              <a:t>‘analytical/evaluative’</a:t>
            </a:r>
          </a:p>
          <a:p>
            <a:endParaRPr lang="en-GB" dirty="0" smtClean="0"/>
          </a:p>
          <a:p>
            <a:r>
              <a:rPr lang="en-GB" dirty="0" smtClean="0"/>
              <a:t>justify the conclusions / recommendations.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Drawn from the analysis</a:t>
            </a:r>
          </a:p>
          <a:p>
            <a:endParaRPr lang="en-GB" dirty="0" smtClean="0"/>
          </a:p>
          <a:p>
            <a:r>
              <a:rPr lang="en-GB" dirty="0" smtClean="0"/>
              <a:t>Clear and concise</a:t>
            </a:r>
          </a:p>
          <a:p>
            <a:endParaRPr lang="en-GB" dirty="0" smtClean="0"/>
          </a:p>
          <a:p>
            <a:r>
              <a:rPr lang="en-GB" dirty="0" smtClean="0"/>
              <a:t>NO NEW INFORMATION</a:t>
            </a:r>
          </a:p>
          <a:p>
            <a:endParaRPr lang="en-GB" dirty="0" smtClean="0"/>
          </a:p>
          <a:p>
            <a:r>
              <a:rPr lang="en-GB" dirty="0" smtClean="0"/>
              <a:t>What have you deduced about the situation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Recommendations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Suggested actions</a:t>
            </a:r>
          </a:p>
          <a:p>
            <a:endParaRPr lang="en-GB" dirty="0" smtClean="0"/>
          </a:p>
          <a:p>
            <a:r>
              <a:rPr lang="en-GB" dirty="0" smtClean="0"/>
              <a:t>Based on your findings</a:t>
            </a:r>
          </a:p>
          <a:p>
            <a:endParaRPr lang="en-GB" dirty="0" smtClean="0"/>
          </a:p>
          <a:p>
            <a:r>
              <a:rPr lang="en-GB" dirty="0" smtClean="0"/>
              <a:t>State any further investigation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Additional Sections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References / Bibliography</a:t>
            </a:r>
          </a:p>
          <a:p>
            <a:endParaRPr lang="en-GB" dirty="0" smtClean="0"/>
          </a:p>
          <a:p>
            <a:r>
              <a:rPr lang="en-GB" dirty="0" smtClean="0"/>
              <a:t>Appendices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Activity</a:t>
            </a:r>
            <a:endParaRPr lang="en-GB" dirty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Make a list of the differences and similarities between reports and essays.</a:t>
            </a:r>
          </a:p>
          <a:p>
            <a:endParaRPr lang="en-GB" dirty="0" smtClean="0"/>
          </a:p>
          <a:p>
            <a:r>
              <a:rPr lang="en-GB" dirty="0" smtClean="0"/>
              <a:t>Think about:</a:t>
            </a:r>
          </a:p>
          <a:p>
            <a:pPr lvl="1"/>
            <a:r>
              <a:rPr lang="en-GB" dirty="0" smtClean="0"/>
              <a:t>Purpose</a:t>
            </a:r>
          </a:p>
          <a:p>
            <a:pPr lvl="1"/>
            <a:r>
              <a:rPr lang="en-GB" dirty="0" smtClean="0"/>
              <a:t>Content</a:t>
            </a:r>
          </a:p>
          <a:p>
            <a:pPr lvl="1"/>
            <a:r>
              <a:rPr lang="en-GB" dirty="0" smtClean="0"/>
              <a:t>Structure		</a:t>
            </a:r>
            <a:endParaRPr lang="en-GB" dirty="0"/>
          </a:p>
        </p:txBody>
      </p:sp>
      <p:pic>
        <p:nvPicPr>
          <p:cNvPr id="18439" name="Picture 7" descr="C:\Program Files\Microsoft Office\MEDIA\CAGCAT10\j0233018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86446" y="3566224"/>
            <a:ext cx="2931392" cy="297778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Similarities</a:t>
            </a:r>
            <a:endParaRPr lang="en-GB"/>
          </a:p>
        </p:txBody>
      </p:sp>
      <p:sp>
        <p:nvSpPr>
          <p:cNvPr id="43011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Both Have: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main topic / subject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Referencing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A set structure</a:t>
            </a:r>
          </a:p>
          <a:p>
            <a:pPr lvl="1"/>
            <a:endParaRPr lang="en-GB" dirty="0" smtClean="0"/>
          </a:p>
          <a:p>
            <a:pPr lvl="1"/>
            <a:r>
              <a:rPr lang="en-GB" dirty="0" smtClean="0"/>
              <a:t>Correct academic writing.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Differences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 dirty="0"/>
              <a:t>Essays:</a:t>
            </a:r>
          </a:p>
          <a:p>
            <a:r>
              <a:rPr lang="en-GB" sz="2400" dirty="0"/>
              <a:t>Study a topic in depth</a:t>
            </a:r>
          </a:p>
          <a:p>
            <a:r>
              <a:rPr lang="en-GB" sz="2400" dirty="0"/>
              <a:t>Present an argument</a:t>
            </a:r>
          </a:p>
          <a:p>
            <a:r>
              <a:rPr lang="en-GB" sz="2400" dirty="0"/>
              <a:t>Arranged in paragraphs</a:t>
            </a:r>
          </a:p>
          <a:p>
            <a:r>
              <a:rPr lang="en-GB" sz="2400" dirty="0"/>
              <a:t>Draw </a:t>
            </a:r>
            <a:r>
              <a:rPr lang="en-GB" sz="2400" dirty="0" smtClean="0"/>
              <a:t>conclusions</a:t>
            </a:r>
            <a:br>
              <a:rPr lang="en-GB" sz="2400" dirty="0" smtClean="0"/>
            </a:br>
            <a:endParaRPr lang="en-GB" sz="2400" dirty="0"/>
          </a:p>
          <a:p>
            <a:r>
              <a:rPr lang="en-GB" sz="2400" dirty="0"/>
              <a:t>Usually asked to compare or discuss</a:t>
            </a:r>
          </a:p>
          <a:p>
            <a:endParaRPr lang="en-GB" sz="2400" dirty="0"/>
          </a:p>
        </p:txBody>
      </p:sp>
      <p:sp>
        <p:nvSpPr>
          <p:cNvPr id="44037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GB" sz="2400" b="1" dirty="0"/>
              <a:t>Reports</a:t>
            </a:r>
          </a:p>
          <a:p>
            <a:r>
              <a:rPr lang="en-GB" sz="2400" dirty="0"/>
              <a:t>Study more wide ranging issues</a:t>
            </a:r>
          </a:p>
          <a:p>
            <a:r>
              <a:rPr lang="en-GB" sz="2400" dirty="0"/>
              <a:t>Present </a:t>
            </a:r>
            <a:r>
              <a:rPr lang="en-GB" sz="2400" dirty="0" smtClean="0"/>
              <a:t>findings</a:t>
            </a:r>
            <a:br>
              <a:rPr lang="en-GB" sz="2400" dirty="0" smtClean="0"/>
            </a:br>
            <a:endParaRPr lang="en-GB" sz="2400" dirty="0"/>
          </a:p>
          <a:p>
            <a:r>
              <a:rPr lang="en-GB" sz="2400" dirty="0"/>
              <a:t>Arranged in sections</a:t>
            </a:r>
          </a:p>
          <a:p>
            <a:r>
              <a:rPr lang="en-GB" sz="2400" dirty="0"/>
              <a:t>Make recommendations</a:t>
            </a:r>
          </a:p>
          <a:p>
            <a:r>
              <a:rPr lang="en-GB" sz="2400" dirty="0"/>
              <a:t>Usually asked to analyse or evaluate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6" grpId="0" uiExpand="1" build="p"/>
      <p:bldP spid="44037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Remember to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Clarify what is expected</a:t>
            </a:r>
          </a:p>
          <a:p>
            <a:r>
              <a:rPr lang="en-GB" dirty="0" smtClean="0"/>
              <a:t>Decide on a logical and clear way in which to structure the report</a:t>
            </a:r>
          </a:p>
          <a:p>
            <a:r>
              <a:rPr lang="en-GB" dirty="0" smtClean="0"/>
              <a:t>Follow a sequence of headings and sub-headings</a:t>
            </a:r>
          </a:p>
          <a:p>
            <a:r>
              <a:rPr lang="en-GB" dirty="0" smtClean="0"/>
              <a:t>Use headings that are clear and helpful, making it easy for the reader to find information</a:t>
            </a:r>
          </a:p>
          <a:p>
            <a:r>
              <a:rPr lang="en-GB" dirty="0" smtClean="0"/>
              <a:t>Write in an academic manner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Powerpoint Template">
  <a:themeElements>
    <a:clrScheme name="Eclipse 4">
      <a:dk1>
        <a:srgbClr val="000000"/>
      </a:dk1>
      <a:lt1>
        <a:srgbClr val="64AAAE"/>
      </a:lt1>
      <a:dk2>
        <a:srgbClr val="FFFFCC"/>
      </a:dk2>
      <a:lt2>
        <a:srgbClr val="5F5F5F"/>
      </a:lt2>
      <a:accent1>
        <a:srgbClr val="B4B1DB"/>
      </a:accent1>
      <a:accent2>
        <a:srgbClr val="61C1D7"/>
      </a:accent2>
      <a:accent3>
        <a:srgbClr val="B8D2D3"/>
      </a:accent3>
      <a:accent4>
        <a:srgbClr val="000000"/>
      </a:accent4>
      <a:accent5>
        <a:srgbClr val="D6D5EA"/>
      </a:accent5>
      <a:accent6>
        <a:srgbClr val="57AFC3"/>
      </a:accent6>
      <a:hlink>
        <a:srgbClr val="257177"/>
      </a:hlink>
      <a:folHlink>
        <a:srgbClr val="CCCCCC"/>
      </a:folHlink>
    </a:clrScheme>
    <a:fontScheme name="Eclipse">
      <a:majorFont>
        <a:latin typeface="Verdana"/>
        <a:ea typeface=""/>
        <a:cs typeface="Arial"/>
      </a:majorFont>
      <a:minorFont>
        <a:latin typeface="Verdan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Eclipse 1">
        <a:dk1>
          <a:srgbClr val="000000"/>
        </a:dk1>
        <a:lt1>
          <a:srgbClr val="FFFFFF"/>
        </a:lt1>
        <a:dk2>
          <a:srgbClr val="006666"/>
        </a:dk2>
        <a:lt2>
          <a:srgbClr val="5F5F5F"/>
        </a:lt2>
        <a:accent1>
          <a:srgbClr val="33CCCC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AB9B9"/>
        </a:accent6>
        <a:hlink>
          <a:srgbClr val="006666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2">
        <a:dk1>
          <a:srgbClr val="000000"/>
        </a:dk1>
        <a:lt1>
          <a:srgbClr val="FFFFFF"/>
        </a:lt1>
        <a:dk2>
          <a:srgbClr val="333366"/>
        </a:dk2>
        <a:lt2>
          <a:srgbClr val="5F5F5F"/>
        </a:lt2>
        <a:accent1>
          <a:srgbClr val="CC99FF"/>
        </a:accent1>
        <a:accent2>
          <a:srgbClr val="99CCCC"/>
        </a:accent2>
        <a:accent3>
          <a:srgbClr val="FFFFFF"/>
        </a:accent3>
        <a:accent4>
          <a:srgbClr val="000000"/>
        </a:accent4>
        <a:accent5>
          <a:srgbClr val="E2CAFF"/>
        </a:accent5>
        <a:accent6>
          <a:srgbClr val="8AB9B9"/>
        </a:accent6>
        <a:hlink>
          <a:srgbClr val="666699"/>
        </a:hlink>
        <a:folHlink>
          <a:srgbClr val="6600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3">
        <a:dk1>
          <a:srgbClr val="000000"/>
        </a:dk1>
        <a:lt1>
          <a:srgbClr val="FFFFFF"/>
        </a:lt1>
        <a:dk2>
          <a:srgbClr val="0000CC"/>
        </a:dk2>
        <a:lt2>
          <a:srgbClr val="434343"/>
        </a:lt2>
        <a:accent1>
          <a:srgbClr val="99CC00"/>
        </a:accent1>
        <a:accent2>
          <a:srgbClr val="FFCC00"/>
        </a:accent2>
        <a:accent3>
          <a:srgbClr val="FFFFFF"/>
        </a:accent3>
        <a:accent4>
          <a:srgbClr val="000000"/>
        </a:accent4>
        <a:accent5>
          <a:srgbClr val="CAE2AA"/>
        </a:accent5>
        <a:accent6>
          <a:srgbClr val="E7B900"/>
        </a:accent6>
        <a:hlink>
          <a:srgbClr val="FF0000"/>
        </a:hlink>
        <a:folHlink>
          <a:srgbClr val="8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4">
        <a:dk1>
          <a:srgbClr val="000000"/>
        </a:dk1>
        <a:lt1>
          <a:srgbClr val="64AAAE"/>
        </a:lt1>
        <a:dk2>
          <a:srgbClr val="FFFFCC"/>
        </a:dk2>
        <a:lt2>
          <a:srgbClr val="5F5F5F"/>
        </a:lt2>
        <a:accent1>
          <a:srgbClr val="B4B1DB"/>
        </a:accent1>
        <a:accent2>
          <a:srgbClr val="61C1D7"/>
        </a:accent2>
        <a:accent3>
          <a:srgbClr val="B8D2D3"/>
        </a:accent3>
        <a:accent4>
          <a:srgbClr val="000000"/>
        </a:accent4>
        <a:accent5>
          <a:srgbClr val="D6D5EA"/>
        </a:accent5>
        <a:accent6>
          <a:srgbClr val="57AFC3"/>
        </a:accent6>
        <a:hlink>
          <a:srgbClr val="257177"/>
        </a:hlink>
        <a:folHlink>
          <a:srgbClr val="CCCC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clipse 5">
        <a:dk1>
          <a:srgbClr val="5F5F5F"/>
        </a:dk1>
        <a:lt1>
          <a:srgbClr val="F8F8F8"/>
        </a:lt1>
        <a:dk2>
          <a:srgbClr val="2A285A"/>
        </a:dk2>
        <a:lt2>
          <a:srgbClr val="FFFFFF"/>
        </a:lt2>
        <a:accent1>
          <a:srgbClr val="999966"/>
        </a:accent1>
        <a:accent2>
          <a:srgbClr val="8C8B9D"/>
        </a:accent2>
        <a:accent3>
          <a:srgbClr val="ACACB5"/>
        </a:accent3>
        <a:accent4>
          <a:srgbClr val="D4D4D4"/>
        </a:accent4>
        <a:accent5>
          <a:srgbClr val="CACAB8"/>
        </a:accent5>
        <a:accent6>
          <a:srgbClr val="7E7D8E"/>
        </a:accent6>
        <a:hlink>
          <a:srgbClr val="465174"/>
        </a:hlink>
        <a:folHlink>
          <a:srgbClr val="C0C0C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6">
        <a:dk1>
          <a:srgbClr val="434343"/>
        </a:dk1>
        <a:lt1>
          <a:srgbClr val="FFFFFF"/>
        </a:lt1>
        <a:dk2>
          <a:srgbClr val="360404"/>
        </a:dk2>
        <a:lt2>
          <a:srgbClr val="FFFFFF"/>
        </a:lt2>
        <a:accent1>
          <a:srgbClr val="669900"/>
        </a:accent1>
        <a:accent2>
          <a:srgbClr val="CC6600"/>
        </a:accent2>
        <a:accent3>
          <a:srgbClr val="AEAAAA"/>
        </a:accent3>
        <a:accent4>
          <a:srgbClr val="DADADA"/>
        </a:accent4>
        <a:accent5>
          <a:srgbClr val="B8CAAA"/>
        </a:accent5>
        <a:accent6>
          <a:srgbClr val="B95C00"/>
        </a:accent6>
        <a:hlink>
          <a:srgbClr val="CC33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7">
        <a:dk1>
          <a:srgbClr val="434343"/>
        </a:dk1>
        <a:lt1>
          <a:srgbClr val="FFFFFF"/>
        </a:lt1>
        <a:dk2>
          <a:srgbClr val="000000"/>
        </a:dk2>
        <a:lt2>
          <a:srgbClr val="8285FE"/>
        </a:lt2>
        <a:accent1>
          <a:srgbClr val="669900"/>
        </a:accent1>
        <a:accent2>
          <a:srgbClr val="9900FF"/>
        </a:accent2>
        <a:accent3>
          <a:srgbClr val="AAAAAA"/>
        </a:accent3>
        <a:accent4>
          <a:srgbClr val="DADADA"/>
        </a:accent4>
        <a:accent5>
          <a:srgbClr val="B8CAAA"/>
        </a:accent5>
        <a:accent6>
          <a:srgbClr val="8A00E7"/>
        </a:accent6>
        <a:hlink>
          <a:srgbClr val="6600CC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8">
        <a:dk1>
          <a:srgbClr val="434343"/>
        </a:dk1>
        <a:lt1>
          <a:srgbClr val="FFFFFF"/>
        </a:lt1>
        <a:dk2>
          <a:srgbClr val="000000"/>
        </a:dk2>
        <a:lt2>
          <a:srgbClr val="0066FF"/>
        </a:lt2>
        <a:accent1>
          <a:srgbClr val="339966"/>
        </a:accent1>
        <a:accent2>
          <a:srgbClr val="FFCC00"/>
        </a:accent2>
        <a:accent3>
          <a:srgbClr val="AAAAAA"/>
        </a:accent3>
        <a:accent4>
          <a:srgbClr val="DADADA"/>
        </a:accent4>
        <a:accent5>
          <a:srgbClr val="ADCAB8"/>
        </a:accent5>
        <a:accent6>
          <a:srgbClr val="E7B900"/>
        </a:accent6>
        <a:hlink>
          <a:srgbClr val="CC0000"/>
        </a:hlink>
        <a:folHlink>
          <a:srgbClr val="80808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9">
        <a:dk1>
          <a:srgbClr val="333300"/>
        </a:dk1>
        <a:lt1>
          <a:srgbClr val="FFFFFF"/>
        </a:lt1>
        <a:dk2>
          <a:srgbClr val="669900"/>
        </a:dk2>
        <a:lt2>
          <a:srgbClr val="FFFFCC"/>
        </a:lt2>
        <a:accent1>
          <a:srgbClr val="CCCC00"/>
        </a:accent1>
        <a:accent2>
          <a:srgbClr val="99CC00"/>
        </a:accent2>
        <a:accent3>
          <a:srgbClr val="B8CAAA"/>
        </a:accent3>
        <a:accent4>
          <a:srgbClr val="DADADA"/>
        </a:accent4>
        <a:accent5>
          <a:srgbClr val="E2E2AA"/>
        </a:accent5>
        <a:accent6>
          <a:srgbClr val="8AB900"/>
        </a:accent6>
        <a:hlink>
          <a:srgbClr val="336600"/>
        </a:hlink>
        <a:folHlink>
          <a:srgbClr val="FFFF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clipse 10">
        <a:dk1>
          <a:srgbClr val="333333"/>
        </a:dk1>
        <a:lt1>
          <a:srgbClr val="FFFFCC"/>
        </a:lt1>
        <a:dk2>
          <a:srgbClr val="660000"/>
        </a:dk2>
        <a:lt2>
          <a:srgbClr val="CCCCCC"/>
        </a:lt2>
        <a:accent1>
          <a:srgbClr val="FF6600"/>
        </a:accent1>
        <a:accent2>
          <a:srgbClr val="CC3300"/>
        </a:accent2>
        <a:accent3>
          <a:srgbClr val="B8AAAA"/>
        </a:accent3>
        <a:accent4>
          <a:srgbClr val="DADAAE"/>
        </a:accent4>
        <a:accent5>
          <a:srgbClr val="FFB8AA"/>
        </a:accent5>
        <a:accent6>
          <a:srgbClr val="B92D00"/>
        </a:accent6>
        <a:hlink>
          <a:srgbClr val="9900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Powerpoint Template</Template>
  <TotalTime>64</TotalTime>
  <Words>802</Words>
  <Application>Microsoft Office PowerPoint</Application>
  <PresentationFormat>On-screen Show (4:3)</PresentationFormat>
  <Paragraphs>239</Paragraphs>
  <Slides>24</Slides>
  <Notes>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5" baseType="lpstr">
      <vt:lpstr>Powerpoint Template</vt:lpstr>
      <vt:lpstr>Academic Writing</vt:lpstr>
      <vt:lpstr>Academic Writing</vt:lpstr>
      <vt:lpstr>An Essay</vt:lpstr>
      <vt:lpstr>Why write an Essay?</vt:lpstr>
      <vt:lpstr>Essay Structure</vt:lpstr>
      <vt:lpstr>Why write a Report?</vt:lpstr>
      <vt:lpstr>How to write a Report</vt:lpstr>
      <vt:lpstr>The Subject Matter</vt:lpstr>
      <vt:lpstr>The Purpose</vt:lpstr>
      <vt:lpstr>The Reader</vt:lpstr>
      <vt:lpstr>How to write a Report</vt:lpstr>
      <vt:lpstr>Definition of Aim</vt:lpstr>
      <vt:lpstr>Collecting Information</vt:lpstr>
      <vt:lpstr>Structure of a Report</vt:lpstr>
      <vt:lpstr>Introduction</vt:lpstr>
      <vt:lpstr>Main Body</vt:lpstr>
      <vt:lpstr>Main Body</vt:lpstr>
      <vt:lpstr>Conclusions</vt:lpstr>
      <vt:lpstr>Recommendations</vt:lpstr>
      <vt:lpstr>Additional Sections</vt:lpstr>
      <vt:lpstr>Activity</vt:lpstr>
      <vt:lpstr>Similarities</vt:lpstr>
      <vt:lpstr>Differences</vt:lpstr>
      <vt:lpstr>Remember to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sc-ft</cp:lastModifiedBy>
  <cp:revision>11</cp:revision>
  <dcterms:created xsi:type="dcterms:W3CDTF">2010-10-31T18:18:02Z</dcterms:created>
  <dcterms:modified xsi:type="dcterms:W3CDTF">2010-11-02T11:34:25Z</dcterms:modified>
</cp:coreProperties>
</file>