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2"/>
  </p:notesMasterIdLst>
  <p:sldIdLst>
    <p:sldId id="270" r:id="rId2"/>
    <p:sldId id="271" r:id="rId3"/>
    <p:sldId id="267" r:id="rId4"/>
    <p:sldId id="259" r:id="rId5"/>
    <p:sldId id="263" r:id="rId6"/>
    <p:sldId id="258" r:id="rId7"/>
    <p:sldId id="269" r:id="rId8"/>
    <p:sldId id="264" r:id="rId9"/>
    <p:sldId id="265"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thina Antonopoulou - LUX* Le Morne" initials="AA-LLM" lastIdx="20" clrIdx="0">
    <p:extLst>
      <p:ext uri="{19B8F6BF-5375-455C-9EA6-DF929625EA0E}">
        <p15:presenceInfo xmlns:p15="http://schemas.microsoft.com/office/powerpoint/2012/main" userId="S-1-5-21-659983388-2714021019-1673044202-5895" providerId="AD"/>
      </p:ext>
    </p:extLst>
  </p:cmAuthor>
  <p:cmAuthor id="2" name="jimmy" initials="j" lastIdx="3" clrIdx="1">
    <p:extLst>
      <p:ext uri="{19B8F6BF-5375-455C-9EA6-DF929625EA0E}">
        <p15:presenceInfo xmlns:p15="http://schemas.microsoft.com/office/powerpoint/2012/main" userId="jimm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07" autoAdjust="0"/>
    <p:restoredTop sz="94660"/>
  </p:normalViewPr>
  <p:slideViewPr>
    <p:cSldViewPr snapToGrid="0">
      <p:cViewPr varScale="1">
        <p:scale>
          <a:sx n="66" d="100"/>
          <a:sy n="66" d="100"/>
        </p:scale>
        <p:origin x="780"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Guest survey</a:t>
            </a: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Series 1</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3-13D3-4DCA-9C61-4BAFF69E4E0E}"/>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4-13D3-4DCA-9C61-4BAFF69E4E0E}"/>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13D3-4DCA-9C61-4BAFF69E4E0E}"/>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E6A5-4183-8D6C-CE086FDD0987}"/>
              </c:ext>
            </c:extLst>
          </c:dPt>
          <c:dLbls>
            <c:dLbl>
              <c:idx val="0"/>
              <c:layout/>
              <c:tx>
                <c:rich>
                  <a:bodyPr/>
                  <a:lstStyle/>
                  <a:p>
                    <a:r>
                      <a:rPr lang="en-US" dirty="0" smtClean="0"/>
                      <a:t>33%</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13D3-4DCA-9C61-4BAFF69E4E0E}"/>
                </c:ext>
              </c:extLst>
            </c:dLbl>
            <c:dLbl>
              <c:idx val="1"/>
              <c:layout/>
              <c:tx>
                <c:rich>
                  <a:bodyPr/>
                  <a:lstStyle/>
                  <a:p>
                    <a:r>
                      <a:rPr lang="en-US" dirty="0" smtClean="0"/>
                      <a:t>17%</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13D3-4DCA-9C61-4BAFF69E4E0E}"/>
                </c:ext>
              </c:extLst>
            </c:dLbl>
            <c:dLbl>
              <c:idx val="2"/>
              <c:layout/>
              <c:tx>
                <c:rich>
                  <a:bodyPr/>
                  <a:lstStyle/>
                  <a:p>
                    <a:r>
                      <a:rPr lang="en-US" smtClean="0"/>
                      <a:t>21%</a:t>
                    </a:r>
                    <a:endParaRPr lang="en-US"/>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13D3-4DCA-9C61-4BAFF69E4E0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More team members</c:v>
                </c:pt>
                <c:pt idx="1">
                  <c:v>Well trained team members</c:v>
                </c:pt>
                <c:pt idx="2">
                  <c:v>More entertainment</c:v>
                </c:pt>
              </c:strCache>
            </c:strRef>
          </c:cat>
          <c:val>
            <c:numRef>
              <c:f>Sheet1!$B$2:$B$5</c:f>
              <c:numCache>
                <c:formatCode>General</c:formatCode>
                <c:ptCount val="4"/>
                <c:pt idx="0">
                  <c:v>34</c:v>
                </c:pt>
                <c:pt idx="1">
                  <c:v>19</c:v>
                </c:pt>
                <c:pt idx="2">
                  <c:v>21</c:v>
                </c:pt>
              </c:numCache>
            </c:numRef>
          </c:val>
          <c:extLst>
            <c:ext xmlns:c16="http://schemas.microsoft.com/office/drawing/2014/chart" uri="{C3380CC4-5D6E-409C-BE32-E72D297353CC}">
              <c16:uniqueId val="{00000000-13D3-4DCA-9C61-4BAFF69E4E0E}"/>
            </c:ext>
          </c:extLst>
        </c:ser>
        <c:ser>
          <c:idx val="1"/>
          <c:order val="1"/>
          <c:tx>
            <c:strRef>
              <c:f>Sheet1!$C$1</c:f>
              <c:strCache>
                <c:ptCount val="1"/>
                <c:pt idx="0">
                  <c:v>Column2</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9-E6A5-4183-8D6C-CE086FDD0987}"/>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B-E6A5-4183-8D6C-CE086FDD0987}"/>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D-E6A5-4183-8D6C-CE086FDD0987}"/>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F-E6A5-4183-8D6C-CE086FDD0987}"/>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More team members</c:v>
                </c:pt>
                <c:pt idx="1">
                  <c:v>Well trained team members</c:v>
                </c:pt>
                <c:pt idx="2">
                  <c:v>More entertainment</c:v>
                </c:pt>
              </c:strCache>
            </c:strRef>
          </c:cat>
          <c:val>
            <c:numRef>
              <c:f>Sheet1!$C$2:$C$5</c:f>
              <c:numCache>
                <c:formatCode>General</c:formatCode>
                <c:ptCount val="4"/>
              </c:numCache>
            </c:numRef>
          </c:val>
          <c:extLst>
            <c:ext xmlns:c16="http://schemas.microsoft.com/office/drawing/2014/chart" uri="{C3380CC4-5D6E-409C-BE32-E72D297353CC}">
              <c16:uniqueId val="{00000001-13D3-4DCA-9C61-4BAFF69E4E0E}"/>
            </c:ext>
          </c:extLst>
        </c:ser>
        <c:ser>
          <c:idx val="2"/>
          <c:order val="2"/>
          <c:tx>
            <c:strRef>
              <c:f>Sheet1!$D$1</c:f>
              <c:strCache>
                <c:ptCount val="1"/>
                <c:pt idx="0">
                  <c:v>Column1</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11-E6A5-4183-8D6C-CE086FDD0987}"/>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13-E6A5-4183-8D6C-CE086FDD0987}"/>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15-E6A5-4183-8D6C-CE086FDD0987}"/>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17-E6A5-4183-8D6C-CE086FDD0987}"/>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More team members</c:v>
                </c:pt>
                <c:pt idx="1">
                  <c:v>Well trained team members</c:v>
                </c:pt>
                <c:pt idx="2">
                  <c:v>More entertainment</c:v>
                </c:pt>
              </c:strCache>
            </c:strRef>
          </c:cat>
          <c:val>
            <c:numRef>
              <c:f>Sheet1!$D$2:$D$5</c:f>
              <c:numCache>
                <c:formatCode>General</c:formatCode>
                <c:ptCount val="4"/>
              </c:numCache>
            </c:numRef>
          </c:val>
          <c:extLst>
            <c:ext xmlns:c16="http://schemas.microsoft.com/office/drawing/2014/chart" uri="{C3380CC4-5D6E-409C-BE32-E72D297353CC}">
              <c16:uniqueId val="{00000002-13D3-4DCA-9C61-4BAFF69E4E0E}"/>
            </c:ext>
          </c:extLst>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Guest survey</a:t>
            </a: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Sales</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B488-49CC-9804-D47B8489A627}"/>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B488-49CC-9804-D47B8489A627}"/>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B488-49CC-9804-D47B8489A627}"/>
              </c:ext>
            </c:extLst>
          </c:dPt>
          <c:dLbls>
            <c:dLbl>
              <c:idx val="0"/>
              <c:layout/>
              <c:tx>
                <c:rich>
                  <a:bodyPr/>
                  <a:lstStyle/>
                  <a:p>
                    <a:r>
                      <a:rPr lang="en-US" baseline="0" dirty="0"/>
                      <a:t>
</a:t>
                    </a:r>
                    <a:fld id="{8171C2D0-EA0B-4350-8726-6335AD0E8F09}" type="PERCENTAGE">
                      <a:rPr lang="en-US" baseline="0"/>
                      <a:pPr/>
                      <a:t>[PERCENTAGE]</a:t>
                    </a:fld>
                    <a:endParaRPr lang="en-US" baseline="0" dirty="0"/>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1-B488-49CC-9804-D47B8489A627}"/>
                </c:ext>
              </c:extLst>
            </c:dLbl>
            <c:dLbl>
              <c:idx val="1"/>
              <c:layout/>
              <c:tx>
                <c:rich>
                  <a:bodyPr/>
                  <a:lstStyle/>
                  <a:p>
                    <a:r>
                      <a:rPr lang="en-US" baseline="0" dirty="0">
                        <a:solidFill>
                          <a:schemeClr val="bg1"/>
                        </a:solidFill>
                      </a:rPr>
                      <a:t>
</a:t>
                    </a:r>
                    <a:fld id="{C92C19FA-C654-4F09-8980-90AE8B1ABB32}" type="PERCENTAGE">
                      <a:rPr lang="en-US" baseline="0">
                        <a:solidFill>
                          <a:schemeClr val="bg1"/>
                        </a:solidFill>
                      </a:rPr>
                      <a:pPr/>
                      <a:t>[PERCENTAGE]</a:t>
                    </a:fld>
                    <a:endParaRPr lang="en-US" baseline="0" dirty="0">
                      <a:solidFill>
                        <a:schemeClr val="bg1"/>
                      </a:solidFill>
                    </a:endParaRPr>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B488-49CC-9804-D47B8489A627}"/>
                </c:ext>
              </c:extLst>
            </c:dLbl>
            <c:dLbl>
              <c:idx val="2"/>
              <c:layout/>
              <c:tx>
                <c:rich>
                  <a:bodyPr/>
                  <a:lstStyle/>
                  <a:p>
                    <a:r>
                      <a:rPr lang="en-US" baseline="0" dirty="0"/>
                      <a:t>
</a:t>
                    </a:r>
                    <a:fld id="{3F3B94FD-8651-4591-86E4-62A6B0EB9697}" type="PERCENTAGE">
                      <a:rPr lang="en-US" baseline="0"/>
                      <a:pPr/>
                      <a:t>[PERCENTAGE]</a:t>
                    </a:fld>
                    <a:endParaRPr lang="en-US" baseline="0" dirty="0"/>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5-B488-49CC-9804-D47B8489A627}"/>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in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Liked bar service:</c:v>
                </c:pt>
                <c:pt idx="1">
                  <c:v>Did not like bar service</c:v>
                </c:pt>
                <c:pt idx="2">
                  <c:v>Neutral</c:v>
                </c:pt>
              </c:strCache>
            </c:strRef>
          </c:cat>
          <c:val>
            <c:numRef>
              <c:f>Sheet1!$B$2:$B$4</c:f>
              <c:numCache>
                <c:formatCode>General</c:formatCode>
                <c:ptCount val="3"/>
                <c:pt idx="0">
                  <c:v>6.4</c:v>
                </c:pt>
                <c:pt idx="1">
                  <c:v>1.8</c:v>
                </c:pt>
                <c:pt idx="2">
                  <c:v>1.8</c:v>
                </c:pt>
              </c:numCache>
            </c:numRef>
          </c:val>
          <c:extLst>
            <c:ext xmlns:c16="http://schemas.microsoft.com/office/drawing/2014/chart" uri="{C3380CC4-5D6E-409C-BE32-E72D297353CC}">
              <c16:uniqueId val="{00000000-01FC-4FEA-9CF4-A720476A8161}"/>
            </c:ext>
          </c:extLst>
        </c:ser>
        <c:dLbls>
          <c:dLblPos val="inEnd"/>
          <c:showLegendKey val="0"/>
          <c:showVal val="0"/>
          <c:showCatName val="1"/>
          <c:showSerName val="0"/>
          <c:showPercent val="1"/>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Team members </a:t>
            </a: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Sales</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14D1-4D3D-AC7D-25A789FBAE0C}"/>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14D1-4D3D-AC7D-25A789FBAE0C}"/>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14D1-4D3D-AC7D-25A789FBAE0C}"/>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14D1-4D3D-AC7D-25A789FBAE0C}"/>
              </c:ext>
            </c:extLst>
          </c:dPt>
          <c:dLbls>
            <c:dLbl>
              <c:idx val="0"/>
              <c:layout/>
              <c:tx>
                <c:rich>
                  <a:bodyPr/>
                  <a:lstStyle/>
                  <a:p>
                    <a:r>
                      <a:rPr lang="en-US" baseline="0" dirty="0"/>
                      <a:t>
</a:t>
                    </a:r>
                    <a:fld id="{F9B98852-6194-4A74-97F5-1C4410C4C8B1}" type="PERCENTAGE">
                      <a:rPr lang="en-US" baseline="0"/>
                      <a:pPr/>
                      <a:t>[PERCENTAGE]</a:t>
                    </a:fld>
                    <a:endParaRPr lang="en-US" baseline="0" dirty="0"/>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1-14D1-4D3D-AC7D-25A789FBAE0C}"/>
                </c:ext>
              </c:extLst>
            </c:dLbl>
            <c:dLbl>
              <c:idx val="1"/>
              <c:layout/>
              <c:tx>
                <c:rich>
                  <a:bodyPr/>
                  <a:lstStyle/>
                  <a:p>
                    <a:r>
                      <a:rPr lang="en-US" baseline="0" dirty="0"/>
                      <a:t>
</a:t>
                    </a:r>
                    <a:fld id="{D6AE9744-5B5D-4838-8668-E86D80704B7D}" type="PERCENTAGE">
                      <a:rPr lang="en-US" baseline="0"/>
                      <a:pPr/>
                      <a:t>[PERCENTAGE]</a:t>
                    </a:fld>
                    <a:endParaRPr lang="en-US" baseline="0" dirty="0"/>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14D1-4D3D-AC7D-25A789FBAE0C}"/>
                </c:ext>
              </c:extLst>
            </c:dLbl>
            <c:dLbl>
              <c:idx val="2"/>
              <c:layout/>
              <c:tx>
                <c:rich>
                  <a:bodyPr/>
                  <a:lstStyle/>
                  <a:p>
                    <a:r>
                      <a:rPr lang="en-US" baseline="0" dirty="0"/>
                      <a:t>
</a:t>
                    </a:r>
                    <a:fld id="{60667928-F160-4527-AC64-DFE361553F99}" type="PERCENTAGE">
                      <a:rPr lang="en-US" baseline="0"/>
                      <a:pPr/>
                      <a:t>[PERCENTAGE]</a:t>
                    </a:fld>
                    <a:endParaRPr lang="en-US" baseline="0" dirty="0"/>
                  </a:p>
                </c:rich>
              </c:tx>
              <c:dLblPos val="inEnd"/>
              <c:showLegendKey val="0"/>
              <c:showVal val="0"/>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5-14D1-4D3D-AC7D-25A789FBAE0C}"/>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in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More staff</c:v>
                </c:pt>
                <c:pt idx="1">
                  <c:v>Training</c:v>
                </c:pt>
                <c:pt idx="2">
                  <c:v>Recruit trained persons</c:v>
                </c:pt>
              </c:strCache>
            </c:strRef>
          </c:cat>
          <c:val>
            <c:numRef>
              <c:f>Sheet1!$B$2:$B$5</c:f>
              <c:numCache>
                <c:formatCode>General</c:formatCode>
                <c:ptCount val="4"/>
                <c:pt idx="0">
                  <c:v>4</c:v>
                </c:pt>
                <c:pt idx="1">
                  <c:v>2</c:v>
                </c:pt>
                <c:pt idx="2">
                  <c:v>1.8</c:v>
                </c:pt>
              </c:numCache>
            </c:numRef>
          </c:val>
          <c:extLst>
            <c:ext xmlns:c16="http://schemas.microsoft.com/office/drawing/2014/chart" uri="{C3380CC4-5D6E-409C-BE32-E72D297353CC}">
              <c16:uniqueId val="{00000000-306E-4157-A0D9-FE731FFC95C8}"/>
            </c:ext>
          </c:extLst>
        </c:ser>
        <c:dLbls>
          <c:dLblPos val="inEnd"/>
          <c:showLegendKey val="0"/>
          <c:showVal val="0"/>
          <c:showCatName val="1"/>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13D94C-2480-42E6-846E-F1AEEA3DE720}" type="datetimeFigureOut">
              <a:rPr lang="en-US" smtClean="0"/>
              <a:t>4/19/2019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2ACB66-8E91-4175-A082-E8AFB103DB26}" type="slidenum">
              <a:rPr lang="en-US" smtClean="0"/>
              <a:t>‹#›</a:t>
            </a:fld>
            <a:endParaRPr lang="en-US"/>
          </a:p>
        </p:txBody>
      </p:sp>
    </p:spTree>
    <p:extLst>
      <p:ext uri="{BB962C8B-B14F-4D97-AF65-F5344CB8AC3E}">
        <p14:creationId xmlns:p14="http://schemas.microsoft.com/office/powerpoint/2010/main" val="1830666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morning</a:t>
            </a:r>
            <a:r>
              <a:rPr lang="en-US" baseline="0" dirty="0" smtClean="0"/>
              <a:t> ladies and gentlemen. I am Jimmy, assistant bar manager at Lux Le Morne and my study is about Improving guest service at the main bar of Lux Le Morne. Today, I will provide you an overview of my project. </a:t>
            </a:r>
            <a:endParaRPr lang="en-US" dirty="0" smtClean="0"/>
          </a:p>
        </p:txBody>
      </p:sp>
      <p:sp>
        <p:nvSpPr>
          <p:cNvPr id="4" name="Slide Number Placeholder 3"/>
          <p:cNvSpPr>
            <a:spLocks noGrp="1"/>
          </p:cNvSpPr>
          <p:nvPr>
            <p:ph type="sldNum" sz="quarter" idx="10"/>
          </p:nvPr>
        </p:nvSpPr>
        <p:spPr/>
        <p:txBody>
          <a:bodyPr/>
          <a:lstStyle/>
          <a:p>
            <a:fld id="{AF2ACB66-8E91-4175-A082-E8AFB103DB26}" type="slidenum">
              <a:rPr lang="en-US" smtClean="0"/>
              <a:t>1</a:t>
            </a:fld>
            <a:endParaRPr lang="en-US"/>
          </a:p>
        </p:txBody>
      </p:sp>
    </p:spTree>
    <p:extLst>
      <p:ext uri="{BB962C8B-B14F-4D97-AF65-F5344CB8AC3E}">
        <p14:creationId xmlns:p14="http://schemas.microsoft.com/office/powerpoint/2010/main" val="2720196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presentation is going to cover</a:t>
            </a:r>
            <a:r>
              <a:rPr lang="en-US" baseline="0" dirty="0" smtClean="0"/>
              <a:t> the following topics. We are going to have a look at the Background, Justification, Aim and Objectives, following which we will go through the methodology. We shall then have a look at the findings, the conclusion and recommendations and lastly my personal outcome/ experience. </a:t>
            </a:r>
            <a:endParaRPr lang="en-US" dirty="0"/>
          </a:p>
        </p:txBody>
      </p:sp>
      <p:sp>
        <p:nvSpPr>
          <p:cNvPr id="4" name="Slide Number Placeholder 3"/>
          <p:cNvSpPr>
            <a:spLocks noGrp="1"/>
          </p:cNvSpPr>
          <p:nvPr>
            <p:ph type="sldNum" sz="quarter" idx="10"/>
          </p:nvPr>
        </p:nvSpPr>
        <p:spPr/>
        <p:txBody>
          <a:bodyPr/>
          <a:lstStyle/>
          <a:p>
            <a:fld id="{AF2ACB66-8E91-4175-A082-E8AFB103DB26}" type="slidenum">
              <a:rPr lang="en-US" smtClean="0"/>
              <a:t>2</a:t>
            </a:fld>
            <a:endParaRPr lang="en-US"/>
          </a:p>
        </p:txBody>
      </p:sp>
    </p:spTree>
    <p:extLst>
      <p:ext uri="{BB962C8B-B14F-4D97-AF65-F5344CB8AC3E}">
        <p14:creationId xmlns:p14="http://schemas.microsoft.com/office/powerpoint/2010/main" val="2555302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Starting</a:t>
            </a:r>
            <a:r>
              <a:rPr lang="en-US" baseline="0" dirty="0" smtClean="0"/>
              <a:t> with the Background and Justification, in fact over the past years it has been noted that there was a rise in complaints at the bar. Also, there are evolving trends in the bar industry and it is necessary for us to keep up to the pace of these changing trends. Hence, the aims and objectives of this study is to understand guest satisfaction and expectation in line with new trends (i.e. new gin bar and rum bar), to avoid guest complaints by finding the root of the problem, provide a guest exceptional service by understanding their needs and demands and lastly to understand my team members’ expectations and consequently find ways of improvement</a:t>
            </a:r>
          </a:p>
        </p:txBody>
      </p:sp>
      <p:sp>
        <p:nvSpPr>
          <p:cNvPr id="4" name="Slide Number Placeholder 3"/>
          <p:cNvSpPr>
            <a:spLocks noGrp="1"/>
          </p:cNvSpPr>
          <p:nvPr>
            <p:ph type="sldNum" sz="quarter" idx="10"/>
          </p:nvPr>
        </p:nvSpPr>
        <p:spPr/>
        <p:txBody>
          <a:bodyPr/>
          <a:lstStyle/>
          <a:p>
            <a:fld id="{AF2ACB66-8E91-4175-A082-E8AFB103DB26}" type="slidenum">
              <a:rPr lang="en-US" smtClean="0"/>
              <a:t>3</a:t>
            </a:fld>
            <a:endParaRPr lang="en-US"/>
          </a:p>
        </p:txBody>
      </p:sp>
    </p:spTree>
    <p:extLst>
      <p:ext uri="{BB962C8B-B14F-4D97-AF65-F5344CB8AC3E}">
        <p14:creationId xmlns:p14="http://schemas.microsoft.com/office/powerpoint/2010/main" val="3605976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The methodology</a:t>
            </a:r>
            <a:r>
              <a:rPr lang="en-US" baseline="0" dirty="0" smtClean="0"/>
              <a:t> adopted comprised a guest survey and team members interview.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Guest survey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Qualitative information was collected to understand guests’ expectation on bar service via a questionnaire divided into 9 questions.</a:t>
            </a:r>
            <a:r>
              <a:rPr lang="en-US" baseline="0" dirty="0" smtClean="0"/>
              <a:t> </a:t>
            </a:r>
            <a:r>
              <a:rPr lang="en-US" dirty="0" smtClean="0"/>
              <a:t>70 respondents out of 100 respondents targeted did guest survey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Team</a:t>
            </a:r>
            <a:r>
              <a:rPr lang="en-US" baseline="0" dirty="0" smtClean="0"/>
              <a:t> members interview</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Team members were interviewed to know their adaptation on new trends in service and expectations at the resort.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All interview was /shall remain private and anonymous. 40</a:t>
            </a:r>
            <a:r>
              <a:rPr lang="en-US" baseline="0" dirty="0" smtClean="0"/>
              <a:t> out of 103 team members targeted participated in the interview. The questions were primarily based on ways to improve bar service and team members’ experience/ skills. </a:t>
            </a:r>
            <a:endParaRPr lang="en-US" dirty="0" smtClean="0"/>
          </a:p>
          <a:p>
            <a:endParaRPr lang="en-US" dirty="0"/>
          </a:p>
        </p:txBody>
      </p:sp>
      <p:sp>
        <p:nvSpPr>
          <p:cNvPr id="4" name="Slide Number Placeholder 3"/>
          <p:cNvSpPr>
            <a:spLocks noGrp="1"/>
          </p:cNvSpPr>
          <p:nvPr>
            <p:ph type="sldNum" sz="quarter" idx="10"/>
          </p:nvPr>
        </p:nvSpPr>
        <p:spPr/>
        <p:txBody>
          <a:bodyPr/>
          <a:lstStyle/>
          <a:p>
            <a:fld id="{AF2ACB66-8E91-4175-A082-E8AFB103DB26}" type="slidenum">
              <a:rPr lang="en-US" smtClean="0"/>
              <a:t>4</a:t>
            </a:fld>
            <a:endParaRPr lang="en-US"/>
          </a:p>
        </p:txBody>
      </p:sp>
    </p:spTree>
    <p:extLst>
      <p:ext uri="{BB962C8B-B14F-4D97-AF65-F5344CB8AC3E}">
        <p14:creationId xmlns:p14="http://schemas.microsoft.com/office/powerpoint/2010/main" val="3397857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Guest feeling about what we need to bring to improve. This findings is based on question 3</a:t>
            </a:r>
          </a:p>
          <a:p>
            <a:r>
              <a:rPr lang="en-US" dirty="0" smtClean="0"/>
              <a:t>33% of guests said that there is a need for more team members in terms of service at beach where we have two pool bars</a:t>
            </a:r>
          </a:p>
          <a:p>
            <a:r>
              <a:rPr lang="en-US" dirty="0" smtClean="0"/>
              <a:t>17% of guests believe there is a need for more well trained team members, in terms of product knowledge and guest expectations and who have excellent communication skills. </a:t>
            </a:r>
          </a:p>
          <a:p>
            <a:r>
              <a:rPr lang="en-US" dirty="0" smtClean="0"/>
              <a:t>21% of guests felt that more music is required at the bar at aperitif time for sundowner.</a:t>
            </a:r>
          </a:p>
          <a:p>
            <a:endParaRPr lang="en-US" dirty="0"/>
          </a:p>
        </p:txBody>
      </p:sp>
      <p:sp>
        <p:nvSpPr>
          <p:cNvPr id="4" name="Slide Number Placeholder 3"/>
          <p:cNvSpPr>
            <a:spLocks noGrp="1"/>
          </p:cNvSpPr>
          <p:nvPr>
            <p:ph type="sldNum" sz="quarter" idx="10"/>
          </p:nvPr>
        </p:nvSpPr>
        <p:spPr/>
        <p:txBody>
          <a:bodyPr/>
          <a:lstStyle/>
          <a:p>
            <a:fld id="{AF2ACB66-8E91-4175-A082-E8AFB103DB26}" type="slidenum">
              <a:rPr lang="en-US" smtClean="0"/>
              <a:t>5</a:t>
            </a:fld>
            <a:endParaRPr lang="en-US"/>
          </a:p>
        </p:txBody>
      </p:sp>
    </p:spTree>
    <p:extLst>
      <p:ext uri="{BB962C8B-B14F-4D97-AF65-F5344CB8AC3E}">
        <p14:creationId xmlns:p14="http://schemas.microsoft.com/office/powerpoint/2010/main" val="555538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findings come the survey form of the guest needs and satisfaction section where guest gave their expectations.</a:t>
            </a:r>
          </a:p>
          <a:p>
            <a:r>
              <a:rPr lang="en-US" dirty="0" smtClean="0"/>
              <a:t>64% did like the bar service (nice presentation of menu, good knowledge, attention to details. </a:t>
            </a:r>
          </a:p>
          <a:p>
            <a:endParaRPr lang="en-US" i="1" dirty="0" smtClean="0"/>
          </a:p>
          <a:p>
            <a:r>
              <a:rPr lang="en-US" dirty="0" smtClean="0"/>
              <a:t>18% responded negatively; lack of attention, drinks took more time than expected, guests did not feel welcome while entering the bar.</a:t>
            </a:r>
          </a:p>
          <a:p>
            <a:pPr marL="0" indent="0">
              <a:buNone/>
            </a:pPr>
            <a:endParaRPr lang="en-US" dirty="0" smtClean="0"/>
          </a:p>
          <a:p>
            <a:r>
              <a:rPr lang="en-US" dirty="0" smtClean="0"/>
              <a:t>18% did not answer as it was their first visit to the resort.</a:t>
            </a:r>
          </a:p>
          <a:p>
            <a:endParaRPr lang="en-US" baseline="0" dirty="0" smtClean="0"/>
          </a:p>
        </p:txBody>
      </p:sp>
      <p:sp>
        <p:nvSpPr>
          <p:cNvPr id="4" name="Slide Number Placeholder 3"/>
          <p:cNvSpPr>
            <a:spLocks noGrp="1"/>
          </p:cNvSpPr>
          <p:nvPr>
            <p:ph type="sldNum" sz="quarter" idx="10"/>
          </p:nvPr>
        </p:nvSpPr>
        <p:spPr/>
        <p:txBody>
          <a:bodyPr/>
          <a:lstStyle/>
          <a:p>
            <a:fld id="{AF2ACB66-8E91-4175-A082-E8AFB103DB26}" type="slidenum">
              <a:rPr lang="en-US" smtClean="0"/>
              <a:t>6</a:t>
            </a:fld>
            <a:endParaRPr lang="en-US"/>
          </a:p>
        </p:txBody>
      </p:sp>
    </p:spTree>
    <p:extLst>
      <p:ext uri="{BB962C8B-B14F-4D97-AF65-F5344CB8AC3E}">
        <p14:creationId xmlns:p14="http://schemas.microsoft.com/office/powerpoint/2010/main" val="3997155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a:t>
            </a:r>
            <a:r>
              <a:rPr lang="en-US" dirty="0" err="1" smtClean="0"/>
              <a:t>summarises</a:t>
            </a:r>
            <a:r>
              <a:rPr lang="en-US" dirty="0" smtClean="0"/>
              <a:t> the findings from 40 team members interviewed about improvement</a:t>
            </a:r>
          </a:p>
          <a:p>
            <a:r>
              <a:rPr lang="en-US" dirty="0" smtClean="0"/>
              <a:t>51% of team members answered that the resort needs to have more staff.</a:t>
            </a:r>
          </a:p>
          <a:p>
            <a:r>
              <a:rPr lang="en-US" dirty="0" smtClean="0"/>
              <a:t>26% of team members believe training should be to given to make continuous improvement </a:t>
            </a:r>
          </a:p>
          <a:p>
            <a:r>
              <a:rPr lang="en-US" dirty="0" smtClean="0"/>
              <a:t>23% of team members answered we need to make changes by taking more well trained team members. </a:t>
            </a:r>
          </a:p>
          <a:p>
            <a:endParaRPr lang="en-US" dirty="0"/>
          </a:p>
        </p:txBody>
      </p:sp>
      <p:sp>
        <p:nvSpPr>
          <p:cNvPr id="4" name="Slide Number Placeholder 3"/>
          <p:cNvSpPr>
            <a:spLocks noGrp="1"/>
          </p:cNvSpPr>
          <p:nvPr>
            <p:ph type="sldNum" sz="quarter" idx="10"/>
          </p:nvPr>
        </p:nvSpPr>
        <p:spPr/>
        <p:txBody>
          <a:bodyPr/>
          <a:lstStyle/>
          <a:p>
            <a:fld id="{AF2ACB66-8E91-4175-A082-E8AFB103DB26}" type="slidenum">
              <a:rPr lang="en-US" smtClean="0"/>
              <a:t>7</a:t>
            </a:fld>
            <a:endParaRPr lang="en-US"/>
          </a:p>
        </p:txBody>
      </p:sp>
    </p:spTree>
    <p:extLst>
      <p:ext uri="{BB962C8B-B14F-4D97-AF65-F5344CB8AC3E}">
        <p14:creationId xmlns:p14="http://schemas.microsoft.com/office/powerpoint/2010/main" val="3025418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Improvement in skills is by tracking good guest service by our representatives.</a:t>
            </a:r>
            <a:endParaRPr lang="en-US" dirty="0"/>
          </a:p>
        </p:txBody>
      </p:sp>
      <p:sp>
        <p:nvSpPr>
          <p:cNvPr id="4" name="Slide Number Placeholder 3"/>
          <p:cNvSpPr>
            <a:spLocks noGrp="1"/>
          </p:cNvSpPr>
          <p:nvPr>
            <p:ph type="sldNum" sz="quarter" idx="10"/>
          </p:nvPr>
        </p:nvSpPr>
        <p:spPr/>
        <p:txBody>
          <a:bodyPr/>
          <a:lstStyle/>
          <a:p>
            <a:fld id="{AF2ACB66-8E91-4175-A082-E8AFB103DB26}" type="slidenum">
              <a:rPr lang="en-US" smtClean="0"/>
              <a:t>9</a:t>
            </a:fld>
            <a:endParaRPr lang="en-US"/>
          </a:p>
        </p:txBody>
      </p:sp>
    </p:spTree>
    <p:extLst>
      <p:ext uri="{BB962C8B-B14F-4D97-AF65-F5344CB8AC3E}">
        <p14:creationId xmlns:p14="http://schemas.microsoft.com/office/powerpoint/2010/main" val="3855729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for your attention is there any</a:t>
            </a:r>
            <a:r>
              <a:rPr lang="en-US" baseline="0" dirty="0" smtClean="0"/>
              <a:t> question for me.</a:t>
            </a:r>
            <a:endParaRPr lang="en-US" dirty="0" smtClean="0"/>
          </a:p>
        </p:txBody>
      </p:sp>
      <p:sp>
        <p:nvSpPr>
          <p:cNvPr id="4" name="Slide Number Placeholder 3"/>
          <p:cNvSpPr>
            <a:spLocks noGrp="1"/>
          </p:cNvSpPr>
          <p:nvPr>
            <p:ph type="sldNum" sz="quarter" idx="10"/>
          </p:nvPr>
        </p:nvSpPr>
        <p:spPr/>
        <p:txBody>
          <a:bodyPr/>
          <a:lstStyle/>
          <a:p>
            <a:fld id="{AF2ACB66-8E91-4175-A082-E8AFB103DB26}" type="slidenum">
              <a:rPr lang="en-US" smtClean="0"/>
              <a:t>10</a:t>
            </a:fld>
            <a:endParaRPr lang="en-US"/>
          </a:p>
        </p:txBody>
      </p:sp>
    </p:spTree>
    <p:extLst>
      <p:ext uri="{BB962C8B-B14F-4D97-AF65-F5344CB8AC3E}">
        <p14:creationId xmlns:p14="http://schemas.microsoft.com/office/powerpoint/2010/main" val="2647764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451922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3901001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415091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6789913-3CDB-4B38-B7E1-5B12EE569AF8}"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4186798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789913-3CDB-4B38-B7E1-5B12EE569AF8}" type="datetimeFigureOut">
              <a:rPr lang="en-US" smtClean="0"/>
              <a:t>4/19/2019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1152569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6789913-3CDB-4B38-B7E1-5B12EE569AF8}" type="datetimeFigureOut">
              <a:rPr lang="en-US" smtClean="0"/>
              <a:t>4/19/2019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738188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89913-3CDB-4B38-B7E1-5B12EE569AF8}" type="datetimeFigureOut">
              <a:rPr lang="en-US" smtClean="0"/>
              <a:t>4/19/2019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2386596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789913-3CDB-4B38-B7E1-5B12EE569AF8}"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1471446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8BF5A0-E7AC-49BC-A85E-0468232DFA86}" type="slidenum">
              <a:rPr lang="en-US" smtClean="0"/>
              <a:t>‹#›</a:t>
            </a:fld>
            <a:endParaRPr lang="en-US"/>
          </a:p>
        </p:txBody>
      </p:sp>
      <p:sp>
        <p:nvSpPr>
          <p:cNvPr id="5" name="Date Placeholder 4"/>
          <p:cNvSpPr>
            <a:spLocks noGrp="1"/>
          </p:cNvSpPr>
          <p:nvPr>
            <p:ph type="dt" sz="half" idx="10"/>
          </p:nvPr>
        </p:nvSpPr>
        <p:spPr/>
        <p:txBody>
          <a:bodyPr/>
          <a:lstStyle/>
          <a:p>
            <a:fld id="{E6789913-3CDB-4B38-B7E1-5B12EE569AF8}" type="datetimeFigureOut">
              <a:rPr lang="en-US" smtClean="0"/>
              <a:t>4/19/2019</a:t>
            </a:fld>
            <a:endParaRPr lang="en-US"/>
          </a:p>
        </p:txBody>
      </p:sp>
    </p:spTree>
    <p:extLst>
      <p:ext uri="{BB962C8B-B14F-4D97-AF65-F5344CB8AC3E}">
        <p14:creationId xmlns:p14="http://schemas.microsoft.com/office/powerpoint/2010/main" val="124411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2887909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9310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401292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06396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233918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1797870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789913-3CDB-4B38-B7E1-5B12EE569AF8}"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8BF5A0-E7AC-49BC-A85E-0468232DFA86}" type="slidenum">
              <a:rPr lang="en-US" smtClean="0"/>
              <a:t>‹#›</a:t>
            </a:fld>
            <a:endParaRPr lang="en-US"/>
          </a:p>
        </p:txBody>
      </p:sp>
    </p:spTree>
    <p:extLst>
      <p:ext uri="{BB962C8B-B14F-4D97-AF65-F5344CB8AC3E}">
        <p14:creationId xmlns:p14="http://schemas.microsoft.com/office/powerpoint/2010/main" val="4027279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6789913-3CDB-4B38-B7E1-5B12EE569AF8}" type="datetimeFigureOut">
              <a:rPr lang="en-US" smtClean="0"/>
              <a:t>4/19/2019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38BF5A0-E7AC-49BC-A85E-0468232DFA86}" type="slidenum">
              <a:rPr lang="en-US" smtClean="0"/>
              <a:t>‹#›</a:t>
            </a:fld>
            <a:endParaRPr lang="en-US"/>
          </a:p>
        </p:txBody>
      </p:sp>
    </p:spTree>
    <p:extLst>
      <p:ext uri="{BB962C8B-B14F-4D97-AF65-F5344CB8AC3E}">
        <p14:creationId xmlns:p14="http://schemas.microsoft.com/office/powerpoint/2010/main" val="192096694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3016" y="1"/>
            <a:ext cx="12305016" cy="6857999"/>
          </a:xfrm>
          <a:effectLst>
            <a:reflection stA="45000" endPos="4000" dist="50800" dir="5400000" sy="-100000" algn="bl" rotWithShape="0"/>
          </a:effectLst>
        </p:spPr>
      </p:pic>
      <p:sp>
        <p:nvSpPr>
          <p:cNvPr id="9" name="TextBox 8"/>
          <p:cNvSpPr txBox="1"/>
          <p:nvPr/>
        </p:nvSpPr>
        <p:spPr>
          <a:xfrm>
            <a:off x="-113016" y="5517881"/>
            <a:ext cx="8996516" cy="1477328"/>
          </a:xfrm>
          <a:prstGeom prst="rect">
            <a:avLst/>
          </a:prstGeom>
          <a:noFill/>
        </p:spPr>
        <p:txBody>
          <a:bodyPr wrap="square" rtlCol="0">
            <a:spAutoFit/>
          </a:bodyPr>
          <a:lstStyle/>
          <a:p>
            <a:r>
              <a:rPr lang="en-US" sz="2400" dirty="0" smtClean="0">
                <a:solidFill>
                  <a:schemeClr val="bg1"/>
                </a:solidFill>
              </a:rPr>
              <a:t>Title: Improving guest service at the main bar of </a:t>
            </a:r>
            <a:r>
              <a:rPr lang="en-US" sz="2400" dirty="0" err="1" smtClean="0">
                <a:solidFill>
                  <a:schemeClr val="bg1"/>
                </a:solidFill>
              </a:rPr>
              <a:t>Lux*</a:t>
            </a:r>
            <a:r>
              <a:rPr lang="en-US" sz="2400" dirty="0" smtClean="0">
                <a:solidFill>
                  <a:schemeClr val="bg1"/>
                </a:solidFill>
              </a:rPr>
              <a:t> Le Morne</a:t>
            </a:r>
          </a:p>
          <a:p>
            <a:r>
              <a:rPr lang="en-US" sz="2400" dirty="0" smtClean="0">
                <a:solidFill>
                  <a:schemeClr val="bg1"/>
                </a:solidFill>
              </a:rPr>
              <a:t>Presented by: Yogeshsing Seegobin</a:t>
            </a:r>
          </a:p>
          <a:p>
            <a:r>
              <a:rPr lang="en-US" sz="2400" dirty="0" smtClean="0">
                <a:solidFill>
                  <a:schemeClr val="bg1"/>
                </a:solidFill>
              </a:rPr>
              <a:t>Date: 11 April 2019</a:t>
            </a:r>
          </a:p>
          <a:p>
            <a:endParaRPr lang="en-US" dirty="0"/>
          </a:p>
        </p:txBody>
      </p:sp>
    </p:spTree>
    <p:extLst>
      <p:ext uri="{BB962C8B-B14F-4D97-AF65-F5344CB8AC3E}">
        <p14:creationId xmlns:p14="http://schemas.microsoft.com/office/powerpoint/2010/main" val="14472116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398" y="251147"/>
            <a:ext cx="5021316" cy="1320800"/>
          </a:xfrm>
        </p:spPr>
        <p:txBody>
          <a:bodyPr>
            <a:normAutofit/>
          </a:bodyPr>
          <a:lstStyle/>
          <a:p>
            <a:r>
              <a:rPr lang="en-US" b="1" u="sng" dirty="0"/>
              <a:t>Contents</a:t>
            </a:r>
          </a:p>
        </p:txBody>
      </p:sp>
      <p:sp>
        <p:nvSpPr>
          <p:cNvPr id="3" name="Content Placeholder 2"/>
          <p:cNvSpPr>
            <a:spLocks noGrp="1"/>
          </p:cNvSpPr>
          <p:nvPr>
            <p:ph idx="1"/>
          </p:nvPr>
        </p:nvSpPr>
        <p:spPr>
          <a:xfrm>
            <a:off x="677334" y="1571947"/>
            <a:ext cx="11179044" cy="4869950"/>
          </a:xfrm>
        </p:spPr>
        <p:txBody>
          <a:bodyPr>
            <a:normAutofit lnSpcReduction="10000"/>
          </a:bodyPr>
          <a:lstStyle/>
          <a:p>
            <a:r>
              <a:rPr lang="en-US" sz="2800" dirty="0" smtClean="0"/>
              <a:t>BACKGROUND,JUSTIFICATION, AIM AND OBJECTIVES </a:t>
            </a:r>
          </a:p>
          <a:p>
            <a:endParaRPr lang="en-US" sz="2800" dirty="0" smtClean="0"/>
          </a:p>
          <a:p>
            <a:r>
              <a:rPr lang="en-US" sz="2800" dirty="0" smtClean="0"/>
              <a:t>METHODOLOGY</a:t>
            </a:r>
          </a:p>
          <a:p>
            <a:endParaRPr lang="en-US" sz="2800" dirty="0" smtClean="0"/>
          </a:p>
          <a:p>
            <a:r>
              <a:rPr lang="en-US" sz="2800" dirty="0" smtClean="0"/>
              <a:t>FINDINGS</a:t>
            </a:r>
          </a:p>
          <a:p>
            <a:pPr marL="0" indent="0">
              <a:buNone/>
            </a:pPr>
            <a:endParaRPr lang="en-US" sz="2800" dirty="0" smtClean="0"/>
          </a:p>
          <a:p>
            <a:r>
              <a:rPr lang="en-US" sz="2800" dirty="0" smtClean="0"/>
              <a:t>CONCLUSION AND RECOMMENDATIONS</a:t>
            </a:r>
          </a:p>
          <a:p>
            <a:endParaRPr lang="en-US" sz="2800" dirty="0" smtClean="0"/>
          </a:p>
          <a:p>
            <a:r>
              <a:rPr lang="en-US" sz="2800" dirty="0" smtClean="0"/>
              <a:t>PERSONAL OUTCOME/ EXPERIENCE</a:t>
            </a:r>
          </a:p>
          <a:p>
            <a:endParaRPr lang="en-US" sz="2800" dirty="0"/>
          </a:p>
        </p:txBody>
      </p:sp>
      <p:sp>
        <p:nvSpPr>
          <p:cNvPr id="4" name="TextBox 3"/>
          <p:cNvSpPr txBox="1"/>
          <p:nvPr/>
        </p:nvSpPr>
        <p:spPr>
          <a:xfrm>
            <a:off x="5653314" y="2975428"/>
            <a:ext cx="65" cy="276999"/>
          </a:xfrm>
          <a:prstGeom prst="rect">
            <a:avLst/>
          </a:prstGeom>
        </p:spPr>
        <p:style>
          <a:lnRef idx="1">
            <a:schemeClr val="accent2"/>
          </a:lnRef>
          <a:fillRef idx="2">
            <a:schemeClr val="accent2"/>
          </a:fillRef>
          <a:effectRef idx="1">
            <a:schemeClr val="accent2"/>
          </a:effectRef>
          <a:fontRef idx="minor">
            <a:schemeClr val="dk1"/>
          </a:fontRef>
        </p:style>
        <p:txBody>
          <a:bodyPr wrap="none" lIns="0" tIns="0" rIns="0" bIns="0" rtlCol="0">
            <a:spAutoFit/>
          </a:bodyPr>
          <a:lstStyle/>
          <a:p>
            <a:endParaRPr lang="en-US" dirty="0"/>
          </a:p>
        </p:txBody>
      </p:sp>
    </p:spTree>
    <p:extLst>
      <p:ext uri="{BB962C8B-B14F-4D97-AF65-F5344CB8AC3E}">
        <p14:creationId xmlns:p14="http://schemas.microsoft.com/office/powerpoint/2010/main" val="2948403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0">
              <a:schemeClr val="accent1">
                <a:lumMod val="45000"/>
                <a:lumOff val="55000"/>
              </a:schemeClr>
            </a:gs>
            <a:gs pos="0">
              <a:schemeClr val="accent1">
                <a:lumMod val="45000"/>
                <a:lumOff val="55000"/>
              </a:schemeClr>
            </a:gs>
            <a:gs pos="0">
              <a:schemeClr val="bg1"/>
            </a:gs>
          </a:gsLst>
          <a:lin ang="5400000" scaled="1"/>
        </a:gra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a:xfrm>
            <a:off x="95794" y="307115"/>
            <a:ext cx="10796873" cy="1325563"/>
          </a:xfrm>
        </p:spPr>
        <p:txBody>
          <a:bodyPr>
            <a:normAutofit/>
          </a:bodyPr>
          <a:lstStyle/>
          <a:p>
            <a:r>
              <a:rPr lang="en-US" b="1" u="sng" dirty="0"/>
              <a:t>Background, Aim, Justification &amp; Objectives </a:t>
            </a:r>
          </a:p>
        </p:txBody>
      </p:sp>
      <p:sp>
        <p:nvSpPr>
          <p:cNvPr id="10" name="Content Placeholder 9"/>
          <p:cNvSpPr>
            <a:spLocks noGrp="1"/>
          </p:cNvSpPr>
          <p:nvPr>
            <p:ph idx="1"/>
          </p:nvPr>
        </p:nvSpPr>
        <p:spPr>
          <a:xfrm>
            <a:off x="498987" y="1371600"/>
            <a:ext cx="10515600" cy="5354320"/>
          </a:xfrm>
        </p:spPr>
        <p:txBody>
          <a:bodyPr>
            <a:normAutofit fontScale="25000" lnSpcReduction="20000"/>
          </a:bodyPr>
          <a:lstStyle/>
          <a:p>
            <a:pPr marL="0" indent="0">
              <a:buNone/>
            </a:pPr>
            <a:endParaRPr lang="en-US" dirty="0" smtClean="0"/>
          </a:p>
          <a:p>
            <a:pPr marL="0" indent="0">
              <a:buNone/>
            </a:pPr>
            <a:r>
              <a:rPr lang="en-US" sz="11200" u="sng" dirty="0" smtClean="0">
                <a:effectLst>
                  <a:outerShdw blurRad="38100" dist="38100" dir="2700000" algn="tl">
                    <a:srgbClr val="000000">
                      <a:alpha val="43137"/>
                    </a:srgbClr>
                  </a:outerShdw>
                </a:effectLst>
              </a:rPr>
              <a:t>Background &amp; Justification</a:t>
            </a:r>
          </a:p>
          <a:p>
            <a:pPr marL="0" indent="0">
              <a:buNone/>
            </a:pPr>
            <a:endParaRPr lang="en-US" u="sng" dirty="0" smtClean="0"/>
          </a:p>
          <a:p>
            <a:r>
              <a:rPr lang="en-US" sz="8000" dirty="0" smtClean="0"/>
              <a:t>Over the past years, there has been complaints regarding bar service at Lux Le Morne</a:t>
            </a:r>
            <a:endParaRPr lang="en-US" sz="8000" dirty="0"/>
          </a:p>
          <a:p>
            <a:r>
              <a:rPr lang="en-US" sz="8000" dirty="0" smtClean="0"/>
              <a:t>Change in trends with time</a:t>
            </a:r>
          </a:p>
          <a:p>
            <a:endParaRPr lang="en-US" sz="8000" dirty="0" smtClean="0"/>
          </a:p>
          <a:p>
            <a:endParaRPr lang="en-US" sz="8000" dirty="0"/>
          </a:p>
          <a:p>
            <a:pPr marL="0" indent="0">
              <a:buNone/>
            </a:pPr>
            <a:r>
              <a:rPr lang="en-US" sz="9600" u="sng" dirty="0" smtClean="0">
                <a:effectLst>
                  <a:outerShdw blurRad="38100" dist="38100" dir="2700000" algn="tl">
                    <a:srgbClr val="000000">
                      <a:alpha val="43137"/>
                    </a:srgbClr>
                  </a:outerShdw>
                </a:effectLst>
              </a:rPr>
              <a:t>Aims and Objectives</a:t>
            </a:r>
            <a:endParaRPr lang="en-US" sz="9600" i="1" dirty="0" smtClean="0">
              <a:effectLst>
                <a:outerShdw blurRad="38100" dist="38100" dir="2700000" algn="tl">
                  <a:srgbClr val="000000">
                    <a:alpha val="43137"/>
                  </a:srgbClr>
                </a:outerShdw>
              </a:effectLst>
            </a:endParaRPr>
          </a:p>
          <a:p>
            <a:pPr marL="0" indent="0">
              <a:buNone/>
            </a:pPr>
            <a:endParaRPr lang="en-US" u="sng" dirty="0" smtClean="0"/>
          </a:p>
          <a:p>
            <a:r>
              <a:rPr lang="en-US" sz="8000" dirty="0"/>
              <a:t>Guest satisfaction and expectation in line with new </a:t>
            </a:r>
            <a:r>
              <a:rPr lang="en-US" sz="8000" dirty="0" smtClean="0"/>
              <a:t>trends </a:t>
            </a:r>
            <a:endParaRPr lang="en-US" sz="8000" dirty="0"/>
          </a:p>
          <a:p>
            <a:r>
              <a:rPr lang="en-US" sz="8000" dirty="0"/>
              <a:t>Avoid guest complaints by finding the root of the </a:t>
            </a:r>
            <a:r>
              <a:rPr lang="en-US" sz="8000" dirty="0" smtClean="0"/>
              <a:t>problem</a:t>
            </a:r>
            <a:endParaRPr lang="en-US" sz="8000" dirty="0"/>
          </a:p>
          <a:p>
            <a:r>
              <a:rPr lang="en-US" sz="8000" dirty="0" smtClean="0"/>
              <a:t>Provide a guest exceptional service by understanding their needs and demands</a:t>
            </a:r>
          </a:p>
          <a:p>
            <a:r>
              <a:rPr lang="en-US" sz="8000" dirty="0" smtClean="0"/>
              <a:t>To understand team members’ expectations and find ways of improvement</a:t>
            </a:r>
            <a:endParaRPr lang="en-US" sz="8000" dirty="0"/>
          </a:p>
          <a:p>
            <a:endParaRPr lang="en-US" sz="2900" dirty="0"/>
          </a:p>
          <a:p>
            <a:pPr marL="0" indent="0">
              <a:buNone/>
            </a:pPr>
            <a:r>
              <a:rPr lang="en-US" dirty="0" smtClean="0"/>
              <a:t> </a:t>
            </a:r>
            <a:endParaRPr lang="en-US" dirty="0"/>
          </a:p>
        </p:txBody>
      </p:sp>
    </p:spTree>
    <p:extLst>
      <p:ext uri="{BB962C8B-B14F-4D97-AF65-F5344CB8AC3E}">
        <p14:creationId xmlns:p14="http://schemas.microsoft.com/office/powerpoint/2010/main" val="24568226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2"/>
            </a:gs>
            <a:gs pos="2000">
              <a:schemeClr val="accent1">
                <a:lumMod val="0"/>
                <a:lumOff val="100000"/>
              </a:schemeClr>
            </a:gs>
            <a:gs pos="0">
              <a:schemeClr val="accent1">
                <a:lumMod val="100000"/>
              </a:schemeClr>
            </a:gs>
          </a:gsLst>
          <a:path path="rect">
            <a:fillToRect r="100000" b="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5280" y="222885"/>
            <a:ext cx="6878782" cy="1325563"/>
          </a:xfrm>
        </p:spPr>
        <p:txBody>
          <a:bodyPr/>
          <a:lstStyle/>
          <a:p>
            <a:r>
              <a:rPr lang="en-US" b="1" u="sng" dirty="0" smtClean="0"/>
              <a:t>Methods </a:t>
            </a:r>
            <a:endParaRPr lang="en-US" b="1" u="sng" dirty="0"/>
          </a:p>
        </p:txBody>
      </p:sp>
      <p:sp>
        <p:nvSpPr>
          <p:cNvPr id="3" name="Content Placeholder 2"/>
          <p:cNvSpPr>
            <a:spLocks noGrp="1"/>
          </p:cNvSpPr>
          <p:nvPr>
            <p:ph idx="1"/>
          </p:nvPr>
        </p:nvSpPr>
        <p:spPr>
          <a:xfrm>
            <a:off x="838200" y="1188720"/>
            <a:ext cx="10515600" cy="4978083"/>
          </a:xfrm>
        </p:spPr>
        <p:txBody>
          <a:bodyPr>
            <a:normAutofit/>
          </a:bodyPr>
          <a:lstStyle/>
          <a:p>
            <a:pPr marL="0" indent="0">
              <a:lnSpc>
                <a:spcPct val="80000"/>
              </a:lnSpc>
              <a:buNone/>
            </a:pPr>
            <a:r>
              <a:rPr lang="en-US" sz="2800" u="sng" dirty="0">
                <a:effectLst>
                  <a:outerShdw blurRad="38100" dist="38100" dir="2700000" algn="tl">
                    <a:srgbClr val="000000">
                      <a:alpha val="43137"/>
                    </a:srgbClr>
                  </a:outerShdw>
                </a:effectLst>
              </a:rPr>
              <a:t>Guest Survey</a:t>
            </a:r>
          </a:p>
          <a:p>
            <a:r>
              <a:rPr lang="en-US" dirty="0" smtClean="0"/>
              <a:t>Qualitative </a:t>
            </a:r>
            <a:r>
              <a:rPr lang="en-US" dirty="0"/>
              <a:t>information was </a:t>
            </a:r>
            <a:r>
              <a:rPr lang="en-US" dirty="0" smtClean="0"/>
              <a:t>collected </a:t>
            </a:r>
            <a:r>
              <a:rPr lang="en-US" dirty="0"/>
              <a:t>to understand </a:t>
            </a:r>
            <a:r>
              <a:rPr lang="en-US" dirty="0" smtClean="0"/>
              <a:t>guests’ expectation </a:t>
            </a:r>
            <a:r>
              <a:rPr lang="en-US" dirty="0"/>
              <a:t>on bar </a:t>
            </a:r>
            <a:r>
              <a:rPr lang="en-US" dirty="0" smtClean="0"/>
              <a:t>service via a questionnaire</a:t>
            </a:r>
          </a:p>
          <a:p>
            <a:r>
              <a:rPr lang="en-US" dirty="0"/>
              <a:t>Survey questionnaire was divided into 9 questions</a:t>
            </a:r>
          </a:p>
          <a:p>
            <a:r>
              <a:rPr lang="en-US" dirty="0"/>
              <a:t>70 respondents out of 100 respondents targeted did guest survey</a:t>
            </a:r>
          </a:p>
          <a:p>
            <a:pPr marL="0" indent="0">
              <a:buNone/>
            </a:pPr>
            <a:endParaRPr lang="en-US" dirty="0" smtClean="0"/>
          </a:p>
          <a:p>
            <a:pPr marL="0" indent="0">
              <a:lnSpc>
                <a:spcPct val="80000"/>
              </a:lnSpc>
              <a:buNone/>
            </a:pPr>
            <a:r>
              <a:rPr lang="en-US" sz="2800" u="sng" dirty="0">
                <a:effectLst>
                  <a:outerShdw blurRad="38100" dist="38100" dir="2700000" algn="tl">
                    <a:srgbClr val="000000">
                      <a:alpha val="43137"/>
                    </a:srgbClr>
                  </a:outerShdw>
                </a:effectLst>
              </a:rPr>
              <a:t>Team Members Interview</a:t>
            </a:r>
          </a:p>
          <a:p>
            <a:r>
              <a:rPr lang="en-US" dirty="0" smtClean="0"/>
              <a:t>Team members were </a:t>
            </a:r>
            <a:r>
              <a:rPr lang="en-US" dirty="0"/>
              <a:t>interviewed to know their </a:t>
            </a:r>
            <a:r>
              <a:rPr lang="en-US" dirty="0" smtClean="0"/>
              <a:t>adaptation </a:t>
            </a:r>
            <a:r>
              <a:rPr lang="en-US" dirty="0"/>
              <a:t>on </a:t>
            </a:r>
            <a:r>
              <a:rPr lang="en-US" dirty="0" smtClean="0"/>
              <a:t>new </a:t>
            </a:r>
            <a:r>
              <a:rPr lang="en-US" dirty="0"/>
              <a:t>trends in </a:t>
            </a:r>
            <a:r>
              <a:rPr lang="en-US" dirty="0" smtClean="0"/>
              <a:t>service and expectations at the resort.</a:t>
            </a:r>
          </a:p>
          <a:p>
            <a:r>
              <a:rPr lang="en-US" dirty="0" smtClean="0"/>
              <a:t>All interview was /shall remain private and anonymous.</a:t>
            </a:r>
          </a:p>
          <a:p>
            <a:r>
              <a:rPr lang="en-US" dirty="0" smtClean="0"/>
              <a:t>Team </a:t>
            </a:r>
            <a:r>
              <a:rPr lang="en-US" dirty="0"/>
              <a:t>members </a:t>
            </a:r>
            <a:r>
              <a:rPr lang="en-US" dirty="0" smtClean="0"/>
              <a:t>were interviewed; </a:t>
            </a:r>
            <a:r>
              <a:rPr lang="en-US" dirty="0"/>
              <a:t>40 respondents out of 103 </a:t>
            </a:r>
            <a:r>
              <a:rPr lang="en-US" dirty="0" smtClean="0"/>
              <a:t>team members</a:t>
            </a:r>
            <a:endParaRPr lang="en-US" dirty="0"/>
          </a:p>
          <a:p>
            <a:r>
              <a:rPr lang="en-US" dirty="0"/>
              <a:t>Question based on improvement on bar service and improvement of team members</a:t>
            </a:r>
            <a:r>
              <a:rPr lang="en-US" dirty="0" smtClean="0"/>
              <a:t>.</a:t>
            </a:r>
            <a:endParaRPr lang="en-US" dirty="0"/>
          </a:p>
        </p:txBody>
      </p:sp>
    </p:spTree>
    <p:extLst>
      <p:ext uri="{BB962C8B-B14F-4D97-AF65-F5344CB8AC3E}">
        <p14:creationId xmlns:p14="http://schemas.microsoft.com/office/powerpoint/2010/main" val="29154727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C7DDF1"/>
            </a:gs>
            <a:gs pos="0">
              <a:schemeClr val="accent1">
                <a:lumMod val="5000"/>
                <a:lumOff val="95000"/>
              </a:schemeClr>
            </a:gs>
            <a:gs pos="0">
              <a:schemeClr val="accent1">
                <a:lumMod val="45000"/>
                <a:lumOff val="55000"/>
              </a:schemeClr>
            </a:gs>
            <a:gs pos="0">
              <a:schemeClr val="accent1">
                <a:lumMod val="45000"/>
                <a:lumOff val="55000"/>
              </a:schemeClr>
            </a:gs>
            <a:gs pos="0">
              <a:schemeClr val="bg1"/>
            </a:gs>
          </a:gsLst>
          <a:path path="circle">
            <a:fillToRect l="100000" t="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8740" y="260903"/>
            <a:ext cx="6606407" cy="765257"/>
          </a:xfrm>
        </p:spPr>
        <p:txBody>
          <a:bodyPr>
            <a:normAutofit/>
          </a:bodyPr>
          <a:lstStyle/>
          <a:p>
            <a:r>
              <a:rPr lang="en-US" b="1" u="sng" dirty="0"/>
              <a:t>Findings </a:t>
            </a:r>
          </a:p>
        </p:txBody>
      </p:sp>
      <p:sp>
        <p:nvSpPr>
          <p:cNvPr id="5" name="Content Placeholder 4"/>
          <p:cNvSpPr>
            <a:spLocks noGrp="1"/>
          </p:cNvSpPr>
          <p:nvPr>
            <p:ph sz="half" idx="2"/>
          </p:nvPr>
        </p:nvSpPr>
        <p:spPr>
          <a:xfrm>
            <a:off x="401425" y="1579005"/>
            <a:ext cx="4185623" cy="3937875"/>
          </a:xfrm>
        </p:spPr>
        <p:txBody>
          <a:bodyPr>
            <a:normAutofit/>
          </a:bodyPr>
          <a:lstStyle/>
          <a:p>
            <a:r>
              <a:rPr lang="en-US" dirty="0" smtClean="0"/>
              <a:t>33% of guests said that there is a need for more team members in terms of service at beach where we have two pool bars</a:t>
            </a:r>
          </a:p>
          <a:p>
            <a:r>
              <a:rPr lang="en-US" dirty="0" smtClean="0"/>
              <a:t>17% of guests believe there is a need for more well trained team members, in terms of product knowledge and guest expectations and who have excellent communication skills. </a:t>
            </a:r>
          </a:p>
          <a:p>
            <a:r>
              <a:rPr lang="en-US" dirty="0" smtClean="0"/>
              <a:t>21% of guests felt that more music is required at the bar at aperitif time for sundowner.</a:t>
            </a:r>
          </a:p>
          <a:p>
            <a:endParaRPr lang="en-US" dirty="0" smtClean="0"/>
          </a:p>
          <a:p>
            <a:endParaRPr lang="en-US" dirty="0"/>
          </a:p>
        </p:txBody>
      </p:sp>
      <p:graphicFrame>
        <p:nvGraphicFramePr>
          <p:cNvPr id="18" name="Content Placeholder 17"/>
          <p:cNvGraphicFramePr>
            <a:graphicFrameLocks noGrp="1"/>
          </p:cNvGraphicFramePr>
          <p:nvPr>
            <p:ph sz="quarter" idx="4"/>
            <p:extLst>
              <p:ext uri="{D42A27DB-BD31-4B8C-83A1-F6EECF244321}">
                <p14:modId xmlns:p14="http://schemas.microsoft.com/office/powerpoint/2010/main" val="2825123635"/>
              </p:ext>
            </p:extLst>
          </p:nvPr>
        </p:nvGraphicFramePr>
        <p:xfrm>
          <a:off x="4829175" y="1139190"/>
          <a:ext cx="6557962" cy="499014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812119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7DDF1"/>
            </a:gs>
            <a:gs pos="0">
              <a:schemeClr val="accent1">
                <a:lumMod val="5000"/>
                <a:lumOff val="95000"/>
              </a:schemeClr>
            </a:gs>
            <a:gs pos="0">
              <a:schemeClr val="accent1">
                <a:lumMod val="45000"/>
                <a:lumOff val="55000"/>
              </a:schemeClr>
            </a:gs>
            <a:gs pos="0">
              <a:schemeClr val="accent1">
                <a:lumMod val="45000"/>
                <a:lumOff val="55000"/>
              </a:schemeClr>
            </a:gs>
            <a:gs pos="0">
              <a:schemeClr val="bg1"/>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513185" y="1721245"/>
            <a:ext cx="4185623" cy="4161395"/>
          </a:xfrm>
        </p:spPr>
        <p:txBody>
          <a:bodyPr>
            <a:normAutofit/>
          </a:bodyPr>
          <a:lstStyle/>
          <a:p>
            <a:r>
              <a:rPr lang="en-US" dirty="0"/>
              <a:t>64% did like the bar service </a:t>
            </a:r>
            <a:r>
              <a:rPr lang="en-US" dirty="0" smtClean="0"/>
              <a:t>(nice </a:t>
            </a:r>
            <a:r>
              <a:rPr lang="en-US" dirty="0"/>
              <a:t>presentation of menu, good knowledge, attention to details. </a:t>
            </a:r>
          </a:p>
          <a:p>
            <a:endParaRPr lang="en-US" i="1" dirty="0"/>
          </a:p>
          <a:p>
            <a:r>
              <a:rPr lang="en-US" dirty="0"/>
              <a:t>18% </a:t>
            </a:r>
            <a:r>
              <a:rPr lang="en-US" dirty="0" smtClean="0"/>
              <a:t>responded negatively; </a:t>
            </a:r>
            <a:r>
              <a:rPr lang="en-US" dirty="0"/>
              <a:t>lack of </a:t>
            </a:r>
            <a:r>
              <a:rPr lang="en-US" dirty="0" smtClean="0"/>
              <a:t>attention, </a:t>
            </a:r>
            <a:r>
              <a:rPr lang="en-US" dirty="0"/>
              <a:t>drinks </a:t>
            </a:r>
            <a:r>
              <a:rPr lang="en-US" dirty="0" smtClean="0"/>
              <a:t>took more </a:t>
            </a:r>
            <a:r>
              <a:rPr lang="en-US" dirty="0"/>
              <a:t>time than expected, </a:t>
            </a:r>
            <a:r>
              <a:rPr lang="en-US" dirty="0" smtClean="0"/>
              <a:t>guests </a:t>
            </a:r>
            <a:r>
              <a:rPr lang="en-US" dirty="0"/>
              <a:t>did not feel welcome </a:t>
            </a:r>
            <a:r>
              <a:rPr lang="en-US" dirty="0" smtClean="0"/>
              <a:t>while </a:t>
            </a:r>
            <a:r>
              <a:rPr lang="en-US" dirty="0"/>
              <a:t>entering the bar</a:t>
            </a:r>
            <a:r>
              <a:rPr lang="en-US" dirty="0" smtClean="0"/>
              <a:t>.</a:t>
            </a:r>
          </a:p>
          <a:p>
            <a:pPr marL="0" indent="0">
              <a:buNone/>
            </a:pPr>
            <a:endParaRPr lang="en-US" dirty="0"/>
          </a:p>
          <a:p>
            <a:r>
              <a:rPr lang="en-US" dirty="0"/>
              <a:t>18% did not answer as it was their first visit to the resort.</a:t>
            </a:r>
          </a:p>
          <a:p>
            <a:endParaRPr lang="en-US" i="1" dirty="0"/>
          </a:p>
        </p:txBody>
      </p:sp>
      <p:graphicFrame>
        <p:nvGraphicFramePr>
          <p:cNvPr id="15" name="Content Placeholder 14"/>
          <p:cNvGraphicFramePr>
            <a:graphicFrameLocks noGrp="1"/>
          </p:cNvGraphicFramePr>
          <p:nvPr>
            <p:ph sz="quarter" idx="4"/>
            <p:extLst>
              <p:ext uri="{D42A27DB-BD31-4B8C-83A1-F6EECF244321}">
                <p14:modId xmlns:p14="http://schemas.microsoft.com/office/powerpoint/2010/main" val="3588091509"/>
              </p:ext>
            </p:extLst>
          </p:nvPr>
        </p:nvGraphicFramePr>
        <p:xfrm>
          <a:off x="5702300" y="1565275"/>
          <a:ext cx="4186237" cy="3949700"/>
        </p:xfrm>
        <a:graphic>
          <a:graphicData uri="http://schemas.openxmlformats.org/drawingml/2006/chart">
            <c:chart xmlns:c="http://schemas.openxmlformats.org/drawingml/2006/chart" xmlns:r="http://schemas.openxmlformats.org/officeDocument/2006/relationships" r:id="rId3"/>
          </a:graphicData>
        </a:graphic>
      </p:graphicFrame>
      <p:sp>
        <p:nvSpPr>
          <p:cNvPr id="20" name="Rectangle 19"/>
          <p:cNvSpPr/>
          <p:nvPr/>
        </p:nvSpPr>
        <p:spPr>
          <a:xfrm rot="10800000" flipV="1">
            <a:off x="185562" y="308846"/>
            <a:ext cx="6296518" cy="646331"/>
          </a:xfrm>
          <a:prstGeom prst="rect">
            <a:avLst/>
          </a:prstGeom>
          <a:noFill/>
        </p:spPr>
        <p:txBody>
          <a:bodyPr wrap="square" lIns="91440" tIns="45720" rIns="91440" bIns="45720">
            <a:spAutoFit/>
          </a:bodyPr>
          <a:lstStyle/>
          <a:p>
            <a:r>
              <a:rPr lang="en-US" sz="3600" b="1" u="sng" dirty="0" smtClean="0">
                <a:solidFill>
                  <a:schemeClr val="accent1"/>
                </a:solidFill>
                <a:latin typeface="+mj-lt"/>
                <a:ea typeface="+mj-ea"/>
                <a:cs typeface="+mj-cs"/>
              </a:rPr>
              <a:t>Findings (cont’d)</a:t>
            </a:r>
            <a:endParaRPr lang="en-US" sz="3600" b="1" u="sng" dirty="0">
              <a:solidFill>
                <a:schemeClr val="accent1"/>
              </a:solidFill>
              <a:latin typeface="+mj-lt"/>
              <a:ea typeface="+mj-ea"/>
              <a:cs typeface="+mj-cs"/>
            </a:endParaRPr>
          </a:p>
        </p:txBody>
      </p:sp>
    </p:spTree>
    <p:extLst>
      <p:ext uri="{BB962C8B-B14F-4D97-AF65-F5344CB8AC3E}">
        <p14:creationId xmlns:p14="http://schemas.microsoft.com/office/powerpoint/2010/main" val="174493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r>
              <a:rPr lang="en-US" dirty="0" smtClean="0"/>
              <a:t>51% of team members answered that the resort needs to have more staff.</a:t>
            </a:r>
          </a:p>
          <a:p>
            <a:r>
              <a:rPr lang="en-US" dirty="0" smtClean="0"/>
              <a:t>26% of team members believe training should be to given to make continuous improvement </a:t>
            </a:r>
          </a:p>
          <a:p>
            <a:r>
              <a:rPr lang="en-US" dirty="0" smtClean="0"/>
              <a:t>23% of team members answered we need to make changes by taking more well trained team members. </a:t>
            </a:r>
            <a:endParaRPr lang="en-US" dirty="0"/>
          </a:p>
        </p:txBody>
      </p:sp>
      <p:graphicFrame>
        <p:nvGraphicFramePr>
          <p:cNvPr id="9" name="Content Placeholder 8"/>
          <p:cNvGraphicFramePr>
            <a:graphicFrameLocks noGrp="1"/>
          </p:cNvGraphicFramePr>
          <p:nvPr>
            <p:ph sz="half" idx="2"/>
            <p:extLst>
              <p:ext uri="{D42A27DB-BD31-4B8C-83A1-F6EECF244321}">
                <p14:modId xmlns:p14="http://schemas.microsoft.com/office/powerpoint/2010/main" val="151083651"/>
              </p:ext>
            </p:extLst>
          </p:nvPr>
        </p:nvGraphicFramePr>
        <p:xfrm>
          <a:off x="5387476" y="2160589"/>
          <a:ext cx="4866134" cy="3397732"/>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rot="10800000" flipV="1">
            <a:off x="185562" y="308846"/>
            <a:ext cx="6296518" cy="646331"/>
          </a:xfrm>
          <a:prstGeom prst="rect">
            <a:avLst/>
          </a:prstGeom>
          <a:noFill/>
        </p:spPr>
        <p:txBody>
          <a:bodyPr wrap="square" lIns="91440" tIns="45720" rIns="91440" bIns="45720">
            <a:spAutoFit/>
          </a:bodyPr>
          <a:lstStyle/>
          <a:p>
            <a:r>
              <a:rPr lang="en-US" sz="3600" b="1" u="sng" dirty="0" smtClean="0">
                <a:solidFill>
                  <a:schemeClr val="accent1"/>
                </a:solidFill>
                <a:latin typeface="+mj-lt"/>
                <a:ea typeface="+mj-ea"/>
                <a:cs typeface="+mj-cs"/>
              </a:rPr>
              <a:t>Findings (cont’d)</a:t>
            </a:r>
            <a:endParaRPr lang="en-US" sz="3600" b="1" u="sng" dirty="0">
              <a:solidFill>
                <a:schemeClr val="accent1"/>
              </a:solidFill>
              <a:latin typeface="+mj-lt"/>
              <a:ea typeface="+mj-ea"/>
              <a:cs typeface="+mj-cs"/>
            </a:endParaRPr>
          </a:p>
        </p:txBody>
      </p:sp>
    </p:spTree>
    <p:extLst>
      <p:ext uri="{BB962C8B-B14F-4D97-AF65-F5344CB8AC3E}">
        <p14:creationId xmlns:p14="http://schemas.microsoft.com/office/powerpoint/2010/main" val="41614298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55040"/>
          </a:xfrm>
        </p:spPr>
        <p:txBody>
          <a:bodyPr>
            <a:normAutofit/>
          </a:bodyPr>
          <a:lstStyle/>
          <a:p>
            <a:r>
              <a:rPr lang="en-US" b="1" u="sng" dirty="0"/>
              <a:t>Conclusion &amp; recommendations</a:t>
            </a:r>
          </a:p>
        </p:txBody>
      </p:sp>
      <p:sp>
        <p:nvSpPr>
          <p:cNvPr id="3" name="Content Placeholder 2"/>
          <p:cNvSpPr>
            <a:spLocks noGrp="1"/>
          </p:cNvSpPr>
          <p:nvPr>
            <p:ph sz="half" idx="1"/>
          </p:nvPr>
        </p:nvSpPr>
        <p:spPr>
          <a:xfrm>
            <a:off x="677334" y="1656080"/>
            <a:ext cx="10021146" cy="4385281"/>
          </a:xfrm>
          <a:gradFill>
            <a:gsLst>
              <a:gs pos="0">
                <a:srgbClr val="C7DDF1"/>
              </a:gs>
              <a:gs pos="0">
                <a:schemeClr val="accent1">
                  <a:lumMod val="5000"/>
                  <a:lumOff val="95000"/>
                </a:schemeClr>
              </a:gs>
              <a:gs pos="0">
                <a:schemeClr val="accent1">
                  <a:lumMod val="45000"/>
                  <a:lumOff val="55000"/>
                </a:schemeClr>
              </a:gs>
              <a:gs pos="0">
                <a:schemeClr val="accent1">
                  <a:lumMod val="45000"/>
                  <a:lumOff val="55000"/>
                </a:schemeClr>
              </a:gs>
              <a:gs pos="0">
                <a:schemeClr val="bg1"/>
              </a:gs>
            </a:gsLst>
            <a:path path="circle">
              <a:fillToRect l="100000" t="100000"/>
            </a:path>
          </a:gradFill>
        </p:spPr>
        <p:txBody>
          <a:bodyPr>
            <a:normAutofit/>
          </a:bodyPr>
          <a:lstStyle/>
          <a:p>
            <a:pPr marL="0" indent="0">
              <a:buNone/>
            </a:pPr>
            <a:r>
              <a:rPr lang="en-US" u="sng" dirty="0">
                <a:effectLst>
                  <a:outerShdw blurRad="38100" dist="38100" dir="2700000" algn="tl">
                    <a:srgbClr val="000000">
                      <a:alpha val="43137"/>
                    </a:srgbClr>
                  </a:outerShdw>
                </a:effectLst>
              </a:rPr>
              <a:t>C</a:t>
            </a:r>
            <a:r>
              <a:rPr lang="en-US" u="sng" dirty="0" smtClean="0">
                <a:effectLst>
                  <a:outerShdw blurRad="38100" dist="38100" dir="2700000" algn="tl">
                    <a:srgbClr val="000000">
                      <a:alpha val="43137"/>
                    </a:srgbClr>
                  </a:outerShdw>
                </a:effectLst>
              </a:rPr>
              <a:t>onclusion</a:t>
            </a:r>
          </a:p>
          <a:p>
            <a:r>
              <a:rPr lang="en-US" dirty="0" smtClean="0"/>
              <a:t>In order to ensure that guests are satisfied, it’s vital to look for guest satisfaction and guest service on bar. To conclude, it is therefore important to be aligned with the trends and guest expectations such as more music, more staff and more staff training</a:t>
            </a:r>
          </a:p>
          <a:p>
            <a:pPr marL="0" indent="0">
              <a:buNone/>
            </a:pPr>
            <a:endParaRPr lang="en-US" dirty="0" smtClean="0"/>
          </a:p>
          <a:p>
            <a:pPr marL="0" indent="0">
              <a:buNone/>
            </a:pPr>
            <a:r>
              <a:rPr lang="en-US" u="sng" dirty="0" smtClean="0">
                <a:effectLst>
                  <a:outerShdw blurRad="38100" dist="38100" dir="2700000" algn="tl">
                    <a:srgbClr val="000000">
                      <a:alpha val="43137"/>
                    </a:srgbClr>
                  </a:outerShdw>
                </a:effectLst>
              </a:rPr>
              <a:t>Recommendations </a:t>
            </a:r>
          </a:p>
          <a:p>
            <a:r>
              <a:rPr lang="en-US" dirty="0" smtClean="0"/>
              <a:t>To recruit more staff in the future and especially to recruit trained and skilled staff (with experience in the field)</a:t>
            </a:r>
          </a:p>
          <a:p>
            <a:r>
              <a:rPr lang="en-US" dirty="0" smtClean="0"/>
              <a:t>To train the current staff on a regular basis; training should be an ongoing process since there is always new trends and new products </a:t>
            </a:r>
          </a:p>
          <a:p>
            <a:r>
              <a:rPr lang="en-US" dirty="0" smtClean="0"/>
              <a:t>To include additional drinks on the bar menu and review the drinks offered yearly so as to ensure we match the current demands of guests</a:t>
            </a:r>
            <a:endParaRPr lang="en-US" dirty="0"/>
          </a:p>
        </p:txBody>
      </p:sp>
    </p:spTree>
    <p:extLst>
      <p:ext uri="{BB962C8B-B14F-4D97-AF65-F5344CB8AC3E}">
        <p14:creationId xmlns:p14="http://schemas.microsoft.com/office/powerpoint/2010/main" val="2059859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0">
              <a:schemeClr val="accent1">
                <a:lumMod val="0"/>
                <a:lumOff val="100000"/>
              </a:schemeClr>
            </a:gs>
            <a:gs pos="0">
              <a:schemeClr val="bg1"/>
            </a:gs>
          </a:gsLst>
          <a:path path="rect">
            <a:fillToRect r="100000" b="100000"/>
          </a:path>
          <a:tileRect l="-100000" t="-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a:t>Personal </a:t>
            </a:r>
            <a:r>
              <a:rPr lang="en-US" b="1" u="sng" dirty="0" smtClean="0"/>
              <a:t>and </a:t>
            </a:r>
            <a:r>
              <a:rPr lang="en-US" b="1" u="sng" dirty="0"/>
              <a:t>professional outcome</a:t>
            </a:r>
          </a:p>
        </p:txBody>
      </p:sp>
      <p:sp>
        <p:nvSpPr>
          <p:cNvPr id="3" name="Content Placeholder 2"/>
          <p:cNvSpPr>
            <a:spLocks noGrp="1"/>
          </p:cNvSpPr>
          <p:nvPr>
            <p:ph idx="1"/>
          </p:nvPr>
        </p:nvSpPr>
        <p:spPr/>
        <p:txBody>
          <a:bodyPr/>
          <a:lstStyle/>
          <a:p>
            <a:r>
              <a:rPr lang="en-US" dirty="0" smtClean="0"/>
              <a:t>As a researcher, this study has been fruitful for my career growth.</a:t>
            </a:r>
          </a:p>
          <a:p>
            <a:r>
              <a:rPr lang="en-US" dirty="0" smtClean="0"/>
              <a:t>I have been able to develop my skills with the use of IT tools</a:t>
            </a:r>
            <a:endParaRPr lang="en-US" dirty="0"/>
          </a:p>
          <a:p>
            <a:r>
              <a:rPr lang="en-US" dirty="0" smtClean="0"/>
              <a:t>I have been able to improve my personal knowledge and bring my team together on improvement</a:t>
            </a:r>
          </a:p>
          <a:p>
            <a:pPr marL="0" indent="0">
              <a:buNone/>
            </a:pPr>
            <a:endParaRPr lang="en-US" dirty="0" smtClean="0"/>
          </a:p>
        </p:txBody>
      </p:sp>
    </p:spTree>
    <p:extLst>
      <p:ext uri="{BB962C8B-B14F-4D97-AF65-F5344CB8AC3E}">
        <p14:creationId xmlns:p14="http://schemas.microsoft.com/office/powerpoint/2010/main" val="39771201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91068"/>
            <a:ext cx="12192000" cy="7151426"/>
          </a:xfrm>
        </p:spPr>
      </p:pic>
    </p:spTree>
    <p:extLst>
      <p:ext uri="{BB962C8B-B14F-4D97-AF65-F5344CB8AC3E}">
        <p14:creationId xmlns:p14="http://schemas.microsoft.com/office/powerpoint/2010/main" val="31294113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themeOverride>
</file>

<file path=docProps/app.xml><?xml version="1.0" encoding="utf-8"?>
<Properties xmlns="http://schemas.openxmlformats.org/officeDocument/2006/extended-properties" xmlns:vt="http://schemas.openxmlformats.org/officeDocument/2006/docPropsVTypes">
  <Template/>
  <TotalTime>1100</TotalTime>
  <Words>1192</Words>
  <Application>Microsoft Office PowerPoint</Application>
  <PresentationFormat>Widescreen</PresentationFormat>
  <Paragraphs>112</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Trebuchet MS</vt:lpstr>
      <vt:lpstr>Wingdings 3</vt:lpstr>
      <vt:lpstr>Facet</vt:lpstr>
      <vt:lpstr>PowerPoint Presentation</vt:lpstr>
      <vt:lpstr>Contents</vt:lpstr>
      <vt:lpstr>Background, Aim, Justification &amp; Objectives </vt:lpstr>
      <vt:lpstr>Methods </vt:lpstr>
      <vt:lpstr>Findings </vt:lpstr>
      <vt:lpstr>PowerPoint Presentation</vt:lpstr>
      <vt:lpstr>PowerPoint Presentation</vt:lpstr>
      <vt:lpstr>Conclusion &amp; recommendations</vt:lpstr>
      <vt:lpstr>Personal and professional outcome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Beverage service</dc:title>
  <dc:creator>jimmy</dc:creator>
  <cp:lastModifiedBy>jimmy</cp:lastModifiedBy>
  <cp:revision>161</cp:revision>
  <dcterms:created xsi:type="dcterms:W3CDTF">2019-04-02T06:30:12Z</dcterms:created>
  <dcterms:modified xsi:type="dcterms:W3CDTF">2019-04-19T04:05:19Z</dcterms:modified>
</cp:coreProperties>
</file>