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9"/>
  </p:notesMasterIdLst>
  <p:sldIdLst>
    <p:sldId id="256" r:id="rId2"/>
    <p:sldId id="257" r:id="rId3"/>
    <p:sldId id="327" r:id="rId4"/>
    <p:sldId id="330" r:id="rId5"/>
    <p:sldId id="328" r:id="rId6"/>
    <p:sldId id="333" r:id="rId7"/>
    <p:sldId id="342" r:id="rId8"/>
    <p:sldId id="332" r:id="rId9"/>
    <p:sldId id="344" r:id="rId10"/>
    <p:sldId id="335" r:id="rId11"/>
    <p:sldId id="347" r:id="rId12"/>
    <p:sldId id="348" r:id="rId13"/>
    <p:sldId id="343" r:id="rId14"/>
    <p:sldId id="345" r:id="rId15"/>
    <p:sldId id="338" r:id="rId16"/>
    <p:sldId id="336" r:id="rId17"/>
    <p:sldId id="339" r:id="rId18"/>
    <p:sldId id="337" r:id="rId19"/>
    <p:sldId id="340" r:id="rId20"/>
    <p:sldId id="341" r:id="rId21"/>
    <p:sldId id="329" r:id="rId22"/>
    <p:sldId id="349" r:id="rId23"/>
    <p:sldId id="350" r:id="rId24"/>
    <p:sldId id="261" r:id="rId25"/>
    <p:sldId id="325" r:id="rId26"/>
    <p:sldId id="351" r:id="rId27"/>
    <p:sldId id="260"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58" autoAdjust="0"/>
    <p:restoredTop sz="94660"/>
  </p:normalViewPr>
  <p:slideViewPr>
    <p:cSldViewPr snapToGrid="0">
      <p:cViewPr>
        <p:scale>
          <a:sx n="116" d="100"/>
          <a:sy n="116" d="100"/>
        </p:scale>
        <p:origin x="-70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812076-5E02-4B0F-8439-091ED8F7650B}" type="datetimeFigureOut">
              <a:rPr lang="en-GB" smtClean="0"/>
              <a:t>19/03/2017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0254C4-205C-4E62-9247-B33E8536EAD6}" type="slidenum">
              <a:rPr lang="en-GB" smtClean="0"/>
              <a:t>‹#›</a:t>
            </a:fld>
            <a:endParaRPr lang="en-GB"/>
          </a:p>
        </p:txBody>
      </p:sp>
    </p:spTree>
    <p:extLst>
      <p:ext uri="{BB962C8B-B14F-4D97-AF65-F5344CB8AC3E}">
        <p14:creationId xmlns:p14="http://schemas.microsoft.com/office/powerpoint/2010/main" val="20299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useBgFill="1">
        <p:nvSpPr>
          <p:cNvPr id="13" name="Freeform 12"/>
          <p:cNvSpPr/>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451416" y="668338"/>
            <a:ext cx="7533524" cy="2766528"/>
          </a:xfrm>
        </p:spPr>
        <p:txBody>
          <a:bodyPr anchor="b">
            <a:normAutofit/>
          </a:bodyPr>
          <a:lstStyle>
            <a:lvl1pPr algn="r">
              <a:defRPr sz="7200"/>
            </a:lvl1pPr>
          </a:lstStyle>
          <a:p>
            <a:r>
              <a:rPr lang="en-US"/>
              <a:t>Click to edit Master title style</a:t>
            </a:r>
            <a:endParaRPr lang="en-US" dirty="0"/>
          </a:p>
        </p:txBody>
      </p:sp>
      <p:sp>
        <p:nvSpPr>
          <p:cNvPr id="3" name="Subtitle 2"/>
          <p:cNvSpPr>
            <a:spLocks noGrp="1"/>
          </p:cNvSpPr>
          <p:nvPr>
            <p:ph type="subTitle" idx="1"/>
          </p:nvPr>
        </p:nvSpPr>
        <p:spPr>
          <a:xfrm rot="21420000">
            <a:off x="554462" y="3446830"/>
            <a:ext cx="7512060" cy="550333"/>
          </a:xfrm>
        </p:spPr>
        <p:txBody>
          <a:bodyPr anchor="t">
            <a:noAutofit/>
          </a:bodyPr>
          <a:lstStyle>
            <a:lvl1pPr marL="0" indent="0" algn="r">
              <a:buNone/>
              <a:defRPr sz="24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3669071" y="4714242"/>
            <a:ext cx="4607740" cy="942356"/>
          </a:xfrm>
        </p:spPr>
        <p:txBody>
          <a:bodyPr/>
          <a:lstStyle>
            <a:lvl1pPr algn="ctr">
              <a:defRPr sz="4200">
                <a:solidFill>
                  <a:schemeClr val="accent1">
                    <a:lumMod val="50000"/>
                  </a:schemeClr>
                </a:solidFill>
              </a:defRPr>
            </a:lvl1pPr>
          </a:lstStyle>
          <a:p>
            <a:fld id="{F7AFFB9B-9FB8-469E-96F9-4D32314110B6}" type="datetimeFigureOut">
              <a:rPr lang="en-US" smtClean="0"/>
              <a:t>3/19/2017</a:t>
            </a:fld>
            <a:endParaRPr lang="en-US" dirty="0"/>
          </a:p>
        </p:txBody>
      </p:sp>
      <p:sp>
        <p:nvSpPr>
          <p:cNvPr id="5" name="Footer Placeholder 4"/>
          <p:cNvSpPr>
            <a:spLocks noGrp="1"/>
          </p:cNvSpPr>
          <p:nvPr>
            <p:ph type="ftr" sz="quarter" idx="11"/>
          </p:nvPr>
        </p:nvSpPr>
        <p:spPr>
          <a:xfrm rot="21420000">
            <a:off x="-12134" y="4954635"/>
            <a:ext cx="2987069" cy="918361"/>
          </a:xfrm>
        </p:spPr>
        <p:txBody>
          <a:bodyPr vert="horz" lIns="91440" tIns="45720" rIns="91440" bIns="45720" rtlCol="0" anchor="ctr"/>
          <a:lstStyle>
            <a:lvl1pPr algn="r">
              <a:defRPr lang="en-US" sz="4200" dirty="0"/>
            </a:lvl1pPr>
          </a:lstStyle>
          <a:p>
            <a:endParaRPr lang="en-US" dirty="0"/>
          </a:p>
        </p:txBody>
      </p:sp>
      <p:sp>
        <p:nvSpPr>
          <p:cNvPr id="6" name="Slide Number Placeholder 5"/>
          <p:cNvSpPr>
            <a:spLocks noGrp="1"/>
          </p:cNvSpPr>
          <p:nvPr>
            <p:ph type="sldNum" sz="quarter" idx="12"/>
          </p:nvPr>
        </p:nvSpPr>
        <p:spPr>
          <a:xfrm rot="21420000">
            <a:off x="7401518" y="3819948"/>
            <a:ext cx="680390" cy="498470"/>
          </a:xfrm>
        </p:spPr>
        <p:txBody>
          <a:bodyPr/>
          <a:lstStyle>
            <a:lvl1pPr>
              <a:defRPr sz="2400">
                <a:solidFill>
                  <a:schemeClr val="tx1">
                    <a:lumMod val="75000"/>
                    <a:lumOff val="25000"/>
                  </a:schemeClr>
                </a:solidFill>
              </a:defRPr>
            </a:lvl1pPr>
          </a:lstStyle>
          <a:p>
            <a:fld id="{6D22F896-40B5-4ADD-8801-0D06FADFA095}" type="slidenum">
              <a:rPr lang="en-US" smtClean="0"/>
              <a:pPr/>
              <a:t>‹#›</a:t>
            </a:fld>
            <a:endParaRPr lang="en-US" dirty="0"/>
          </a:p>
        </p:txBody>
      </p:sp>
      <p:sp>
        <p:nvSpPr>
          <p:cNvPr id="33" name="5-Point Star 32"/>
          <p:cNvSpPr/>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30081373"/>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t>3/19/2017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19717338"/>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6030"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514351" y="3742267"/>
            <a:ext cx="7796030"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3/19/2017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3388817"/>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766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0" y="2063396"/>
            <a:ext cx="3816536"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495478" y="2063396"/>
            <a:ext cx="381490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t>3/19/2017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95035"/>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6030"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9569" y="2063396"/>
            <a:ext cx="3591317"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514352" y="2861733"/>
            <a:ext cx="3816534"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5340" y="2063396"/>
            <a:ext cx="359667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4495477" y="2861733"/>
            <a:ext cx="3816535"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t>3/19/2017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07079277"/>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3/19/2017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5945777"/>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3/19/2017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6394990"/>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232" y="685800"/>
            <a:ext cx="3095145"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3784600" y="685801"/>
            <a:ext cx="4525781"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232" y="2709053"/>
            <a:ext cx="3095146"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3/19/2017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12849960"/>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440817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7740" y="1"/>
            <a:ext cx="3162641"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51" y="2709053"/>
            <a:ext cx="440817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smtClean="0"/>
              <a:t>3/19/2017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8555072"/>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4106333"/>
            <a:ext cx="7796031"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351" y="685800"/>
            <a:ext cx="7794385"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35" y="4702923"/>
            <a:ext cx="7796046"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smtClean="0"/>
              <a:t>3/19/2017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4022132"/>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7677"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35" y="4106333"/>
            <a:ext cx="7796047"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smtClean="0"/>
              <a:t>3/19/2017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69779182"/>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99" y="685800"/>
            <a:ext cx="7143765"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162698" y="3610032"/>
            <a:ext cx="6500967"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514351" y="4106334"/>
            <a:ext cx="779766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smtClean="0"/>
              <a:t>3/19/2017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extBox 9"/>
          <p:cNvSpPr txBox="1"/>
          <p:nvPr/>
        </p:nvSpPr>
        <p:spPr>
          <a:xfrm>
            <a:off x="404280" y="88785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1" name="TextBox 10"/>
          <p:cNvSpPr txBox="1"/>
          <p:nvPr/>
        </p:nvSpPr>
        <p:spPr>
          <a:xfrm>
            <a:off x="7897147" y="290648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75063322"/>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351" y="1723855"/>
            <a:ext cx="7796030"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51" y="4247468"/>
            <a:ext cx="7796030"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smtClean="0"/>
              <a:t>3/19/2017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87719735"/>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351" y="685801"/>
            <a:ext cx="7796030"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514352"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514352"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175967"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175966"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827785"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827785"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smtClean="0"/>
              <a:t>3/19/2017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00848060"/>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14351" y="685801"/>
            <a:ext cx="779766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518880"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514335" y="2063396"/>
            <a:ext cx="2482596"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18880" y="4389288"/>
            <a:ext cx="2482596"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17805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176999" y="2063396"/>
            <a:ext cx="2482596"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176998" y="4389286"/>
            <a:ext cx="2483655"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82670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826614" y="2063394"/>
            <a:ext cx="2482596"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826614" y="4389284"/>
            <a:ext cx="2482596"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smtClean="0"/>
              <a:t>3/19/2017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44052445"/>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4351" y="2063396"/>
            <a:ext cx="7796030"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smtClean="0"/>
              <a:t>3/19/2017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60541594"/>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1896" y="685801"/>
            <a:ext cx="1698485"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4351" y="685801"/>
            <a:ext cx="5928323"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t>3/19/2017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253548"/>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19">
            <a:extLst>
              <a:ext uri="{28A0092B-C50C-407E-A947-70E740481C1C}">
                <a14:useLocalDpi xmlns:a14="http://schemas.microsoft.com/office/drawing/2010/main"/>
              </a:ext>
            </a:extLst>
          </a:blip>
          <a:stretch>
            <a:fillRect/>
          </a:stretch>
        </p:blipFill>
        <p:spPr>
          <a:xfrm>
            <a:off x="0" y="0"/>
            <a:ext cx="9144000" cy="6858000"/>
          </a:xfrm>
          <a:prstGeom prst="rect">
            <a:avLst/>
          </a:prstGeom>
        </p:spPr>
      </p:pic>
      <p:grpSp>
        <p:nvGrpSpPr>
          <p:cNvPr id="10" name="Group 9"/>
          <p:cNvGrpSpPr/>
          <p:nvPr/>
        </p:nvGrpSpPr>
        <p:grpSpPr>
          <a:xfrm>
            <a:off x="-19048" y="1"/>
            <a:ext cx="9004013"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514351" y="685801"/>
            <a:ext cx="7797662" cy="11519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14351" y="2063396"/>
            <a:ext cx="7797662"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73562" y="5757334"/>
            <a:ext cx="2838450" cy="498470"/>
          </a:xfrm>
          <a:prstGeom prst="rect">
            <a:avLst/>
          </a:prstGeom>
        </p:spPr>
        <p:txBody>
          <a:bodyPr vert="horz" lIns="91440" tIns="45720" rIns="91440" bIns="45720" rtlCol="0" anchor="ctr"/>
          <a:lstStyle>
            <a:lvl1pPr algn="r">
              <a:defRPr sz="2800" cap="all" baseline="0">
                <a:solidFill>
                  <a:schemeClr val="accent1">
                    <a:lumMod val="50000"/>
                  </a:schemeClr>
                </a:solidFill>
              </a:defRPr>
            </a:lvl1pPr>
          </a:lstStyle>
          <a:p>
            <a:fld id="{C35BB1C6-BF8F-4481-8AB2-603A1C8A906A}" type="datetimeFigureOut">
              <a:rPr lang="en-US" smtClean="0"/>
              <a:t>3/19/2017</a:t>
            </a:fld>
            <a:endParaRPr lang="en-US" dirty="0"/>
          </a:p>
        </p:txBody>
      </p:sp>
      <p:sp>
        <p:nvSpPr>
          <p:cNvPr id="5" name="Footer Placeholder 4"/>
          <p:cNvSpPr>
            <a:spLocks noGrp="1"/>
          </p:cNvSpPr>
          <p:nvPr>
            <p:ph type="ftr" sz="quarter" idx="3"/>
          </p:nvPr>
        </p:nvSpPr>
        <p:spPr>
          <a:xfrm>
            <a:off x="514351" y="5757334"/>
            <a:ext cx="4124789" cy="498470"/>
          </a:xfrm>
          <a:prstGeom prst="rect">
            <a:avLst/>
          </a:prstGeom>
        </p:spPr>
        <p:txBody>
          <a:bodyPr vert="horz" lIns="91440" tIns="45720" rIns="91440" bIns="45720" rtlCol="0" anchor="ctr"/>
          <a:lstStyle>
            <a:lvl1pPr algn="l">
              <a:defRPr sz="28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4715341" y="5757334"/>
            <a:ext cx="680390" cy="498470"/>
          </a:xfrm>
          <a:prstGeom prst="rect">
            <a:avLst/>
          </a:prstGeom>
        </p:spPr>
        <p:txBody>
          <a:bodyPr vert="horz" lIns="91440" tIns="45720" rIns="91440" bIns="45720" rtlCol="0" anchor="ctr"/>
          <a:lstStyle>
            <a:lvl1pPr algn="ctr">
              <a:defRPr sz="2800" cap="all" baseline="0">
                <a:solidFill>
                  <a:schemeClr val="accent1">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9639385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ransition spd="slow">
    <p:randomBar dir="vert"/>
  </p:transition>
  <p:hf sldNum="0" hdr="0" ftr="0" dt="0"/>
  <p:txStyles>
    <p:title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fif"/></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5.jfif"/><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8.png"/><Relationship Id="rId4" Type="http://schemas.openxmlformats.org/officeDocument/2006/relationships/image" Target="../media/image7.jfif"/></Relationships>
</file>

<file path=ppt/slides/_rels/slide7.xml.rels><?xml version="1.0" encoding="UTF-8" standalone="yes"?>
<Relationships xmlns="http://schemas.openxmlformats.org/package/2006/relationships"><Relationship Id="rId8" Type="http://schemas.openxmlformats.org/officeDocument/2006/relationships/image" Target="../media/image12.jfif"/><Relationship Id="rId3" Type="http://schemas.openxmlformats.org/officeDocument/2006/relationships/image" Target="../media/image4.jpeg"/><Relationship Id="rId7" Type="http://schemas.openxmlformats.org/officeDocument/2006/relationships/image" Target="../media/image11.gif"/><Relationship Id="rId2" Type="http://schemas.openxmlformats.org/officeDocument/2006/relationships/image" Target="../media/image3.jp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10.png"/><Relationship Id="rId4" Type="http://schemas.openxmlformats.org/officeDocument/2006/relationships/image" Target="../media/image9.jfif"/></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4.jpeg"/><Relationship Id="rId7" Type="http://schemas.openxmlformats.org/officeDocument/2006/relationships/hyperlink" Target="https://en.wikipedia.org/wiki/Melqart"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en.wikipedia.org/wiki/Baal_Hammon#cite_note-5" TargetMode="External"/><Relationship Id="rId5" Type="http://schemas.openxmlformats.org/officeDocument/2006/relationships/hyperlink" Target="https://en.wikipedia.org/wiki/Tunisia" TargetMode="External"/><Relationship Id="rId4" Type="http://schemas.openxmlformats.org/officeDocument/2006/relationships/hyperlink" Target="https://en.wikipedia.org/wiki/Jebel_Boukornine" TargetMode="External"/><Relationship Id="rId9" Type="http://schemas.microsoft.com/office/2007/relationships/hdphoto" Target="../media/hdphoto4.wdp"/></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8.jfif"/><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db.edcs.eu/epigr/partner.php?param=CO0024188" TargetMode="External"/><Relationship Id="rId4" Type="http://schemas.openxmlformats.org/officeDocument/2006/relationships/image" Target="../media/image16.jfif"/></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4.jpeg"/><Relationship Id="rId7" Type="http://schemas.openxmlformats.org/officeDocument/2006/relationships/hyperlink" Target="https://en.wikipedia.org/wiki/Melqart"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en.wikipedia.org/wiki/Baal_Hammon#cite_note-5" TargetMode="External"/><Relationship Id="rId5" Type="http://schemas.openxmlformats.org/officeDocument/2006/relationships/hyperlink" Target="https://en.wikipedia.org/wiki/Tunisia" TargetMode="External"/><Relationship Id="rId4" Type="http://schemas.openxmlformats.org/officeDocument/2006/relationships/hyperlink" Target="https://en.wikipedia.org/wiki/Jebel_Boukornine" TargetMode="External"/><Relationship Id="rId9" Type="http://schemas.microsoft.com/office/2007/relationships/hdphoto" Target="../media/hdphoto4.wdp"/></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1.jfif"/></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1.jfif"/><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29.jfif"/><Relationship Id="rId5" Type="http://schemas.openxmlformats.org/officeDocument/2006/relationships/image" Target="../media/image28.jpg"/><Relationship Id="rId4" Type="http://schemas.openxmlformats.org/officeDocument/2006/relationships/image" Target="../media/image27.jpg"/></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32.jp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7.jpg"/></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jfif"/><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6.jfi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Religious Change</a:t>
            </a:r>
            <a:br>
              <a:rPr lang="en-GB" dirty="0"/>
            </a:br>
            <a:r>
              <a:rPr lang="en-GB" dirty="0"/>
              <a:t>in North Africa</a:t>
            </a:r>
          </a:p>
        </p:txBody>
      </p:sp>
      <p:sp>
        <p:nvSpPr>
          <p:cNvPr id="3" name="Subtitle 2"/>
          <p:cNvSpPr>
            <a:spLocks noGrp="1"/>
          </p:cNvSpPr>
          <p:nvPr>
            <p:ph type="subTitle" idx="1"/>
          </p:nvPr>
        </p:nvSpPr>
        <p:spPr/>
        <p:txBody>
          <a:bodyPr/>
          <a:lstStyle/>
          <a:p>
            <a:r>
              <a:rPr lang="en-GB" dirty="0"/>
              <a:t>Week 7</a:t>
            </a:r>
          </a:p>
        </p:txBody>
      </p:sp>
    </p:spTree>
    <p:extLst>
      <p:ext uri="{BB962C8B-B14F-4D97-AF65-F5344CB8AC3E}">
        <p14:creationId xmlns:p14="http://schemas.microsoft.com/office/powerpoint/2010/main" val="25764740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Focus / Problems</a:t>
            </a:r>
          </a:p>
        </p:txBody>
      </p:sp>
      <p:pic>
        <p:nvPicPr>
          <p:cNvPr id="16" name="Content Placeholder 4"/>
          <p:cNvPicPr>
            <a:picLocks noChangeAspect="1"/>
          </p:cNvPicPr>
          <p:nvPr/>
        </p:nvPicPr>
        <p:blipFill rotWithShape="1">
          <a:blip r:embed="rId4"/>
          <a:srcRect t="63333" b="-1807"/>
          <a:stretch/>
        </p:blipFill>
        <p:spPr>
          <a:xfrm>
            <a:off x="-30179" y="5435599"/>
            <a:ext cx="9045324" cy="1371601"/>
          </a:xfrm>
          <a:prstGeom prst="rect">
            <a:avLst/>
          </a:prstGeom>
        </p:spPr>
      </p:pic>
      <p:sp>
        <p:nvSpPr>
          <p:cNvPr id="3" name="Content Placeholder 2"/>
          <p:cNvSpPr>
            <a:spLocks noGrp="1"/>
          </p:cNvSpPr>
          <p:nvPr>
            <p:ph sz="quarter" idx="13"/>
          </p:nvPr>
        </p:nvSpPr>
        <p:spPr>
          <a:xfrm>
            <a:off x="514351" y="2063396"/>
            <a:ext cx="7796030" cy="4580686"/>
          </a:xfrm>
        </p:spPr>
        <p:txBody>
          <a:bodyPr/>
          <a:lstStyle/>
          <a:p>
            <a:r>
              <a:rPr lang="en-GB" dirty="0"/>
              <a:t>Focus: Persistence &amp; Change/innovation - </a:t>
            </a:r>
          </a:p>
          <a:p>
            <a:pPr lvl="1"/>
            <a:r>
              <a:rPr lang="en-GB" dirty="0"/>
              <a:t>To answer this </a:t>
            </a:r>
            <a:r>
              <a:rPr lang="en-GB" dirty="0">
                <a:sym typeface="Wingdings" panose="05000000000000000000" pitchFamily="2" charset="2"/>
              </a:rPr>
              <a:t> Systematic approach</a:t>
            </a:r>
            <a:r>
              <a:rPr lang="en-GB" dirty="0"/>
              <a:t>:</a:t>
            </a:r>
          </a:p>
          <a:p>
            <a:pPr lvl="2"/>
            <a:r>
              <a:rPr lang="en-GB" dirty="0"/>
              <a:t>Understanding the Nature of pre-Roman ‘religions’/cults (and evidence…)</a:t>
            </a:r>
          </a:p>
          <a:p>
            <a:pPr lvl="2"/>
            <a:r>
              <a:rPr lang="en-GB" dirty="0"/>
              <a:t>Evidence for persistence in roman times…?</a:t>
            </a:r>
          </a:p>
          <a:p>
            <a:pPr lvl="3"/>
            <a:r>
              <a:rPr lang="en-GB" dirty="0"/>
              <a:t>What is Roman impact…?</a:t>
            </a:r>
          </a:p>
          <a:p>
            <a:pPr marL="1828800" lvl="4" indent="0">
              <a:buNone/>
            </a:pPr>
            <a:r>
              <a:rPr lang="en-GB" dirty="0">
                <a:sym typeface="Wingdings" panose="05000000000000000000" pitchFamily="2" charset="2"/>
              </a:rPr>
              <a:t></a:t>
            </a:r>
            <a:r>
              <a:rPr lang="en-GB" dirty="0"/>
              <a:t>And chronology of change…</a:t>
            </a:r>
          </a:p>
          <a:p>
            <a:pPr lvl="4"/>
            <a:r>
              <a:rPr lang="en-GB" dirty="0"/>
              <a:t>New cults/Deities</a:t>
            </a:r>
          </a:p>
          <a:p>
            <a:pPr lvl="4"/>
            <a:r>
              <a:rPr lang="en-GB" dirty="0" err="1"/>
              <a:t>Interpretatio</a:t>
            </a:r>
            <a:r>
              <a:rPr lang="en-GB" dirty="0"/>
              <a:t> </a:t>
            </a:r>
            <a:r>
              <a:rPr lang="en-GB" dirty="0" err="1"/>
              <a:t>romana</a:t>
            </a:r>
            <a:r>
              <a:rPr lang="en-GB" dirty="0"/>
              <a:t>/</a:t>
            </a:r>
            <a:r>
              <a:rPr lang="en-GB" dirty="0" err="1"/>
              <a:t>Indigena</a:t>
            </a:r>
            <a:r>
              <a:rPr lang="en-GB" dirty="0"/>
              <a:t>…	</a:t>
            </a:r>
          </a:p>
          <a:p>
            <a:pPr lvl="5"/>
            <a:r>
              <a:rPr lang="en-GB" dirty="0"/>
              <a:t>Evidence: sculpture, epigraphy, rituals, temples/sanctuaries,…?</a:t>
            </a:r>
          </a:p>
          <a:p>
            <a:pPr marL="2286000" lvl="5" indent="0">
              <a:buNone/>
            </a:pPr>
            <a:endParaRPr lang="en-GB" dirty="0"/>
          </a:p>
          <a:p>
            <a:pPr lvl="4"/>
            <a:endParaRPr lang="en-GB" dirty="0"/>
          </a:p>
          <a:p>
            <a:pPr lvl="2"/>
            <a:endParaRPr lang="en-GB" dirty="0"/>
          </a:p>
          <a:p>
            <a:pPr lvl="2"/>
            <a:endParaRPr lang="en-GB" dirty="0"/>
          </a:p>
        </p:txBody>
      </p:sp>
    </p:spTree>
    <p:extLst>
      <p:ext uri="{BB962C8B-B14F-4D97-AF65-F5344CB8AC3E}">
        <p14:creationId xmlns:p14="http://schemas.microsoft.com/office/powerpoint/2010/main" val="2355692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42" presetClass="entr" presetSubtype="0" fill="hold" grpId="0" nodeType="afterEffect">
                                  <p:stCondLst>
                                    <p:cond delay="50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1000"/>
                                        <p:tgtEl>
                                          <p:spTgt spid="3">
                                            <p:txEl>
                                              <p:pRg st="4" end="4"/>
                                            </p:txEl>
                                          </p:spTgt>
                                        </p:tgtEl>
                                      </p:cBhvr>
                                    </p:animEffect>
                                    <p:anim calcmode="lin" valueType="num">
                                      <p:cBhvr>
                                        <p:cTn id="3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41" fill="hold">
                            <p:stCondLst>
                              <p:cond delay="2500"/>
                            </p:stCondLst>
                            <p:childTnLst>
                              <p:par>
                                <p:cTn id="42" presetID="42" presetClass="entr" presetSubtype="0" fill="hold" grpId="0" nodeType="afterEffect">
                                  <p:stCondLst>
                                    <p:cond delay="500"/>
                                  </p:stCondLst>
                                  <p:childTnLst>
                                    <p:set>
                                      <p:cBhvr>
                                        <p:cTn id="43" dur="1" fill="hold">
                                          <p:stCondLst>
                                            <p:cond delay="0"/>
                                          </p:stCondLst>
                                        </p:cTn>
                                        <p:tgtEl>
                                          <p:spTgt spid="3">
                                            <p:txEl>
                                              <p:pRg st="5" end="5"/>
                                            </p:txEl>
                                          </p:spTgt>
                                        </p:tgtEl>
                                        <p:attrNameLst>
                                          <p:attrName>style.visibility</p:attrName>
                                        </p:attrNameLst>
                                      </p:cBhvr>
                                      <p:to>
                                        <p:strVal val="visible"/>
                                      </p:to>
                                    </p:set>
                                    <p:animEffect transition="in" filter="fade">
                                      <p:cBhvr>
                                        <p:cTn id="44" dur="1000"/>
                                        <p:tgtEl>
                                          <p:spTgt spid="3">
                                            <p:txEl>
                                              <p:pRg st="5" end="5"/>
                                            </p:txEl>
                                          </p:spTgt>
                                        </p:tgtEl>
                                      </p:cBhvr>
                                    </p:animEffect>
                                    <p:anim calcmode="lin" valueType="num">
                                      <p:cBhvr>
                                        <p:cTn id="4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7" fill="hold">
                            <p:stCondLst>
                              <p:cond delay="4000"/>
                            </p:stCondLst>
                            <p:childTnLst>
                              <p:par>
                                <p:cTn id="48" presetID="42" presetClass="entr" presetSubtype="0" fill="hold" grpId="0" nodeType="afterEffect">
                                  <p:stCondLst>
                                    <p:cond delay="500"/>
                                  </p:stCondLst>
                                  <p:childTnLst>
                                    <p:set>
                                      <p:cBhvr>
                                        <p:cTn id="49" dur="1" fill="hold">
                                          <p:stCondLst>
                                            <p:cond delay="0"/>
                                          </p:stCondLst>
                                        </p:cTn>
                                        <p:tgtEl>
                                          <p:spTgt spid="3">
                                            <p:txEl>
                                              <p:pRg st="6" end="6"/>
                                            </p:txEl>
                                          </p:spTgt>
                                        </p:tgtEl>
                                        <p:attrNameLst>
                                          <p:attrName>style.visibility</p:attrName>
                                        </p:attrNameLst>
                                      </p:cBhvr>
                                      <p:to>
                                        <p:strVal val="visible"/>
                                      </p:to>
                                    </p:set>
                                    <p:animEffect transition="in" filter="fade">
                                      <p:cBhvr>
                                        <p:cTn id="50" dur="1000"/>
                                        <p:tgtEl>
                                          <p:spTgt spid="3">
                                            <p:txEl>
                                              <p:pRg st="6" end="6"/>
                                            </p:txEl>
                                          </p:spTgt>
                                        </p:tgtEl>
                                      </p:cBhvr>
                                    </p:animEffect>
                                    <p:anim calcmode="lin" valueType="num">
                                      <p:cBhvr>
                                        <p:cTn id="5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53" fill="hold">
                            <p:stCondLst>
                              <p:cond delay="5500"/>
                            </p:stCondLst>
                            <p:childTnLst>
                              <p:par>
                                <p:cTn id="54" presetID="42" presetClass="entr" presetSubtype="0" fill="hold" grpId="0" nodeType="afterEffect">
                                  <p:stCondLst>
                                    <p:cond delay="50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9" fill="hold">
                            <p:stCondLst>
                              <p:cond delay="7000"/>
                            </p:stCondLst>
                            <p:childTnLst>
                              <p:par>
                                <p:cTn id="60" presetID="42" presetClass="entr" presetSubtype="0" fill="hold" grpId="0" nodeType="afterEffect">
                                  <p:stCondLst>
                                    <p:cond delay="500"/>
                                  </p:stCondLst>
                                  <p:childTnLst>
                                    <p:set>
                                      <p:cBhvr>
                                        <p:cTn id="61" dur="1" fill="hold">
                                          <p:stCondLst>
                                            <p:cond delay="0"/>
                                          </p:stCondLst>
                                        </p:cTn>
                                        <p:tgtEl>
                                          <p:spTgt spid="3">
                                            <p:txEl>
                                              <p:pRg st="8" end="8"/>
                                            </p:txEl>
                                          </p:spTgt>
                                        </p:tgtEl>
                                        <p:attrNameLst>
                                          <p:attrName>style.visibility</p:attrName>
                                        </p:attrNameLst>
                                      </p:cBhvr>
                                      <p:to>
                                        <p:strVal val="visible"/>
                                      </p:to>
                                    </p:set>
                                    <p:animEffect transition="in" filter="fade">
                                      <p:cBhvr>
                                        <p:cTn id="62" dur="1000"/>
                                        <p:tgtEl>
                                          <p:spTgt spid="3">
                                            <p:txEl>
                                              <p:pRg st="8" end="8"/>
                                            </p:txEl>
                                          </p:spTgt>
                                        </p:tgtEl>
                                      </p:cBhvr>
                                    </p:animEffect>
                                    <p:anim calcmode="lin" valueType="num">
                                      <p:cBhvr>
                                        <p:cTn id="6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endParaRPr lang="en-GB" dirty="0"/>
          </a:p>
        </p:txBody>
      </p:sp>
      <p:pic>
        <p:nvPicPr>
          <p:cNvPr id="16" name="Content Placeholder 4"/>
          <p:cNvPicPr>
            <a:picLocks noChangeAspect="1"/>
          </p:cNvPicPr>
          <p:nvPr/>
        </p:nvPicPr>
        <p:blipFill>
          <a:blip r:embed="rId4"/>
          <a:stretch>
            <a:fillRect/>
          </a:stretch>
        </p:blipFill>
        <p:spPr>
          <a:xfrm>
            <a:off x="-30179" y="3177765"/>
            <a:ext cx="9045324" cy="3565028"/>
          </a:xfrm>
          <a:prstGeom prst="rect">
            <a:avLst/>
          </a:prstGeom>
        </p:spPr>
      </p:pic>
      <p:pic>
        <p:nvPicPr>
          <p:cNvPr id="13" name="Content Placeholder 12"/>
          <p:cNvPicPr>
            <a:picLocks noGrp="1" noChangeAspect="1"/>
          </p:cNvPicPr>
          <p:nvPr>
            <p:ph sz="quarter" idx="13"/>
          </p:nvPr>
        </p:nvPicPr>
        <p:blipFill rotWithShape="1">
          <a:blip r:embed="rId5"/>
          <a:srcRect b="4657"/>
          <a:stretch/>
        </p:blipFill>
        <p:spPr>
          <a:xfrm>
            <a:off x="279440" y="412568"/>
            <a:ext cx="2768559" cy="4251582"/>
          </a:xfrm>
        </p:spPr>
      </p:pic>
    </p:spTree>
    <p:extLst>
      <p:ext uri="{BB962C8B-B14F-4D97-AF65-F5344CB8AC3E}">
        <p14:creationId xmlns:p14="http://schemas.microsoft.com/office/powerpoint/2010/main" val="27443321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150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00"/>
                                        <p:tgtEl>
                                          <p:spTgt spid="13"/>
                                        </p:tgtEl>
                                      </p:cBhvr>
                                    </p:animEffect>
                                    <p:anim calcmode="lin" valueType="num">
                                      <p:cBhvr>
                                        <p:cTn id="14" dur="1000" fill="hold"/>
                                        <p:tgtEl>
                                          <p:spTgt spid="13"/>
                                        </p:tgtEl>
                                        <p:attrNameLst>
                                          <p:attrName>ppt_x</p:attrName>
                                        </p:attrNameLst>
                                      </p:cBhvr>
                                      <p:tavLst>
                                        <p:tav tm="0">
                                          <p:val>
                                            <p:strVal val="#ppt_x"/>
                                          </p:val>
                                        </p:tav>
                                        <p:tav tm="100000">
                                          <p:val>
                                            <p:strVal val="#ppt_x"/>
                                          </p:val>
                                        </p:tav>
                                      </p:tavLst>
                                    </p:anim>
                                    <p:anim calcmode="lin" valueType="num">
                                      <p:cBhvr>
                                        <p:cTn id="1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endParaRPr lang="en-GB" dirty="0"/>
          </a:p>
        </p:txBody>
      </p:sp>
      <p:pic>
        <p:nvPicPr>
          <p:cNvPr id="13" name="Content Placeholder 12"/>
          <p:cNvPicPr>
            <a:picLocks noGrp="1" noChangeAspect="1"/>
          </p:cNvPicPr>
          <p:nvPr>
            <p:ph sz="quarter" idx="13"/>
          </p:nvPr>
        </p:nvPicPr>
        <p:blipFill>
          <a:blip r:embed="rId4"/>
          <a:stretch>
            <a:fillRect/>
          </a:stretch>
        </p:blipFill>
        <p:spPr>
          <a:xfrm>
            <a:off x="279441" y="412567"/>
            <a:ext cx="2056004" cy="3311525"/>
          </a:xfrm>
        </p:spPr>
      </p:pic>
      <p:pic>
        <p:nvPicPr>
          <p:cNvPr id="12" name="Content Placeholder 4"/>
          <p:cNvPicPr>
            <a:picLocks noChangeAspect="1"/>
          </p:cNvPicPr>
          <p:nvPr/>
        </p:nvPicPr>
        <p:blipFill rotWithShape="1">
          <a:blip r:embed="rId5"/>
          <a:srcRect l="45879" r="8904"/>
          <a:stretch/>
        </p:blipFill>
        <p:spPr>
          <a:xfrm>
            <a:off x="1305097" y="12651"/>
            <a:ext cx="7721179" cy="6730142"/>
          </a:xfrm>
          <a:prstGeom prst="rect">
            <a:avLst/>
          </a:prstGeom>
        </p:spPr>
      </p:pic>
    </p:spTree>
    <p:extLst>
      <p:ext uri="{BB962C8B-B14F-4D97-AF65-F5344CB8AC3E}">
        <p14:creationId xmlns:p14="http://schemas.microsoft.com/office/powerpoint/2010/main" val="19786783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50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“Romanising” BA’AL </a:t>
            </a:r>
            <a:r>
              <a:rPr lang="en-GB" dirty="0">
                <a:sym typeface="Wingdings" panose="05000000000000000000" pitchFamily="2" charset="2"/>
              </a:rPr>
              <a:t>SATURN</a:t>
            </a:r>
            <a:endParaRPr lang="en-GB" dirty="0"/>
          </a:p>
        </p:txBody>
      </p:sp>
      <p:sp>
        <p:nvSpPr>
          <p:cNvPr id="3" name="Content Placeholder 2"/>
          <p:cNvSpPr>
            <a:spLocks noGrp="1"/>
          </p:cNvSpPr>
          <p:nvPr>
            <p:ph sz="quarter" idx="13"/>
          </p:nvPr>
        </p:nvSpPr>
        <p:spPr>
          <a:xfrm>
            <a:off x="1991833" y="1509668"/>
            <a:ext cx="7171215" cy="1253962"/>
          </a:xfrm>
        </p:spPr>
        <p:txBody>
          <a:bodyPr>
            <a:normAutofit/>
          </a:bodyPr>
          <a:lstStyle/>
          <a:p>
            <a:r>
              <a:rPr lang="en-GB" dirty="0" err="1"/>
              <a:t>Interpretatio</a:t>
            </a:r>
            <a:r>
              <a:rPr lang="en-GB" dirty="0"/>
              <a:t> </a:t>
            </a:r>
            <a:r>
              <a:rPr lang="en-GB" dirty="0" err="1"/>
              <a:t>Graeca</a:t>
            </a:r>
            <a:r>
              <a:rPr lang="en-GB" dirty="0"/>
              <a:t> : BA’AL </a:t>
            </a:r>
            <a:r>
              <a:rPr lang="en-GB" dirty="0">
                <a:sym typeface="Wingdings" panose="05000000000000000000" pitchFamily="2" charset="2"/>
              </a:rPr>
              <a:t> CRONOS</a:t>
            </a:r>
          </a:p>
          <a:p>
            <a:r>
              <a:rPr lang="en-GB" dirty="0" err="1">
                <a:sym typeface="Wingdings" panose="05000000000000000000" pitchFamily="2" charset="2"/>
              </a:rPr>
              <a:t>Interpretatio</a:t>
            </a:r>
            <a:r>
              <a:rPr lang="en-GB" dirty="0">
                <a:sym typeface="Wingdings" panose="05000000000000000000" pitchFamily="2" charset="2"/>
              </a:rPr>
              <a:t> Romana: BA’AL  SATURN</a:t>
            </a:r>
            <a:endParaRPr lang="en-GB" dirty="0"/>
          </a:p>
        </p:txBody>
      </p:sp>
      <p:sp>
        <p:nvSpPr>
          <p:cNvPr id="12" name="Title 1"/>
          <p:cNvSpPr txBox="1">
            <a:spLocks/>
          </p:cNvSpPr>
          <p:nvPr/>
        </p:nvSpPr>
        <p:spPr>
          <a:xfrm>
            <a:off x="673169" y="2567025"/>
            <a:ext cx="7797662" cy="1151965"/>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a:lstStyle>
          <a:p>
            <a:r>
              <a:rPr lang="en-GB" dirty="0"/>
              <a:t>Or instead:</a:t>
            </a:r>
            <a:br>
              <a:rPr lang="en-GB" dirty="0"/>
            </a:br>
            <a:r>
              <a:rPr lang="en-GB" dirty="0"/>
              <a:t>“</a:t>
            </a:r>
            <a:r>
              <a:rPr lang="en-GB" dirty="0"/>
              <a:t>Africanisation</a:t>
            </a:r>
            <a:r>
              <a:rPr lang="en-GB" dirty="0"/>
              <a:t>” of Saturn</a:t>
            </a:r>
          </a:p>
        </p:txBody>
      </p:sp>
      <p:sp>
        <p:nvSpPr>
          <p:cNvPr id="14" name="Content Placeholder 2"/>
          <p:cNvSpPr txBox="1">
            <a:spLocks/>
          </p:cNvSpPr>
          <p:nvPr/>
        </p:nvSpPr>
        <p:spPr>
          <a:xfrm>
            <a:off x="1942214" y="3492889"/>
            <a:ext cx="6677247" cy="2068609"/>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r>
              <a:rPr lang="en-GB" dirty="0"/>
              <a:t>Influence on Roman Saturn and the saturnalia…?</a:t>
            </a:r>
          </a:p>
          <a:p>
            <a:pPr lvl="1"/>
            <a:r>
              <a:rPr lang="en-GB" dirty="0"/>
              <a:t>Since Punic Wars ?</a:t>
            </a:r>
          </a:p>
          <a:p>
            <a:pPr lvl="1"/>
            <a:r>
              <a:rPr lang="en-GB" dirty="0"/>
              <a:t>And later, esp. under the </a:t>
            </a:r>
            <a:r>
              <a:rPr lang="en-GB" dirty="0" err="1"/>
              <a:t>Severan</a:t>
            </a:r>
            <a:r>
              <a:rPr lang="en-GB" dirty="0"/>
              <a:t> emperors….</a:t>
            </a:r>
          </a:p>
        </p:txBody>
      </p:sp>
      <p:sp>
        <p:nvSpPr>
          <p:cNvPr id="4" name="Rectangle 3"/>
          <p:cNvSpPr/>
          <p:nvPr/>
        </p:nvSpPr>
        <p:spPr>
          <a:xfrm>
            <a:off x="673169" y="5644426"/>
            <a:ext cx="5262218" cy="646331"/>
          </a:xfrm>
          <a:prstGeom prst="rect">
            <a:avLst/>
          </a:prstGeom>
        </p:spPr>
        <p:txBody>
          <a:bodyPr wrap="square">
            <a:spAutoFit/>
          </a:bodyPr>
          <a:lstStyle/>
          <a:p>
            <a:r>
              <a:rPr lang="en-GB" dirty="0">
                <a:solidFill>
                  <a:schemeClr val="accent4">
                    <a:lumMod val="60000"/>
                    <a:lumOff val="40000"/>
                  </a:schemeClr>
                </a:solidFill>
                <a:effectLst>
                  <a:outerShdw blurRad="38100" dist="38100" dir="2700000" algn="tl">
                    <a:srgbClr val="000000">
                      <a:alpha val="43137"/>
                    </a:srgbClr>
                  </a:outerShdw>
                </a:effectLst>
              </a:rPr>
              <a:t> N.B.: no evidence for a contemporary ancient concept analogous to our ‘Punic World’ (cf. J. Quinn’s work…)</a:t>
            </a:r>
            <a:endParaRPr lang="en-GB" dirty="0">
              <a:solidFill>
                <a:schemeClr val="accent4">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1894249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10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1000"/>
                                        <p:tgtEl>
                                          <p:spTgt spid="12"/>
                                        </p:tgtEl>
                                      </p:cBhvr>
                                    </p:animEffect>
                                    <p:anim calcmode="lin" valueType="num">
                                      <p:cBhvr>
                                        <p:cTn id="21" dur="1000" fill="hold"/>
                                        <p:tgtEl>
                                          <p:spTgt spid="12"/>
                                        </p:tgtEl>
                                        <p:attrNameLst>
                                          <p:attrName>ppt_x</p:attrName>
                                        </p:attrNameLst>
                                      </p:cBhvr>
                                      <p:tavLst>
                                        <p:tav tm="0">
                                          <p:val>
                                            <p:strVal val="#ppt_x"/>
                                          </p:val>
                                        </p:tav>
                                        <p:tav tm="100000">
                                          <p:val>
                                            <p:strVal val="#ppt_x"/>
                                          </p:val>
                                        </p:tav>
                                      </p:tavLst>
                                    </p:anim>
                                    <p:anim calcmode="lin" valueType="num">
                                      <p:cBhvr>
                                        <p:cTn id="22" dur="1000" fill="hold"/>
                                        <p:tgtEl>
                                          <p:spTgt spid="12"/>
                                        </p:tgtEl>
                                        <p:attrNameLst>
                                          <p:attrName>ppt_y</p:attrName>
                                        </p:attrNameLst>
                                      </p:cBhvr>
                                      <p:tavLst>
                                        <p:tav tm="0">
                                          <p:val>
                                            <p:strVal val="#ppt_y+.1"/>
                                          </p:val>
                                        </p:tav>
                                        <p:tav tm="100000">
                                          <p:val>
                                            <p:strVal val="#ppt_y"/>
                                          </p:val>
                                        </p:tav>
                                      </p:tavLst>
                                    </p:anim>
                                  </p:childTnLst>
                                </p:cTn>
                              </p:par>
                            </p:childTnLst>
                          </p:cTn>
                        </p:par>
                        <p:par>
                          <p:cTn id="23" fill="hold">
                            <p:stCondLst>
                              <p:cond delay="1000"/>
                            </p:stCondLst>
                            <p:childTnLst>
                              <p:par>
                                <p:cTn id="24" presetID="42" presetClass="entr" presetSubtype="0" fill="hold" grpId="0" nodeType="afterEffect">
                                  <p:stCondLst>
                                    <p:cond delay="100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anim calcmode="lin" valueType="num">
                                      <p:cBhvr>
                                        <p:cTn id="27" dur="1000" fill="hold"/>
                                        <p:tgtEl>
                                          <p:spTgt spid="14"/>
                                        </p:tgtEl>
                                        <p:attrNameLst>
                                          <p:attrName>ppt_x</p:attrName>
                                        </p:attrNameLst>
                                      </p:cBhvr>
                                      <p:tavLst>
                                        <p:tav tm="0">
                                          <p:val>
                                            <p:strVal val="#ppt_x"/>
                                          </p:val>
                                        </p:tav>
                                        <p:tav tm="100000">
                                          <p:val>
                                            <p:strVal val="#ppt_x"/>
                                          </p:val>
                                        </p:tav>
                                      </p:tavLst>
                                    </p:anim>
                                    <p:anim calcmode="lin" valueType="num">
                                      <p:cBhvr>
                                        <p:cTn id="28" dur="1000" fill="hold"/>
                                        <p:tgtEl>
                                          <p:spTgt spid="14"/>
                                        </p:tgtEl>
                                        <p:attrNameLst>
                                          <p:attrName>ppt_y</p:attrName>
                                        </p:attrNameLst>
                                      </p:cBhvr>
                                      <p:tavLst>
                                        <p:tav tm="0">
                                          <p:val>
                                            <p:strVal val="#ppt_y+.1"/>
                                          </p:val>
                                        </p:tav>
                                        <p:tav tm="100000">
                                          <p:val>
                                            <p:strVal val="#ppt_y"/>
                                          </p:val>
                                        </p:tav>
                                      </p:tavLst>
                                    </p:anim>
                                  </p:childTnLst>
                                </p:cTn>
                              </p:par>
                            </p:childTnLst>
                          </p:cTn>
                        </p:par>
                        <p:par>
                          <p:cTn id="29" fill="hold">
                            <p:stCondLst>
                              <p:cond delay="3000"/>
                            </p:stCondLst>
                            <p:childTnLst>
                              <p:par>
                                <p:cTn id="30" presetID="42" presetClass="entr" presetSubtype="0" fill="hold" nodeType="afterEffect">
                                  <p:stCondLst>
                                    <p:cond delay="150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500"/>
                                        <p:tgtEl>
                                          <p:spTgt spid="4">
                                            <p:txEl>
                                              <p:pRg st="0" end="0"/>
                                            </p:txEl>
                                          </p:spTgt>
                                        </p:tgtEl>
                                      </p:cBhvr>
                                    </p:animEffect>
                                    <p:anim calcmode="lin" valueType="num">
                                      <p:cBhvr>
                                        <p:cTn id="33" dur="1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5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2"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“Romanising” BA’AL </a:t>
            </a:r>
            <a:r>
              <a:rPr lang="en-GB" dirty="0">
                <a:sym typeface="Wingdings" panose="05000000000000000000" pitchFamily="2" charset="2"/>
              </a:rPr>
              <a:t>SATURN</a:t>
            </a:r>
            <a:endParaRPr lang="en-GB" dirty="0"/>
          </a:p>
        </p:txBody>
      </p:sp>
      <p:sp>
        <p:nvSpPr>
          <p:cNvPr id="3" name="Content Placeholder 2"/>
          <p:cNvSpPr>
            <a:spLocks noGrp="1"/>
          </p:cNvSpPr>
          <p:nvPr>
            <p:ph sz="quarter" idx="13"/>
          </p:nvPr>
        </p:nvSpPr>
        <p:spPr>
          <a:xfrm>
            <a:off x="1631684" y="1616150"/>
            <a:ext cx="5276506" cy="4747714"/>
          </a:xfrm>
        </p:spPr>
        <p:txBody>
          <a:bodyPr>
            <a:normAutofit fontScale="85000" lnSpcReduction="10000"/>
          </a:bodyPr>
          <a:lstStyle/>
          <a:p>
            <a:r>
              <a:rPr lang="en-GB" dirty="0"/>
              <a:t>The Punic BA’AL </a:t>
            </a:r>
            <a:r>
              <a:rPr lang="en-GB" dirty="0" err="1"/>
              <a:t>Hammon</a:t>
            </a:r>
            <a:endParaRPr lang="en-GB" dirty="0"/>
          </a:p>
          <a:p>
            <a:pPr lvl="1"/>
            <a:r>
              <a:rPr lang="en-GB" dirty="0" err="1"/>
              <a:t>Ba’al</a:t>
            </a:r>
            <a:r>
              <a:rPr lang="en-GB" dirty="0"/>
              <a:t>  “Lord”; Main god of Carthage (henotheism)</a:t>
            </a:r>
          </a:p>
          <a:p>
            <a:pPr lvl="1"/>
            <a:r>
              <a:rPr lang="en-GB" dirty="0"/>
              <a:t>Weather god (Fertility, Vegetation….)</a:t>
            </a:r>
          </a:p>
          <a:p>
            <a:pPr lvl="1"/>
            <a:r>
              <a:rPr lang="en-GB" dirty="0"/>
              <a:t>Depiction: old man with curling ram’s horns</a:t>
            </a:r>
            <a:br>
              <a:rPr lang="en-GB" dirty="0"/>
            </a:br>
            <a:r>
              <a:rPr lang="en-GB" dirty="0"/>
              <a:t>and Throne…</a:t>
            </a:r>
          </a:p>
          <a:p>
            <a:pPr lvl="1"/>
            <a:r>
              <a:rPr lang="en-GB" dirty="0"/>
              <a:t>Cult Partner: the goddess </a:t>
            </a:r>
            <a:r>
              <a:rPr lang="en-GB" dirty="0" err="1"/>
              <a:t>Tanit</a:t>
            </a:r>
            <a:endParaRPr lang="en-GB" dirty="0"/>
          </a:p>
          <a:p>
            <a:pPr lvl="1"/>
            <a:r>
              <a:rPr lang="en-GB" dirty="0"/>
              <a:t>Sanctuaries: Tophet /</a:t>
            </a:r>
            <a:br>
              <a:rPr lang="en-GB" dirty="0"/>
            </a:br>
            <a:r>
              <a:rPr lang="en-GB" dirty="0"/>
              <a:t>Sacrifice to BAAL and TANIT: </a:t>
            </a:r>
            <a:br>
              <a:rPr lang="en-GB" dirty="0"/>
            </a:br>
            <a:r>
              <a:rPr lang="en-GB" dirty="0"/>
              <a:t>            ‘</a:t>
            </a:r>
            <a:r>
              <a:rPr lang="en-GB" dirty="0" err="1"/>
              <a:t>Molk</a:t>
            </a:r>
            <a:r>
              <a:rPr lang="en-GB" dirty="0"/>
              <a:t> ‘(First born / First Fruit / First child…)</a:t>
            </a:r>
          </a:p>
          <a:p>
            <a:endParaRPr lang="en-GB" dirty="0"/>
          </a:p>
          <a:p>
            <a:endParaRPr lang="en-GB" dirty="0"/>
          </a:p>
          <a:p>
            <a:endParaRPr lang="en-GB" dirty="0"/>
          </a:p>
          <a:p>
            <a:r>
              <a:rPr lang="fr-FR" dirty="0"/>
              <a:t>Marcel </a:t>
            </a:r>
            <a:r>
              <a:rPr lang="fr-FR" dirty="0" err="1"/>
              <a:t>Leglay</a:t>
            </a:r>
            <a:r>
              <a:rPr lang="fr-FR" dirty="0"/>
              <a:t>, </a:t>
            </a:r>
            <a:r>
              <a:rPr lang="fr-FR" i="1" dirty="0"/>
              <a:t>Saturne africain. Histoire</a:t>
            </a:r>
            <a:r>
              <a:rPr lang="fr-FR" dirty="0"/>
              <a:t>, éd. De </a:t>
            </a:r>
            <a:r>
              <a:rPr lang="fr-FR" dirty="0" err="1"/>
              <a:t>Boccard</a:t>
            </a:r>
            <a:r>
              <a:rPr lang="fr-FR" dirty="0"/>
              <a:t>, Paris, 1966</a:t>
            </a:r>
            <a:endParaRPr lang="en-GB" dirty="0"/>
          </a:p>
        </p:txBody>
      </p:sp>
      <p:pic>
        <p:nvPicPr>
          <p:cNvPr id="5" name="Picture 4"/>
          <p:cNvPicPr>
            <a:picLocks noChangeAspect="1"/>
          </p:cNvPicPr>
          <p:nvPr/>
        </p:nvPicPr>
        <p:blipFill>
          <a:blip r:embed="rId4"/>
          <a:stretch>
            <a:fillRect/>
          </a:stretch>
        </p:blipFill>
        <p:spPr>
          <a:xfrm>
            <a:off x="6885899" y="1552874"/>
            <a:ext cx="2258101" cy="35367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6908192" y="5121406"/>
            <a:ext cx="2259793" cy="923330"/>
          </a:xfrm>
          <a:prstGeom prst="rect">
            <a:avLst/>
          </a:prstGeom>
        </p:spPr>
        <p:txBody>
          <a:bodyPr wrap="square">
            <a:spAutoFit/>
          </a:bodyPr>
          <a:lstStyle/>
          <a:p>
            <a:pPr algn="ctr"/>
            <a:r>
              <a:rPr lang="en-GB" dirty="0"/>
              <a:t>incense burner</a:t>
            </a:r>
            <a:br>
              <a:rPr lang="en-GB" dirty="0"/>
            </a:br>
            <a:r>
              <a:rPr lang="en-GB" dirty="0"/>
              <a:t> </a:t>
            </a:r>
            <a:r>
              <a:rPr lang="en-GB" dirty="0" err="1"/>
              <a:t>Ba'al</a:t>
            </a:r>
            <a:r>
              <a:rPr lang="en-GB" dirty="0"/>
              <a:t>-Hamon, </a:t>
            </a:r>
            <a:br>
              <a:rPr lang="en-GB" dirty="0"/>
            </a:br>
            <a:r>
              <a:rPr lang="en-GB" dirty="0"/>
              <a:t>2nd century BC</a:t>
            </a:r>
            <a:endParaRPr lang="en-GB" dirty="0"/>
          </a:p>
        </p:txBody>
      </p:sp>
      <p:pic>
        <p:nvPicPr>
          <p:cNvPr id="8" name="Picture 7"/>
          <p:cNvPicPr>
            <a:picLocks noChangeAspect="1"/>
          </p:cNvPicPr>
          <p:nvPr/>
        </p:nvPicPr>
        <p:blipFill>
          <a:blip r:embed="rId5">
            <a:extLst>
              <a:ext uri="{BEBA8EAE-BF5A-486C-A8C5-ECC9F3942E4B}">
                <a14:imgProps xmlns:a14="http://schemas.microsoft.com/office/drawing/2010/main">
                  <a14:imgLayer r:embed="rId6">
                    <a14:imgEffect>
                      <a14:backgroundRemoval t="0" b="97021" l="6625" r="95375">
                        <a14:foregroundMark x1="43375" y1="4589" x2="43375" y2="4589"/>
                        <a14:foregroundMark x1="56000" y1="2254" x2="56000" y2="2254"/>
                        <a14:foregroundMark x1="86500" y1="54428" x2="86500" y2="54428"/>
                        <a14:foregroundMark x1="64250" y1="93881" x2="64250" y2="93881"/>
                        <a14:foregroundMark x1="36875" y1="95411" x2="36875" y2="95411"/>
                        <a14:foregroundMark x1="63500" y1="96216" x2="63500" y2="96216"/>
                        <a14:foregroundMark x1="33500" y1="97101" x2="33500" y2="97101"/>
                        <a14:foregroundMark x1="11250" y1="65620" x2="11250" y2="65620"/>
                      </a14:backgroundRemoval>
                    </a14:imgEffect>
                  </a14:imgLayer>
                </a14:imgProps>
              </a:ext>
            </a:extLst>
          </a:blip>
          <a:stretch>
            <a:fillRect/>
          </a:stretch>
        </p:blipFill>
        <p:spPr>
          <a:xfrm>
            <a:off x="-3503" y="1552874"/>
            <a:ext cx="2438400" cy="3785616"/>
          </a:xfrm>
          <a:prstGeom prst="rect">
            <a:avLst/>
          </a:prstGeom>
        </p:spPr>
      </p:pic>
    </p:spTree>
    <p:extLst>
      <p:ext uri="{BB962C8B-B14F-4D97-AF65-F5344CB8AC3E}">
        <p14:creationId xmlns:p14="http://schemas.microsoft.com/office/powerpoint/2010/main" val="2423203566"/>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“Romanising” BA’AL </a:t>
            </a:r>
            <a:r>
              <a:rPr lang="en-GB" dirty="0">
                <a:sym typeface="Wingdings" panose="05000000000000000000" pitchFamily="2" charset="2"/>
              </a:rPr>
              <a:t>SATURN</a:t>
            </a:r>
            <a:endParaRPr lang="en-GB" dirty="0"/>
          </a:p>
        </p:txBody>
      </p:sp>
      <p:sp>
        <p:nvSpPr>
          <p:cNvPr id="3" name="Content Placeholder 2"/>
          <p:cNvSpPr>
            <a:spLocks noGrp="1"/>
          </p:cNvSpPr>
          <p:nvPr>
            <p:ph sz="quarter" idx="13"/>
          </p:nvPr>
        </p:nvSpPr>
        <p:spPr>
          <a:xfrm>
            <a:off x="63413" y="1616150"/>
            <a:ext cx="6571304" cy="2588289"/>
          </a:xfrm>
        </p:spPr>
        <p:txBody>
          <a:bodyPr>
            <a:normAutofit/>
          </a:bodyPr>
          <a:lstStyle/>
          <a:p>
            <a:r>
              <a:rPr lang="en-GB" dirty="0"/>
              <a:t>The goddess </a:t>
            </a:r>
            <a:r>
              <a:rPr lang="en-GB" dirty="0" err="1"/>
              <a:t>Tanit</a:t>
            </a:r>
            <a:r>
              <a:rPr lang="en-GB" dirty="0"/>
              <a:t>…</a:t>
            </a:r>
          </a:p>
          <a:p>
            <a:pPr lvl="1"/>
            <a:r>
              <a:rPr lang="en-GB" dirty="0"/>
              <a:t>Fertility, birth goddess</a:t>
            </a:r>
          </a:p>
          <a:p>
            <a:pPr lvl="1"/>
            <a:r>
              <a:rPr lang="en-GB" dirty="0"/>
              <a:t>Human sacrifice? (or Roman ‘Propaganda’?)</a:t>
            </a:r>
          </a:p>
          <a:p>
            <a:pPr lvl="1"/>
            <a:r>
              <a:rPr lang="en-GB" dirty="0"/>
              <a:t>Romanized form: </a:t>
            </a:r>
            <a:r>
              <a:rPr lang="en-GB" dirty="0" err="1"/>
              <a:t>Caelestis</a:t>
            </a:r>
            <a:r>
              <a:rPr lang="en-GB" dirty="0"/>
              <a:t> / Juno </a:t>
            </a:r>
            <a:r>
              <a:rPr lang="en-GB" dirty="0" err="1"/>
              <a:t>Caelestis</a:t>
            </a:r>
            <a:endParaRPr lang="en-GB" dirty="0"/>
          </a:p>
          <a:p>
            <a:pPr lvl="2"/>
            <a:r>
              <a:rPr lang="en-GB" dirty="0"/>
              <a:t>OPS/NUTRIX: nourishing Saturn</a:t>
            </a:r>
            <a:endParaRPr lang="en-GB" dirty="0"/>
          </a:p>
        </p:txBody>
      </p:sp>
      <p:sp>
        <p:nvSpPr>
          <p:cNvPr id="6" name="Rectangle 5"/>
          <p:cNvSpPr/>
          <p:nvPr/>
        </p:nvSpPr>
        <p:spPr>
          <a:xfrm>
            <a:off x="6804689" y="5547492"/>
            <a:ext cx="2259793" cy="1200329"/>
          </a:xfrm>
          <a:prstGeom prst="rect">
            <a:avLst/>
          </a:prstGeom>
        </p:spPr>
        <p:txBody>
          <a:bodyPr wrap="square">
            <a:spAutoFit/>
          </a:bodyPr>
          <a:lstStyle/>
          <a:p>
            <a:pPr algn="ctr"/>
            <a:r>
              <a:rPr lang="en-GB" dirty="0">
                <a:solidFill>
                  <a:schemeClr val="accent1">
                    <a:lumMod val="60000"/>
                    <a:lumOff val="40000"/>
                  </a:schemeClr>
                </a:solidFill>
              </a:rPr>
              <a:t>Stele with </a:t>
            </a:r>
            <a:r>
              <a:rPr lang="en-GB" dirty="0" err="1">
                <a:solidFill>
                  <a:schemeClr val="accent1">
                    <a:lumMod val="60000"/>
                    <a:lumOff val="40000"/>
                  </a:schemeClr>
                </a:solidFill>
              </a:rPr>
              <a:t>Tanit</a:t>
            </a:r>
            <a:r>
              <a:rPr lang="en-GB" dirty="0">
                <a:solidFill>
                  <a:schemeClr val="accent1">
                    <a:lumMod val="60000"/>
                    <a:lumOff val="40000"/>
                  </a:schemeClr>
                </a:solidFill>
              </a:rPr>
              <a:t> Symbol: Carthage – Tophet</a:t>
            </a:r>
          </a:p>
          <a:p>
            <a:pPr algn="ctr"/>
            <a:r>
              <a:rPr lang="en-GB" dirty="0">
                <a:solidFill>
                  <a:schemeClr val="accent1">
                    <a:lumMod val="60000"/>
                    <a:lumOff val="40000"/>
                  </a:schemeClr>
                </a:solidFill>
              </a:rPr>
              <a:t>Praying person?</a:t>
            </a:r>
            <a:endParaRPr lang="en-GB" dirty="0">
              <a:solidFill>
                <a:schemeClr val="accent1">
                  <a:lumMod val="60000"/>
                  <a:lumOff val="40000"/>
                </a:schemeClr>
              </a:solidFill>
            </a:endParaRPr>
          </a:p>
        </p:txBody>
      </p:sp>
      <p:pic>
        <p:nvPicPr>
          <p:cNvPr id="7" name="Picture 6"/>
          <p:cNvPicPr>
            <a:picLocks noChangeAspect="1"/>
          </p:cNvPicPr>
          <p:nvPr/>
        </p:nvPicPr>
        <p:blipFill>
          <a:blip r:embed="rId4"/>
          <a:stretch>
            <a:fillRect/>
          </a:stretch>
        </p:blipFill>
        <p:spPr>
          <a:xfrm>
            <a:off x="6645609" y="1868694"/>
            <a:ext cx="2367366" cy="3705189"/>
          </a:xfrm>
          <a:prstGeom prst="rect">
            <a:avLst/>
          </a:prstGeom>
        </p:spPr>
      </p:pic>
      <p:pic>
        <p:nvPicPr>
          <p:cNvPr id="9" name="Picture 8"/>
          <p:cNvPicPr>
            <a:picLocks noChangeAspect="1"/>
          </p:cNvPicPr>
          <p:nvPr/>
        </p:nvPicPr>
        <p:blipFill>
          <a:blip r:embed="rId5">
            <a:extLst>
              <a:ext uri="{BEBA8EAE-BF5A-486C-A8C5-ECC9F3942E4B}">
                <a14:imgProps xmlns:a14="http://schemas.microsoft.com/office/drawing/2010/main">
                  <a14:imgLayer r:embed="rId6">
                    <a14:imgEffect>
                      <a14:backgroundRemoval t="2009" b="92634" l="2778" r="92949">
                        <a14:foregroundMark x1="48504" y1="2455" x2="48504" y2="2455"/>
                        <a14:foregroundMark x1="5769" y1="33929" x2="5769" y2="33929"/>
                        <a14:foregroundMark x1="43376" y1="92857" x2="43376" y2="92857"/>
                        <a14:foregroundMark x1="93162" y1="54688" x2="93162" y2="54688"/>
                        <a14:foregroundMark x1="2778" y1="49777" x2="2778" y2="49777"/>
                      </a14:backgroundRemoval>
                    </a14:imgEffect>
                  </a14:imgLayer>
                </a14:imgProps>
              </a:ext>
            </a:extLst>
          </a:blip>
          <a:stretch>
            <a:fillRect/>
          </a:stretch>
        </p:blipFill>
        <p:spPr>
          <a:xfrm>
            <a:off x="15461" y="3763266"/>
            <a:ext cx="3406736" cy="3261149"/>
          </a:xfrm>
          <a:prstGeom prst="rect">
            <a:avLst/>
          </a:prstGeom>
        </p:spPr>
      </p:pic>
      <p:sp>
        <p:nvSpPr>
          <p:cNvPr id="10" name="Rectangle 9"/>
          <p:cNvSpPr/>
          <p:nvPr/>
        </p:nvSpPr>
        <p:spPr>
          <a:xfrm>
            <a:off x="1349829" y="5630543"/>
            <a:ext cx="4691887" cy="646331"/>
          </a:xfrm>
          <a:prstGeom prst="rect">
            <a:avLst/>
          </a:prstGeom>
        </p:spPr>
        <p:txBody>
          <a:bodyPr wrap="square">
            <a:spAutoFit/>
          </a:bodyPr>
          <a:lstStyle/>
          <a:p>
            <a:r>
              <a:rPr lang="en-GB" dirty="0">
                <a:solidFill>
                  <a:schemeClr val="accent1">
                    <a:lumMod val="60000"/>
                    <a:lumOff val="40000"/>
                  </a:schemeClr>
                </a:solidFill>
              </a:rPr>
              <a:t>Punic coin :  </a:t>
            </a:r>
            <a:r>
              <a:rPr lang="en-GB" dirty="0" err="1">
                <a:solidFill>
                  <a:schemeClr val="accent1">
                    <a:lumMod val="60000"/>
                    <a:lumOff val="40000"/>
                  </a:schemeClr>
                </a:solidFill>
              </a:rPr>
              <a:t>Tanit</a:t>
            </a:r>
            <a:r>
              <a:rPr lang="en-GB" dirty="0">
                <a:solidFill>
                  <a:schemeClr val="accent1">
                    <a:lumMod val="60000"/>
                    <a:lumOff val="40000"/>
                  </a:schemeClr>
                </a:solidFill>
              </a:rPr>
              <a:t>?</a:t>
            </a:r>
            <a:br>
              <a:rPr lang="en-GB" dirty="0">
                <a:solidFill>
                  <a:schemeClr val="accent1">
                    <a:lumMod val="60000"/>
                    <a:lumOff val="40000"/>
                  </a:schemeClr>
                </a:solidFill>
              </a:rPr>
            </a:br>
            <a:r>
              <a:rPr lang="en-GB" dirty="0">
                <a:solidFill>
                  <a:schemeClr val="accent1">
                    <a:lumMod val="60000"/>
                    <a:lumOff val="40000"/>
                  </a:schemeClr>
                </a:solidFill>
              </a:rPr>
              <a:t>Carthage, 215-205 BC.</a:t>
            </a:r>
            <a:endParaRPr lang="en-GB" dirty="0">
              <a:solidFill>
                <a:schemeClr val="accent1">
                  <a:lumMod val="60000"/>
                  <a:lumOff val="40000"/>
                </a:schemeClr>
              </a:solidFill>
            </a:endParaRPr>
          </a:p>
        </p:txBody>
      </p:sp>
      <p:pic>
        <p:nvPicPr>
          <p:cNvPr id="18" name="Picture 17"/>
          <p:cNvPicPr>
            <a:picLocks noChangeAspect="1"/>
          </p:cNvPicPr>
          <p:nvPr/>
        </p:nvPicPr>
        <p:blipFill>
          <a:blip r:embed="rId7"/>
          <a:stretch>
            <a:fillRect/>
          </a:stretch>
        </p:blipFill>
        <p:spPr>
          <a:xfrm>
            <a:off x="2547782" y="4537270"/>
            <a:ext cx="4545780" cy="1882245"/>
          </a:xfrm>
          <a:prstGeom prst="rect">
            <a:avLst/>
          </a:prstGeom>
        </p:spPr>
      </p:pic>
      <p:pic>
        <p:nvPicPr>
          <p:cNvPr id="22" name="Picture 21"/>
          <p:cNvPicPr>
            <a:picLocks noChangeAspect="1"/>
          </p:cNvPicPr>
          <p:nvPr/>
        </p:nvPicPr>
        <p:blipFill>
          <a:blip r:embed="rId8"/>
          <a:stretch>
            <a:fillRect/>
          </a:stretch>
        </p:blipFill>
        <p:spPr>
          <a:xfrm>
            <a:off x="3984844" y="0"/>
            <a:ext cx="2081582" cy="2170597"/>
          </a:xfrm>
          <a:prstGeom prst="rect">
            <a:avLst/>
          </a:prstGeom>
        </p:spPr>
      </p:pic>
    </p:spTree>
    <p:extLst>
      <p:ext uri="{BB962C8B-B14F-4D97-AF65-F5344CB8AC3E}">
        <p14:creationId xmlns:p14="http://schemas.microsoft.com/office/powerpoint/2010/main" val="38756190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50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grpId="0" nodeType="afterEffect">
                                  <p:stCondLst>
                                    <p:cond delay="50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50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42" presetClass="entr" presetSubtype="0" fill="hold" grpId="0" nodeType="afterEffect">
                                  <p:stCondLst>
                                    <p:cond delay="50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par>
                          <p:cTn id="38" fill="hold">
                            <p:stCondLst>
                              <p:cond delay="6000"/>
                            </p:stCondLst>
                            <p:childTnLst>
                              <p:par>
                                <p:cTn id="39" presetID="42" presetClass="entr" presetSubtype="0" fill="hold" nodeType="afterEffect">
                                  <p:stCondLst>
                                    <p:cond delay="500"/>
                                  </p:stCondLst>
                                  <p:childTnLst>
                                    <p:set>
                                      <p:cBhvr>
                                        <p:cTn id="40" dur="1" fill="hold">
                                          <p:stCondLst>
                                            <p:cond delay="0"/>
                                          </p:stCondLst>
                                        </p:cTn>
                                        <p:tgtEl>
                                          <p:spTgt spid="7"/>
                                        </p:tgtEl>
                                        <p:attrNameLst>
                                          <p:attrName>style.visibility</p:attrName>
                                        </p:attrNameLst>
                                      </p:cBhvr>
                                      <p:to>
                                        <p:strVal val="visible"/>
                                      </p:to>
                                    </p:set>
                                    <p:animEffect transition="in" filter="fade">
                                      <p:cBhvr>
                                        <p:cTn id="41" dur="1000"/>
                                        <p:tgtEl>
                                          <p:spTgt spid="7"/>
                                        </p:tgtEl>
                                      </p:cBhvr>
                                    </p:animEffect>
                                    <p:anim calcmode="lin" valueType="num">
                                      <p:cBhvr>
                                        <p:cTn id="42" dur="1000" fill="hold"/>
                                        <p:tgtEl>
                                          <p:spTgt spid="7"/>
                                        </p:tgtEl>
                                        <p:attrNameLst>
                                          <p:attrName>ppt_x</p:attrName>
                                        </p:attrNameLst>
                                      </p:cBhvr>
                                      <p:tavLst>
                                        <p:tav tm="0">
                                          <p:val>
                                            <p:strVal val="#ppt_x"/>
                                          </p:val>
                                        </p:tav>
                                        <p:tav tm="100000">
                                          <p:val>
                                            <p:strVal val="#ppt_x"/>
                                          </p:val>
                                        </p:tav>
                                      </p:tavLst>
                                    </p:anim>
                                    <p:anim calcmode="lin" valueType="num">
                                      <p:cBhvr>
                                        <p:cTn id="43" dur="1000" fill="hold"/>
                                        <p:tgtEl>
                                          <p:spTgt spid="7"/>
                                        </p:tgtEl>
                                        <p:attrNameLst>
                                          <p:attrName>ppt_y</p:attrName>
                                        </p:attrNameLst>
                                      </p:cBhvr>
                                      <p:tavLst>
                                        <p:tav tm="0">
                                          <p:val>
                                            <p:strVal val="#ppt_y+.1"/>
                                          </p:val>
                                        </p:tav>
                                        <p:tav tm="100000">
                                          <p:val>
                                            <p:strVal val="#ppt_y"/>
                                          </p:val>
                                        </p:tav>
                                      </p:tavLst>
                                    </p:anim>
                                  </p:childTnLst>
                                </p:cTn>
                              </p:par>
                            </p:childTnLst>
                          </p:cTn>
                        </p:par>
                        <p:par>
                          <p:cTn id="44" fill="hold">
                            <p:stCondLst>
                              <p:cond delay="7500"/>
                            </p:stCondLst>
                            <p:childTnLst>
                              <p:par>
                                <p:cTn id="45" presetID="42" presetClass="entr" presetSubtype="0" fill="hold" nodeType="afterEffect">
                                  <p:stCondLst>
                                    <p:cond delay="50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1000"/>
                                        <p:tgtEl>
                                          <p:spTgt spid="9"/>
                                        </p:tgtEl>
                                      </p:cBhvr>
                                    </p:animEffect>
                                    <p:anim calcmode="lin" valueType="num">
                                      <p:cBhvr>
                                        <p:cTn id="48" dur="1000" fill="hold"/>
                                        <p:tgtEl>
                                          <p:spTgt spid="9"/>
                                        </p:tgtEl>
                                        <p:attrNameLst>
                                          <p:attrName>ppt_x</p:attrName>
                                        </p:attrNameLst>
                                      </p:cBhvr>
                                      <p:tavLst>
                                        <p:tav tm="0">
                                          <p:val>
                                            <p:strVal val="#ppt_x"/>
                                          </p:val>
                                        </p:tav>
                                        <p:tav tm="100000">
                                          <p:val>
                                            <p:strVal val="#ppt_x"/>
                                          </p:val>
                                        </p:tav>
                                      </p:tavLst>
                                    </p:anim>
                                    <p:anim calcmode="lin" valueType="num">
                                      <p:cBhvr>
                                        <p:cTn id="49" dur="1000" fill="hold"/>
                                        <p:tgtEl>
                                          <p:spTgt spid="9"/>
                                        </p:tgtEl>
                                        <p:attrNameLst>
                                          <p:attrName>ppt_y</p:attrName>
                                        </p:attrNameLst>
                                      </p:cBhvr>
                                      <p:tavLst>
                                        <p:tav tm="0">
                                          <p:val>
                                            <p:strVal val="#ppt_y+.1"/>
                                          </p:val>
                                        </p:tav>
                                        <p:tav tm="100000">
                                          <p:val>
                                            <p:strVal val="#ppt_y"/>
                                          </p:val>
                                        </p:tav>
                                      </p:tavLst>
                                    </p:anim>
                                  </p:childTnLst>
                                </p:cTn>
                              </p:par>
                            </p:childTnLst>
                          </p:cTn>
                        </p:par>
                        <p:par>
                          <p:cTn id="50" fill="hold">
                            <p:stCondLst>
                              <p:cond delay="9000"/>
                            </p:stCondLst>
                            <p:childTnLst>
                              <p:par>
                                <p:cTn id="51" presetID="42" presetClass="entr" presetSubtype="0" fill="hold" grpId="0" nodeType="afterEffect">
                                  <p:stCondLst>
                                    <p:cond delay="500"/>
                                  </p:stCondLst>
                                  <p:childTnLst>
                                    <p:set>
                                      <p:cBhvr>
                                        <p:cTn id="52" dur="1" fill="hold">
                                          <p:stCondLst>
                                            <p:cond delay="0"/>
                                          </p:stCondLst>
                                        </p:cTn>
                                        <p:tgtEl>
                                          <p:spTgt spid="10"/>
                                        </p:tgtEl>
                                        <p:attrNameLst>
                                          <p:attrName>style.visibility</p:attrName>
                                        </p:attrNameLst>
                                      </p:cBhvr>
                                      <p:to>
                                        <p:strVal val="visible"/>
                                      </p:to>
                                    </p:set>
                                    <p:animEffect transition="in" filter="fade">
                                      <p:cBhvr>
                                        <p:cTn id="53" dur="1000"/>
                                        <p:tgtEl>
                                          <p:spTgt spid="10"/>
                                        </p:tgtEl>
                                      </p:cBhvr>
                                    </p:animEffect>
                                    <p:anim calcmode="lin" valueType="num">
                                      <p:cBhvr>
                                        <p:cTn id="54" dur="1000" fill="hold"/>
                                        <p:tgtEl>
                                          <p:spTgt spid="10"/>
                                        </p:tgtEl>
                                        <p:attrNameLst>
                                          <p:attrName>ppt_x</p:attrName>
                                        </p:attrNameLst>
                                      </p:cBhvr>
                                      <p:tavLst>
                                        <p:tav tm="0">
                                          <p:val>
                                            <p:strVal val="#ppt_x"/>
                                          </p:val>
                                        </p:tav>
                                        <p:tav tm="100000">
                                          <p:val>
                                            <p:strVal val="#ppt_x"/>
                                          </p:val>
                                        </p:tav>
                                      </p:tavLst>
                                    </p:anim>
                                    <p:anim calcmode="lin" valueType="num">
                                      <p:cBhvr>
                                        <p:cTn id="55" dur="1000" fill="hold"/>
                                        <p:tgtEl>
                                          <p:spTgt spid="10"/>
                                        </p:tgtEl>
                                        <p:attrNameLst>
                                          <p:attrName>ppt_y</p:attrName>
                                        </p:attrNameLst>
                                      </p:cBhvr>
                                      <p:tavLst>
                                        <p:tav tm="0">
                                          <p:val>
                                            <p:strVal val="#ppt_y+.1"/>
                                          </p:val>
                                        </p:tav>
                                        <p:tav tm="100000">
                                          <p:val>
                                            <p:strVal val="#ppt_y"/>
                                          </p:val>
                                        </p:tav>
                                      </p:tavLst>
                                    </p:anim>
                                  </p:childTnLst>
                                </p:cTn>
                              </p:par>
                            </p:childTnLst>
                          </p:cTn>
                        </p:par>
                        <p:par>
                          <p:cTn id="56" fill="hold">
                            <p:stCondLst>
                              <p:cond delay="10500"/>
                            </p:stCondLst>
                            <p:childTnLst>
                              <p:par>
                                <p:cTn id="57" presetID="42" presetClass="entr" presetSubtype="0" fill="hold" nodeType="afterEffect">
                                  <p:stCondLst>
                                    <p:cond delay="500"/>
                                  </p:stCondLst>
                                  <p:childTnLst>
                                    <p:set>
                                      <p:cBhvr>
                                        <p:cTn id="58" dur="1" fill="hold">
                                          <p:stCondLst>
                                            <p:cond delay="0"/>
                                          </p:stCondLst>
                                        </p:cTn>
                                        <p:tgtEl>
                                          <p:spTgt spid="18"/>
                                        </p:tgtEl>
                                        <p:attrNameLst>
                                          <p:attrName>style.visibility</p:attrName>
                                        </p:attrNameLst>
                                      </p:cBhvr>
                                      <p:to>
                                        <p:strVal val="visible"/>
                                      </p:to>
                                    </p:set>
                                    <p:animEffect transition="in" filter="fade">
                                      <p:cBhvr>
                                        <p:cTn id="59" dur="1000"/>
                                        <p:tgtEl>
                                          <p:spTgt spid="18"/>
                                        </p:tgtEl>
                                      </p:cBhvr>
                                    </p:animEffect>
                                    <p:anim calcmode="lin" valueType="num">
                                      <p:cBhvr>
                                        <p:cTn id="60" dur="1000" fill="hold"/>
                                        <p:tgtEl>
                                          <p:spTgt spid="18"/>
                                        </p:tgtEl>
                                        <p:attrNameLst>
                                          <p:attrName>ppt_x</p:attrName>
                                        </p:attrNameLst>
                                      </p:cBhvr>
                                      <p:tavLst>
                                        <p:tav tm="0">
                                          <p:val>
                                            <p:strVal val="#ppt_x"/>
                                          </p:val>
                                        </p:tav>
                                        <p:tav tm="100000">
                                          <p:val>
                                            <p:strVal val="#ppt_x"/>
                                          </p:val>
                                        </p:tav>
                                      </p:tavLst>
                                    </p:anim>
                                    <p:anim calcmode="lin" valueType="num">
                                      <p:cBhvr>
                                        <p:cTn id="61" dur="1000" fill="hold"/>
                                        <p:tgtEl>
                                          <p:spTgt spid="18"/>
                                        </p:tgtEl>
                                        <p:attrNameLst>
                                          <p:attrName>ppt_y</p:attrName>
                                        </p:attrNameLst>
                                      </p:cBhvr>
                                      <p:tavLst>
                                        <p:tav tm="0">
                                          <p:val>
                                            <p:strVal val="#ppt_y+.1"/>
                                          </p:val>
                                        </p:tav>
                                        <p:tav tm="100000">
                                          <p:val>
                                            <p:strVal val="#ppt_y"/>
                                          </p:val>
                                        </p:tav>
                                      </p:tavLst>
                                    </p:anim>
                                  </p:childTnLst>
                                </p:cTn>
                              </p:par>
                            </p:childTnLst>
                          </p:cTn>
                        </p:par>
                        <p:par>
                          <p:cTn id="62" fill="hold">
                            <p:stCondLst>
                              <p:cond delay="12000"/>
                            </p:stCondLst>
                            <p:childTnLst>
                              <p:par>
                                <p:cTn id="63" presetID="42" presetClass="entr" presetSubtype="0" fill="hold" nodeType="afterEffect">
                                  <p:stCondLst>
                                    <p:cond delay="1000"/>
                                  </p:stCondLst>
                                  <p:childTnLst>
                                    <p:set>
                                      <p:cBhvr>
                                        <p:cTn id="64" dur="1" fill="hold">
                                          <p:stCondLst>
                                            <p:cond delay="0"/>
                                          </p:stCondLst>
                                        </p:cTn>
                                        <p:tgtEl>
                                          <p:spTgt spid="22"/>
                                        </p:tgtEl>
                                        <p:attrNameLst>
                                          <p:attrName>style.visibility</p:attrName>
                                        </p:attrNameLst>
                                      </p:cBhvr>
                                      <p:to>
                                        <p:strVal val="visible"/>
                                      </p:to>
                                    </p:set>
                                    <p:animEffect transition="in" filter="fade">
                                      <p:cBhvr>
                                        <p:cTn id="65" dur="1000"/>
                                        <p:tgtEl>
                                          <p:spTgt spid="22"/>
                                        </p:tgtEl>
                                      </p:cBhvr>
                                    </p:animEffect>
                                    <p:anim calcmode="lin" valueType="num">
                                      <p:cBhvr>
                                        <p:cTn id="66" dur="1000" fill="hold"/>
                                        <p:tgtEl>
                                          <p:spTgt spid="22"/>
                                        </p:tgtEl>
                                        <p:attrNameLst>
                                          <p:attrName>ppt_x</p:attrName>
                                        </p:attrNameLst>
                                      </p:cBhvr>
                                      <p:tavLst>
                                        <p:tav tm="0">
                                          <p:val>
                                            <p:strVal val="#ppt_x"/>
                                          </p:val>
                                        </p:tav>
                                        <p:tav tm="100000">
                                          <p:val>
                                            <p:strVal val="#ppt_x"/>
                                          </p:val>
                                        </p:tav>
                                      </p:tavLst>
                                    </p:anim>
                                    <p:anim calcmode="lin" valueType="num">
                                      <p:cBhvr>
                                        <p:cTn id="67"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“Romanising” BA’AL </a:t>
            </a:r>
            <a:r>
              <a:rPr lang="en-GB" dirty="0">
                <a:sym typeface="Wingdings" panose="05000000000000000000" pitchFamily="2" charset="2"/>
              </a:rPr>
              <a:t>SATURN</a:t>
            </a:r>
            <a:endParaRPr lang="en-GB" dirty="0"/>
          </a:p>
        </p:txBody>
      </p:sp>
      <p:sp>
        <p:nvSpPr>
          <p:cNvPr id="3" name="Content Placeholder 2"/>
          <p:cNvSpPr>
            <a:spLocks noGrp="1"/>
          </p:cNvSpPr>
          <p:nvPr>
            <p:ph sz="quarter" idx="13"/>
          </p:nvPr>
        </p:nvSpPr>
        <p:spPr>
          <a:xfrm>
            <a:off x="514350" y="2063396"/>
            <a:ext cx="8098021" cy="1474461"/>
          </a:xfrm>
        </p:spPr>
        <p:txBody>
          <a:bodyPr>
            <a:normAutofit/>
          </a:bodyPr>
          <a:lstStyle/>
          <a:p>
            <a:r>
              <a:rPr lang="en-GB" dirty="0" err="1"/>
              <a:t>Baʿal</a:t>
            </a:r>
            <a:r>
              <a:rPr lang="en-GB" dirty="0"/>
              <a:t> </a:t>
            </a:r>
            <a:r>
              <a:rPr lang="en-GB" dirty="0" err="1"/>
              <a:t>Qarnaim</a:t>
            </a:r>
            <a:r>
              <a:rPr lang="en-GB" dirty="0"/>
              <a:t> ("Lord of Two Horns") </a:t>
            </a:r>
          </a:p>
          <a:p>
            <a:pPr lvl="1"/>
            <a:r>
              <a:rPr lang="en-GB" dirty="0"/>
              <a:t>open-air sanctuary at Jebel </a:t>
            </a:r>
            <a:r>
              <a:rPr lang="en-GB" dirty="0" err="1"/>
              <a:t>Boukornine</a:t>
            </a:r>
            <a:r>
              <a:rPr lang="en-GB" dirty="0"/>
              <a:t> ("the two-horned hill") </a:t>
            </a:r>
            <a:br>
              <a:rPr lang="en-GB" dirty="0"/>
            </a:br>
            <a:r>
              <a:rPr lang="en-GB" dirty="0"/>
              <a:t>across the bay from Carthage</a:t>
            </a:r>
            <a:endParaRPr lang="en-GB" dirty="0"/>
          </a:p>
        </p:txBody>
      </p:sp>
      <p:pic>
        <p:nvPicPr>
          <p:cNvPr id="5" name="Picture 4"/>
          <p:cNvPicPr>
            <a:picLocks noChangeAspect="1"/>
          </p:cNvPicPr>
          <p:nvPr/>
        </p:nvPicPr>
        <p:blipFill>
          <a:blip r:embed="rId4">
            <a:extLst>
              <a:ext uri="{BEBA8EAE-BF5A-486C-A8C5-ECC9F3942E4B}">
                <a14:imgProps xmlns:a14="http://schemas.microsoft.com/office/drawing/2010/main">
                  <a14:imgLayer r:embed="rId5">
                    <a14:imgEffect>
                      <a14:backgroundRemoval t="9810" b="98536" l="98" r="98926">
                        <a14:foregroundMark x1="5762" y1="50512" x2="5762" y2="50512"/>
                        <a14:foregroundMark x1="59863" y1="86823" x2="59863" y2="86823"/>
                        <a14:foregroundMark x1="78027" y1="75988" x2="78027" y2="75988"/>
                        <a14:foregroundMark x1="88379" y1="68521" x2="88379" y2="68521"/>
                        <a14:foregroundMark x1="50879" y1="84627" x2="50879" y2="84627"/>
                        <a14:foregroundMark x1="37305" y1="92972" x2="37305" y2="92972"/>
                        <a14:foregroundMark x1="34668" y1="91947" x2="34668" y2="91947"/>
                        <a14:foregroundMark x1="46387" y1="92972" x2="46387" y2="92972"/>
                      </a14:backgroundRemoval>
                    </a14:imgEffect>
                  </a14:imgLayer>
                </a14:imgProps>
              </a:ext>
            </a:extLst>
          </a:blip>
          <a:stretch>
            <a:fillRect/>
          </a:stretch>
        </p:blipFill>
        <p:spPr>
          <a:xfrm>
            <a:off x="-1" y="2274287"/>
            <a:ext cx="9159518" cy="4583713"/>
          </a:xfrm>
          <a:prstGeom prst="rect">
            <a:avLst/>
          </a:prstGeom>
        </p:spPr>
      </p:pic>
    </p:spTree>
    <p:extLst>
      <p:ext uri="{BB962C8B-B14F-4D97-AF65-F5344CB8AC3E}">
        <p14:creationId xmlns:p14="http://schemas.microsoft.com/office/powerpoint/2010/main" val="31601846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blipFill>
            <a:blip r:embed="rId2">
              <a:duotone>
                <a:schemeClr val="bg1">
                  <a:shade val="48000"/>
                  <a:satMod val="110000"/>
                  <a:lumMod val="40000"/>
                </a:schemeClr>
                <a:schemeClr val="bg1">
                  <a:tint val="90000"/>
                  <a:lumMod val="106000"/>
                </a:schemeClr>
              </a:duotone>
            </a:blip>
            <a:stretch/>
          </a:blipFill>
          <a:ln>
            <a:noFill/>
          </a:ln>
          <a:effectLst/>
        </p:spPr>
      </p:sp>
      <p:pic>
        <p:nvPicPr>
          <p:cNvPr id="13" name="Picture 12"/>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5" name="Freeform 1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7" name="Freeform 2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9" name="Freeform 2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2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3" name="5-Point Star 3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6" name="Content Placeholder 5"/>
          <p:cNvPicPr>
            <a:picLocks noGrp="1" noChangeAspect="1"/>
          </p:cNvPicPr>
          <p:nvPr>
            <p:ph sz="quarter" idx="13"/>
          </p:nvPr>
        </p:nvPicPr>
        <p:blipFill rotWithShape="1">
          <a:blip r:embed="rId4"/>
          <a:srcRect l="17527" t="9091" r="1564"/>
          <a:stretch/>
        </p:blipFill>
        <p:spPr>
          <a:xfrm>
            <a:off x="5495" y="10"/>
            <a:ext cx="9143980" cy="6857990"/>
          </a:xfrm>
          <a:prstGeom prst="rect">
            <a:avLst/>
          </a:prstGeom>
        </p:spPr>
      </p:pic>
      <p:sp>
        <p:nvSpPr>
          <p:cNvPr id="25" name="Freeform 1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698990"/>
            <a:ext cx="8505410" cy="3461561"/>
          </a:xfrm>
          <a:custGeom>
            <a:avLst/>
            <a:gdLst>
              <a:gd name="connsiteX0" fmla="*/ 8344027 w 8505410"/>
              <a:gd name="connsiteY0" fmla="*/ 0 h 3461561"/>
              <a:gd name="connsiteX1" fmla="*/ 8505410 w 8505410"/>
              <a:gd name="connsiteY1" fmla="*/ 3008104 h 3461561"/>
              <a:gd name="connsiteX2" fmla="*/ 0 w 8505410"/>
              <a:gd name="connsiteY2" fmla="*/ 3461561 h 3461561"/>
              <a:gd name="connsiteX3" fmla="*/ 0 w 8505410"/>
              <a:gd name="connsiteY3" fmla="*/ 426736 h 3461561"/>
              <a:gd name="connsiteX4" fmla="*/ 8344027 w 8505410"/>
              <a:gd name="connsiteY4" fmla="*/ 0 h 34615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5410" h="3461561">
                <a:moveTo>
                  <a:pt x="8344027" y="0"/>
                </a:moveTo>
                <a:lnTo>
                  <a:pt x="8505410" y="3008104"/>
                </a:lnTo>
                <a:lnTo>
                  <a:pt x="0" y="3461561"/>
                </a:lnTo>
                <a:lnTo>
                  <a:pt x="0" y="426736"/>
                </a:lnTo>
                <a:lnTo>
                  <a:pt x="834402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5-Point Star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rot="21420000">
            <a:off x="-11119" y="3148080"/>
            <a:ext cx="8412165" cy="1321721"/>
          </a:xfrm>
        </p:spPr>
        <p:txBody>
          <a:bodyPr vert="horz" lIns="91440" tIns="45720" rIns="91440" bIns="45720" rtlCol="0" anchor="b">
            <a:normAutofit fontScale="90000"/>
          </a:bodyPr>
          <a:lstStyle/>
          <a:p>
            <a:pPr algn="r"/>
            <a:r>
              <a:rPr lang="en-US" sz="7200" dirty="0">
                <a:solidFill>
                  <a:schemeClr val="bg1"/>
                </a:solidFill>
              </a:rPr>
              <a:t>Tophet: Child sacrifice</a:t>
            </a:r>
          </a:p>
        </p:txBody>
      </p:sp>
      <p:sp>
        <p:nvSpPr>
          <p:cNvPr id="7" name="Rectangle 6"/>
          <p:cNvSpPr/>
          <p:nvPr/>
        </p:nvSpPr>
        <p:spPr>
          <a:xfrm rot="21411463">
            <a:off x="1111419" y="4258194"/>
            <a:ext cx="6282568" cy="923330"/>
          </a:xfrm>
          <a:prstGeom prst="rect">
            <a:avLst/>
          </a:prstGeom>
        </p:spPr>
        <p:txBody>
          <a:bodyPr wrap="square">
            <a:spAutoFit/>
          </a:bodyPr>
          <a:lstStyle/>
          <a:p>
            <a:r>
              <a:rPr lang="en-GB" dirty="0">
                <a:solidFill>
                  <a:schemeClr val="accent4">
                    <a:lumMod val="60000"/>
                    <a:lumOff val="40000"/>
                  </a:schemeClr>
                </a:solidFill>
              </a:rPr>
              <a:t>From c. 750 BC: some ‘Punic’ sites:</a:t>
            </a:r>
            <a:br>
              <a:rPr lang="en-GB" dirty="0">
                <a:solidFill>
                  <a:schemeClr val="accent4">
                    <a:lumMod val="60000"/>
                    <a:lumOff val="40000"/>
                  </a:schemeClr>
                </a:solidFill>
              </a:rPr>
            </a:br>
            <a:r>
              <a:rPr lang="en-GB" dirty="0">
                <a:solidFill>
                  <a:schemeClr val="accent4">
                    <a:lumMod val="60000"/>
                    <a:lumOff val="40000"/>
                  </a:schemeClr>
                </a:solidFill>
              </a:rPr>
              <a:t>at Carthage  -  </a:t>
            </a:r>
            <a:r>
              <a:rPr lang="en-GB" dirty="0" err="1">
                <a:solidFill>
                  <a:schemeClr val="accent4">
                    <a:lumMod val="60000"/>
                    <a:lumOff val="40000"/>
                  </a:schemeClr>
                </a:solidFill>
              </a:rPr>
              <a:t>Mozia</a:t>
            </a:r>
            <a:r>
              <a:rPr lang="en-GB" dirty="0">
                <a:solidFill>
                  <a:schemeClr val="accent4">
                    <a:lumMod val="60000"/>
                    <a:lumOff val="40000"/>
                  </a:schemeClr>
                </a:solidFill>
              </a:rPr>
              <a:t> (Sicily) - </a:t>
            </a:r>
            <a:r>
              <a:rPr lang="en-GB" dirty="0" err="1">
                <a:solidFill>
                  <a:schemeClr val="accent4">
                    <a:lumMod val="60000"/>
                    <a:lumOff val="40000"/>
                  </a:schemeClr>
                </a:solidFill>
              </a:rPr>
              <a:t>Sulcis</a:t>
            </a:r>
            <a:r>
              <a:rPr lang="en-GB" dirty="0">
                <a:solidFill>
                  <a:schemeClr val="accent4">
                    <a:lumMod val="60000"/>
                    <a:lumOff val="40000"/>
                  </a:schemeClr>
                </a:solidFill>
              </a:rPr>
              <a:t> (Sardinia)</a:t>
            </a:r>
          </a:p>
          <a:p>
            <a:r>
              <a:rPr lang="en-GB" dirty="0">
                <a:solidFill>
                  <a:schemeClr val="accent4">
                    <a:lumMod val="60000"/>
                    <a:lumOff val="40000"/>
                  </a:schemeClr>
                </a:solidFill>
              </a:rPr>
              <a:t>80% of the human remains are from </a:t>
            </a:r>
            <a:r>
              <a:rPr lang="en-GB" dirty="0" err="1">
                <a:solidFill>
                  <a:schemeClr val="accent4">
                    <a:lumMod val="60000"/>
                    <a:lumOff val="40000"/>
                  </a:schemeClr>
                </a:solidFill>
              </a:rPr>
              <a:t>newborn</a:t>
            </a:r>
            <a:r>
              <a:rPr lang="en-GB" dirty="0">
                <a:solidFill>
                  <a:schemeClr val="accent4">
                    <a:lumMod val="60000"/>
                    <a:lumOff val="40000"/>
                  </a:schemeClr>
                </a:solidFill>
              </a:rPr>
              <a:t> babies or foetuses.</a:t>
            </a:r>
            <a:endParaRPr lang="en-GB" dirty="0">
              <a:solidFill>
                <a:schemeClr val="accent4">
                  <a:lumMod val="60000"/>
                  <a:lumOff val="40000"/>
                </a:schemeClr>
              </a:solidFill>
            </a:endParaRPr>
          </a:p>
        </p:txBody>
      </p:sp>
    </p:spTree>
    <p:extLst>
      <p:ext uri="{BB962C8B-B14F-4D97-AF65-F5344CB8AC3E}">
        <p14:creationId xmlns:p14="http://schemas.microsoft.com/office/powerpoint/2010/main" val="2012179475"/>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Tophet: Sources</a:t>
            </a:r>
          </a:p>
        </p:txBody>
      </p:sp>
      <p:sp>
        <p:nvSpPr>
          <p:cNvPr id="3" name="Content Placeholder 2"/>
          <p:cNvSpPr>
            <a:spLocks noGrp="1"/>
          </p:cNvSpPr>
          <p:nvPr>
            <p:ph sz="quarter" idx="13"/>
          </p:nvPr>
        </p:nvSpPr>
        <p:spPr>
          <a:xfrm>
            <a:off x="514350" y="2063396"/>
            <a:ext cx="6912239" cy="30431406"/>
          </a:xfrm>
        </p:spPr>
        <p:txBody>
          <a:bodyPr>
            <a:normAutofit/>
          </a:bodyPr>
          <a:lstStyle/>
          <a:p>
            <a:r>
              <a:rPr lang="en-GB" b="1" dirty="0" err="1"/>
              <a:t>Baʿal</a:t>
            </a:r>
            <a:r>
              <a:rPr lang="en-GB" b="1" dirty="0"/>
              <a:t> </a:t>
            </a:r>
            <a:r>
              <a:rPr lang="en-GB" b="1" dirty="0" err="1"/>
              <a:t>Qarnaim</a:t>
            </a:r>
            <a:r>
              <a:rPr lang="en-GB" dirty="0"/>
              <a:t> ("Lord of Two Horns") </a:t>
            </a:r>
          </a:p>
          <a:p>
            <a:pPr lvl="1"/>
            <a:r>
              <a:rPr lang="en-GB" dirty="0"/>
              <a:t>open-air sanctuary at </a:t>
            </a:r>
            <a:r>
              <a:rPr lang="en-GB" dirty="0">
                <a:hlinkClick r:id="rId4" tooltip="Jebel Boukornine"/>
              </a:rPr>
              <a:t>Jebel </a:t>
            </a:r>
            <a:r>
              <a:rPr lang="en-GB" dirty="0" err="1">
                <a:hlinkClick r:id="rId4" tooltip="Jebel Boukornine"/>
              </a:rPr>
              <a:t>Boukornine</a:t>
            </a:r>
            <a:r>
              <a:rPr lang="en-GB" dirty="0"/>
              <a:t> ("the two-horned hill") across the bay from Carthage, in </a:t>
            </a:r>
            <a:r>
              <a:rPr lang="en-GB" dirty="0">
                <a:hlinkClick r:id="rId5" tooltip="Tunisia"/>
              </a:rPr>
              <a:t>Tunisia</a:t>
            </a:r>
            <a:r>
              <a:rPr lang="en-GB" dirty="0"/>
              <a:t>.</a:t>
            </a:r>
            <a:r>
              <a:rPr lang="en-GB" baseline="30000" dirty="0">
                <a:hlinkClick r:id="rId6"/>
              </a:rPr>
              <a:t>[5]</a:t>
            </a:r>
            <a:r>
              <a:rPr lang="en-GB" dirty="0"/>
              <a:t> He was probably never identified with </a:t>
            </a:r>
            <a:r>
              <a:rPr lang="en-GB" dirty="0" err="1"/>
              <a:t>Baʿal</a:t>
            </a:r>
            <a:r>
              <a:rPr lang="en-GB" dirty="0"/>
              <a:t> </a:t>
            </a:r>
            <a:r>
              <a:rPr lang="en-GB" dirty="0" err="1">
                <a:hlinkClick r:id="rId7" tooltip="Melqart"/>
              </a:rPr>
              <a:t>Melqart</a:t>
            </a:r>
            <a:r>
              <a:rPr lang="en-GB" dirty="0"/>
              <a:t>, although one finds this equation in older scholarship</a:t>
            </a:r>
            <a:endParaRPr lang="en-GB" dirty="0"/>
          </a:p>
        </p:txBody>
      </p:sp>
      <p:sp>
        <p:nvSpPr>
          <p:cNvPr id="4" name="Rectangle 1"/>
          <p:cNvSpPr>
            <a:spLocks noChangeArrowheads="1"/>
          </p:cNvSpPr>
          <p:nvPr/>
        </p:nvSpPr>
        <p:spPr bwMode="auto">
          <a:xfrm>
            <a:off x="63412" y="2149330"/>
            <a:ext cx="4234543"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Cleitarchus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There stands in their midst a bronze statue of Kronos, its hands extended over a bronze brazier, the flames of which engulf the child. When the flames fall upon the body, the limbs contract and the open mouth seems almost to be laughing until the contracted body slips quietly into the brazier. Thus it is that the 'grin' is known as 'sardonic laughter,' since they die laughing.</a:t>
            </a:r>
          </a:p>
        </p:txBody>
      </p:sp>
      <p:sp>
        <p:nvSpPr>
          <p:cNvPr id="5" name="Rectangle 2"/>
          <p:cNvSpPr>
            <a:spLocks noChangeArrowheads="1"/>
          </p:cNvSpPr>
          <p:nvPr/>
        </p:nvSpPr>
        <p:spPr bwMode="auto">
          <a:xfrm>
            <a:off x="4241488" y="2434796"/>
            <a:ext cx="332635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Diodorus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latin typeface="Arial" panose="020B0604020202020204" pitchFamily="34" charset="0"/>
              </a:rPr>
              <a:t>Siculus</a:t>
            </a:r>
            <a:r>
              <a:rPr lang="en-US" altLang="en-US"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20.14:</a:t>
            </a:r>
          </a:p>
          <a:p>
            <a:pPr marL="0" marR="0" lvl="0" indent="0" algn="l" defTabSz="91440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There was in their city a bronze image of Cronus extending its hands, palms up and sloping toward the ground, so that each of the children when placed thereon rolled down and fell into a sort of gaping pit filled with fire.</a:t>
            </a:r>
          </a:p>
        </p:txBody>
      </p:sp>
      <p:pic>
        <p:nvPicPr>
          <p:cNvPr id="7" name="Picture 6"/>
          <p:cNvPicPr>
            <a:picLocks noChangeAspect="1"/>
          </p:cNvPicPr>
          <p:nvPr/>
        </p:nvPicPr>
        <p:blipFill>
          <a:blip r:embed="rId8">
            <a:extLst>
              <a:ext uri="{BEBA8EAE-BF5A-486C-A8C5-ECC9F3942E4B}">
                <a14:imgProps xmlns:a14="http://schemas.microsoft.com/office/drawing/2010/main">
                  <a14:imgLayer r:embed="rId9">
                    <a14:imgEffect>
                      <a14:sharpenSoften amount="50000"/>
                    </a14:imgEffect>
                    <a14:imgEffect>
                      <a14:brightnessContrast contrast="40000"/>
                    </a14:imgEffect>
                  </a14:imgLayer>
                </a14:imgProps>
              </a:ext>
            </a:extLst>
          </a:blip>
          <a:stretch>
            <a:fillRect/>
          </a:stretch>
        </p:blipFill>
        <p:spPr>
          <a:xfrm>
            <a:off x="5313110" y="83319"/>
            <a:ext cx="3126397" cy="2066011"/>
          </a:xfrm>
          <a:prstGeom prst="rect">
            <a:avLst/>
          </a:prstGeom>
        </p:spPr>
      </p:pic>
    </p:spTree>
    <p:extLst>
      <p:ext uri="{BB962C8B-B14F-4D97-AF65-F5344CB8AC3E}">
        <p14:creationId xmlns:p14="http://schemas.microsoft.com/office/powerpoint/2010/main" val="335118062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Tophet: Sources</a:t>
            </a:r>
          </a:p>
        </p:txBody>
      </p:sp>
      <p:sp>
        <p:nvSpPr>
          <p:cNvPr id="4" name="Rectangle 1"/>
          <p:cNvSpPr>
            <a:spLocks noChangeArrowheads="1"/>
          </p:cNvSpPr>
          <p:nvPr/>
        </p:nvSpPr>
        <p:spPr bwMode="auto">
          <a:xfrm>
            <a:off x="74363" y="3340988"/>
            <a:ext cx="470022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Age Separation in funerary context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latin typeface="Arial" panose="020B0604020202020204" pitchFamily="34" charset="0"/>
              </a:rPr>
              <a:t>What are ages of children…?</a:t>
            </a:r>
          </a:p>
          <a:p>
            <a:pPr marL="742950" lvl="1" indent="-285750"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Not just</a:t>
            </a:r>
            <a:r>
              <a:rPr kumimoji="0" lang="en-US" altLang="en-US" b="0" i="0" u="none" strike="noStrike" cap="none" normalizeH="0" dirty="0">
                <a:ln>
                  <a:noFill/>
                </a:ln>
                <a:solidFill>
                  <a:schemeClr val="tx1"/>
                </a:solidFill>
                <a:effectLst/>
                <a:latin typeface="Arial" panose="020B0604020202020204" pitchFamily="34" charset="0"/>
              </a:rPr>
              <a:t> infants/babies</a:t>
            </a:r>
          </a:p>
          <a:p>
            <a:pPr marL="285750" indent="-285750" defTabSz="914400" eaLnBrk="0" fontAlgn="base" hangingPunct="0">
              <a:spcBef>
                <a:spcPct val="0"/>
              </a:spcBef>
              <a:spcAft>
                <a:spcPct val="0"/>
              </a:spcAft>
              <a:buFont typeface="Arial" panose="020B0604020202020204" pitchFamily="34" charset="0"/>
              <a:buChar char="•"/>
            </a:pPr>
            <a:r>
              <a:rPr lang="en-US" altLang="en-US" baseline="0" dirty="0">
                <a:latin typeface="Arial" panose="020B0604020202020204" pitchFamily="34" charset="0"/>
              </a:rPr>
              <a:t>Differences and similarities</a:t>
            </a:r>
            <a:r>
              <a:rPr lang="en-US" altLang="en-US" dirty="0">
                <a:latin typeface="Arial" panose="020B0604020202020204" pitchFamily="34" charset="0"/>
              </a:rPr>
              <a:t> with Roman burials:</a:t>
            </a:r>
          </a:p>
          <a:p>
            <a:pPr marL="742950" lvl="1" indent="-285750"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Large</a:t>
            </a:r>
            <a:r>
              <a:rPr kumimoji="0" lang="en-US" altLang="en-US" b="0" i="0" u="none" strike="noStrike" cap="none" normalizeH="0" dirty="0">
                <a:ln>
                  <a:noFill/>
                </a:ln>
                <a:solidFill>
                  <a:schemeClr val="tx1"/>
                </a:solidFill>
                <a:effectLst/>
                <a:latin typeface="Arial" panose="020B0604020202020204" pitchFamily="34" charset="0"/>
              </a:rPr>
              <a:t> number of grave good for children in N Africa</a:t>
            </a:r>
          </a:p>
          <a:p>
            <a:pPr marL="285750" indent="-285750" defTabSz="914400" eaLnBrk="0" fontAlgn="base" hangingPunct="0">
              <a:spcBef>
                <a:spcPct val="0"/>
              </a:spcBef>
              <a:spcAft>
                <a:spcPct val="0"/>
              </a:spcAft>
              <a:buFont typeface="Arial" panose="020B0604020202020204" pitchFamily="34" charset="0"/>
              <a:buChar char="•"/>
            </a:pPr>
            <a:r>
              <a:rPr lang="en-US" altLang="en-US" baseline="0" dirty="0">
                <a:latin typeface="Arial" panose="020B0604020202020204" pitchFamily="34" charset="0"/>
              </a:rPr>
              <a:t>Relationship</a:t>
            </a:r>
            <a:r>
              <a:rPr lang="en-US" altLang="en-US" dirty="0">
                <a:latin typeface="Arial" panose="020B0604020202020204" pitchFamily="34" charset="0"/>
              </a:rPr>
              <a:t> to god Saturn/Baal / </a:t>
            </a:r>
            <a:r>
              <a:rPr lang="en-US" altLang="en-US" dirty="0" err="1">
                <a:latin typeface="Arial" panose="020B0604020202020204" pitchFamily="34" charset="0"/>
              </a:rPr>
              <a:t>Tanit</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5" name="Rectangle 2"/>
          <p:cNvSpPr>
            <a:spLocks noChangeArrowheads="1"/>
          </p:cNvSpPr>
          <p:nvPr/>
        </p:nvSpPr>
        <p:spPr bwMode="auto">
          <a:xfrm>
            <a:off x="2958695" y="5613609"/>
            <a:ext cx="407052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Cemetery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of </a:t>
            </a:r>
            <a:r>
              <a:rPr kumimoji="0" lang="en-US" altLang="en-US" sz="1800" b="0" i="0" u="none" strike="noStrike" cap="none" normalizeH="0" baseline="0" dirty="0" err="1">
                <a:ln>
                  <a:noFill/>
                </a:ln>
                <a:solidFill>
                  <a:schemeClr val="tx1"/>
                </a:solidFill>
                <a:effectLst/>
                <a:latin typeface="Arial" panose="020B0604020202020204" pitchFamily="34" charset="0"/>
              </a:rPr>
              <a:t>Thysdrus</a:t>
            </a:r>
            <a:r>
              <a:rPr kumimoji="0" lang="en-US" altLang="en-US" sz="1800" b="0" i="0" u="none" strike="noStrike" cap="none" normalizeH="0" dirty="0">
                <a:ln>
                  <a:noFill/>
                </a:ln>
                <a:solidFill>
                  <a:schemeClr val="tx1"/>
                </a:solidFill>
                <a:effectLst/>
                <a:latin typeface="Arial" panose="020B0604020202020204" pitchFamily="34" charset="0"/>
              </a:rPr>
              <a:t> (El </a:t>
            </a:r>
            <a:r>
              <a:rPr kumimoji="0" lang="en-US" altLang="en-US" sz="1800" b="0" i="0" u="none" strike="noStrike" cap="none" normalizeH="0" dirty="0" err="1">
                <a:ln>
                  <a:noFill/>
                </a:ln>
                <a:solidFill>
                  <a:schemeClr val="tx1"/>
                </a:solidFill>
                <a:effectLst/>
                <a:latin typeface="Arial" panose="020B0604020202020204" pitchFamily="34" charset="0"/>
              </a:rPr>
              <a:t>Djem</a:t>
            </a:r>
            <a:r>
              <a:rPr kumimoji="0" lang="en-US" altLang="en-US" sz="1800" b="0" i="0" u="none" strike="noStrike" cap="none" normalizeH="0" dirty="0">
                <a:ln>
                  <a:noFill/>
                </a:ln>
                <a:solidFill>
                  <a:schemeClr val="tx1"/>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7"/>
          <p:cNvPicPr>
            <a:picLocks noChangeAspect="1"/>
          </p:cNvPicPr>
          <p:nvPr/>
        </p:nvPicPr>
        <p:blipFill>
          <a:blip r:embed="rId4"/>
          <a:stretch>
            <a:fillRect/>
          </a:stretch>
        </p:blipFill>
        <p:spPr>
          <a:xfrm>
            <a:off x="189816" y="1733481"/>
            <a:ext cx="1085035" cy="1568215"/>
          </a:xfrm>
          <a:prstGeom prst="rect">
            <a:avLst/>
          </a:prstGeom>
        </p:spPr>
      </p:pic>
      <p:sp>
        <p:nvSpPr>
          <p:cNvPr id="9" name="Rectangle 1"/>
          <p:cNvSpPr>
            <a:spLocks noChangeArrowheads="1"/>
          </p:cNvSpPr>
          <p:nvPr/>
        </p:nvSpPr>
        <p:spPr bwMode="auto">
          <a:xfrm>
            <a:off x="4566524" y="1806215"/>
            <a:ext cx="4154381" cy="1754326"/>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CIL VIII 5303 = ILAlg-01, 00197</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Africa </a:t>
            </a:r>
            <a:r>
              <a:rPr kumimoji="0" lang="en-US" altLang="en-US" sz="1800" b="0" i="0" u="none" strike="noStrike" cap="none" normalizeH="0" baseline="0" dirty="0" err="1">
                <a:ln>
                  <a:noFill/>
                </a:ln>
                <a:solidFill>
                  <a:schemeClr val="tx1"/>
                </a:solidFill>
                <a:effectLst/>
                <a:latin typeface="Arial" panose="020B0604020202020204" pitchFamily="34" charset="0"/>
              </a:rPr>
              <a:t>proconsularis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sym typeface="Wingdings" panose="05000000000000000000" pitchFamily="2" charset="2"/>
              </a:rPr>
              <a:t></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latin typeface="Arial" panose="020B0604020202020204" pitchFamily="34" charset="0"/>
              </a:rPr>
              <a:t>Guelma</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US" altLang="en-US" sz="1800" b="0" i="0" u="none" strike="noStrike" cap="none" normalizeH="0" baseline="0" dirty="0" err="1">
                <a:ln>
                  <a:noFill/>
                </a:ln>
                <a:solidFill>
                  <a:schemeClr val="tx1"/>
                </a:solidFill>
                <a:effectLst/>
                <a:latin typeface="Arial" panose="020B0604020202020204" pitchFamily="34" charset="0"/>
              </a:rPr>
              <a:t>Calama</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S(</a:t>
            </a:r>
            <a:r>
              <a:rPr kumimoji="0" lang="en-US" altLang="en-US" sz="1800" b="1" i="0" u="none" strike="noStrike" cap="none" normalizeH="0" baseline="0" dirty="0" err="1">
                <a:ln>
                  <a:noFill/>
                </a:ln>
                <a:solidFill>
                  <a:schemeClr val="tx1"/>
                </a:solidFill>
                <a:effectLst/>
                <a:latin typeface="Arial" panose="020B0604020202020204" pitchFamily="34" charset="0"/>
              </a:rPr>
              <a:t>aturno</a:t>
            </a:r>
            <a:r>
              <a:rPr kumimoji="0" lang="en-US" altLang="en-US" sz="1800" b="1" i="0" u="none" strike="noStrike" cap="none" normalizeH="0" baseline="0" dirty="0">
                <a:ln>
                  <a:noFill/>
                </a:ln>
                <a:solidFill>
                  <a:schemeClr val="tx1"/>
                </a:solidFill>
                <a:effectLst/>
                <a:latin typeface="Arial" panose="020B0604020202020204" pitchFamily="34" charset="0"/>
              </a:rPr>
              <a:t>) A(</a:t>
            </a:r>
            <a:r>
              <a:rPr kumimoji="0" lang="en-US" altLang="en-US" sz="1800" b="1" i="0" u="none" strike="noStrike" cap="none" normalizeH="0" baseline="0" dirty="0" err="1">
                <a:ln>
                  <a:noFill/>
                </a:ln>
                <a:solidFill>
                  <a:schemeClr val="tx1"/>
                </a:solidFill>
                <a:effectLst/>
                <a:latin typeface="Arial" panose="020B0604020202020204" pitchFamily="34" charset="0"/>
              </a:rPr>
              <a:t>ugusto</a:t>
            </a:r>
            <a:r>
              <a:rPr kumimoji="0" lang="en-US" altLang="en-US" sz="1800" b="1" i="0" u="none" strike="noStrike" cap="none" normalizeH="0" baseline="0" dirty="0">
                <a:ln>
                  <a:noFill/>
                </a:ln>
                <a:solidFill>
                  <a:schemeClr val="tx1"/>
                </a:solidFill>
                <a:effectLst/>
                <a:latin typeface="Arial" panose="020B0604020202020204" pitchFamily="34" charset="0"/>
              </a:rPr>
              <a:t>) s(</a:t>
            </a:r>
            <a:r>
              <a:rPr kumimoji="0" lang="en-US" altLang="en-US" sz="1800" b="1" i="0" u="none" strike="noStrike" cap="none" normalizeH="0" baseline="0" dirty="0" err="1">
                <a:ln>
                  <a:noFill/>
                </a:ln>
                <a:solidFill>
                  <a:schemeClr val="tx1"/>
                </a:solidFill>
                <a:effectLst/>
                <a:latin typeface="Arial" panose="020B0604020202020204" pitchFamily="34" charset="0"/>
              </a:rPr>
              <a:t>acrum</a:t>
            </a:r>
            <a:r>
              <a:rPr kumimoji="0" lang="en-US" altLang="en-US" sz="1800" b="1" i="0" u="none" strike="noStrike" cap="none" normalizeH="0" baseline="0" dirty="0">
                <a:ln>
                  <a:noFill/>
                </a:ln>
                <a:solidFill>
                  <a:schemeClr val="tx1"/>
                </a:solidFill>
                <a:effectLst/>
                <a:latin typeface="Arial" panose="020B0604020202020204" pitchFamily="34" charset="0"/>
              </a:rPr>
              <a:t>) (!) / </a:t>
            </a:r>
            <a:r>
              <a:rPr kumimoji="0" lang="en-US" altLang="en-US" sz="1800" b="1" i="0" u="none" strike="noStrike" cap="none" normalizeH="0" baseline="0" dirty="0" err="1">
                <a:ln>
                  <a:noFill/>
                </a:ln>
                <a:solidFill>
                  <a:schemeClr val="tx1"/>
                </a:solidFill>
                <a:effectLst/>
                <a:latin typeface="Arial" panose="020B0604020202020204" pitchFamily="34" charset="0"/>
              </a:rPr>
              <a:t>Saturus</a:t>
            </a:r>
            <a:r>
              <a:rPr kumimoji="0" lang="en-US" altLang="en-US" sz="1800" b="1" i="0" u="none" strike="noStrike" cap="none" normalizeH="0" baseline="0" dirty="0">
                <a:ln>
                  <a:noFill/>
                </a:ln>
                <a:solidFill>
                  <a:schemeClr val="tx1"/>
                </a:solidFill>
                <a:effectLst/>
                <a:latin typeface="Arial" panose="020B0604020202020204" pitchFamily="34" charset="0"/>
              </a:rPr>
              <a:t> v(</a:t>
            </a:r>
            <a:r>
              <a:rPr kumimoji="0" lang="en-US" altLang="en-US" sz="1800" b="1" i="0" u="none" strike="noStrike" cap="none" normalizeH="0" baseline="0" dirty="0" err="1">
                <a:ln>
                  <a:noFill/>
                </a:ln>
                <a:solidFill>
                  <a:schemeClr val="tx1"/>
                </a:solidFill>
                <a:effectLst/>
                <a:latin typeface="Arial" panose="020B0604020202020204" pitchFamily="34" charset="0"/>
              </a:rPr>
              <a:t>ixit</a:t>
            </a:r>
            <a:r>
              <a:rPr kumimoji="0" lang="en-US" altLang="en-US" sz="1800" b="1" i="0" u="none" strike="noStrike" cap="none" normalizeH="0" baseline="0" dirty="0">
                <a:ln>
                  <a:noFill/>
                </a:ln>
                <a:solidFill>
                  <a:schemeClr val="tx1"/>
                </a:solidFill>
                <a:effectLst/>
                <a:latin typeface="Arial" panose="020B0604020202020204" pitchFamily="34" charset="0"/>
              </a:rPr>
              <a:t>) a(</a:t>
            </a:r>
            <a:r>
              <a:rPr kumimoji="0" lang="en-US" altLang="en-US" sz="1800" b="1" i="0" u="none" strike="noStrike" cap="none" normalizeH="0" baseline="0" dirty="0" err="1">
                <a:ln>
                  <a:noFill/>
                </a:ln>
                <a:solidFill>
                  <a:schemeClr val="tx1"/>
                </a:solidFill>
                <a:effectLst/>
                <a:latin typeface="Arial" panose="020B0604020202020204" pitchFamily="34" charset="0"/>
              </a:rPr>
              <a:t>nnos</a:t>
            </a:r>
            <a:r>
              <a:rPr kumimoji="0" lang="en-US" altLang="en-US" sz="1800" b="1" i="0" u="none" strike="noStrike" cap="none" normalizeH="0" baseline="0" dirty="0">
                <a:ln>
                  <a:noFill/>
                </a:ln>
                <a:solidFill>
                  <a:schemeClr val="tx1"/>
                </a:solidFill>
                <a:effectLst/>
                <a:latin typeface="Arial" panose="020B0604020202020204" pitchFamily="34" charset="0"/>
              </a:rPr>
              <a:t>) VI / </a:t>
            </a:r>
            <a:r>
              <a:rPr kumimoji="0" lang="en-US" altLang="en-US" sz="1800" b="1" i="0" u="none" strike="noStrike" cap="none" normalizeH="0" baseline="0" dirty="0" err="1">
                <a:ln>
                  <a:noFill/>
                </a:ln>
                <a:solidFill>
                  <a:schemeClr val="tx1"/>
                </a:solidFill>
                <a:effectLst/>
                <a:latin typeface="Arial" panose="020B0604020202020204" pitchFamily="34" charset="0"/>
              </a:rPr>
              <a:t>Silbana</a:t>
            </a:r>
            <a:r>
              <a:rPr kumimoji="0" lang="en-US" altLang="en-US" sz="1800" b="1" i="0" u="none" strike="noStrike" cap="none" normalizeH="0" baseline="0" dirty="0">
                <a:ln>
                  <a:noFill/>
                </a:ln>
                <a:solidFill>
                  <a:schemeClr val="tx1"/>
                </a:solidFill>
                <a:effectLst/>
                <a:latin typeface="Arial" panose="020B0604020202020204" pitchFamily="34" charset="0"/>
              </a:rPr>
              <a:t> v(</a:t>
            </a:r>
            <a:r>
              <a:rPr kumimoji="0" lang="en-US" altLang="en-US" sz="1800" b="1" i="0" u="none" strike="noStrike" cap="none" normalizeH="0" baseline="0" dirty="0" err="1">
                <a:ln>
                  <a:noFill/>
                </a:ln>
                <a:solidFill>
                  <a:schemeClr val="tx1"/>
                </a:solidFill>
                <a:effectLst/>
                <a:latin typeface="Arial" panose="020B0604020202020204" pitchFamily="34" charset="0"/>
              </a:rPr>
              <a:t>ixit</a:t>
            </a:r>
            <a:r>
              <a:rPr kumimoji="0" lang="en-US" altLang="en-US" sz="1800" b="1" i="0" u="none" strike="noStrike" cap="none" normalizeH="0" baseline="0" dirty="0">
                <a:ln>
                  <a:noFill/>
                </a:ln>
                <a:solidFill>
                  <a:schemeClr val="tx1"/>
                </a:solidFill>
                <a:effectLst/>
                <a:latin typeface="Arial" panose="020B0604020202020204" pitchFamily="34" charset="0"/>
              </a:rPr>
              <a:t>) a(</a:t>
            </a:r>
            <a:r>
              <a:rPr kumimoji="0" lang="en-US" altLang="en-US" sz="1800" b="1" i="0" u="none" strike="noStrike" cap="none" normalizeH="0" baseline="0" dirty="0" err="1">
                <a:ln>
                  <a:noFill/>
                </a:ln>
                <a:solidFill>
                  <a:schemeClr val="tx1"/>
                </a:solidFill>
                <a:effectLst/>
                <a:latin typeface="Arial" panose="020B0604020202020204" pitchFamily="34" charset="0"/>
              </a:rPr>
              <a:t>nnum</a:t>
            </a:r>
            <a:r>
              <a:rPr kumimoji="0" lang="en-US" altLang="en-US" sz="1800" b="1" i="0" u="none" strike="noStrike" cap="none" normalizeH="0" baseline="0" dirty="0">
                <a:ln>
                  <a:noFill/>
                </a:ln>
                <a:solidFill>
                  <a:schemeClr val="tx1"/>
                </a:solidFill>
                <a:effectLst/>
                <a:latin typeface="Arial" panose="020B0604020202020204" pitchFamily="34" charset="0"/>
              </a:rPr>
              <a:t>) I </a:t>
            </a:r>
          </a:p>
        </p:txBody>
      </p:sp>
      <p:pic>
        <p:nvPicPr>
          <p:cNvPr id="3074" name="Picture 2" descr="http://db.edcs.eu/epigr/epi-button.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16575" y="-411163"/>
            <a:ext cx="1905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7"/>
          <a:stretch>
            <a:fillRect/>
          </a:stretch>
        </p:blipFill>
        <p:spPr>
          <a:xfrm>
            <a:off x="6694078" y="3687821"/>
            <a:ext cx="1960895" cy="2614527"/>
          </a:xfrm>
          <a:prstGeom prst="rect">
            <a:avLst/>
          </a:prstGeom>
        </p:spPr>
      </p:pic>
    </p:spTree>
    <p:extLst>
      <p:ext uri="{BB962C8B-B14F-4D97-AF65-F5344CB8AC3E}">
        <p14:creationId xmlns:p14="http://schemas.microsoft.com/office/powerpoint/2010/main" val="2629442137"/>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Tophet: Sources</a:t>
            </a:r>
          </a:p>
        </p:txBody>
      </p:sp>
      <p:sp>
        <p:nvSpPr>
          <p:cNvPr id="3" name="Content Placeholder 2"/>
          <p:cNvSpPr>
            <a:spLocks noGrp="1"/>
          </p:cNvSpPr>
          <p:nvPr>
            <p:ph sz="quarter" idx="13"/>
          </p:nvPr>
        </p:nvSpPr>
        <p:spPr>
          <a:xfrm>
            <a:off x="514350" y="2063396"/>
            <a:ext cx="6912239" cy="30431406"/>
          </a:xfrm>
        </p:spPr>
        <p:txBody>
          <a:bodyPr>
            <a:normAutofit/>
          </a:bodyPr>
          <a:lstStyle/>
          <a:p>
            <a:r>
              <a:rPr lang="en-GB" b="1" dirty="0" err="1"/>
              <a:t>Baʿal</a:t>
            </a:r>
            <a:r>
              <a:rPr lang="en-GB" b="1" dirty="0"/>
              <a:t> </a:t>
            </a:r>
            <a:r>
              <a:rPr lang="en-GB" b="1" dirty="0" err="1"/>
              <a:t>Qarnaim</a:t>
            </a:r>
            <a:r>
              <a:rPr lang="en-GB" dirty="0"/>
              <a:t> ("Lord of Two Horns") </a:t>
            </a:r>
          </a:p>
          <a:p>
            <a:pPr lvl="1"/>
            <a:r>
              <a:rPr lang="en-GB" dirty="0"/>
              <a:t>open-air sanctuary at </a:t>
            </a:r>
            <a:r>
              <a:rPr lang="en-GB" dirty="0">
                <a:hlinkClick r:id="rId4" tooltip="Jebel Boukornine"/>
              </a:rPr>
              <a:t>Jebel </a:t>
            </a:r>
            <a:r>
              <a:rPr lang="en-GB" dirty="0" err="1">
                <a:hlinkClick r:id="rId4" tooltip="Jebel Boukornine"/>
              </a:rPr>
              <a:t>Boukornine</a:t>
            </a:r>
            <a:r>
              <a:rPr lang="en-GB" dirty="0"/>
              <a:t> ("the two-horned hill") across the bay from Carthage, in </a:t>
            </a:r>
            <a:r>
              <a:rPr lang="en-GB" dirty="0">
                <a:hlinkClick r:id="rId5" tooltip="Tunisia"/>
              </a:rPr>
              <a:t>Tunisia</a:t>
            </a:r>
            <a:r>
              <a:rPr lang="en-GB" dirty="0"/>
              <a:t>.</a:t>
            </a:r>
            <a:r>
              <a:rPr lang="en-GB" baseline="30000" dirty="0">
                <a:hlinkClick r:id="rId6"/>
              </a:rPr>
              <a:t>[5]</a:t>
            </a:r>
            <a:r>
              <a:rPr lang="en-GB" dirty="0"/>
              <a:t> He was probably never identified with </a:t>
            </a:r>
            <a:r>
              <a:rPr lang="en-GB" dirty="0" err="1"/>
              <a:t>Baʿal</a:t>
            </a:r>
            <a:r>
              <a:rPr lang="en-GB" dirty="0"/>
              <a:t> </a:t>
            </a:r>
            <a:r>
              <a:rPr lang="en-GB" dirty="0" err="1">
                <a:hlinkClick r:id="rId7" tooltip="Melqart"/>
              </a:rPr>
              <a:t>Melqart</a:t>
            </a:r>
            <a:r>
              <a:rPr lang="en-GB" dirty="0"/>
              <a:t>, although one finds this equation in older scholarship</a:t>
            </a:r>
            <a:endParaRPr lang="en-GB" dirty="0"/>
          </a:p>
        </p:txBody>
      </p:sp>
      <p:sp>
        <p:nvSpPr>
          <p:cNvPr id="4" name="Rectangle 1"/>
          <p:cNvSpPr>
            <a:spLocks noChangeArrowheads="1"/>
          </p:cNvSpPr>
          <p:nvPr/>
        </p:nvSpPr>
        <p:spPr bwMode="auto">
          <a:xfrm>
            <a:off x="63412" y="2149330"/>
            <a:ext cx="4234543"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Cleitarchus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There stands in their midst a bronze statue of Kronos, its hands extended over a bronze brazier, the flames of which engulf the child. When the flames fall upon the body, the limbs contract and the open mouth seems almost to be laughing until the contracted body slips quietly into the brazier. Thus it is that the 'grin' is known as 'sardonic laughter,' since they die laughing.</a:t>
            </a:r>
          </a:p>
        </p:txBody>
      </p:sp>
      <p:sp>
        <p:nvSpPr>
          <p:cNvPr id="5" name="Rectangle 2"/>
          <p:cNvSpPr>
            <a:spLocks noChangeArrowheads="1"/>
          </p:cNvSpPr>
          <p:nvPr/>
        </p:nvSpPr>
        <p:spPr bwMode="auto">
          <a:xfrm>
            <a:off x="4241488" y="2434796"/>
            <a:ext cx="332635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Diodorus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latin typeface="Arial" panose="020B0604020202020204" pitchFamily="34" charset="0"/>
              </a:rPr>
              <a:t>Siculus</a:t>
            </a:r>
            <a:r>
              <a:rPr lang="en-US" altLang="en-US"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20.14:</a:t>
            </a:r>
          </a:p>
          <a:p>
            <a:pPr marL="0" marR="0" lvl="0" indent="0" algn="l" defTabSz="91440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There was in their city a bronze image of Cronus extending its hands, palms up and sloping toward the ground, so that each of the children when placed thereon rolled down and fell into a sort of gaping pit filled with fire.</a:t>
            </a:r>
          </a:p>
        </p:txBody>
      </p:sp>
      <p:pic>
        <p:nvPicPr>
          <p:cNvPr id="7" name="Picture 6"/>
          <p:cNvPicPr>
            <a:picLocks noChangeAspect="1"/>
          </p:cNvPicPr>
          <p:nvPr/>
        </p:nvPicPr>
        <p:blipFill>
          <a:blip r:embed="rId8">
            <a:extLst>
              <a:ext uri="{BEBA8EAE-BF5A-486C-A8C5-ECC9F3942E4B}">
                <a14:imgProps xmlns:a14="http://schemas.microsoft.com/office/drawing/2010/main">
                  <a14:imgLayer r:embed="rId9">
                    <a14:imgEffect>
                      <a14:sharpenSoften amount="50000"/>
                    </a14:imgEffect>
                    <a14:imgEffect>
                      <a14:brightnessContrast contrast="40000"/>
                    </a14:imgEffect>
                  </a14:imgLayer>
                </a14:imgProps>
              </a:ext>
            </a:extLst>
          </a:blip>
          <a:stretch>
            <a:fillRect/>
          </a:stretch>
        </p:blipFill>
        <p:spPr>
          <a:xfrm>
            <a:off x="5313110" y="83319"/>
            <a:ext cx="3126397" cy="2066011"/>
          </a:xfrm>
          <a:prstGeom prst="rect">
            <a:avLst/>
          </a:prstGeom>
        </p:spPr>
      </p:pic>
    </p:spTree>
    <p:extLst>
      <p:ext uri="{BB962C8B-B14F-4D97-AF65-F5344CB8AC3E}">
        <p14:creationId xmlns:p14="http://schemas.microsoft.com/office/powerpoint/2010/main" val="3842714001"/>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ChangeAspect="1"/>
          </p:cNvPicPr>
          <p:nvPr/>
        </p:nvPicPr>
        <p:blipFill rotWithShape="1">
          <a:blip r:embed="rId2"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p:txBody>
          <a:bodyPr/>
          <a:lstStyle/>
          <a:p>
            <a:endParaRPr lang="en-GB"/>
          </a:p>
        </p:txBody>
      </p:sp>
      <p:pic>
        <p:nvPicPr>
          <p:cNvPr id="4" name="Picture 3"/>
          <p:cNvPicPr>
            <a:picLocks noChangeAspect="1"/>
          </p:cNvPicPr>
          <p:nvPr/>
        </p:nvPicPr>
        <p:blipFill>
          <a:blip r:embed="rId3"/>
          <a:stretch>
            <a:fillRect/>
          </a:stretch>
        </p:blipFill>
        <p:spPr>
          <a:xfrm>
            <a:off x="2162802" y="0"/>
            <a:ext cx="6780030" cy="6605769"/>
          </a:xfrm>
          <a:prstGeom prst="rect">
            <a:avLst/>
          </a:prstGeom>
        </p:spPr>
      </p:pic>
      <p:pic>
        <p:nvPicPr>
          <p:cNvPr id="5" name="Picture 4"/>
          <p:cNvPicPr>
            <a:picLocks noChangeAspect="1"/>
          </p:cNvPicPr>
          <p:nvPr/>
        </p:nvPicPr>
        <p:blipFill>
          <a:blip r:embed="rId4"/>
          <a:stretch>
            <a:fillRect/>
          </a:stretch>
        </p:blipFill>
        <p:spPr>
          <a:xfrm>
            <a:off x="20" y="3181936"/>
            <a:ext cx="6651171" cy="151834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530485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blipFill>
            <a:blip r:embed="rId2">
              <a:duotone>
                <a:schemeClr val="bg1">
                  <a:shade val="48000"/>
                  <a:satMod val="110000"/>
                  <a:lumMod val="40000"/>
                </a:schemeClr>
                <a:schemeClr val="bg1">
                  <a:tint val="90000"/>
                  <a:lumMod val="106000"/>
                </a:schemeClr>
              </a:duotone>
            </a:blip>
            <a:stretch/>
          </a:blipFill>
          <a:ln>
            <a:noFill/>
          </a:ln>
          <a:effectLst/>
        </p:spPr>
      </p:sp>
      <p:pic>
        <p:nvPicPr>
          <p:cNvPr id="12" name="Picture 11"/>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4" name="Freeform 1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6" name="Freeform 2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8" name="Freeform 2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0" name="Freeform 2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2" name="5-Point Star 3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7" name="Content Placeholder 4"/>
          <p:cNvPicPr>
            <a:picLocks noGrp="1" noChangeAspect="1"/>
          </p:cNvPicPr>
          <p:nvPr>
            <p:ph sz="quarter" idx="13"/>
          </p:nvPr>
        </p:nvPicPr>
        <p:blipFill rotWithShape="1">
          <a:blip r:embed="rId4"/>
          <a:srcRect t="33591" r="2191" b="10831"/>
          <a:stretch/>
        </p:blipFill>
        <p:spPr>
          <a:xfrm rot="21420000">
            <a:off x="-175002" y="-208399"/>
            <a:ext cx="8433296" cy="6124076"/>
          </a:xfrm>
          <a:custGeom>
            <a:avLst/>
            <a:gdLst>
              <a:gd name="connsiteX0" fmla="*/ 320949 w 8433296"/>
              <a:gd name="connsiteY0" fmla="*/ 0 h 6124076"/>
              <a:gd name="connsiteX1" fmla="*/ 8433296 w 8433296"/>
              <a:gd name="connsiteY1" fmla="*/ 425150 h 6124076"/>
              <a:gd name="connsiteX2" fmla="*/ 8433296 w 8433296"/>
              <a:gd name="connsiteY2" fmla="*/ 6124076 h 6124076"/>
              <a:gd name="connsiteX3" fmla="*/ 0 w 8433296"/>
              <a:gd name="connsiteY3" fmla="*/ 6124076 h 6124076"/>
            </a:gdLst>
            <a:ahLst/>
            <a:cxnLst>
              <a:cxn ang="0">
                <a:pos x="connsiteX0" y="connsiteY0"/>
              </a:cxn>
              <a:cxn ang="0">
                <a:pos x="connsiteX1" y="connsiteY1"/>
              </a:cxn>
              <a:cxn ang="0">
                <a:pos x="connsiteX2" y="connsiteY2"/>
              </a:cxn>
              <a:cxn ang="0">
                <a:pos x="connsiteX3" y="connsiteY3"/>
              </a:cxn>
            </a:cxnLst>
            <a:rect l="l" t="t" r="r" b="b"/>
            <a:pathLst>
              <a:path w="8433296" h="6124076">
                <a:moveTo>
                  <a:pt x="320949" y="0"/>
                </a:moveTo>
                <a:lnTo>
                  <a:pt x="8433296" y="425150"/>
                </a:lnTo>
                <a:lnTo>
                  <a:pt x="8433296" y="6124076"/>
                </a:lnTo>
                <a:lnTo>
                  <a:pt x="0" y="6124076"/>
                </a:lnTo>
                <a:close/>
              </a:path>
            </a:pathLst>
          </a:custGeom>
        </p:spPr>
      </p:pic>
      <p:sp>
        <p:nvSpPr>
          <p:cNvPr id="24" name="Freeform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622787"/>
            <a:ext cx="8403806" cy="3509694"/>
          </a:xfrm>
          <a:custGeom>
            <a:avLst/>
            <a:gdLst>
              <a:gd name="connsiteX0" fmla="*/ 8239550 w 8403806"/>
              <a:gd name="connsiteY0" fmla="*/ 0 h 3509694"/>
              <a:gd name="connsiteX1" fmla="*/ 8403806 w 8403806"/>
              <a:gd name="connsiteY1" fmla="*/ 3061654 h 3509694"/>
              <a:gd name="connsiteX2" fmla="*/ 0 w 8403806"/>
              <a:gd name="connsiteY2" fmla="*/ 3509694 h 3509694"/>
              <a:gd name="connsiteX3" fmla="*/ 0 w 8403806"/>
              <a:gd name="connsiteY3" fmla="*/ 421393 h 3509694"/>
              <a:gd name="connsiteX4" fmla="*/ 8239550 w 8403806"/>
              <a:gd name="connsiteY4" fmla="*/ 0 h 35096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3806" h="3509694">
                <a:moveTo>
                  <a:pt x="8239550" y="0"/>
                </a:moveTo>
                <a:lnTo>
                  <a:pt x="8403806" y="3061654"/>
                </a:lnTo>
                <a:lnTo>
                  <a:pt x="0" y="3509694"/>
                </a:lnTo>
                <a:lnTo>
                  <a:pt x="0" y="421393"/>
                </a:lnTo>
                <a:lnTo>
                  <a:pt x="8239550"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5-Point Star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rot="21420000">
            <a:off x="505873" y="3146737"/>
            <a:ext cx="7429430" cy="1321721"/>
          </a:xfrm>
        </p:spPr>
        <p:txBody>
          <a:bodyPr vert="horz" lIns="91440" tIns="45720" rIns="91440" bIns="45720" rtlCol="0" anchor="b">
            <a:normAutofit/>
          </a:bodyPr>
          <a:lstStyle/>
          <a:p>
            <a:pPr algn="r"/>
            <a:r>
              <a:rPr lang="en-US" sz="7200" dirty="0">
                <a:solidFill>
                  <a:schemeClr val="bg1"/>
                </a:solidFill>
              </a:rPr>
              <a:t>Votive </a:t>
            </a:r>
            <a:r>
              <a:rPr lang="en-US" sz="7200" dirty="0" err="1">
                <a:solidFill>
                  <a:schemeClr val="bg1"/>
                </a:solidFill>
              </a:rPr>
              <a:t>Stelai</a:t>
            </a:r>
            <a:endParaRPr lang="en-US" sz="7200" dirty="0">
              <a:solidFill>
                <a:schemeClr val="bg1"/>
              </a:solidFill>
            </a:endParaRPr>
          </a:p>
        </p:txBody>
      </p:sp>
    </p:spTree>
    <p:extLst>
      <p:ext uri="{BB962C8B-B14F-4D97-AF65-F5344CB8AC3E}">
        <p14:creationId xmlns:p14="http://schemas.microsoft.com/office/powerpoint/2010/main" val="406670867"/>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err="1"/>
              <a:t>Stelai</a:t>
            </a:r>
            <a:r>
              <a:rPr lang="en-GB" dirty="0"/>
              <a:t> to BA’AL/Saturn</a:t>
            </a:r>
          </a:p>
        </p:txBody>
      </p:sp>
      <p:sp>
        <p:nvSpPr>
          <p:cNvPr id="3" name="Content Placeholder 2"/>
          <p:cNvSpPr>
            <a:spLocks noGrp="1"/>
          </p:cNvSpPr>
          <p:nvPr>
            <p:ph sz="quarter" idx="13"/>
          </p:nvPr>
        </p:nvSpPr>
        <p:spPr>
          <a:xfrm>
            <a:off x="0" y="2063396"/>
            <a:ext cx="6275703" cy="4732109"/>
          </a:xfrm>
        </p:spPr>
        <p:txBody>
          <a:bodyPr>
            <a:normAutofit fontScale="92500" lnSpcReduction="20000"/>
          </a:bodyPr>
          <a:lstStyle/>
          <a:p>
            <a:r>
              <a:rPr lang="en-GB" dirty="0"/>
              <a:t>2</a:t>
            </a:r>
            <a:r>
              <a:rPr lang="en-GB" baseline="30000" dirty="0"/>
              <a:t>nd</a:t>
            </a:r>
            <a:r>
              <a:rPr lang="en-GB" dirty="0"/>
              <a:t> c. BC – 4</a:t>
            </a:r>
            <a:r>
              <a:rPr lang="en-GB" baseline="30000" dirty="0"/>
              <a:t>th</a:t>
            </a:r>
            <a:r>
              <a:rPr lang="en-GB" dirty="0"/>
              <a:t> c. AD:  ancient Africa </a:t>
            </a:r>
            <a:r>
              <a:rPr lang="en-GB" dirty="0" err="1"/>
              <a:t>Proconsularis</a:t>
            </a:r>
            <a:r>
              <a:rPr lang="en-GB" dirty="0"/>
              <a:t> and Numidia, but not from Tripolitania</a:t>
            </a:r>
          </a:p>
          <a:p>
            <a:r>
              <a:rPr lang="en-GB" dirty="0"/>
              <a:t>Basic elements of Roman Saturn </a:t>
            </a:r>
            <a:r>
              <a:rPr lang="en-GB" dirty="0" err="1"/>
              <a:t>stelai</a:t>
            </a:r>
            <a:r>
              <a:rPr lang="en-GB" dirty="0"/>
              <a:t> already present in pre-Roman period…</a:t>
            </a:r>
          </a:p>
          <a:p>
            <a:pPr lvl="1"/>
            <a:r>
              <a:rPr lang="en-GB" dirty="0"/>
              <a:t>A representation of the </a:t>
            </a:r>
            <a:r>
              <a:rPr lang="en-GB" dirty="0" err="1"/>
              <a:t>dedicant</a:t>
            </a:r>
            <a:r>
              <a:rPr lang="en-GB" dirty="0"/>
              <a:t>, arms raised, holding offering (a kind of ‘cake’?) and/or accompanied by religious symbols (esp. palm branch)</a:t>
            </a:r>
          </a:p>
          <a:p>
            <a:pPr lvl="2"/>
            <a:r>
              <a:rPr lang="en-GB" dirty="0" err="1"/>
              <a:t>Dedicant</a:t>
            </a:r>
            <a:r>
              <a:rPr lang="en-GB" dirty="0"/>
              <a:t> nude…</a:t>
            </a:r>
          </a:p>
          <a:p>
            <a:pPr lvl="1"/>
            <a:r>
              <a:rPr lang="en-GB" dirty="0"/>
              <a:t>Baal – represented by crescent moon.</a:t>
            </a:r>
          </a:p>
          <a:p>
            <a:pPr lvl="2"/>
            <a:r>
              <a:rPr lang="en-GB" dirty="0"/>
              <a:t>Sometimes: rosette/sun </a:t>
            </a:r>
            <a:r>
              <a:rPr lang="en-GB" dirty="0" err="1"/>
              <a:t>sybmbol</a:t>
            </a:r>
            <a:r>
              <a:rPr lang="en-GB" dirty="0"/>
              <a:t>…</a:t>
            </a:r>
          </a:p>
          <a:p>
            <a:pPr lvl="1"/>
            <a:r>
              <a:rPr lang="en-GB" dirty="0"/>
              <a:t>Visual focus of </a:t>
            </a:r>
            <a:r>
              <a:rPr lang="en-GB" dirty="0" err="1"/>
              <a:t>stalai</a:t>
            </a:r>
            <a:r>
              <a:rPr lang="en-GB" dirty="0"/>
              <a:t> is on </a:t>
            </a:r>
            <a:r>
              <a:rPr lang="en-GB" dirty="0" err="1"/>
              <a:t>dedicant</a:t>
            </a:r>
            <a:r>
              <a:rPr lang="en-GB" dirty="0"/>
              <a:t>….</a:t>
            </a:r>
            <a:br>
              <a:rPr lang="en-GB" dirty="0"/>
            </a:br>
            <a:endParaRPr lang="en-GB" dirty="0"/>
          </a:p>
          <a:p>
            <a:r>
              <a:rPr lang="en-GB" dirty="0"/>
              <a:t>See paper by Andrew Wilson, ROMANIZING BAAL:  </a:t>
            </a:r>
            <a:br>
              <a:rPr lang="en-GB" dirty="0"/>
            </a:br>
            <a:r>
              <a:rPr lang="en-GB" dirty="0"/>
              <a:t>THE ART OF SATURN WORSHIP IN NORTH AFRICA</a:t>
            </a:r>
          </a:p>
          <a:p>
            <a:endParaRPr lang="en-GB" dirty="0"/>
          </a:p>
        </p:txBody>
      </p:sp>
      <p:pic>
        <p:nvPicPr>
          <p:cNvPr id="4" name="Picture 3"/>
          <p:cNvPicPr>
            <a:picLocks noChangeAspect="1"/>
          </p:cNvPicPr>
          <p:nvPr/>
        </p:nvPicPr>
        <p:blipFill>
          <a:blip r:embed="rId4"/>
          <a:stretch>
            <a:fillRect/>
          </a:stretch>
        </p:blipFill>
        <p:spPr>
          <a:xfrm>
            <a:off x="6117772" y="-1"/>
            <a:ext cx="3011512" cy="5374516"/>
          </a:xfrm>
          <a:prstGeom prst="rect">
            <a:avLst/>
          </a:prstGeom>
        </p:spPr>
      </p:pic>
      <p:sp>
        <p:nvSpPr>
          <p:cNvPr id="5" name="Rectangle 4"/>
          <p:cNvSpPr/>
          <p:nvPr/>
        </p:nvSpPr>
        <p:spPr>
          <a:xfrm>
            <a:off x="6912428" y="5583282"/>
            <a:ext cx="2231571" cy="954107"/>
          </a:xfrm>
          <a:prstGeom prst="rect">
            <a:avLst/>
          </a:prstGeom>
        </p:spPr>
        <p:txBody>
          <a:bodyPr wrap="square">
            <a:spAutoFit/>
          </a:bodyPr>
          <a:lstStyle/>
          <a:p>
            <a:pPr algn="r"/>
            <a:r>
              <a:rPr lang="en-GB" sz="1400" dirty="0"/>
              <a:t>Stele to Baal with Punic inscription from </a:t>
            </a:r>
            <a:r>
              <a:rPr lang="en-GB" sz="1400" dirty="0" err="1"/>
              <a:t>Thabarbusis</a:t>
            </a:r>
            <a:r>
              <a:rPr lang="en-GB" sz="1400" dirty="0"/>
              <a:t> (Aïn </a:t>
            </a:r>
            <a:r>
              <a:rPr lang="en-GB" sz="1400" dirty="0" err="1"/>
              <a:t>Nechma</a:t>
            </a:r>
            <a:r>
              <a:rPr lang="en-GB" sz="1400" dirty="0"/>
              <a:t>), Algeria. (A. Wilson).</a:t>
            </a:r>
            <a:endParaRPr lang="en-GB" sz="1400" dirty="0"/>
          </a:p>
        </p:txBody>
      </p:sp>
    </p:spTree>
    <p:extLst>
      <p:ext uri="{BB962C8B-B14F-4D97-AF65-F5344CB8AC3E}">
        <p14:creationId xmlns:p14="http://schemas.microsoft.com/office/powerpoint/2010/main" val="2316467347"/>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0" y="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err="1"/>
              <a:t>Stelai</a:t>
            </a:r>
            <a:r>
              <a:rPr lang="en-GB" dirty="0"/>
              <a:t> to BA’AL/Saturn</a:t>
            </a:r>
          </a:p>
        </p:txBody>
      </p:sp>
      <p:pic>
        <p:nvPicPr>
          <p:cNvPr id="5" name="Picture 4"/>
          <p:cNvPicPr>
            <a:picLocks noChangeAspect="1"/>
          </p:cNvPicPr>
          <p:nvPr/>
        </p:nvPicPr>
        <p:blipFill>
          <a:blip r:embed="rId4"/>
          <a:stretch>
            <a:fillRect/>
          </a:stretch>
        </p:blipFill>
        <p:spPr>
          <a:xfrm>
            <a:off x="0" y="1534886"/>
            <a:ext cx="3756161" cy="5323114"/>
          </a:xfrm>
          <a:prstGeom prst="rect">
            <a:avLst/>
          </a:prstGeom>
        </p:spPr>
      </p:pic>
      <p:pic>
        <p:nvPicPr>
          <p:cNvPr id="12" name="Picture 11"/>
          <p:cNvPicPr>
            <a:picLocks noChangeAspect="1"/>
          </p:cNvPicPr>
          <p:nvPr/>
        </p:nvPicPr>
        <p:blipFill>
          <a:blip r:embed="rId5"/>
          <a:stretch>
            <a:fillRect/>
          </a:stretch>
        </p:blipFill>
        <p:spPr>
          <a:xfrm>
            <a:off x="6117772" y="-1"/>
            <a:ext cx="3011512" cy="5374516"/>
          </a:xfrm>
          <a:prstGeom prst="rect">
            <a:avLst/>
          </a:prstGeom>
        </p:spPr>
      </p:pic>
      <p:sp>
        <p:nvSpPr>
          <p:cNvPr id="13" name="Rectangle 12"/>
          <p:cNvSpPr/>
          <p:nvPr/>
        </p:nvSpPr>
        <p:spPr>
          <a:xfrm>
            <a:off x="6912428" y="5583282"/>
            <a:ext cx="2231571" cy="954107"/>
          </a:xfrm>
          <a:prstGeom prst="rect">
            <a:avLst/>
          </a:prstGeom>
        </p:spPr>
        <p:txBody>
          <a:bodyPr wrap="square">
            <a:spAutoFit/>
          </a:bodyPr>
          <a:lstStyle/>
          <a:p>
            <a:pPr algn="r"/>
            <a:r>
              <a:rPr lang="en-GB" sz="1400" dirty="0"/>
              <a:t>Stele to Baal with Punic inscription from </a:t>
            </a:r>
            <a:r>
              <a:rPr lang="en-GB" sz="1400" dirty="0" err="1"/>
              <a:t>Thabarbusis</a:t>
            </a:r>
            <a:r>
              <a:rPr lang="en-GB" sz="1400" dirty="0"/>
              <a:t> (Aïn </a:t>
            </a:r>
            <a:r>
              <a:rPr lang="en-GB" sz="1400" dirty="0" err="1"/>
              <a:t>Nechma</a:t>
            </a:r>
            <a:r>
              <a:rPr lang="en-GB" sz="1400" dirty="0"/>
              <a:t>), Algeria. (A. Wilson).</a:t>
            </a:r>
            <a:endParaRPr lang="en-GB" sz="1400" dirty="0"/>
          </a:p>
        </p:txBody>
      </p:sp>
      <p:sp>
        <p:nvSpPr>
          <p:cNvPr id="6" name="Content Placeholder 5"/>
          <p:cNvSpPr>
            <a:spLocks noGrp="1"/>
          </p:cNvSpPr>
          <p:nvPr>
            <p:ph sz="quarter" idx="13"/>
          </p:nvPr>
        </p:nvSpPr>
        <p:spPr>
          <a:xfrm>
            <a:off x="3756161" y="2063396"/>
            <a:ext cx="2579325" cy="3311189"/>
          </a:xfrm>
        </p:spPr>
        <p:txBody>
          <a:bodyPr/>
          <a:lstStyle/>
          <a:p>
            <a:pPr marL="0" indent="0" algn="ctr">
              <a:buNone/>
            </a:pPr>
            <a:r>
              <a:rPr lang="en-GB" dirty="0"/>
              <a:t>L. FLAVIVS DEXTER SATVRNO V(OTVM) S(OLVIT) L(IBENS) M(ERITO). </a:t>
            </a:r>
            <a:endParaRPr lang="en-GB" dirty="0"/>
          </a:p>
        </p:txBody>
      </p:sp>
      <p:sp>
        <p:nvSpPr>
          <p:cNvPr id="7" name="Rectangle 6"/>
          <p:cNvSpPr/>
          <p:nvPr/>
        </p:nvSpPr>
        <p:spPr>
          <a:xfrm>
            <a:off x="54428" y="6208571"/>
            <a:ext cx="3701733" cy="523220"/>
          </a:xfrm>
          <a:prstGeom prst="rect">
            <a:avLst/>
          </a:prstGeom>
        </p:spPr>
        <p:txBody>
          <a:bodyPr wrap="square">
            <a:spAutoFit/>
          </a:bodyPr>
          <a:lstStyle/>
          <a:p>
            <a:r>
              <a:rPr lang="en-GB" sz="1400" dirty="0">
                <a:solidFill>
                  <a:schemeClr val="accent5">
                    <a:lumMod val="40000"/>
                    <a:lumOff val="60000"/>
                  </a:schemeClr>
                </a:solidFill>
              </a:rPr>
              <a:t>Roman period Saturn stele from </a:t>
            </a:r>
            <a:r>
              <a:rPr lang="en-GB" sz="1400" dirty="0" err="1">
                <a:solidFill>
                  <a:schemeClr val="accent5">
                    <a:lumMod val="40000"/>
                    <a:lumOff val="60000"/>
                  </a:schemeClr>
                </a:solidFill>
              </a:rPr>
              <a:t>Thabarbusis</a:t>
            </a:r>
            <a:r>
              <a:rPr lang="en-GB" sz="1400" dirty="0">
                <a:solidFill>
                  <a:schemeClr val="accent5">
                    <a:lumMod val="40000"/>
                    <a:lumOff val="60000"/>
                  </a:schemeClr>
                </a:solidFill>
              </a:rPr>
              <a:t> (Aïn </a:t>
            </a:r>
            <a:r>
              <a:rPr lang="en-GB" sz="1400" dirty="0" err="1">
                <a:solidFill>
                  <a:schemeClr val="accent5">
                    <a:lumMod val="40000"/>
                    <a:lumOff val="60000"/>
                  </a:schemeClr>
                </a:solidFill>
              </a:rPr>
              <a:t>Nechma</a:t>
            </a:r>
            <a:r>
              <a:rPr lang="en-GB" sz="1400" dirty="0">
                <a:solidFill>
                  <a:schemeClr val="accent5">
                    <a:lumMod val="40000"/>
                    <a:lumOff val="60000"/>
                  </a:schemeClr>
                </a:solidFill>
              </a:rPr>
              <a:t>), Algeria. (A. Wilson)</a:t>
            </a:r>
            <a:endParaRPr lang="en-GB" sz="1400" dirty="0">
              <a:solidFill>
                <a:schemeClr val="accent5">
                  <a:lumMod val="40000"/>
                  <a:lumOff val="60000"/>
                </a:schemeClr>
              </a:solidFill>
            </a:endParaRPr>
          </a:p>
        </p:txBody>
      </p:sp>
      <p:sp>
        <p:nvSpPr>
          <p:cNvPr id="16" name="Content Placeholder 2"/>
          <p:cNvSpPr txBox="1">
            <a:spLocks/>
          </p:cNvSpPr>
          <p:nvPr/>
        </p:nvSpPr>
        <p:spPr>
          <a:xfrm>
            <a:off x="3488713" y="4647107"/>
            <a:ext cx="5640571" cy="1996975"/>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r>
              <a:rPr lang="en-GB" dirty="0"/>
              <a:t>Roman inﬂuence on the Aïn </a:t>
            </a:r>
            <a:r>
              <a:rPr lang="en-GB" dirty="0" err="1"/>
              <a:t>Nechma</a:t>
            </a:r>
            <a:r>
              <a:rPr lang="en-GB" dirty="0"/>
              <a:t> </a:t>
            </a:r>
            <a:r>
              <a:rPr lang="en-GB" dirty="0" err="1"/>
              <a:t>stelai</a:t>
            </a:r>
            <a:r>
              <a:rPr lang="en-GB" dirty="0"/>
              <a:t> remains superﬁcial, aﬀecting perhaps clothes and language, but not the art or the basic religious conception behind these monuments</a:t>
            </a:r>
            <a:endParaRPr lang="en-GB" dirty="0"/>
          </a:p>
        </p:txBody>
      </p:sp>
    </p:spTree>
    <p:extLst>
      <p:ext uri="{BB962C8B-B14F-4D97-AF65-F5344CB8AC3E}">
        <p14:creationId xmlns:p14="http://schemas.microsoft.com/office/powerpoint/2010/main" val="15380862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0" y="0"/>
            <a:ext cx="8858775" cy="6433457"/>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err="1"/>
              <a:t>Stelai</a:t>
            </a:r>
            <a:r>
              <a:rPr lang="en-GB" dirty="0"/>
              <a:t> to BA’AL/Saturn</a:t>
            </a:r>
          </a:p>
        </p:txBody>
      </p:sp>
      <p:pic>
        <p:nvPicPr>
          <p:cNvPr id="5" name="Picture 4"/>
          <p:cNvPicPr>
            <a:picLocks noChangeAspect="1"/>
          </p:cNvPicPr>
          <p:nvPr/>
        </p:nvPicPr>
        <p:blipFill>
          <a:blip r:embed="rId4"/>
          <a:stretch>
            <a:fillRect/>
          </a:stretch>
        </p:blipFill>
        <p:spPr>
          <a:xfrm>
            <a:off x="0" y="1534886"/>
            <a:ext cx="3756161" cy="5323114"/>
          </a:xfrm>
          <a:prstGeom prst="rect">
            <a:avLst/>
          </a:prstGeom>
        </p:spPr>
      </p:pic>
      <p:sp>
        <p:nvSpPr>
          <p:cNvPr id="6" name="Content Placeholder 5"/>
          <p:cNvSpPr>
            <a:spLocks noGrp="1"/>
          </p:cNvSpPr>
          <p:nvPr>
            <p:ph sz="quarter" idx="13"/>
          </p:nvPr>
        </p:nvSpPr>
        <p:spPr>
          <a:xfrm>
            <a:off x="3756161" y="2063396"/>
            <a:ext cx="2579325" cy="3311189"/>
          </a:xfrm>
        </p:spPr>
        <p:txBody>
          <a:bodyPr/>
          <a:lstStyle/>
          <a:p>
            <a:pPr marL="0" indent="0" algn="ctr">
              <a:buNone/>
            </a:pPr>
            <a:r>
              <a:rPr lang="en-GB" dirty="0" err="1"/>
              <a:t>Lambaesis</a:t>
            </a:r>
            <a:r>
              <a:rPr lang="en-GB" dirty="0">
                <a:sym typeface="Wingdings" panose="05000000000000000000" pitchFamily="2" charset="2"/>
              </a:rPr>
              <a:t></a:t>
            </a:r>
            <a:br>
              <a:rPr lang="en-GB" dirty="0">
                <a:sym typeface="Wingdings" panose="05000000000000000000" pitchFamily="2" charset="2"/>
              </a:rPr>
            </a:br>
            <a:r>
              <a:rPr lang="en-GB" dirty="0">
                <a:sym typeface="Wingdings" panose="05000000000000000000" pitchFamily="2" charset="2"/>
              </a:rPr>
              <a:t>(</a:t>
            </a:r>
            <a:r>
              <a:rPr lang="en-GB" dirty="0" err="1">
                <a:sym typeface="Wingdings" panose="05000000000000000000" pitchFamily="2" charset="2"/>
              </a:rPr>
              <a:t>legio</a:t>
            </a:r>
            <a:r>
              <a:rPr lang="en-GB" dirty="0">
                <a:sym typeface="Wingdings" panose="05000000000000000000" pitchFamily="2" charset="2"/>
              </a:rPr>
              <a:t> III)</a:t>
            </a:r>
            <a:endParaRPr lang="en-GB" dirty="0"/>
          </a:p>
        </p:txBody>
      </p:sp>
      <p:sp>
        <p:nvSpPr>
          <p:cNvPr id="7" name="Rectangle 6"/>
          <p:cNvSpPr/>
          <p:nvPr/>
        </p:nvSpPr>
        <p:spPr>
          <a:xfrm>
            <a:off x="54428" y="6208571"/>
            <a:ext cx="3701733" cy="523220"/>
          </a:xfrm>
          <a:prstGeom prst="rect">
            <a:avLst/>
          </a:prstGeom>
        </p:spPr>
        <p:txBody>
          <a:bodyPr wrap="square">
            <a:spAutoFit/>
          </a:bodyPr>
          <a:lstStyle/>
          <a:p>
            <a:r>
              <a:rPr lang="en-GB" sz="1400" dirty="0">
                <a:solidFill>
                  <a:schemeClr val="accent5">
                    <a:lumMod val="40000"/>
                    <a:lumOff val="60000"/>
                  </a:schemeClr>
                </a:solidFill>
              </a:rPr>
              <a:t>Roman period Saturn stele from </a:t>
            </a:r>
            <a:r>
              <a:rPr lang="en-GB" sz="1400" dirty="0" err="1">
                <a:solidFill>
                  <a:schemeClr val="accent5">
                    <a:lumMod val="40000"/>
                    <a:lumOff val="60000"/>
                  </a:schemeClr>
                </a:solidFill>
              </a:rPr>
              <a:t>Thabarbusis</a:t>
            </a:r>
            <a:r>
              <a:rPr lang="en-GB" sz="1400" dirty="0">
                <a:solidFill>
                  <a:schemeClr val="accent5">
                    <a:lumMod val="40000"/>
                    <a:lumOff val="60000"/>
                  </a:schemeClr>
                </a:solidFill>
              </a:rPr>
              <a:t> (Aïn </a:t>
            </a:r>
            <a:r>
              <a:rPr lang="en-GB" sz="1400" dirty="0" err="1">
                <a:solidFill>
                  <a:schemeClr val="accent5">
                    <a:lumMod val="40000"/>
                    <a:lumOff val="60000"/>
                  </a:schemeClr>
                </a:solidFill>
              </a:rPr>
              <a:t>Nechma</a:t>
            </a:r>
            <a:r>
              <a:rPr lang="en-GB" sz="1400" dirty="0">
                <a:solidFill>
                  <a:schemeClr val="accent5">
                    <a:lumMod val="40000"/>
                    <a:lumOff val="60000"/>
                  </a:schemeClr>
                </a:solidFill>
              </a:rPr>
              <a:t>), Algeria. (A. Wilson)</a:t>
            </a:r>
            <a:endParaRPr lang="en-GB" sz="1400" dirty="0">
              <a:solidFill>
                <a:schemeClr val="accent5">
                  <a:lumMod val="40000"/>
                  <a:lumOff val="60000"/>
                </a:schemeClr>
              </a:solidFill>
            </a:endParaRPr>
          </a:p>
        </p:txBody>
      </p:sp>
      <p:pic>
        <p:nvPicPr>
          <p:cNvPr id="3" name="Picture 2"/>
          <p:cNvPicPr>
            <a:picLocks noChangeAspect="1"/>
          </p:cNvPicPr>
          <p:nvPr/>
        </p:nvPicPr>
        <p:blipFill>
          <a:blip r:embed="rId5"/>
          <a:stretch>
            <a:fillRect/>
          </a:stretch>
        </p:blipFill>
        <p:spPr>
          <a:xfrm>
            <a:off x="5732610" y="651614"/>
            <a:ext cx="3375619" cy="5987144"/>
          </a:xfrm>
          <a:prstGeom prst="rect">
            <a:avLst/>
          </a:prstGeom>
        </p:spPr>
      </p:pic>
      <p:sp>
        <p:nvSpPr>
          <p:cNvPr id="4" name="Rectangle 3"/>
          <p:cNvSpPr/>
          <p:nvPr/>
        </p:nvSpPr>
        <p:spPr>
          <a:xfrm>
            <a:off x="5703360" y="-29293"/>
            <a:ext cx="3531059" cy="738664"/>
          </a:xfrm>
          <a:prstGeom prst="rect">
            <a:avLst/>
          </a:prstGeom>
        </p:spPr>
        <p:txBody>
          <a:bodyPr wrap="square">
            <a:spAutoFit/>
          </a:bodyPr>
          <a:lstStyle/>
          <a:p>
            <a:pPr algn="ctr"/>
            <a:r>
              <a:rPr lang="en-GB" sz="1400" dirty="0"/>
              <a:t>Saturn stele,. </a:t>
            </a:r>
            <a:r>
              <a:rPr lang="en-GB" sz="1400" dirty="0" err="1"/>
              <a:t>Lambaesis</a:t>
            </a:r>
            <a:r>
              <a:rPr lang="en-GB" sz="1400" dirty="0"/>
              <a:t>, 2/3 c. AD</a:t>
            </a:r>
            <a:br>
              <a:rPr lang="en-GB" sz="1400" dirty="0"/>
            </a:br>
            <a:r>
              <a:rPr lang="en-GB" sz="1400" dirty="0"/>
              <a:t>togate holding scroll and grapes</a:t>
            </a:r>
            <a:br>
              <a:rPr lang="en-GB" sz="1400" dirty="0"/>
            </a:br>
            <a:r>
              <a:rPr lang="en-GB" sz="1400" dirty="0"/>
              <a:t> (</a:t>
            </a:r>
            <a:r>
              <a:rPr lang="en-GB" sz="1400" dirty="0" err="1"/>
              <a:t>Leglay</a:t>
            </a:r>
            <a:r>
              <a:rPr lang="en-GB" sz="1400" dirty="0"/>
              <a:t> 1966a, Pl. XXIV.5.).</a:t>
            </a:r>
            <a:endParaRPr lang="en-GB" sz="1400" dirty="0"/>
          </a:p>
        </p:txBody>
      </p:sp>
    </p:spTree>
    <p:extLst>
      <p:ext uri="{BB962C8B-B14F-4D97-AF65-F5344CB8AC3E}">
        <p14:creationId xmlns:p14="http://schemas.microsoft.com/office/powerpoint/2010/main" val="5094747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err="1"/>
              <a:t>Stelai</a:t>
            </a:r>
            <a:r>
              <a:rPr lang="en-GB" dirty="0"/>
              <a:t> to BA’AL/Saturn</a:t>
            </a:r>
            <a:endParaRPr lang="en-GB" dirty="0"/>
          </a:p>
        </p:txBody>
      </p:sp>
      <p:sp>
        <p:nvSpPr>
          <p:cNvPr id="4" name="Content Placeholder 3"/>
          <p:cNvSpPr>
            <a:spLocks noGrp="1"/>
          </p:cNvSpPr>
          <p:nvPr>
            <p:ph sz="quarter" idx="13"/>
          </p:nvPr>
        </p:nvSpPr>
        <p:spPr/>
        <p:txBody>
          <a:bodyPr/>
          <a:lstStyle/>
          <a:p>
            <a:endParaRPr lang="en-GB"/>
          </a:p>
        </p:txBody>
      </p:sp>
      <p:pic>
        <p:nvPicPr>
          <p:cNvPr id="5" name="Picture 4"/>
          <p:cNvPicPr>
            <a:picLocks noChangeAspect="1"/>
          </p:cNvPicPr>
          <p:nvPr/>
        </p:nvPicPr>
        <p:blipFill>
          <a:blip r:embed="rId4"/>
          <a:stretch>
            <a:fillRect/>
          </a:stretch>
        </p:blipFill>
        <p:spPr>
          <a:xfrm>
            <a:off x="4657264" y="0"/>
            <a:ext cx="4620018" cy="6858000"/>
          </a:xfrm>
          <a:prstGeom prst="rect">
            <a:avLst/>
          </a:prstGeom>
        </p:spPr>
      </p:pic>
      <p:pic>
        <p:nvPicPr>
          <p:cNvPr id="12" name="Picture 11"/>
          <p:cNvPicPr>
            <a:picLocks noChangeAspect="1"/>
          </p:cNvPicPr>
          <p:nvPr/>
        </p:nvPicPr>
        <p:blipFill>
          <a:blip r:embed="rId5"/>
          <a:stretch>
            <a:fillRect/>
          </a:stretch>
        </p:blipFill>
        <p:spPr>
          <a:xfrm>
            <a:off x="0" y="1534886"/>
            <a:ext cx="3756161" cy="5323114"/>
          </a:xfrm>
          <a:prstGeom prst="rect">
            <a:avLst/>
          </a:prstGeom>
        </p:spPr>
      </p:pic>
      <p:sp>
        <p:nvSpPr>
          <p:cNvPr id="13" name="Rectangle 12"/>
          <p:cNvSpPr/>
          <p:nvPr/>
        </p:nvSpPr>
        <p:spPr>
          <a:xfrm>
            <a:off x="54428" y="6208571"/>
            <a:ext cx="3701733" cy="523220"/>
          </a:xfrm>
          <a:prstGeom prst="rect">
            <a:avLst/>
          </a:prstGeom>
        </p:spPr>
        <p:txBody>
          <a:bodyPr wrap="square">
            <a:spAutoFit/>
          </a:bodyPr>
          <a:lstStyle/>
          <a:p>
            <a:r>
              <a:rPr lang="en-GB" sz="1400" dirty="0">
                <a:solidFill>
                  <a:schemeClr val="accent5">
                    <a:lumMod val="40000"/>
                    <a:lumOff val="60000"/>
                  </a:schemeClr>
                </a:solidFill>
              </a:rPr>
              <a:t>Roman period Saturn stele from </a:t>
            </a:r>
            <a:r>
              <a:rPr lang="en-GB" sz="1400" dirty="0" err="1">
                <a:solidFill>
                  <a:schemeClr val="accent5">
                    <a:lumMod val="40000"/>
                    <a:lumOff val="60000"/>
                  </a:schemeClr>
                </a:solidFill>
              </a:rPr>
              <a:t>Thabarbusis</a:t>
            </a:r>
            <a:r>
              <a:rPr lang="en-GB" sz="1400" dirty="0">
                <a:solidFill>
                  <a:schemeClr val="accent5">
                    <a:lumMod val="40000"/>
                    <a:lumOff val="60000"/>
                  </a:schemeClr>
                </a:solidFill>
              </a:rPr>
              <a:t> (Aïn </a:t>
            </a:r>
            <a:r>
              <a:rPr lang="en-GB" sz="1400" dirty="0" err="1">
                <a:solidFill>
                  <a:schemeClr val="accent5">
                    <a:lumMod val="40000"/>
                    <a:lumOff val="60000"/>
                  </a:schemeClr>
                </a:solidFill>
              </a:rPr>
              <a:t>Nechma</a:t>
            </a:r>
            <a:r>
              <a:rPr lang="en-GB" sz="1400" dirty="0">
                <a:solidFill>
                  <a:schemeClr val="accent5">
                    <a:lumMod val="40000"/>
                    <a:lumOff val="60000"/>
                  </a:schemeClr>
                </a:solidFill>
              </a:rPr>
              <a:t>), Algeria. (A. Wilson)</a:t>
            </a:r>
            <a:endParaRPr lang="en-GB" sz="1400" dirty="0">
              <a:solidFill>
                <a:schemeClr val="accent5">
                  <a:lumMod val="40000"/>
                  <a:lumOff val="60000"/>
                </a:schemeClr>
              </a:solidFill>
            </a:endParaRPr>
          </a:p>
        </p:txBody>
      </p:sp>
      <p:sp>
        <p:nvSpPr>
          <p:cNvPr id="14" name="Rectangle 13"/>
          <p:cNvSpPr/>
          <p:nvPr/>
        </p:nvSpPr>
        <p:spPr>
          <a:xfrm>
            <a:off x="6528380" y="174827"/>
            <a:ext cx="1743747" cy="369332"/>
          </a:xfrm>
          <a:prstGeom prst="rect">
            <a:avLst/>
          </a:prstGeom>
        </p:spPr>
        <p:txBody>
          <a:bodyPr wrap="none">
            <a:spAutoFit/>
          </a:bodyPr>
          <a:lstStyle/>
          <a:p>
            <a:r>
              <a:rPr lang="en-GB" dirty="0" err="1">
                <a:solidFill>
                  <a:schemeClr val="accent5">
                    <a:lumMod val="40000"/>
                    <a:lumOff val="60000"/>
                  </a:schemeClr>
                </a:solidFill>
              </a:rPr>
              <a:t>Ghorfa</a:t>
            </a:r>
            <a:r>
              <a:rPr lang="en-GB" dirty="0">
                <a:solidFill>
                  <a:schemeClr val="accent5">
                    <a:lumMod val="40000"/>
                    <a:lumOff val="60000"/>
                  </a:schemeClr>
                </a:solidFill>
              </a:rPr>
              <a:t> (Tunisia) </a:t>
            </a:r>
            <a:endParaRPr lang="en-GB" dirty="0">
              <a:solidFill>
                <a:schemeClr val="accent5">
                  <a:lumMod val="40000"/>
                  <a:lumOff val="60000"/>
                </a:schemeClr>
              </a:solidFill>
            </a:endParaRPr>
          </a:p>
        </p:txBody>
      </p:sp>
    </p:spTree>
    <p:extLst>
      <p:ext uri="{BB962C8B-B14F-4D97-AF65-F5344CB8AC3E}">
        <p14:creationId xmlns:p14="http://schemas.microsoft.com/office/powerpoint/2010/main" val="2031138382"/>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2805" y="685801"/>
            <a:ext cx="7799208" cy="1151965"/>
          </a:xfrm>
        </p:spPr>
        <p:txBody>
          <a:bodyPr>
            <a:normAutofit/>
          </a:bodyPr>
          <a:lstStyle/>
          <a:p>
            <a:r>
              <a:rPr lang="en-GB" dirty="0" err="1"/>
              <a:t>Stelai</a:t>
            </a:r>
            <a:r>
              <a:rPr lang="en-GB" dirty="0"/>
              <a:t> to BA’AL/Saturn</a:t>
            </a:r>
            <a:endParaRPr lang="en-GB" dirty="0"/>
          </a:p>
        </p:txBody>
      </p:sp>
      <p:sp>
        <p:nvSpPr>
          <p:cNvPr id="4" name="Content Placeholder 3"/>
          <p:cNvSpPr>
            <a:spLocks noGrp="1"/>
          </p:cNvSpPr>
          <p:nvPr>
            <p:ph sz="quarter" idx="13"/>
          </p:nvPr>
        </p:nvSpPr>
        <p:spPr>
          <a:xfrm>
            <a:off x="1" y="1511224"/>
            <a:ext cx="4657263" cy="5274500"/>
          </a:xfrm>
        </p:spPr>
        <p:txBody>
          <a:bodyPr>
            <a:normAutofit fontScale="85000" lnSpcReduction="10000"/>
          </a:bodyPr>
          <a:lstStyle/>
          <a:p>
            <a:r>
              <a:rPr lang="en-GB" dirty="0" err="1">
                <a:solidFill>
                  <a:schemeClr val="tx1">
                    <a:lumMod val="85000"/>
                    <a:lumOff val="15000"/>
                  </a:schemeClr>
                </a:solidFill>
              </a:rPr>
              <a:t>Ghorfa</a:t>
            </a:r>
            <a:r>
              <a:rPr lang="en-GB" dirty="0">
                <a:solidFill>
                  <a:schemeClr val="tx1">
                    <a:lumMod val="85000"/>
                    <a:lumOff val="15000"/>
                  </a:schemeClr>
                </a:solidFill>
              </a:rPr>
              <a:t> at </a:t>
            </a:r>
            <a:r>
              <a:rPr lang="en-GB" dirty="0" err="1">
                <a:solidFill>
                  <a:schemeClr val="tx1">
                    <a:lumMod val="85000"/>
                    <a:lumOff val="15000"/>
                  </a:schemeClr>
                </a:solidFill>
              </a:rPr>
              <a:t>macota</a:t>
            </a:r>
            <a:r>
              <a:rPr lang="en-GB" dirty="0">
                <a:solidFill>
                  <a:schemeClr val="tx1">
                    <a:lumMod val="85000"/>
                    <a:lumOff val="15000"/>
                  </a:schemeClr>
                </a:solidFill>
              </a:rPr>
              <a:t> (Tunisia) </a:t>
            </a:r>
            <a:r>
              <a:rPr lang="en-GB" dirty="0">
                <a:solidFill>
                  <a:schemeClr val="tx1">
                    <a:lumMod val="85000"/>
                    <a:lumOff val="15000"/>
                  </a:schemeClr>
                </a:solidFill>
                <a:sym typeface="Wingdings" panose="05000000000000000000" pitchFamily="2" charset="2"/>
              </a:rPr>
              <a:t>see Wilson</a:t>
            </a:r>
            <a:endParaRPr lang="en-GB" dirty="0">
              <a:solidFill>
                <a:schemeClr val="tx1">
                  <a:lumMod val="85000"/>
                  <a:lumOff val="15000"/>
                </a:schemeClr>
              </a:solidFill>
            </a:endParaRPr>
          </a:p>
          <a:p>
            <a:pPr lvl="1"/>
            <a:r>
              <a:rPr lang="en-GB" dirty="0" err="1"/>
              <a:t>dedicant</a:t>
            </a:r>
            <a:r>
              <a:rPr lang="en-GB" dirty="0"/>
              <a:t> within temple</a:t>
            </a:r>
          </a:p>
          <a:p>
            <a:pPr lvl="1"/>
            <a:r>
              <a:rPr lang="en-GB" dirty="0"/>
              <a:t>below a pediment with sculpture</a:t>
            </a:r>
          </a:p>
          <a:p>
            <a:pPr lvl="1"/>
            <a:r>
              <a:rPr lang="en-GB" dirty="0"/>
              <a:t>Upper part: pantheon of deities</a:t>
            </a:r>
            <a:br>
              <a:rPr lang="en-GB" dirty="0"/>
            </a:br>
            <a:r>
              <a:rPr lang="en-GB" dirty="0"/>
              <a:t>in a pyramidal composition:</a:t>
            </a:r>
          </a:p>
          <a:p>
            <a:pPr lvl="2"/>
            <a:r>
              <a:rPr lang="en-GB" dirty="0"/>
              <a:t>besides Saturn: </a:t>
            </a:r>
            <a:r>
              <a:rPr lang="en-GB" dirty="0" err="1"/>
              <a:t>Dionysos</a:t>
            </a:r>
            <a:r>
              <a:rPr lang="en-GB" dirty="0"/>
              <a:t> holding a </a:t>
            </a:r>
            <a:r>
              <a:rPr lang="en-GB" dirty="0" err="1"/>
              <a:t>thyrsos</a:t>
            </a:r>
            <a:r>
              <a:rPr lang="en-GB" dirty="0"/>
              <a:t>, </a:t>
            </a:r>
            <a:br>
              <a:rPr lang="en-GB" dirty="0"/>
            </a:br>
            <a:r>
              <a:rPr lang="en-GB" dirty="0"/>
              <a:t>Venus. </a:t>
            </a:r>
          </a:p>
          <a:p>
            <a:pPr lvl="2"/>
            <a:r>
              <a:rPr lang="en-GB" dirty="0"/>
              <a:t>Punic tradition: Pose, holding an </a:t>
            </a:r>
            <a:r>
              <a:rPr lang="en-GB" dirty="0" err="1"/>
              <a:t>oFFering</a:t>
            </a:r>
            <a:r>
              <a:rPr lang="en-GB" dirty="0"/>
              <a:t> </a:t>
            </a:r>
            <a:br>
              <a:rPr lang="en-GB" dirty="0"/>
            </a:br>
            <a:r>
              <a:rPr lang="en-GB" dirty="0"/>
              <a:t>against the chest</a:t>
            </a:r>
          </a:p>
          <a:p>
            <a:pPr lvl="2"/>
            <a:r>
              <a:rPr lang="en-GB" dirty="0"/>
              <a:t>arrangement clearly different from </a:t>
            </a:r>
            <a:r>
              <a:rPr lang="en-GB" u="sng" dirty="0"/>
              <a:t>both</a:t>
            </a:r>
            <a:r>
              <a:rPr lang="en-GB" dirty="0"/>
              <a:t> </a:t>
            </a:r>
            <a:br>
              <a:rPr lang="en-GB" dirty="0"/>
            </a:br>
            <a:r>
              <a:rPr lang="en-GB" dirty="0"/>
              <a:t>the neo-Punic style and also from the Roman </a:t>
            </a:r>
            <a:r>
              <a:rPr lang="en-GB" dirty="0" err="1"/>
              <a:t>stelai</a:t>
            </a:r>
            <a:endParaRPr lang="en-GB" dirty="0"/>
          </a:p>
          <a:p>
            <a:pPr lvl="2"/>
            <a:r>
              <a:rPr lang="en-GB" dirty="0"/>
              <a:t>The emphasis on architectural ornament, and the relatively high quality of the relief carving, may in some sense be a product of the highly urbanized region of the Tunisian Tell from which these </a:t>
            </a:r>
            <a:r>
              <a:rPr lang="en-GB" dirty="0" err="1"/>
              <a:t>stelai</a:t>
            </a:r>
            <a:r>
              <a:rPr lang="en-GB" dirty="0"/>
              <a:t> come</a:t>
            </a:r>
            <a:endParaRPr lang="en-GB" dirty="0"/>
          </a:p>
        </p:txBody>
      </p:sp>
      <p:pic>
        <p:nvPicPr>
          <p:cNvPr id="5" name="Picture 4"/>
          <p:cNvPicPr>
            <a:picLocks noChangeAspect="1"/>
          </p:cNvPicPr>
          <p:nvPr/>
        </p:nvPicPr>
        <p:blipFill>
          <a:blip r:embed="rId4"/>
          <a:stretch>
            <a:fillRect/>
          </a:stretch>
        </p:blipFill>
        <p:spPr>
          <a:xfrm>
            <a:off x="4657264" y="0"/>
            <a:ext cx="4620018" cy="6858000"/>
          </a:xfrm>
          <a:prstGeom prst="rect">
            <a:avLst/>
          </a:prstGeom>
        </p:spPr>
      </p:pic>
      <p:sp>
        <p:nvSpPr>
          <p:cNvPr id="3" name="Rectangle 2"/>
          <p:cNvSpPr/>
          <p:nvPr/>
        </p:nvSpPr>
        <p:spPr>
          <a:xfrm>
            <a:off x="6528380" y="174827"/>
            <a:ext cx="1743747" cy="369332"/>
          </a:xfrm>
          <a:prstGeom prst="rect">
            <a:avLst/>
          </a:prstGeom>
        </p:spPr>
        <p:txBody>
          <a:bodyPr wrap="none">
            <a:spAutoFit/>
          </a:bodyPr>
          <a:lstStyle/>
          <a:p>
            <a:r>
              <a:rPr lang="en-GB" dirty="0" err="1">
                <a:solidFill>
                  <a:schemeClr val="accent5">
                    <a:lumMod val="40000"/>
                    <a:lumOff val="60000"/>
                  </a:schemeClr>
                </a:solidFill>
              </a:rPr>
              <a:t>Ghorfa</a:t>
            </a:r>
            <a:r>
              <a:rPr lang="en-GB" dirty="0">
                <a:solidFill>
                  <a:schemeClr val="accent5">
                    <a:lumMod val="40000"/>
                    <a:lumOff val="60000"/>
                  </a:schemeClr>
                </a:solidFill>
              </a:rPr>
              <a:t> (Tunisia) </a:t>
            </a:r>
            <a:endParaRPr lang="en-GB" dirty="0">
              <a:solidFill>
                <a:schemeClr val="accent5">
                  <a:lumMod val="40000"/>
                  <a:lumOff val="60000"/>
                </a:schemeClr>
              </a:solidFill>
            </a:endParaRPr>
          </a:p>
        </p:txBody>
      </p:sp>
      <p:sp>
        <p:nvSpPr>
          <p:cNvPr id="6" name="Rectangle 5"/>
          <p:cNvSpPr/>
          <p:nvPr/>
        </p:nvSpPr>
        <p:spPr>
          <a:xfrm>
            <a:off x="514350" y="6594332"/>
            <a:ext cx="8489663" cy="276999"/>
          </a:xfrm>
          <a:prstGeom prst="rect">
            <a:avLst/>
          </a:prstGeom>
        </p:spPr>
        <p:txBody>
          <a:bodyPr wrap="square">
            <a:spAutoFit/>
          </a:bodyPr>
          <a:lstStyle/>
          <a:p>
            <a:r>
              <a:rPr lang="en-GB" sz="1200" dirty="0">
                <a:solidFill>
                  <a:schemeClr val="accent4">
                    <a:lumMod val="40000"/>
                    <a:lumOff val="60000"/>
                  </a:schemeClr>
                </a:solidFill>
              </a:rPr>
              <a:t>Also see this 2000 thesis: http://www.collectionscanada.gc.ca/obj/s4/f2/dsk2/ftp03/NQ66285.pdf</a:t>
            </a:r>
            <a:endParaRPr lang="en-GB" sz="1200" dirty="0">
              <a:solidFill>
                <a:schemeClr val="accent4">
                  <a:lumMod val="40000"/>
                  <a:lumOff val="60000"/>
                </a:schemeClr>
              </a:solidFill>
            </a:endParaRPr>
          </a:p>
        </p:txBody>
      </p:sp>
    </p:spTree>
    <p:extLst>
      <p:ext uri="{BB962C8B-B14F-4D97-AF65-F5344CB8AC3E}">
        <p14:creationId xmlns:p14="http://schemas.microsoft.com/office/powerpoint/2010/main" val="39997473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00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5" fill="hold">
                            <p:stCondLst>
                              <p:cond delay="2000"/>
                            </p:stCondLst>
                            <p:childTnLst>
                              <p:par>
                                <p:cTn id="16" presetID="42" presetClass="entr" presetSubtype="0" fill="hold" grpId="0" nodeType="afterEffect">
                                  <p:stCondLst>
                                    <p:cond delay="100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grpId="0" nodeType="afterEffect">
                                  <p:stCondLst>
                                    <p:cond delay="100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1000"/>
                                        <p:tgtEl>
                                          <p:spTgt spid="4">
                                            <p:txEl>
                                              <p:pRg st="3" end="3"/>
                                            </p:txEl>
                                          </p:spTgt>
                                        </p:tgtEl>
                                      </p:cBhvr>
                                    </p:animEffect>
                                    <p:anim calcmode="lin" valueType="num">
                                      <p:cBhvr>
                                        <p:cTn id="2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grpId="0" nodeType="afterEffect">
                                  <p:stCondLst>
                                    <p:cond delay="100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1000"/>
                                        <p:tgtEl>
                                          <p:spTgt spid="4">
                                            <p:txEl>
                                              <p:pRg st="4" end="4"/>
                                            </p:txEl>
                                          </p:spTgt>
                                        </p:tgtEl>
                                      </p:cBhvr>
                                    </p:animEffect>
                                    <p:anim calcmode="lin" valueType="num">
                                      <p:cBhvr>
                                        <p:cTn id="31"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8000"/>
                            </p:stCondLst>
                            <p:childTnLst>
                              <p:par>
                                <p:cTn id="34" presetID="42" presetClass="entr" presetSubtype="0" fill="hold" grpId="0" nodeType="afterEffect">
                                  <p:stCondLst>
                                    <p:cond delay="100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1000"/>
                                        <p:tgtEl>
                                          <p:spTgt spid="4">
                                            <p:txEl>
                                              <p:pRg st="5" end="5"/>
                                            </p:txEl>
                                          </p:spTgt>
                                        </p:tgtEl>
                                      </p:cBhvr>
                                    </p:animEffect>
                                    <p:anim calcmode="lin" valueType="num">
                                      <p:cBhvr>
                                        <p:cTn id="3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39" fill="hold">
                            <p:stCondLst>
                              <p:cond delay="10000"/>
                            </p:stCondLst>
                            <p:childTnLst>
                              <p:par>
                                <p:cTn id="40" presetID="42" presetClass="entr" presetSubtype="0" fill="hold" grpId="0" nodeType="afterEffect">
                                  <p:stCondLst>
                                    <p:cond delay="100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5" fill="hold">
                            <p:stCondLst>
                              <p:cond delay="12000"/>
                            </p:stCondLst>
                            <p:childTnLst>
                              <p:par>
                                <p:cTn id="46" presetID="42" presetClass="entr" presetSubtype="0" fill="hold" grpId="0" nodeType="afterEffect">
                                  <p:stCondLst>
                                    <p:cond delay="1000"/>
                                  </p:stCondLst>
                                  <p:childTnLst>
                                    <p:set>
                                      <p:cBhvr>
                                        <p:cTn id="47" dur="1" fill="hold">
                                          <p:stCondLst>
                                            <p:cond delay="0"/>
                                          </p:stCondLst>
                                        </p:cTn>
                                        <p:tgtEl>
                                          <p:spTgt spid="4">
                                            <p:txEl>
                                              <p:pRg st="7" end="7"/>
                                            </p:txEl>
                                          </p:spTgt>
                                        </p:tgtEl>
                                        <p:attrNameLst>
                                          <p:attrName>style.visibility</p:attrName>
                                        </p:attrNameLst>
                                      </p:cBhvr>
                                      <p:to>
                                        <p:strVal val="visible"/>
                                      </p:to>
                                    </p:set>
                                    <p:animEffect transition="in" filter="fade">
                                      <p:cBhvr>
                                        <p:cTn id="48" dur="1000"/>
                                        <p:tgtEl>
                                          <p:spTgt spid="4">
                                            <p:txEl>
                                              <p:pRg st="7" end="7"/>
                                            </p:txEl>
                                          </p:spTgt>
                                        </p:tgtEl>
                                      </p:cBhvr>
                                    </p:animEffect>
                                    <p:anim calcmode="lin" valueType="num">
                                      <p:cBhvr>
                                        <p:cTn id="49"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6" name="Rectangle 1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8" name="Rectangle 1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71455"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0"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pic>
        <p:nvPicPr>
          <p:cNvPr id="8" name="Content Placeholder 4"/>
          <p:cNvPicPr>
            <a:picLocks noChangeAspect="1"/>
          </p:cNvPicPr>
          <p:nvPr/>
        </p:nvPicPr>
        <p:blipFill rotWithShape="1">
          <a:blip r:embed="rId3"/>
          <a:srcRect l="7983" r="11482" b="1"/>
          <a:stretch/>
        </p:blipFill>
        <p:spPr>
          <a:xfrm>
            <a:off x="4799789" y="231699"/>
            <a:ext cx="3727418" cy="5914749"/>
          </a:xfrm>
          <a:prstGeom prst="rect">
            <a:avLst/>
          </a:prstGeom>
          <a:ln>
            <a:noFill/>
          </a:ln>
        </p:spPr>
      </p:pic>
      <p:sp>
        <p:nvSpPr>
          <p:cNvPr id="12" name="Content Placeholder 3"/>
          <p:cNvSpPr>
            <a:spLocks noGrp="1"/>
          </p:cNvSpPr>
          <p:nvPr>
            <p:ph sz="quarter" idx="13"/>
          </p:nvPr>
        </p:nvSpPr>
        <p:spPr>
          <a:xfrm>
            <a:off x="1" y="1511224"/>
            <a:ext cx="4657263" cy="5274500"/>
          </a:xfrm>
        </p:spPr>
        <p:txBody>
          <a:bodyPr>
            <a:normAutofit fontScale="85000" lnSpcReduction="10000"/>
          </a:bodyPr>
          <a:lstStyle/>
          <a:p>
            <a:r>
              <a:rPr lang="en-GB" dirty="0" err="1">
                <a:solidFill>
                  <a:schemeClr val="accent4">
                    <a:lumMod val="40000"/>
                    <a:lumOff val="60000"/>
                  </a:schemeClr>
                </a:solidFill>
              </a:rPr>
              <a:t>Ghorfa</a:t>
            </a:r>
            <a:r>
              <a:rPr lang="en-GB" dirty="0">
                <a:solidFill>
                  <a:schemeClr val="accent4">
                    <a:lumMod val="40000"/>
                    <a:lumOff val="60000"/>
                  </a:schemeClr>
                </a:solidFill>
              </a:rPr>
              <a:t> at </a:t>
            </a:r>
            <a:r>
              <a:rPr lang="en-GB" dirty="0" err="1">
                <a:solidFill>
                  <a:schemeClr val="accent4">
                    <a:lumMod val="40000"/>
                    <a:lumOff val="60000"/>
                  </a:schemeClr>
                </a:solidFill>
              </a:rPr>
              <a:t>macota</a:t>
            </a:r>
            <a:r>
              <a:rPr lang="en-GB" dirty="0">
                <a:solidFill>
                  <a:schemeClr val="accent4">
                    <a:lumMod val="40000"/>
                    <a:lumOff val="60000"/>
                  </a:schemeClr>
                </a:solidFill>
              </a:rPr>
              <a:t> (Tunisia) </a:t>
            </a:r>
            <a:r>
              <a:rPr lang="en-GB" dirty="0">
                <a:solidFill>
                  <a:schemeClr val="accent4">
                    <a:lumMod val="40000"/>
                    <a:lumOff val="60000"/>
                  </a:schemeClr>
                </a:solidFill>
                <a:sym typeface="Wingdings" panose="05000000000000000000" pitchFamily="2" charset="2"/>
              </a:rPr>
              <a:t>see Wilson</a:t>
            </a:r>
            <a:endParaRPr lang="en-GB" dirty="0">
              <a:solidFill>
                <a:schemeClr val="accent4">
                  <a:lumMod val="40000"/>
                  <a:lumOff val="60000"/>
                </a:schemeClr>
              </a:solidFill>
            </a:endParaRPr>
          </a:p>
          <a:p>
            <a:pPr lvl="1"/>
            <a:r>
              <a:rPr lang="en-GB" dirty="0" err="1">
                <a:solidFill>
                  <a:schemeClr val="accent4">
                    <a:lumMod val="40000"/>
                    <a:lumOff val="60000"/>
                  </a:schemeClr>
                </a:solidFill>
              </a:rPr>
              <a:t>dedicant</a:t>
            </a:r>
            <a:r>
              <a:rPr lang="en-GB" dirty="0">
                <a:solidFill>
                  <a:schemeClr val="accent4">
                    <a:lumMod val="40000"/>
                    <a:lumOff val="60000"/>
                  </a:schemeClr>
                </a:solidFill>
              </a:rPr>
              <a:t> within temple</a:t>
            </a:r>
          </a:p>
          <a:p>
            <a:pPr lvl="1"/>
            <a:r>
              <a:rPr lang="en-GB" dirty="0">
                <a:solidFill>
                  <a:schemeClr val="accent4">
                    <a:lumMod val="40000"/>
                    <a:lumOff val="60000"/>
                  </a:schemeClr>
                </a:solidFill>
              </a:rPr>
              <a:t>below a pediment with sculpture</a:t>
            </a:r>
          </a:p>
          <a:p>
            <a:pPr lvl="1"/>
            <a:r>
              <a:rPr lang="en-GB" dirty="0">
                <a:solidFill>
                  <a:schemeClr val="accent4">
                    <a:lumMod val="40000"/>
                    <a:lumOff val="60000"/>
                  </a:schemeClr>
                </a:solidFill>
              </a:rPr>
              <a:t>Upper part: pantheon of deities</a:t>
            </a:r>
            <a:br>
              <a:rPr lang="en-GB" dirty="0">
                <a:solidFill>
                  <a:schemeClr val="accent4">
                    <a:lumMod val="40000"/>
                    <a:lumOff val="60000"/>
                  </a:schemeClr>
                </a:solidFill>
              </a:rPr>
            </a:br>
            <a:r>
              <a:rPr lang="en-GB" dirty="0">
                <a:solidFill>
                  <a:schemeClr val="accent4">
                    <a:lumMod val="40000"/>
                    <a:lumOff val="60000"/>
                  </a:schemeClr>
                </a:solidFill>
              </a:rPr>
              <a:t>in a pyramidal composition:</a:t>
            </a:r>
          </a:p>
          <a:p>
            <a:pPr lvl="2"/>
            <a:r>
              <a:rPr lang="en-GB" dirty="0">
                <a:solidFill>
                  <a:schemeClr val="accent4">
                    <a:lumMod val="40000"/>
                    <a:lumOff val="60000"/>
                  </a:schemeClr>
                </a:solidFill>
              </a:rPr>
              <a:t>besides Saturn: </a:t>
            </a:r>
            <a:r>
              <a:rPr lang="en-GB" dirty="0" err="1">
                <a:solidFill>
                  <a:schemeClr val="accent4">
                    <a:lumMod val="40000"/>
                    <a:lumOff val="60000"/>
                  </a:schemeClr>
                </a:solidFill>
              </a:rPr>
              <a:t>Dionysos</a:t>
            </a:r>
            <a:r>
              <a:rPr lang="en-GB" dirty="0">
                <a:solidFill>
                  <a:schemeClr val="accent4">
                    <a:lumMod val="40000"/>
                    <a:lumOff val="60000"/>
                  </a:schemeClr>
                </a:solidFill>
              </a:rPr>
              <a:t> holding a </a:t>
            </a:r>
            <a:r>
              <a:rPr lang="en-GB" dirty="0" err="1">
                <a:solidFill>
                  <a:schemeClr val="accent4">
                    <a:lumMod val="40000"/>
                    <a:lumOff val="60000"/>
                  </a:schemeClr>
                </a:solidFill>
              </a:rPr>
              <a:t>thyrsos</a:t>
            </a:r>
            <a:r>
              <a:rPr lang="en-GB" dirty="0">
                <a:solidFill>
                  <a:schemeClr val="accent4">
                    <a:lumMod val="40000"/>
                    <a:lumOff val="60000"/>
                  </a:schemeClr>
                </a:solidFill>
              </a:rPr>
              <a:t>, </a:t>
            </a:r>
            <a:br>
              <a:rPr lang="en-GB" dirty="0">
                <a:solidFill>
                  <a:schemeClr val="accent4">
                    <a:lumMod val="40000"/>
                    <a:lumOff val="60000"/>
                  </a:schemeClr>
                </a:solidFill>
              </a:rPr>
            </a:br>
            <a:r>
              <a:rPr lang="en-GB" dirty="0">
                <a:solidFill>
                  <a:schemeClr val="accent4">
                    <a:lumMod val="40000"/>
                    <a:lumOff val="60000"/>
                  </a:schemeClr>
                </a:solidFill>
              </a:rPr>
              <a:t>Venus. </a:t>
            </a:r>
          </a:p>
          <a:p>
            <a:pPr lvl="2"/>
            <a:r>
              <a:rPr lang="en-GB" dirty="0">
                <a:solidFill>
                  <a:schemeClr val="accent4">
                    <a:lumMod val="40000"/>
                    <a:lumOff val="60000"/>
                  </a:schemeClr>
                </a:solidFill>
              </a:rPr>
              <a:t>Punic tradition: Pose, holding an </a:t>
            </a:r>
            <a:r>
              <a:rPr lang="en-GB" dirty="0" err="1">
                <a:solidFill>
                  <a:schemeClr val="accent4">
                    <a:lumMod val="40000"/>
                    <a:lumOff val="60000"/>
                  </a:schemeClr>
                </a:solidFill>
              </a:rPr>
              <a:t>oFFering</a:t>
            </a:r>
            <a:r>
              <a:rPr lang="en-GB" dirty="0">
                <a:solidFill>
                  <a:schemeClr val="accent4">
                    <a:lumMod val="40000"/>
                    <a:lumOff val="60000"/>
                  </a:schemeClr>
                </a:solidFill>
              </a:rPr>
              <a:t> </a:t>
            </a:r>
            <a:br>
              <a:rPr lang="en-GB" dirty="0">
                <a:solidFill>
                  <a:schemeClr val="accent4">
                    <a:lumMod val="40000"/>
                    <a:lumOff val="60000"/>
                  </a:schemeClr>
                </a:solidFill>
              </a:rPr>
            </a:br>
            <a:r>
              <a:rPr lang="en-GB" dirty="0">
                <a:solidFill>
                  <a:schemeClr val="accent4">
                    <a:lumMod val="40000"/>
                    <a:lumOff val="60000"/>
                  </a:schemeClr>
                </a:solidFill>
              </a:rPr>
              <a:t>against the chest</a:t>
            </a:r>
          </a:p>
          <a:p>
            <a:pPr lvl="2"/>
            <a:r>
              <a:rPr lang="en-GB" dirty="0">
                <a:solidFill>
                  <a:schemeClr val="accent4">
                    <a:lumMod val="40000"/>
                    <a:lumOff val="60000"/>
                  </a:schemeClr>
                </a:solidFill>
              </a:rPr>
              <a:t>arrangement clearly different from </a:t>
            </a:r>
            <a:r>
              <a:rPr lang="en-GB" u="sng" dirty="0">
                <a:solidFill>
                  <a:schemeClr val="accent4">
                    <a:lumMod val="40000"/>
                    <a:lumOff val="60000"/>
                  </a:schemeClr>
                </a:solidFill>
              </a:rPr>
              <a:t>both</a:t>
            </a:r>
            <a:r>
              <a:rPr lang="en-GB" dirty="0">
                <a:solidFill>
                  <a:schemeClr val="accent4">
                    <a:lumMod val="40000"/>
                    <a:lumOff val="60000"/>
                  </a:schemeClr>
                </a:solidFill>
              </a:rPr>
              <a:t> </a:t>
            </a:r>
            <a:br>
              <a:rPr lang="en-GB" dirty="0">
                <a:solidFill>
                  <a:schemeClr val="accent4">
                    <a:lumMod val="40000"/>
                    <a:lumOff val="60000"/>
                  </a:schemeClr>
                </a:solidFill>
              </a:rPr>
            </a:br>
            <a:r>
              <a:rPr lang="en-GB" dirty="0">
                <a:solidFill>
                  <a:schemeClr val="accent4">
                    <a:lumMod val="40000"/>
                    <a:lumOff val="60000"/>
                  </a:schemeClr>
                </a:solidFill>
              </a:rPr>
              <a:t>the neo-Punic style and also from the Roman </a:t>
            </a:r>
            <a:r>
              <a:rPr lang="en-GB" dirty="0" err="1">
                <a:solidFill>
                  <a:schemeClr val="accent4">
                    <a:lumMod val="40000"/>
                    <a:lumOff val="60000"/>
                  </a:schemeClr>
                </a:solidFill>
              </a:rPr>
              <a:t>stelai</a:t>
            </a:r>
            <a:endParaRPr lang="en-GB" dirty="0">
              <a:solidFill>
                <a:schemeClr val="accent4">
                  <a:lumMod val="40000"/>
                  <a:lumOff val="60000"/>
                </a:schemeClr>
              </a:solidFill>
            </a:endParaRPr>
          </a:p>
          <a:p>
            <a:pPr lvl="2"/>
            <a:r>
              <a:rPr lang="en-GB" dirty="0">
                <a:solidFill>
                  <a:schemeClr val="accent4">
                    <a:lumMod val="40000"/>
                    <a:lumOff val="60000"/>
                  </a:schemeClr>
                </a:solidFill>
              </a:rPr>
              <a:t>The emphasis on architectural ornament, and the relatively high quality of the relief carving, may in some sense be a product of the highly urbanized region of the Tunisian Tell from which these </a:t>
            </a:r>
            <a:r>
              <a:rPr lang="en-GB" dirty="0" err="1">
                <a:solidFill>
                  <a:schemeClr val="accent4">
                    <a:lumMod val="40000"/>
                    <a:lumOff val="60000"/>
                  </a:schemeClr>
                </a:solidFill>
              </a:rPr>
              <a:t>stelai</a:t>
            </a:r>
            <a:r>
              <a:rPr lang="en-GB" dirty="0">
                <a:solidFill>
                  <a:schemeClr val="accent4">
                    <a:lumMod val="40000"/>
                    <a:lumOff val="60000"/>
                  </a:schemeClr>
                </a:solidFill>
              </a:rPr>
              <a:t> come</a:t>
            </a:r>
            <a:endParaRPr lang="en-GB" dirty="0">
              <a:solidFill>
                <a:schemeClr val="accent4">
                  <a:lumMod val="40000"/>
                  <a:lumOff val="60000"/>
                </a:schemeClr>
              </a:solidFill>
            </a:endParaRPr>
          </a:p>
        </p:txBody>
      </p:sp>
      <p:sp>
        <p:nvSpPr>
          <p:cNvPr id="13" name="Title 1"/>
          <p:cNvSpPr>
            <a:spLocks noGrp="1"/>
          </p:cNvSpPr>
          <p:nvPr>
            <p:ph type="title"/>
          </p:nvPr>
        </p:nvSpPr>
        <p:spPr>
          <a:xfrm>
            <a:off x="512805" y="685801"/>
            <a:ext cx="7799208" cy="1151965"/>
          </a:xfrm>
        </p:spPr>
        <p:txBody>
          <a:bodyPr>
            <a:normAutofit/>
          </a:bodyPr>
          <a:lstStyle/>
          <a:p>
            <a:r>
              <a:rPr lang="en-GB" dirty="0" err="1">
                <a:solidFill>
                  <a:schemeClr val="accent5">
                    <a:lumMod val="60000"/>
                    <a:lumOff val="40000"/>
                  </a:schemeClr>
                </a:solidFill>
              </a:rPr>
              <a:t>Stelai</a:t>
            </a:r>
            <a:r>
              <a:rPr lang="en-GB" dirty="0">
                <a:solidFill>
                  <a:schemeClr val="accent5">
                    <a:lumMod val="60000"/>
                    <a:lumOff val="40000"/>
                  </a:schemeClr>
                </a:solidFill>
              </a:rPr>
              <a:t> to BA’AL/Saturn</a:t>
            </a:r>
            <a:endParaRPr lang="en-GB" dirty="0">
              <a:solidFill>
                <a:schemeClr val="accent5">
                  <a:lumMod val="60000"/>
                  <a:lumOff val="40000"/>
                </a:schemeClr>
              </a:solidFill>
            </a:endParaRPr>
          </a:p>
        </p:txBody>
      </p:sp>
      <p:sp>
        <p:nvSpPr>
          <p:cNvPr id="5" name="Rectangle 4"/>
          <p:cNvSpPr/>
          <p:nvPr/>
        </p:nvSpPr>
        <p:spPr>
          <a:xfrm>
            <a:off x="4566376" y="6180856"/>
            <a:ext cx="4572000" cy="430887"/>
          </a:xfrm>
          <a:prstGeom prst="rect">
            <a:avLst/>
          </a:prstGeom>
        </p:spPr>
        <p:txBody>
          <a:bodyPr>
            <a:spAutoFit/>
          </a:bodyPr>
          <a:lstStyle/>
          <a:p>
            <a:pPr algn="ctr"/>
            <a:r>
              <a:rPr lang="en-GB" sz="1100" dirty="0"/>
              <a:t>Jennifer P. Moore, « Cultural elasticity in the inscriptions of the so-called </a:t>
            </a:r>
            <a:br>
              <a:rPr lang="en-GB" sz="1100" dirty="0"/>
            </a:br>
            <a:r>
              <a:rPr lang="en-GB" sz="1100" dirty="0"/>
              <a:t>« La </a:t>
            </a:r>
            <a:r>
              <a:rPr lang="en-GB" sz="1100" dirty="0" err="1"/>
              <a:t>Ghorfa</a:t>
            </a:r>
            <a:r>
              <a:rPr lang="en-GB" sz="1100" dirty="0"/>
              <a:t> » stelae », </a:t>
            </a:r>
            <a:r>
              <a:rPr lang="en-GB" sz="1100" i="1" dirty="0" err="1"/>
              <a:t>Antiquités</a:t>
            </a:r>
            <a:r>
              <a:rPr lang="en-GB" sz="1100" i="1" dirty="0"/>
              <a:t> </a:t>
            </a:r>
            <a:r>
              <a:rPr lang="en-GB" sz="1100" i="1" dirty="0" err="1"/>
              <a:t>africaines</a:t>
            </a:r>
            <a:r>
              <a:rPr lang="en-GB" sz="1100" dirty="0"/>
              <a:t>, vol. 35, 1999, pp. 31-37</a:t>
            </a:r>
            <a:endParaRPr lang="en-GB" sz="1100" dirty="0"/>
          </a:p>
        </p:txBody>
      </p:sp>
    </p:spTree>
    <p:extLst>
      <p:ext uri="{BB962C8B-B14F-4D97-AF65-F5344CB8AC3E}">
        <p14:creationId xmlns:p14="http://schemas.microsoft.com/office/powerpoint/2010/main" val="2128811776"/>
      </p:ext>
    </p:extLst>
  </p:cSld>
  <p:clrMapOvr>
    <a:masterClrMapping/>
  </p:clrMapOvr>
  <p:transition spd="slow">
    <p:randomBar dir="ver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err="1"/>
              <a:t>Stelai</a:t>
            </a:r>
            <a:r>
              <a:rPr lang="en-GB" dirty="0"/>
              <a:t> to BA’AL/Saturn</a:t>
            </a:r>
            <a:endParaRPr lang="en-GB" dirty="0"/>
          </a:p>
        </p:txBody>
      </p:sp>
      <p:pic>
        <p:nvPicPr>
          <p:cNvPr id="13" name="Content Placeholder 12"/>
          <p:cNvPicPr>
            <a:picLocks noGrp="1" noChangeAspect="1"/>
          </p:cNvPicPr>
          <p:nvPr>
            <p:ph sz="quarter" idx="13"/>
          </p:nvPr>
        </p:nvPicPr>
        <p:blipFill rotWithShape="1">
          <a:blip r:embed="rId4">
            <a:extLst>
              <a:ext uri="{BEBA8EAE-BF5A-486C-A8C5-ECC9F3942E4B}">
                <a14:imgProps xmlns:a14="http://schemas.microsoft.com/office/drawing/2010/main">
                  <a14:imgLayer r:embed="rId5">
                    <a14:imgEffect>
                      <a14:backgroundRemoval t="5252" b="93885" l="8111" r="92352">
                        <a14:foregroundMark x1="31866" y1="16547" x2="31866" y2="16547"/>
                        <a14:foregroundMark x1="28042" y1="40216" x2="28042" y2="40216"/>
                        <a14:foregroundMark x1="25145" y1="42086" x2="25145" y2="42086"/>
                        <a14:foregroundMark x1="40324" y1="66043" x2="40324" y2="66043"/>
                        <a14:foregroundMark x1="54461" y1="65324" x2="54461" y2="65324"/>
                        <a14:foregroundMark x1="68019" y1="76835" x2="68019" y2="76835"/>
                        <a14:foregroundMark x1="74623" y1="66187" x2="74623" y2="66187"/>
                        <a14:foregroundMark x1="39861" y1="81007" x2="39861" y2="81007"/>
                        <a14:foregroundMark x1="46234" y1="80360" x2="46234" y2="80360"/>
                        <a14:foregroundMark x1="32793" y1="74173" x2="32793" y2="74173"/>
                        <a14:foregroundMark x1="29316" y1="73597" x2="29316" y2="73597"/>
                        <a14:foregroundMark x1="22596" y1="43525" x2="22596" y2="43525"/>
                        <a14:foregroundMark x1="33835" y1="39281" x2="33835" y2="39281"/>
                        <a14:foregroundMark x1="40672" y1="57842" x2="40672" y2="57842"/>
                        <a14:foregroundMark x1="68482" y1="66547" x2="68482" y2="66547"/>
                        <a14:foregroundMark x1="66512" y1="65899" x2="66512" y2="65899"/>
                        <a14:foregroundMark x1="33835" y1="18705" x2="33835" y2="18705"/>
                        <a14:foregroundMark x1="35226" y1="14892" x2="35226" y2="14892"/>
                        <a14:foregroundMark x1="27462" y1="16331" x2="27462" y2="16331"/>
                        <a14:foregroundMark x1="19235" y1="33237" x2="19235" y2="33237"/>
                        <a14:foregroundMark x1="9038" y1="33165" x2="9038" y2="33165"/>
                        <a14:foregroundMark x1="9038" y1="33597" x2="9038" y2="33597"/>
                        <a14:foregroundMark x1="8459" y1="36043" x2="8459" y2="36043"/>
                        <a14:foregroundMark x1="8575" y1="41367" x2="8575" y2="41367"/>
                      </a14:backgroundRemoval>
                    </a14:imgEffect>
                  </a14:imgLayer>
                </a14:imgProps>
              </a:ext>
            </a:extLst>
          </a:blip>
          <a:srcRect b="6142"/>
          <a:stretch/>
        </p:blipFill>
        <p:spPr>
          <a:xfrm>
            <a:off x="298351" y="733703"/>
            <a:ext cx="4043655" cy="6112962"/>
          </a:xfrm>
        </p:spPr>
      </p:pic>
    </p:spTree>
    <p:extLst>
      <p:ext uri="{BB962C8B-B14F-4D97-AF65-F5344CB8AC3E}">
        <p14:creationId xmlns:p14="http://schemas.microsoft.com/office/powerpoint/2010/main" val="222099835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DOUGGA (</a:t>
            </a:r>
            <a:r>
              <a:rPr lang="en-GB" dirty="0" err="1"/>
              <a:t>Thuga</a:t>
            </a:r>
            <a:r>
              <a:rPr lang="en-GB" dirty="0"/>
              <a:t>)</a:t>
            </a:r>
            <a:endParaRPr lang="en-GB" dirty="0"/>
          </a:p>
        </p:txBody>
      </p:sp>
      <p:pic>
        <p:nvPicPr>
          <p:cNvPr id="6" name="Content Placeholder 5"/>
          <p:cNvPicPr>
            <a:picLocks noGrp="1" noChangeAspect="1"/>
          </p:cNvPicPr>
          <p:nvPr>
            <p:ph sz="quarter" idx="13"/>
          </p:nvPr>
        </p:nvPicPr>
        <p:blipFill>
          <a:blip r:embed="rId4"/>
          <a:stretch>
            <a:fillRect/>
          </a:stretch>
        </p:blipFill>
        <p:spPr>
          <a:xfrm>
            <a:off x="63413" y="1559187"/>
            <a:ext cx="3846058" cy="4719663"/>
          </a:xfrm>
        </p:spPr>
      </p:pic>
      <p:pic>
        <p:nvPicPr>
          <p:cNvPr id="10" name="Picture 9"/>
          <p:cNvPicPr>
            <a:picLocks noChangeAspect="1"/>
          </p:cNvPicPr>
          <p:nvPr/>
        </p:nvPicPr>
        <p:blipFill>
          <a:blip r:embed="rId5"/>
          <a:stretch>
            <a:fillRect/>
          </a:stretch>
        </p:blipFill>
        <p:spPr>
          <a:xfrm>
            <a:off x="3774090" y="2577504"/>
            <a:ext cx="4272767" cy="31537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p:cNvPicPr>
            <a:picLocks noChangeAspect="1"/>
          </p:cNvPicPr>
          <p:nvPr/>
        </p:nvPicPr>
        <p:blipFill>
          <a:blip r:embed="rId6"/>
          <a:stretch>
            <a:fillRect/>
          </a:stretch>
        </p:blipFill>
        <p:spPr>
          <a:xfrm>
            <a:off x="6658566" y="0"/>
            <a:ext cx="2083944" cy="31340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6" name="Rectangle 15"/>
          <p:cNvSpPr/>
          <p:nvPr/>
        </p:nvSpPr>
        <p:spPr>
          <a:xfrm rot="5400000">
            <a:off x="7099214" y="1642472"/>
            <a:ext cx="3597460" cy="276999"/>
          </a:xfrm>
          <a:prstGeom prst="rect">
            <a:avLst/>
          </a:prstGeom>
        </p:spPr>
        <p:txBody>
          <a:bodyPr wrap="none">
            <a:spAutoFit/>
          </a:bodyPr>
          <a:lstStyle/>
          <a:p>
            <a:r>
              <a:rPr lang="en-GB" sz="1200" dirty="0"/>
              <a:t>Mausoleum of </a:t>
            </a:r>
            <a:r>
              <a:rPr lang="en-GB" sz="1200" dirty="0" err="1"/>
              <a:t>Ateban</a:t>
            </a:r>
            <a:r>
              <a:rPr lang="en-GB" sz="1200" dirty="0"/>
              <a:t>, 3-2 c. BC, Numidian architecture</a:t>
            </a:r>
            <a:endParaRPr lang="en-GB" sz="1200" dirty="0"/>
          </a:p>
        </p:txBody>
      </p:sp>
    </p:spTree>
    <p:extLst>
      <p:ext uri="{BB962C8B-B14F-4D97-AF65-F5344CB8AC3E}">
        <p14:creationId xmlns:p14="http://schemas.microsoft.com/office/powerpoint/2010/main" val="23929966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25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11" name="Content Placeholder 5"/>
          <p:cNvPicPr>
            <a:picLocks noChangeAspect="1"/>
          </p:cNvPicPr>
          <p:nvPr/>
        </p:nvPicPr>
        <p:blipFill rotWithShape="1">
          <a:blip r:embed="rId3" cstate="hqprint">
            <a:alphaModFix amt="43000"/>
            <a:extLst>
              <a:ext uri="{28A0092B-C50C-407E-A947-70E740481C1C}">
                <a14:useLocalDpi xmlns:a14="http://schemas.microsoft.com/office/drawing/2010/main"/>
              </a:ext>
            </a:extLst>
          </a:blip>
          <a:srcRect l="11875" r="10670" b="1"/>
          <a:stretch/>
        </p:blipFill>
        <p:spPr>
          <a:xfrm>
            <a:off x="20" y="10"/>
            <a:ext cx="8762931" cy="6363853"/>
          </a:xfrm>
          <a:prstGeom prst="rect">
            <a:avLst/>
          </a:prstGeom>
          <a:ln>
            <a:noFill/>
          </a:ln>
        </p:spPr>
      </p:pic>
      <p:sp>
        <p:nvSpPr>
          <p:cNvPr id="19"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6"/>
            <a:ext cx="877988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1" name="Freeform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8" y="1"/>
            <a:ext cx="8829969"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514351" y="685801"/>
            <a:ext cx="7797662" cy="1151965"/>
          </a:xfrm>
        </p:spPr>
        <p:txBody>
          <a:bodyPr>
            <a:normAutofit/>
          </a:bodyPr>
          <a:lstStyle/>
          <a:p>
            <a:r>
              <a:rPr lang="en-GB" dirty="0"/>
              <a:t>DOUGGA (</a:t>
            </a:r>
            <a:r>
              <a:rPr lang="en-GB" dirty="0" err="1"/>
              <a:t>Thugga</a:t>
            </a:r>
            <a:r>
              <a:rPr lang="en-GB" dirty="0"/>
              <a:t>)</a:t>
            </a:r>
            <a:endParaRPr lang="en-GB" dirty="0"/>
          </a:p>
        </p:txBody>
      </p:sp>
      <p:pic>
        <p:nvPicPr>
          <p:cNvPr id="6" name="Content Placeholder 5"/>
          <p:cNvPicPr>
            <a:picLocks noGrp="1" noChangeAspect="1"/>
          </p:cNvPicPr>
          <p:nvPr>
            <p:ph sz="quarter" idx="13"/>
          </p:nvPr>
        </p:nvPicPr>
        <p:blipFill>
          <a:blip r:embed="rId4"/>
          <a:stretch>
            <a:fillRect/>
          </a:stretch>
        </p:blipFill>
        <p:spPr>
          <a:xfrm>
            <a:off x="63413" y="1559187"/>
            <a:ext cx="3846058" cy="4719663"/>
          </a:xfrm>
        </p:spPr>
      </p:pic>
      <p:pic>
        <p:nvPicPr>
          <p:cNvPr id="5" name="Picture 4"/>
          <p:cNvPicPr>
            <a:picLocks noChangeAspect="1"/>
          </p:cNvPicPr>
          <p:nvPr/>
        </p:nvPicPr>
        <p:blipFill>
          <a:blip r:embed="rId5"/>
          <a:stretch>
            <a:fillRect/>
          </a:stretch>
        </p:blipFill>
        <p:spPr>
          <a:xfrm>
            <a:off x="3749041" y="1653537"/>
            <a:ext cx="3229819" cy="21507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p:cNvSpPr/>
          <p:nvPr/>
        </p:nvSpPr>
        <p:spPr>
          <a:xfrm>
            <a:off x="3859885" y="3445685"/>
            <a:ext cx="2516971" cy="369332"/>
          </a:xfrm>
          <a:prstGeom prst="rect">
            <a:avLst/>
          </a:prstGeom>
        </p:spPr>
        <p:txBody>
          <a:bodyPr wrap="none">
            <a:spAutoFit/>
          </a:bodyPr>
          <a:lstStyle/>
          <a:p>
            <a:r>
              <a:rPr lang="en-GB" dirty="0"/>
              <a:t>Temple of Juno </a:t>
            </a:r>
            <a:r>
              <a:rPr lang="en-GB" dirty="0" err="1"/>
              <a:t>Caelestis</a:t>
            </a:r>
            <a:endParaRPr lang="en-GB" dirty="0"/>
          </a:p>
        </p:txBody>
      </p:sp>
      <p:pic>
        <p:nvPicPr>
          <p:cNvPr id="12" name="Picture 11"/>
          <p:cNvPicPr>
            <a:picLocks noChangeAspect="1"/>
          </p:cNvPicPr>
          <p:nvPr/>
        </p:nvPicPr>
        <p:blipFill>
          <a:blip r:embed="rId6"/>
          <a:stretch>
            <a:fillRect/>
          </a:stretch>
        </p:blipFill>
        <p:spPr>
          <a:xfrm>
            <a:off x="5357218" y="4008331"/>
            <a:ext cx="3449533" cy="22345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8" name="Rectangle 17"/>
          <p:cNvSpPr/>
          <p:nvPr/>
        </p:nvSpPr>
        <p:spPr>
          <a:xfrm>
            <a:off x="5779698" y="4016245"/>
            <a:ext cx="1774781" cy="369332"/>
          </a:xfrm>
          <a:prstGeom prst="rect">
            <a:avLst/>
          </a:prstGeom>
        </p:spPr>
        <p:txBody>
          <a:bodyPr wrap="none">
            <a:spAutoFit/>
          </a:bodyPr>
          <a:lstStyle/>
          <a:p>
            <a:r>
              <a:rPr lang="en-GB" dirty="0"/>
              <a:t>Temple of Saturn</a:t>
            </a:r>
            <a:endParaRPr lang="en-GB" dirty="0"/>
          </a:p>
        </p:txBody>
      </p:sp>
      <p:pic>
        <p:nvPicPr>
          <p:cNvPr id="16" name="Picture 15"/>
          <p:cNvPicPr>
            <a:picLocks noChangeAspect="1"/>
          </p:cNvPicPr>
          <p:nvPr/>
        </p:nvPicPr>
        <p:blipFill>
          <a:blip r:embed="rId7"/>
          <a:stretch>
            <a:fillRect/>
          </a:stretch>
        </p:blipFill>
        <p:spPr>
          <a:xfrm>
            <a:off x="7180345" y="52508"/>
            <a:ext cx="1770402" cy="2192884"/>
          </a:xfrm>
          <a:prstGeom prst="rect">
            <a:avLst/>
          </a:prstGeom>
        </p:spPr>
      </p:pic>
      <p:sp>
        <p:nvSpPr>
          <p:cNvPr id="22" name="Rectangle 21"/>
          <p:cNvSpPr/>
          <p:nvPr/>
        </p:nvSpPr>
        <p:spPr>
          <a:xfrm>
            <a:off x="6635496" y="2182451"/>
            <a:ext cx="2412862" cy="369332"/>
          </a:xfrm>
          <a:prstGeom prst="rect">
            <a:avLst/>
          </a:prstGeom>
        </p:spPr>
        <p:txBody>
          <a:bodyPr wrap="square">
            <a:spAutoFit/>
          </a:bodyPr>
          <a:lstStyle/>
          <a:p>
            <a:pPr algn="r"/>
            <a:r>
              <a:rPr lang="en-GB" dirty="0"/>
              <a:t>Jupiter from </a:t>
            </a:r>
            <a:r>
              <a:rPr lang="en-GB" dirty="0" err="1"/>
              <a:t>Dougga</a:t>
            </a:r>
            <a:endParaRPr lang="en-GB" dirty="0"/>
          </a:p>
        </p:txBody>
      </p:sp>
    </p:spTree>
    <p:extLst>
      <p:ext uri="{BB962C8B-B14F-4D97-AF65-F5344CB8AC3E}">
        <p14:creationId xmlns:p14="http://schemas.microsoft.com/office/powerpoint/2010/main" val="10927571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75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nodeType="afterEffect">
                                  <p:stCondLst>
                                    <p:cond delay="75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75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1000"/>
                                        <p:tgtEl>
                                          <p:spTgt spid="18"/>
                                        </p:tgtEl>
                                      </p:cBhvr>
                                    </p:animEffect>
                                    <p:anim calcmode="lin" valueType="num">
                                      <p:cBhvr>
                                        <p:cTn id="26" dur="1000" fill="hold"/>
                                        <p:tgtEl>
                                          <p:spTgt spid="18"/>
                                        </p:tgtEl>
                                        <p:attrNameLst>
                                          <p:attrName>ppt_x</p:attrName>
                                        </p:attrNameLst>
                                      </p:cBhvr>
                                      <p:tavLst>
                                        <p:tav tm="0">
                                          <p:val>
                                            <p:strVal val="#ppt_x"/>
                                          </p:val>
                                        </p:tav>
                                        <p:tav tm="100000">
                                          <p:val>
                                            <p:strVal val="#ppt_x"/>
                                          </p:val>
                                        </p:tav>
                                      </p:tavLst>
                                    </p:anim>
                                    <p:anim calcmode="lin" valueType="num">
                                      <p:cBhvr>
                                        <p:cTn id="27" dur="1000" fill="hold"/>
                                        <p:tgtEl>
                                          <p:spTgt spid="18"/>
                                        </p:tgtEl>
                                        <p:attrNameLst>
                                          <p:attrName>ppt_y</p:attrName>
                                        </p:attrNameLst>
                                      </p:cBhvr>
                                      <p:tavLst>
                                        <p:tav tm="0">
                                          <p:val>
                                            <p:strVal val="#ppt_y+.1"/>
                                          </p:val>
                                        </p:tav>
                                        <p:tav tm="100000">
                                          <p:val>
                                            <p:strVal val="#ppt_y"/>
                                          </p:val>
                                        </p:tav>
                                      </p:tavLst>
                                    </p:anim>
                                  </p:childTnLst>
                                </p:cTn>
                              </p:par>
                            </p:childTnLst>
                          </p:cTn>
                        </p:par>
                        <p:par>
                          <p:cTn id="28" fill="hold">
                            <p:stCondLst>
                              <p:cond delay="6250"/>
                            </p:stCondLst>
                            <p:childTnLst>
                              <p:par>
                                <p:cTn id="29" presetID="42" presetClass="entr" presetSubtype="0" fill="hold" grpId="0" nodeType="afterEffect">
                                  <p:stCondLst>
                                    <p:cond delay="75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1000"/>
                                        <p:tgtEl>
                                          <p:spTgt spid="22"/>
                                        </p:tgtEl>
                                      </p:cBhvr>
                                    </p:animEffect>
                                    <p:anim calcmode="lin" valueType="num">
                                      <p:cBhvr>
                                        <p:cTn id="32" dur="1000" fill="hold"/>
                                        <p:tgtEl>
                                          <p:spTgt spid="22"/>
                                        </p:tgtEl>
                                        <p:attrNameLst>
                                          <p:attrName>ppt_x</p:attrName>
                                        </p:attrNameLst>
                                      </p:cBhvr>
                                      <p:tavLst>
                                        <p:tav tm="0">
                                          <p:val>
                                            <p:strVal val="#ppt_x"/>
                                          </p:val>
                                        </p:tav>
                                        <p:tav tm="100000">
                                          <p:val>
                                            <p:strVal val="#ppt_x"/>
                                          </p:val>
                                        </p:tav>
                                      </p:tavLst>
                                    </p:anim>
                                    <p:anim calcmode="lin" valueType="num">
                                      <p:cBhvr>
                                        <p:cTn id="33" dur="1000" fill="hold"/>
                                        <p:tgtEl>
                                          <p:spTgt spid="22"/>
                                        </p:tgtEl>
                                        <p:attrNameLst>
                                          <p:attrName>ppt_y</p:attrName>
                                        </p:attrNameLst>
                                      </p:cBhvr>
                                      <p:tavLst>
                                        <p:tav tm="0">
                                          <p:val>
                                            <p:strVal val="#ppt_y+.1"/>
                                          </p:val>
                                        </p:tav>
                                        <p:tav tm="100000">
                                          <p:val>
                                            <p:strVal val="#ppt_y"/>
                                          </p:val>
                                        </p:tav>
                                      </p:tavLst>
                                    </p:anim>
                                  </p:childTnLst>
                                </p:cTn>
                              </p:par>
                            </p:childTnLst>
                          </p:cTn>
                        </p:par>
                        <p:par>
                          <p:cTn id="34" fill="hold">
                            <p:stCondLst>
                              <p:cond delay="8000"/>
                            </p:stCondLst>
                            <p:childTnLst>
                              <p:par>
                                <p:cTn id="35" presetID="42" presetClass="entr" presetSubtype="0" fill="hold" nodeType="afterEffect">
                                  <p:stCondLst>
                                    <p:cond delay="75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1000"/>
                                        <p:tgtEl>
                                          <p:spTgt spid="16"/>
                                        </p:tgtEl>
                                      </p:cBhvr>
                                    </p:animEffect>
                                    <p:anim calcmode="lin" valueType="num">
                                      <p:cBhvr>
                                        <p:cTn id="38" dur="1000" fill="hold"/>
                                        <p:tgtEl>
                                          <p:spTgt spid="16"/>
                                        </p:tgtEl>
                                        <p:attrNameLst>
                                          <p:attrName>ppt_x</p:attrName>
                                        </p:attrNameLst>
                                      </p:cBhvr>
                                      <p:tavLst>
                                        <p:tav tm="0">
                                          <p:val>
                                            <p:strVal val="#ppt_x"/>
                                          </p:val>
                                        </p:tav>
                                        <p:tav tm="100000">
                                          <p:val>
                                            <p:strVal val="#ppt_x"/>
                                          </p:val>
                                        </p:tav>
                                      </p:tavLst>
                                    </p:anim>
                                    <p:anim calcmode="lin" valueType="num">
                                      <p:cBhvr>
                                        <p:cTn id="3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8" grpId="0"/>
      <p:bldP spid="2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5"/>
          <p:cNvPicPr>
            <a:picLocks noChangeAspect="1"/>
          </p:cNvPicPr>
          <p:nvPr/>
        </p:nvPicPr>
        <p:blipFill rotWithShape="1">
          <a:blip r:embed="rId2" cstate="hqprint">
            <a:alphaModFix amt="43000"/>
            <a:extLst>
              <a:ext uri="{28A0092B-C50C-407E-A947-70E740481C1C}">
                <a14:useLocalDpi xmlns:a14="http://schemas.microsoft.com/office/drawing/2010/main"/>
              </a:ext>
            </a:extLst>
          </a:blip>
          <a:srcRect/>
          <a:stretch/>
        </p:blipFill>
        <p:spPr>
          <a:xfrm>
            <a:off x="-1523980" y="10"/>
            <a:ext cx="11734780" cy="6408728"/>
          </a:xfrm>
          <a:prstGeom prst="rect">
            <a:avLst/>
          </a:prstGeom>
          <a:ln>
            <a:noFill/>
          </a:ln>
        </p:spPr>
      </p:pic>
      <p:sp>
        <p:nvSpPr>
          <p:cNvPr id="2" name="Title 1"/>
          <p:cNvSpPr>
            <a:spLocks noGrp="1"/>
          </p:cNvSpPr>
          <p:nvPr>
            <p:ph type="title"/>
          </p:nvPr>
        </p:nvSpPr>
        <p:spPr>
          <a:xfrm>
            <a:off x="-838199" y="685801"/>
            <a:ext cx="10396882" cy="1151965"/>
          </a:xfrm>
        </p:spPr>
        <p:txBody>
          <a:bodyPr>
            <a:normAutofit/>
          </a:bodyPr>
          <a:lstStyle/>
          <a:p>
            <a:r>
              <a:rPr lang="en-GB" dirty="0"/>
              <a:t>Roman Egypt</a:t>
            </a:r>
          </a:p>
        </p:txBody>
      </p:sp>
      <p:pic>
        <p:nvPicPr>
          <p:cNvPr id="11" name="Content Placeholder 10"/>
          <p:cNvPicPr>
            <a:picLocks noGrp="1" noChangeAspect="1"/>
          </p:cNvPicPr>
          <p:nvPr>
            <p:ph sz="quarter" idx="13"/>
          </p:nvPr>
        </p:nvPicPr>
        <p:blipFill rotWithShape="1">
          <a:blip r:embed="rId3" cstate="hqprint">
            <a:extLst>
              <a:ext uri="{28A0092B-C50C-407E-A947-70E740481C1C}">
                <a14:useLocalDpi xmlns:a14="http://schemas.microsoft.com/office/drawing/2010/main"/>
              </a:ext>
            </a:extLst>
          </a:blip>
          <a:srcRect/>
          <a:stretch/>
        </p:blipFill>
        <p:spPr>
          <a:xfrm>
            <a:off x="2363523" y="1511783"/>
            <a:ext cx="6296530" cy="41324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661650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5"/>
          <p:cNvPicPr>
            <a:picLocks noChangeAspect="1"/>
          </p:cNvPicPr>
          <p:nvPr/>
        </p:nvPicPr>
        <p:blipFill rotWithShape="1">
          <a:blip r:embed="rId2" cstate="hqprint">
            <a:alphaModFix amt="43000"/>
            <a:extLst>
              <a:ext uri="{28A0092B-C50C-407E-A947-70E740481C1C}">
                <a14:useLocalDpi xmlns:a14="http://schemas.microsoft.com/office/drawing/2010/main"/>
              </a:ext>
            </a:extLst>
          </a:blip>
          <a:srcRect/>
          <a:stretch/>
        </p:blipFill>
        <p:spPr>
          <a:xfrm>
            <a:off x="-1523980" y="-98666"/>
            <a:ext cx="11734780" cy="6408728"/>
          </a:xfrm>
          <a:prstGeom prst="rect">
            <a:avLst/>
          </a:prstGeom>
          <a:ln>
            <a:noFill/>
          </a:ln>
        </p:spPr>
      </p:pic>
      <p:sp>
        <p:nvSpPr>
          <p:cNvPr id="2" name="Title 1"/>
          <p:cNvSpPr>
            <a:spLocks noGrp="1"/>
          </p:cNvSpPr>
          <p:nvPr>
            <p:ph type="title"/>
          </p:nvPr>
        </p:nvSpPr>
        <p:spPr>
          <a:xfrm>
            <a:off x="-838199" y="685801"/>
            <a:ext cx="10396882" cy="1151965"/>
          </a:xfrm>
        </p:spPr>
        <p:txBody>
          <a:bodyPr>
            <a:normAutofit/>
          </a:bodyPr>
          <a:lstStyle/>
          <a:p>
            <a:r>
              <a:rPr lang="en-GB" dirty="0"/>
              <a:t>Roman Egypt</a:t>
            </a:r>
          </a:p>
        </p:txBody>
      </p:sp>
      <p:pic>
        <p:nvPicPr>
          <p:cNvPr id="5" name="Content Placeholder 4"/>
          <p:cNvPicPr>
            <a:picLocks noGrp="1" noChangeAspect="1"/>
          </p:cNvPicPr>
          <p:nvPr>
            <p:ph sz="quarter" idx="13"/>
          </p:nvPr>
        </p:nvPicPr>
        <p:blipFill>
          <a:blip r:embed="rId3"/>
          <a:stretch>
            <a:fillRect/>
          </a:stretch>
        </p:blipFill>
        <p:spPr>
          <a:xfrm>
            <a:off x="4269393" y="314125"/>
            <a:ext cx="4266156" cy="24034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4360242" y="2881208"/>
            <a:ext cx="4572000" cy="1200329"/>
          </a:xfrm>
          <a:prstGeom prst="rect">
            <a:avLst/>
          </a:prstGeom>
        </p:spPr>
        <p:txBody>
          <a:bodyPr>
            <a:spAutoFit/>
          </a:bodyPr>
          <a:lstStyle/>
          <a:p>
            <a:r>
              <a:rPr lang="en-GB" dirty="0"/>
              <a:t>For example, ESNA – an ancient Egyptian temple, but last phase: Greco-Roman, </a:t>
            </a:r>
            <a:br>
              <a:rPr lang="en-GB" dirty="0"/>
            </a:br>
            <a:r>
              <a:rPr lang="en-GB" dirty="0"/>
              <a:t>incl. building work under Roman emperors from Claudius (AD41-54) to Decius (249-251) </a:t>
            </a:r>
          </a:p>
        </p:txBody>
      </p:sp>
      <p:pic>
        <p:nvPicPr>
          <p:cNvPr id="9" name="Picture 8"/>
          <p:cNvPicPr>
            <a:picLocks noChangeAspect="1"/>
          </p:cNvPicPr>
          <p:nvPr/>
        </p:nvPicPr>
        <p:blipFill>
          <a:blip r:embed="rId4"/>
          <a:stretch>
            <a:fillRect/>
          </a:stretch>
        </p:blipFill>
        <p:spPr>
          <a:xfrm>
            <a:off x="-1360078" y="1693042"/>
            <a:ext cx="5333442" cy="3555628"/>
          </a:xfrm>
          <a:prstGeom prst="rect">
            <a:avLst/>
          </a:prstGeom>
        </p:spPr>
      </p:pic>
      <p:sp>
        <p:nvSpPr>
          <p:cNvPr id="10" name="Rectangle 9"/>
          <p:cNvSpPr/>
          <p:nvPr/>
        </p:nvSpPr>
        <p:spPr>
          <a:xfrm>
            <a:off x="-710577" y="5248670"/>
            <a:ext cx="2406300" cy="369332"/>
          </a:xfrm>
          <a:prstGeom prst="rect">
            <a:avLst/>
          </a:prstGeom>
        </p:spPr>
        <p:txBody>
          <a:bodyPr wrap="none">
            <a:spAutoFit/>
          </a:bodyPr>
          <a:lstStyle/>
          <a:p>
            <a:r>
              <a:rPr lang="en-GB" dirty="0"/>
              <a:t>Temple of </a:t>
            </a:r>
            <a:r>
              <a:rPr lang="en-GB" dirty="0" err="1"/>
              <a:t>Dendur</a:t>
            </a:r>
            <a:r>
              <a:rPr lang="en-GB" dirty="0"/>
              <a:t>, 15 BC</a:t>
            </a:r>
          </a:p>
        </p:txBody>
      </p:sp>
    </p:spTree>
    <p:extLst>
      <p:ext uri="{BB962C8B-B14F-4D97-AF65-F5344CB8AC3E}">
        <p14:creationId xmlns:p14="http://schemas.microsoft.com/office/powerpoint/2010/main" val="9823596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p:txBody>
          <a:bodyPr/>
          <a:lstStyle/>
          <a:p>
            <a:endParaRPr lang="en-GB"/>
          </a:p>
        </p:txBody>
      </p:sp>
    </p:spTree>
    <p:extLst>
      <p:ext uri="{BB962C8B-B14F-4D97-AF65-F5344CB8AC3E}">
        <p14:creationId xmlns:p14="http://schemas.microsoft.com/office/powerpoint/2010/main" val="364494842"/>
      </p:ext>
    </p:extLst>
  </p:cSld>
  <p:clrMapOvr>
    <a:masterClrMapping/>
  </p:clrMapOvr>
  <p:transition spd="slow">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p:txBody>
          <a:bodyPr/>
          <a:lstStyle/>
          <a:p>
            <a:endParaRPr lang="en-GB"/>
          </a:p>
        </p:txBody>
      </p:sp>
    </p:spTree>
    <p:extLst>
      <p:ext uri="{BB962C8B-B14F-4D97-AF65-F5344CB8AC3E}">
        <p14:creationId xmlns:p14="http://schemas.microsoft.com/office/powerpoint/2010/main" val="651116501"/>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Main Event</Template>
  <TotalTime>2185</TotalTime>
  <Words>1082</Words>
  <Application>Microsoft Office PowerPoint</Application>
  <PresentationFormat>On-screen Show (4:3)</PresentationFormat>
  <Paragraphs>129</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Impact</vt:lpstr>
      <vt:lpstr>Wingdings</vt:lpstr>
      <vt:lpstr>Main Event</vt:lpstr>
      <vt:lpstr>Religious Change in North Africa</vt:lpstr>
      <vt:lpstr>Focus / Problems</vt:lpstr>
      <vt:lpstr>PowerPoint Presentation</vt:lpstr>
      <vt:lpstr>PowerPoint Presentation</vt:lpstr>
      <vt:lpstr>“Romanising” BA’AL SATURN</vt:lpstr>
      <vt:lpstr>“Romanising” BA’AL SATURN</vt:lpstr>
      <vt:lpstr>“Romanising” BA’AL SATURN</vt:lpstr>
      <vt:lpstr>“Romanising” BA’AL SATURN</vt:lpstr>
      <vt:lpstr>Tophet: Child sacrifice</vt:lpstr>
      <vt:lpstr>Tophet: Sources</vt:lpstr>
      <vt:lpstr>Tophet: Sources</vt:lpstr>
      <vt:lpstr>Tophet: Sources</vt:lpstr>
      <vt:lpstr>PowerPoint Presentation</vt:lpstr>
      <vt:lpstr>Votive Stelai</vt:lpstr>
      <vt:lpstr>Stelai to BA’AL/Saturn</vt:lpstr>
      <vt:lpstr>Stelai to BA’AL/Saturn</vt:lpstr>
      <vt:lpstr>Stelai to BA’AL/Saturn</vt:lpstr>
      <vt:lpstr>Stelai to BA’AL/Saturn</vt:lpstr>
      <vt:lpstr>Stelai to BA’AL/Saturn</vt:lpstr>
      <vt:lpstr>Stelai to BA’AL/Saturn</vt:lpstr>
      <vt:lpstr>Stelai to BA’AL/Saturn</vt:lpstr>
      <vt:lpstr>DOUGGA (Thuga)</vt:lpstr>
      <vt:lpstr>DOUGGA (Thugga)</vt:lpstr>
      <vt:lpstr>Roman Egypt</vt:lpstr>
      <vt:lpstr>Roman Egypt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Religious Change in North Africa</dc:title>
  <dc:creator>Ralph Haeussler</dc:creator>
  <cp:lastModifiedBy>Ralph Haeussler</cp:lastModifiedBy>
  <cp:revision>114</cp:revision>
  <dcterms:created xsi:type="dcterms:W3CDTF">2017-03-12T11:00:44Z</dcterms:created>
  <dcterms:modified xsi:type="dcterms:W3CDTF">2017-03-20T08:20:36Z</dcterms:modified>
</cp:coreProperties>
</file>