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4"/>
  </p:sldMasterIdLst>
  <p:notesMasterIdLst>
    <p:notesMasterId r:id="rId15"/>
  </p:notesMasterIdLst>
  <p:handoutMasterIdLst>
    <p:handoutMasterId r:id="rId16"/>
  </p:handoutMasterIdLst>
  <p:sldIdLst>
    <p:sldId id="3825" r:id="rId5"/>
    <p:sldId id="3826" r:id="rId6"/>
    <p:sldId id="3835" r:id="rId7"/>
    <p:sldId id="3828" r:id="rId8"/>
    <p:sldId id="759" r:id="rId9"/>
    <p:sldId id="3836" r:id="rId10"/>
    <p:sldId id="3839" r:id="rId11"/>
    <p:sldId id="3840" r:id="rId12"/>
    <p:sldId id="3838" r:id="rId13"/>
    <p:sldId id="3834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0" userDrawn="1">
          <p15:clr>
            <a:srgbClr val="A4A3A4"/>
          </p15:clr>
        </p15:guide>
        <p15:guide id="2" orient="horz" pos="3408" userDrawn="1">
          <p15:clr>
            <a:srgbClr val="A4A3A4"/>
          </p15:clr>
        </p15:guide>
        <p15:guide id="3" pos="6936" userDrawn="1">
          <p15:clr>
            <a:srgbClr val="A4A3A4"/>
          </p15:clr>
        </p15:guide>
        <p15:guide id="4" pos="7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>
        <p:scale>
          <a:sx n="96" d="100"/>
          <a:sy n="96" d="100"/>
        </p:scale>
        <p:origin x="78" y="84"/>
      </p:cViewPr>
      <p:guideLst>
        <p:guide orient="horz" pos="1200"/>
        <p:guide orient="horz" pos="3408"/>
        <p:guide pos="6936"/>
        <p:guide pos="74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y Metcalfe (IMH)" userId="7e356c24-f8ea-4bc0-9390-f9f190be2cd2" providerId="ADAL" clId="{CAEBD827-ABA5-4CD3-92B2-8647ABF97232}"/>
    <pc:docChg chg="modSld">
      <pc:chgData name="Gary Metcalfe (IMH)" userId="7e356c24-f8ea-4bc0-9390-f9f190be2cd2" providerId="ADAL" clId="{CAEBD827-ABA5-4CD3-92B2-8647ABF97232}" dt="2024-06-05T14:10:10.982" v="27" actId="20577"/>
      <pc:docMkLst>
        <pc:docMk/>
      </pc:docMkLst>
      <pc:sldChg chg="modSp mod">
        <pc:chgData name="Gary Metcalfe (IMH)" userId="7e356c24-f8ea-4bc0-9390-f9f190be2cd2" providerId="ADAL" clId="{CAEBD827-ABA5-4CD3-92B2-8647ABF97232}" dt="2024-06-05T14:10:10.982" v="27" actId="20577"/>
        <pc:sldMkLst>
          <pc:docMk/>
          <pc:sldMk cId="50730163" sldId="759"/>
        </pc:sldMkLst>
        <pc:spChg chg="mod">
          <ac:chgData name="Gary Metcalfe (IMH)" userId="7e356c24-f8ea-4bc0-9390-f9f190be2cd2" providerId="ADAL" clId="{CAEBD827-ABA5-4CD3-92B2-8647ABF97232}" dt="2024-06-05T14:10:01.448" v="13" actId="20577"/>
          <ac:spMkLst>
            <pc:docMk/>
            <pc:sldMk cId="50730163" sldId="759"/>
            <ac:spMk id="4" creationId="{B14F533E-DD3E-E701-3A03-143A0342E2A1}"/>
          </ac:spMkLst>
        </pc:spChg>
        <pc:spChg chg="mod">
          <ac:chgData name="Gary Metcalfe (IMH)" userId="7e356c24-f8ea-4bc0-9390-f9f190be2cd2" providerId="ADAL" clId="{CAEBD827-ABA5-4CD3-92B2-8647ABF97232}" dt="2024-06-05T14:10:10.982" v="27" actId="20577"/>
          <ac:spMkLst>
            <pc:docMk/>
            <pc:sldMk cId="50730163" sldId="759"/>
            <ac:spMk id="6" creationId="{A3021A49-9C8B-20FB-1C35-5836811C38FF}"/>
          </ac:spMkLst>
        </pc:spChg>
      </pc:sldChg>
    </pc:docChg>
  </pc:docChgLst>
  <pc:docChgLst>
    <pc:chgData name="Gary Metcalfe (IMH)" userId="7e356c24-f8ea-4bc0-9390-f9f190be2cd2" providerId="ADAL" clId="{DB307BC4-A801-40B3-BD40-5800783E84DC}"/>
    <pc:docChg chg="undo custSel addSld delSld modSld">
      <pc:chgData name="Gary Metcalfe (IMH)" userId="7e356c24-f8ea-4bc0-9390-f9f190be2cd2" providerId="ADAL" clId="{DB307BC4-A801-40B3-BD40-5800783E84DC}" dt="2024-05-14T10:38:00.804" v="139" actId="2696"/>
      <pc:docMkLst>
        <pc:docMk/>
      </pc:docMkLst>
      <pc:sldChg chg="modSp mod">
        <pc:chgData name="Gary Metcalfe (IMH)" userId="7e356c24-f8ea-4bc0-9390-f9f190be2cd2" providerId="ADAL" clId="{DB307BC4-A801-40B3-BD40-5800783E84DC}" dt="2024-05-14T10:31:08.116" v="96" actId="20577"/>
        <pc:sldMkLst>
          <pc:docMk/>
          <pc:sldMk cId="962258905" sldId="3834"/>
        </pc:sldMkLst>
        <pc:spChg chg="mod">
          <ac:chgData name="Gary Metcalfe (IMH)" userId="7e356c24-f8ea-4bc0-9390-f9f190be2cd2" providerId="ADAL" clId="{DB307BC4-A801-40B3-BD40-5800783E84DC}" dt="2024-05-14T10:31:08.116" v="96" actId="20577"/>
          <ac:spMkLst>
            <pc:docMk/>
            <pc:sldMk cId="962258905" sldId="3834"/>
            <ac:spMk id="3" creationId="{21F0B6E0-1F7C-4E6A-87B1-554ADE739CD1}"/>
          </ac:spMkLst>
        </pc:spChg>
      </pc:sldChg>
      <pc:sldChg chg="modSp new del mod">
        <pc:chgData name="Gary Metcalfe (IMH)" userId="7e356c24-f8ea-4bc0-9390-f9f190be2cd2" providerId="ADAL" clId="{DB307BC4-A801-40B3-BD40-5800783E84DC}" dt="2024-05-14T10:38:00.804" v="139" actId="2696"/>
        <pc:sldMkLst>
          <pc:docMk/>
          <pc:sldMk cId="2034397779" sldId="3837"/>
        </pc:sldMkLst>
        <pc:spChg chg="mod">
          <ac:chgData name="Gary Metcalfe (IMH)" userId="7e356c24-f8ea-4bc0-9390-f9f190be2cd2" providerId="ADAL" clId="{DB307BC4-A801-40B3-BD40-5800783E84DC}" dt="2024-05-14T10:31:29.073" v="111" actId="20577"/>
          <ac:spMkLst>
            <pc:docMk/>
            <pc:sldMk cId="2034397779" sldId="3837"/>
            <ac:spMk id="5" creationId="{CD151E88-390F-58CC-0390-768707A38A8E}"/>
          </ac:spMkLst>
        </pc:spChg>
      </pc:sldChg>
      <pc:sldChg chg="addSp modSp new mod">
        <pc:chgData name="Gary Metcalfe (IMH)" userId="7e356c24-f8ea-4bc0-9390-f9f190be2cd2" providerId="ADAL" clId="{DB307BC4-A801-40B3-BD40-5800783E84DC}" dt="2024-05-14T10:35:33.118" v="129" actId="20577"/>
        <pc:sldMkLst>
          <pc:docMk/>
          <pc:sldMk cId="1850196184" sldId="3838"/>
        </pc:sldMkLst>
        <pc:graphicFrameChg chg="add mod modGraphic">
          <ac:chgData name="Gary Metcalfe (IMH)" userId="7e356c24-f8ea-4bc0-9390-f9f190be2cd2" providerId="ADAL" clId="{DB307BC4-A801-40B3-BD40-5800783E84DC}" dt="2024-05-14T10:35:33.118" v="129" actId="20577"/>
          <ac:graphicFrameMkLst>
            <pc:docMk/>
            <pc:sldMk cId="1850196184" sldId="3838"/>
            <ac:graphicFrameMk id="5" creationId="{AAC25A19-42EF-108F-1437-8501711FDAEA}"/>
          </ac:graphicFrameMkLst>
        </pc:graphicFrameChg>
      </pc:sldChg>
      <pc:sldChg chg="addSp modSp new mod">
        <pc:chgData name="Gary Metcalfe (IMH)" userId="7e356c24-f8ea-4bc0-9390-f9f190be2cd2" providerId="ADAL" clId="{DB307BC4-A801-40B3-BD40-5800783E84DC}" dt="2024-05-14T10:36:59.503" v="133" actId="14100"/>
        <pc:sldMkLst>
          <pc:docMk/>
          <pc:sldMk cId="1770266471" sldId="3839"/>
        </pc:sldMkLst>
        <pc:spChg chg="add mod">
          <ac:chgData name="Gary Metcalfe (IMH)" userId="7e356c24-f8ea-4bc0-9390-f9f190be2cd2" providerId="ADAL" clId="{DB307BC4-A801-40B3-BD40-5800783E84DC}" dt="2024-05-14T10:36:59.503" v="133" actId="14100"/>
          <ac:spMkLst>
            <pc:docMk/>
            <pc:sldMk cId="1770266471" sldId="3839"/>
            <ac:spMk id="6" creationId="{97490529-04E4-5FD5-366C-A1B81A36C1B9}"/>
          </ac:spMkLst>
        </pc:spChg>
      </pc:sldChg>
      <pc:sldChg chg="addSp modSp new mod modNotesTx">
        <pc:chgData name="Gary Metcalfe (IMH)" userId="7e356c24-f8ea-4bc0-9390-f9f190be2cd2" providerId="ADAL" clId="{DB307BC4-A801-40B3-BD40-5800783E84DC}" dt="2024-05-14T10:37:36.902" v="138" actId="14100"/>
        <pc:sldMkLst>
          <pc:docMk/>
          <pc:sldMk cId="733045847" sldId="3840"/>
        </pc:sldMkLst>
        <pc:spChg chg="add mod">
          <ac:chgData name="Gary Metcalfe (IMH)" userId="7e356c24-f8ea-4bc0-9390-f9f190be2cd2" providerId="ADAL" clId="{DB307BC4-A801-40B3-BD40-5800783E84DC}" dt="2024-05-14T10:37:36.902" v="138" actId="14100"/>
          <ac:spMkLst>
            <pc:docMk/>
            <pc:sldMk cId="733045847" sldId="3840"/>
            <ac:spMk id="6" creationId="{08C4FBEC-695D-AB8C-8B54-676C0307655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DCE667-0E8B-4020-B798-9F540ACF8A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FE84B-4CF5-479A-98FA-101E6C9224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249E17-B59A-4F61-B8D2-5B4F41E1978D}" type="datetime1">
              <a:rPr lang="en-GB" smtClean="0"/>
              <a:t>05/06/2024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871FFA-2EDD-435F-95BB-D4913CE5231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549EF-DEA6-491C-B092-AD1829A0E2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C7C88-02FC-450C-BC0C-36A3D372F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6972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E95BD-28DC-4C06-ABE7-D1DD6658916C}" type="datetime1">
              <a:rPr lang="en-GB" smtClean="0"/>
              <a:pPr/>
              <a:t>05/06/2024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0C6A29-4676-420C-BBE3-ACC2B80F64D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5970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41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77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88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1669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517525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Assessment Component 2: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"Discuss how you would plan and design a project management process for the workplace"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Based on your methodology described in assignment 1 for your work-based project, describe its effectiveness.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lessons have you learned from selecting the methodology that you used, on reflection would you change it.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Would you use it going forward?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will also be the basis of your 10 minute presentation.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062347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162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3">
            <a:extLst>
              <a:ext uri="{FF2B5EF4-FFF2-40B4-BE49-F238E27FC236}">
                <a16:creationId xmlns:a16="http://schemas.microsoft.com/office/drawing/2014/main" id="{FCE00AC6-1AA1-42D9-83DD-4C308C3F9322}"/>
              </a:ext>
            </a:extLst>
          </p:cNvPr>
          <p:cNvSpPr/>
          <p:nvPr userDrawn="1"/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19A315-F756-49EC-8181-0EC3F0A37B09}"/>
              </a:ext>
            </a:extLst>
          </p:cNvPr>
          <p:cNvCxnSpPr>
            <a:cxnSpLocks/>
          </p:cNvCxnSpPr>
          <p:nvPr userDrawn="1"/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0F3E26-F530-48F5-983F-9DCFF41D4F39}"/>
              </a:ext>
            </a:extLst>
          </p:cNvPr>
          <p:cNvSpPr/>
          <p:nvPr userDrawn="1"/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C97701E-DAF9-4174-AA91-DA203CD27D6A}"/>
              </a:ext>
            </a:extLst>
          </p:cNvPr>
          <p:cNvSpPr/>
          <p:nvPr userDrawn="1"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F765374-1A4B-41DC-9E75-A95A6C655328}"/>
              </a:ext>
            </a:extLst>
          </p:cNvPr>
          <p:cNvSpPr/>
          <p:nvPr userDrawn="1"/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618DB8E-B14E-42E2-B454-6F4F36A8A9D9}"/>
              </a:ext>
            </a:extLst>
          </p:cNvPr>
          <p:cNvSpPr/>
          <p:nvPr userDrawn="1"/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97666F55-03F1-4D18-9653-0F360E127A7E}"/>
              </a:ext>
            </a:extLst>
          </p:cNvPr>
          <p:cNvSpPr/>
          <p:nvPr userDrawn="1"/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208" y="2743200"/>
            <a:ext cx="6592824" cy="2386584"/>
          </a:xfrm>
        </p:spPr>
        <p:txBody>
          <a:bodyPr rtlCol="0" anchor="b"/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208" y="5221224"/>
            <a:ext cx="6592824" cy="996696"/>
          </a:xfrm>
        </p:spPr>
        <p:txBody>
          <a:bodyPr rtlCol="0"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1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AFA665D7-34D0-4262-B345-9B1A1BA8DA17}"/>
              </a:ext>
            </a:extLst>
          </p:cNvPr>
          <p:cNvSpPr/>
          <p:nvPr userDrawn="1"/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9ECC553-79E5-4B14-89C9-4DAD2B1021B1}"/>
              </a:ext>
            </a:extLst>
          </p:cNvPr>
          <p:cNvSpPr/>
          <p:nvPr userDrawn="1"/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797934-7E2B-4F94-89C4-0279413FF821}"/>
              </a:ext>
            </a:extLst>
          </p:cNvPr>
          <p:cNvSpPr/>
          <p:nvPr userDrawn="1"/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32" y="1399032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152" y="1527048"/>
            <a:ext cx="5111496" cy="3931920"/>
          </a:xfrm>
        </p:spPr>
        <p:txBody>
          <a:bodyPr rtlCol="0" anchor="ctr"/>
          <a:lstStyle>
            <a:lvl1pPr marL="0" indent="0">
              <a:buNone/>
              <a:defRPr/>
            </a:lvl1pPr>
            <a:lvl2pPr marL="228600">
              <a:defRPr/>
            </a:lvl2pPr>
            <a:lvl3pPr marL="457200">
              <a:defRPr/>
            </a:lvl3pPr>
            <a:lvl4pPr>
              <a:buNone/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4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 small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A614E3F-4FB2-4152-A59C-941C908D7B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00479" y="1150210"/>
            <a:ext cx="2207046" cy="2204178"/>
          </a:xfrm>
          <a:custGeom>
            <a:avLst/>
            <a:gdLst>
              <a:gd name="connsiteX0" fmla="*/ 1098749 w 2207046"/>
              <a:gd name="connsiteY0" fmla="*/ 0 h 2204178"/>
              <a:gd name="connsiteX1" fmla="*/ 2201707 w 2207046"/>
              <a:gd name="connsiteY1" fmla="*/ 995326 h 2204178"/>
              <a:gd name="connsiteX2" fmla="*/ 2207046 w 2207046"/>
              <a:gd name="connsiteY2" fmla="*/ 1101058 h 2204178"/>
              <a:gd name="connsiteX3" fmla="*/ 2207046 w 2207046"/>
              <a:gd name="connsiteY3" fmla="*/ 1116306 h 2204178"/>
              <a:gd name="connsiteX4" fmla="*/ 2201707 w 2207046"/>
              <a:gd name="connsiteY4" fmla="*/ 1222039 h 2204178"/>
              <a:gd name="connsiteX5" fmla="*/ 1322187 w 2207046"/>
              <a:gd name="connsiteY5" fmla="*/ 2194840 h 2204178"/>
              <a:gd name="connsiteX6" fmla="*/ 1260999 w 2207046"/>
              <a:gd name="connsiteY6" fmla="*/ 2204178 h 2204178"/>
              <a:gd name="connsiteX7" fmla="*/ 936500 w 2207046"/>
              <a:gd name="connsiteY7" fmla="*/ 2204178 h 2204178"/>
              <a:gd name="connsiteX8" fmla="*/ 875311 w 2207046"/>
              <a:gd name="connsiteY8" fmla="*/ 2194840 h 2204178"/>
              <a:gd name="connsiteX9" fmla="*/ 12592 w 2207046"/>
              <a:gd name="connsiteY9" fmla="*/ 1332120 h 2204178"/>
              <a:gd name="connsiteX10" fmla="*/ 0 w 2207046"/>
              <a:gd name="connsiteY10" fmla="*/ 1249617 h 2204178"/>
              <a:gd name="connsiteX11" fmla="*/ 0 w 2207046"/>
              <a:gd name="connsiteY11" fmla="*/ 967747 h 2204178"/>
              <a:gd name="connsiteX12" fmla="*/ 12592 w 2207046"/>
              <a:gd name="connsiteY12" fmla="*/ 885244 h 2204178"/>
              <a:gd name="connsiteX13" fmla="*/ 1098749 w 2207046"/>
              <a:gd name="connsiteY13" fmla="*/ 0 h 2204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207046" h="2204178">
                <a:moveTo>
                  <a:pt x="1098749" y="0"/>
                </a:moveTo>
                <a:cubicBezTo>
                  <a:pt x="1672788" y="0"/>
                  <a:pt x="2144931" y="436266"/>
                  <a:pt x="2201707" y="995326"/>
                </a:cubicBezTo>
                <a:lnTo>
                  <a:pt x="2207046" y="1101058"/>
                </a:lnTo>
                <a:lnTo>
                  <a:pt x="2207046" y="1116306"/>
                </a:lnTo>
                <a:lnTo>
                  <a:pt x="2201707" y="1222039"/>
                </a:lnTo>
                <a:cubicBezTo>
                  <a:pt x="2152501" y="1706557"/>
                  <a:pt x="1791308" y="2098844"/>
                  <a:pt x="1322187" y="2194840"/>
                </a:cubicBezTo>
                <a:lnTo>
                  <a:pt x="1260999" y="2204178"/>
                </a:lnTo>
                <a:lnTo>
                  <a:pt x="936500" y="2204178"/>
                </a:lnTo>
                <a:lnTo>
                  <a:pt x="875311" y="2194840"/>
                </a:lnTo>
                <a:cubicBezTo>
                  <a:pt x="442276" y="2106228"/>
                  <a:pt x="101204" y="1765156"/>
                  <a:pt x="12592" y="1332120"/>
                </a:cubicBezTo>
                <a:lnTo>
                  <a:pt x="0" y="1249617"/>
                </a:lnTo>
                <a:lnTo>
                  <a:pt x="0" y="967747"/>
                </a:lnTo>
                <a:lnTo>
                  <a:pt x="12592" y="885244"/>
                </a:lnTo>
                <a:cubicBezTo>
                  <a:pt x="115972" y="380036"/>
                  <a:pt x="562980" y="0"/>
                  <a:pt x="109874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A1F486A-F545-4642-B1CB-5356704413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44632" y="2579683"/>
            <a:ext cx="3096807" cy="3096807"/>
          </a:xfrm>
          <a:custGeom>
            <a:avLst/>
            <a:gdLst>
              <a:gd name="connsiteX0" fmla="*/ 1548404 w 3096807"/>
              <a:gd name="connsiteY0" fmla="*/ 0 h 3096807"/>
              <a:gd name="connsiteX1" fmla="*/ 3096807 w 3096807"/>
              <a:gd name="connsiteY1" fmla="*/ 1548404 h 3096807"/>
              <a:gd name="connsiteX2" fmla="*/ 1548404 w 3096807"/>
              <a:gd name="connsiteY2" fmla="*/ 3096807 h 3096807"/>
              <a:gd name="connsiteX3" fmla="*/ 0 w 3096807"/>
              <a:gd name="connsiteY3" fmla="*/ 1548404 h 3096807"/>
              <a:gd name="connsiteX4" fmla="*/ 1548404 w 3096807"/>
              <a:gd name="connsiteY4" fmla="*/ 0 h 30968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6807" h="3096807">
                <a:moveTo>
                  <a:pt x="1548404" y="0"/>
                </a:moveTo>
                <a:cubicBezTo>
                  <a:pt x="2403564" y="0"/>
                  <a:pt x="3096807" y="693243"/>
                  <a:pt x="3096807" y="1548404"/>
                </a:cubicBezTo>
                <a:cubicBezTo>
                  <a:pt x="3096807" y="2403564"/>
                  <a:pt x="2403564" y="3096807"/>
                  <a:pt x="1548404" y="3096807"/>
                </a:cubicBezTo>
                <a:cubicBezTo>
                  <a:pt x="693243" y="3096807"/>
                  <a:pt x="0" y="2403564"/>
                  <a:pt x="0" y="1548404"/>
                </a:cubicBezTo>
                <a:cubicBezTo>
                  <a:pt x="0" y="693243"/>
                  <a:pt x="693243" y="0"/>
                  <a:pt x="1548404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4"/>
            <a:ext cx="580644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1825625"/>
            <a:ext cx="5806440" cy="4352544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buNone/>
              <a:defRPr sz="2400"/>
            </a:lvl1pPr>
            <a:lvl2pPr marL="228600">
              <a:lnSpc>
                <a:spcPct val="110000"/>
              </a:lnSpc>
              <a:defRPr sz="2000"/>
            </a:lvl2pPr>
            <a:lvl3pPr marL="457200">
              <a:lnSpc>
                <a:spcPct val="110000"/>
              </a:lnSpc>
              <a:defRPr sz="1800"/>
            </a:lvl3pPr>
            <a:lvl4pPr marL="685800">
              <a:lnSpc>
                <a:spcPct val="110000"/>
              </a:lnSpc>
              <a:defRPr sz="1600"/>
            </a:lvl4pPr>
            <a:lvl5pPr>
              <a:lnSpc>
                <a:spcPct val="110000"/>
              </a:lnSpc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8E71C73-7BAD-4838-88C1-42E045A9D179}"/>
              </a:ext>
            </a:extLst>
          </p:cNvPr>
          <p:cNvSpPr/>
          <p:nvPr userDrawn="1"/>
        </p:nvSpPr>
        <p:spPr>
          <a:xfrm>
            <a:off x="10249620" y="1555068"/>
            <a:ext cx="819303" cy="7970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560922-5803-412D-880B-065E75DCBC0A}"/>
              </a:ext>
            </a:extLst>
          </p:cNvPr>
          <p:cNvSpPr/>
          <p:nvPr userDrawn="1"/>
        </p:nvSpPr>
        <p:spPr>
          <a:xfrm>
            <a:off x="7590089" y="4034393"/>
            <a:ext cx="876704" cy="87670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839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200EACD1-D216-4037-8AFF-80CF273586DF}"/>
              </a:ext>
            </a:extLst>
          </p:cNvPr>
          <p:cNvSpPr/>
          <p:nvPr userDrawn="1"/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F941DE04-3FEA-4A57-B200-F9F6A765C792}"/>
              </a:ext>
            </a:extLst>
          </p:cNvPr>
          <p:cNvSpPr/>
          <p:nvPr userDrawn="1"/>
        </p:nvSpPr>
        <p:spPr>
          <a:xfrm rot="9222429" flipV="1">
            <a:off x="2494119" y="-28502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565C7B4-4152-4548-A771-EB148A028FDB}"/>
              </a:ext>
            </a:extLst>
          </p:cNvPr>
          <p:cNvSpPr/>
          <p:nvPr userDrawn="1"/>
        </p:nvSpPr>
        <p:spPr>
          <a:xfrm>
            <a:off x="8165417" y="5241988"/>
            <a:ext cx="75940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272" y="1380744"/>
            <a:ext cx="5559552" cy="2514600"/>
          </a:xfrm>
        </p:spPr>
        <p:txBody>
          <a:bodyPr rtlCol="0"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19272" y="4078224"/>
            <a:ext cx="5559552" cy="153619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557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11096"/>
            <a:ext cx="9829800" cy="385974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081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1096"/>
            <a:ext cx="10515600" cy="385974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9892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with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3E3FD7E-C80A-4707-A8E9-4134DF91F3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6858000"/>
          </a:xfrm>
        </p:spPr>
        <p:txBody>
          <a:bodyPr rtlCol="0"/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0EC23F5-CD2E-4207-A4E6-73BDFF74D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0" y="370600"/>
            <a:ext cx="5923842" cy="5923842"/>
          </a:xfrm>
          <a:custGeom>
            <a:avLst/>
            <a:gdLst>
              <a:gd name="connsiteX0" fmla="*/ 2961921 w 5923842"/>
              <a:gd name="connsiteY0" fmla="*/ 0 h 5923842"/>
              <a:gd name="connsiteX1" fmla="*/ 5923842 w 5923842"/>
              <a:gd name="connsiteY1" fmla="*/ 2961921 h 5923842"/>
              <a:gd name="connsiteX2" fmla="*/ 2961921 w 5923842"/>
              <a:gd name="connsiteY2" fmla="*/ 5923842 h 5923842"/>
              <a:gd name="connsiteX3" fmla="*/ 0 w 5923842"/>
              <a:gd name="connsiteY3" fmla="*/ 2961921 h 5923842"/>
              <a:gd name="connsiteX4" fmla="*/ 2961921 w 5923842"/>
              <a:gd name="connsiteY4" fmla="*/ 0 h 5923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23842" h="5923842">
                <a:moveTo>
                  <a:pt x="2961921" y="0"/>
                </a:moveTo>
                <a:cubicBezTo>
                  <a:pt x="4597745" y="0"/>
                  <a:pt x="5923842" y="1326097"/>
                  <a:pt x="5923842" y="2961921"/>
                </a:cubicBezTo>
                <a:cubicBezTo>
                  <a:pt x="5923842" y="4597745"/>
                  <a:pt x="4597745" y="5923842"/>
                  <a:pt x="2961921" y="5923842"/>
                </a:cubicBezTo>
                <a:cubicBezTo>
                  <a:pt x="1326097" y="5923842"/>
                  <a:pt x="0" y="4597745"/>
                  <a:pt x="0" y="2961921"/>
                </a:cubicBezTo>
                <a:cubicBezTo>
                  <a:pt x="0" y="1326097"/>
                  <a:pt x="1326097" y="0"/>
                  <a:pt x="2961921" y="0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</p:spPr>
        <p:txBody>
          <a:bodyPr wrap="square" lIns="457200" rIns="457200" bIns="2331720" rtlCol="0" anchor="b" anchorCtr="0">
            <a:no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75304" y="4379976"/>
            <a:ext cx="5038344" cy="71323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FE53-FB67-4871-8485-71BAAFD7D1B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9/3/20XX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26FED4-1CE2-444B-A77E-EB3CB505AF1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8FD25AA-10CC-48D8-9577-257871107B9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/>
              <a:pPr>
                <a:defRPr/>
              </a:pPr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32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90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9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312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312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CF5677B-E56F-4452-ADDC-DA0E20A955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6500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65D9C09-AB3B-40EB-B1DA-9C6D7234345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500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7273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medium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AA9DFF3-1B49-48A9-BF8A-57DD7D07CF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01259" y="2727729"/>
            <a:ext cx="4290740" cy="4130271"/>
          </a:xfrm>
          <a:custGeom>
            <a:avLst/>
            <a:gdLst>
              <a:gd name="connsiteX0" fmla="*/ 2503809 w 4290740"/>
              <a:gd name="connsiteY0" fmla="*/ 0 h 4130271"/>
              <a:gd name="connsiteX1" fmla="*/ 4198398 w 4290740"/>
              <a:gd name="connsiteY1" fmla="*/ 660580 h 4130271"/>
              <a:gd name="connsiteX2" fmla="*/ 4290740 w 4290740"/>
              <a:gd name="connsiteY2" fmla="*/ 751285 h 4130271"/>
              <a:gd name="connsiteX3" fmla="*/ 4290740 w 4290740"/>
              <a:gd name="connsiteY3" fmla="*/ 4130271 h 4130271"/>
              <a:gd name="connsiteX4" fmla="*/ 604508 w 4290740"/>
              <a:gd name="connsiteY4" fmla="*/ 4130271 h 4130271"/>
              <a:gd name="connsiteX5" fmla="*/ 461940 w 4290740"/>
              <a:gd name="connsiteY5" fmla="*/ 3953232 h 4130271"/>
              <a:gd name="connsiteX6" fmla="*/ 0 w 4290740"/>
              <a:gd name="connsiteY6" fmla="*/ 2503809 h 4130271"/>
              <a:gd name="connsiteX7" fmla="*/ 2503809 w 4290740"/>
              <a:gd name="connsiteY7" fmla="*/ 0 h 4130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0740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0" y="751285"/>
                </a:lnTo>
                <a:lnTo>
                  <a:pt x="4290740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CFEFC13-B998-4A6F-A7ED-411E266D28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61609" y="0"/>
            <a:ext cx="3519311" cy="3007909"/>
          </a:xfrm>
          <a:custGeom>
            <a:avLst/>
            <a:gdLst>
              <a:gd name="connsiteX0" fmla="*/ 519779 w 3519311"/>
              <a:gd name="connsiteY0" fmla="*/ 0 h 3007909"/>
              <a:gd name="connsiteX1" fmla="*/ 2999531 w 3519311"/>
              <a:gd name="connsiteY1" fmla="*/ 0 h 3007909"/>
              <a:gd name="connsiteX2" fmla="*/ 3003920 w 3519311"/>
              <a:gd name="connsiteY2" fmla="*/ 3989 h 3007909"/>
              <a:gd name="connsiteX3" fmla="*/ 3519311 w 3519311"/>
              <a:gd name="connsiteY3" fmla="*/ 1248253 h 3007909"/>
              <a:gd name="connsiteX4" fmla="*/ 1759655 w 3519311"/>
              <a:gd name="connsiteY4" fmla="*/ 3007909 h 3007909"/>
              <a:gd name="connsiteX5" fmla="*/ 9084 w 3519311"/>
              <a:gd name="connsiteY5" fmla="*/ 1428168 h 3007909"/>
              <a:gd name="connsiteX6" fmla="*/ 0 w 3519311"/>
              <a:gd name="connsiteY6" fmla="*/ 1248273 h 3007909"/>
              <a:gd name="connsiteX7" fmla="*/ 0 w 3519311"/>
              <a:gd name="connsiteY7" fmla="*/ 1248233 h 3007909"/>
              <a:gd name="connsiteX8" fmla="*/ 9084 w 3519311"/>
              <a:gd name="connsiteY8" fmla="*/ 1068339 h 3007909"/>
              <a:gd name="connsiteX9" fmla="*/ 515391 w 3519311"/>
              <a:gd name="connsiteY9" fmla="*/ 3989 h 3007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9311" h="3007909">
                <a:moveTo>
                  <a:pt x="519779" y="0"/>
                </a:moveTo>
                <a:lnTo>
                  <a:pt x="2999531" y="0"/>
                </a:lnTo>
                <a:lnTo>
                  <a:pt x="3003920" y="3989"/>
                </a:lnTo>
                <a:cubicBezTo>
                  <a:pt x="3322355" y="322424"/>
                  <a:pt x="3519311" y="762338"/>
                  <a:pt x="3519311" y="1248253"/>
                </a:cubicBezTo>
                <a:cubicBezTo>
                  <a:pt x="3519311" y="2220084"/>
                  <a:pt x="2731486" y="3007909"/>
                  <a:pt x="1759655" y="3007909"/>
                </a:cubicBezTo>
                <a:cubicBezTo>
                  <a:pt x="848565" y="3007909"/>
                  <a:pt x="99196" y="2315485"/>
                  <a:pt x="9084" y="1428168"/>
                </a:cubicBezTo>
                <a:lnTo>
                  <a:pt x="0" y="1248273"/>
                </a:lnTo>
                <a:lnTo>
                  <a:pt x="0" y="1248233"/>
                </a:lnTo>
                <a:lnTo>
                  <a:pt x="9084" y="1068339"/>
                </a:lnTo>
                <a:cubicBezTo>
                  <a:pt x="51137" y="654258"/>
                  <a:pt x="236761" y="282620"/>
                  <a:pt x="515391" y="3989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7BFFB5A-A05C-4B0C-905C-5884361304B2}"/>
              </a:ext>
            </a:extLst>
          </p:cNvPr>
          <p:cNvSpPr/>
          <p:nvPr userDrawn="1"/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F33AC6C-4807-4785-AE9F-84BFEEDA9F7E}"/>
              </a:ext>
            </a:extLst>
          </p:cNvPr>
          <p:cNvSpPr/>
          <p:nvPr userDrawn="1"/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65760"/>
            <a:ext cx="512064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828800"/>
            <a:ext cx="5093208" cy="4352544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1317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2642EAF0-DE94-4F90-82E3-6F316AA8353A}"/>
              </a:ext>
            </a:extLst>
          </p:cNvPr>
          <p:cNvSpPr/>
          <p:nvPr userDrawn="1"/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22D7888-22FA-4AA1-9BA4-CC61D6643D47}"/>
              </a:ext>
            </a:extLst>
          </p:cNvPr>
          <p:cNvSpPr/>
          <p:nvPr userDrawn="1"/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B6E464-8999-4773-A1F2-E6CAA990E572}"/>
              </a:ext>
            </a:extLst>
          </p:cNvPr>
          <p:cNvSpPr/>
          <p:nvPr userDrawn="1"/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E9CE183-B21E-41EB-A082-DF9C3AD659D5}"/>
              </a:ext>
            </a:extLst>
          </p:cNvPr>
          <p:cNvSpPr/>
          <p:nvPr userDrawn="1"/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EA14BE8-FDD0-4434-9C3E-BFF78C22D9E3}"/>
              </a:ext>
            </a:extLst>
          </p:cNvPr>
          <p:cNvSpPr/>
          <p:nvPr userDrawn="1"/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C76330B-4C5E-463F-921A-D91F1F1F6049}"/>
              </a:ext>
            </a:extLst>
          </p:cNvPr>
          <p:cNvSpPr/>
          <p:nvPr userDrawn="1"/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494E364-7EA8-4D92-915D-75D1A3A67C07}"/>
              </a:ext>
            </a:extLst>
          </p:cNvPr>
          <p:cNvSpPr/>
          <p:nvPr userDrawn="1"/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234440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82496" y="6356350"/>
            <a:ext cx="1545336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 rtlCol="0"/>
          <a:lstStyle>
            <a:lvl1pPr algn="l">
              <a:defRPr>
                <a:latin typeface="+mn-lt"/>
              </a:defRPr>
            </a:lvl1pPr>
          </a:lstStyle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456" y="6356350"/>
            <a:ext cx="850392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2551176"/>
            <a:ext cx="4709160" cy="1755648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 sz="1800"/>
            </a:lvl2pPr>
            <a:lvl3pPr marL="457200">
              <a:defRPr sz="1800"/>
            </a:lvl3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2677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64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A1C714-6A0E-456D-A2E2-6288C0EA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5405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8628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01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66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1" r:id="rId4"/>
    <p:sldLayoutId id="2147483770" r:id="rId5"/>
    <p:sldLayoutId id="2147483774" r:id="rId6"/>
    <p:sldLayoutId id="2147483783" r:id="rId7"/>
    <p:sldLayoutId id="2147483772" r:id="rId8"/>
    <p:sldLayoutId id="2147483773" r:id="rId9"/>
    <p:sldLayoutId id="2147483785" r:id="rId10"/>
    <p:sldLayoutId id="2147483786" r:id="rId11"/>
    <p:sldLayoutId id="2147483787" r:id="rId12"/>
    <p:sldLayoutId id="2147483775" r:id="rId13"/>
    <p:sldLayoutId id="2147483788" r:id="rId14"/>
    <p:sldLayoutId id="2147483776" r:id="rId15"/>
    <p:sldLayoutId id="2147483777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08836-40C5-46C2-81BA-21AA27176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47052" y="2743200"/>
            <a:ext cx="7938980" cy="2386584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BMPF7315D – Managing Work-based Projects.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Day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CC4EC4-809C-4FD2-AA20-009F08590D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Gary Metcalfe</a:t>
            </a:r>
          </a:p>
          <a:p>
            <a:pPr rtl="0"/>
            <a:r>
              <a:rPr lang="en-GB" dirty="0">
                <a:solidFill>
                  <a:srgbClr val="FFFFFF"/>
                </a:solidFill>
              </a:rPr>
              <a:t>Carmarthen Business School</a:t>
            </a:r>
          </a:p>
          <a:p>
            <a:pPr rtl="0"/>
            <a:endParaRPr lang="en-GB" dirty="0">
              <a:solidFill>
                <a:srgbClr val="FFFFFF"/>
              </a:solidFill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962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E49C-11A0-4C95-8A6E-FC7E9C57C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>
                <a:solidFill>
                  <a:srgbClr val="FFFFFF"/>
                </a:solidFill>
              </a:rPr>
              <a:t>Agenda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C3FD2-AF88-4EF1-AFB7-5D31BD5AA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7130" y="1527048"/>
            <a:ext cx="5532518" cy="3931920"/>
          </a:xfrm>
        </p:spPr>
        <p:txBody>
          <a:bodyPr rtlCol="0"/>
          <a:lstStyle/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dirty="0"/>
              <a:t>Learning Outcomes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dirty="0"/>
              <a:t>Other Project Methodologies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dirty="0"/>
              <a:t>The Assignment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8B647-084C-492D-A242-148BEA5B6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2B84E-2163-44C1-99D0-6F162AEA8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B1A36-2D6E-4392-AAA4-996FFE032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6B855D-E9CC-4FF8-AD85-6CDC7B89A0DE}" type="slidenum">
              <a:rPr kumimoji="0" lang="en-GB" sz="1200" b="0" i="0" u="none" strike="noStrike" kern="1200" cap="none" spc="0" normalizeH="0" baseline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160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AEBED-839D-9177-C6B6-652EC5C1A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4BE9D4-077C-B051-BB7E-38431E9C0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40DF7B-11B9-ECD3-0AB8-03742C22E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A56041-C592-DA39-7A5B-A9C2815AA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defRPr/>
              </a:pPr>
              <a:t>3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AD6314-234F-CC14-A9CF-354D149D5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1234439"/>
            <a:ext cx="5888736" cy="3983603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Upon the successful completion of this module, the student should be able to: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180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critically evaluate tools and techniques for effective project management in the workplace, for different project contexts;</a:t>
            </a:r>
            <a:endParaRPr lang="en-GB" sz="180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180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assess the suitability of a range of project management methodologies for a particular business context;</a:t>
            </a:r>
            <a:endParaRPr lang="en-GB" sz="180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180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design and plan the implementation of a project management process for the workplace.  </a:t>
            </a:r>
            <a:endParaRPr lang="en-GB" sz="180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464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037F-9B04-45A9-8AE6-A85178849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Other Project Methodologies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9FB76-25BA-4481-B88D-DCB748E16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Your Presentations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594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012E3-0689-D164-5E53-603529529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our last workshop…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A51C4A-2ED3-76B3-6BDA-F49D7B88DA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Critically review and identify the advantages and disadvantages of: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4F533E-DD3E-E701-3A03-143A0342E2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215541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generic ‘waterfall’ methodology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PRINCE 2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Agile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6 Sigma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Lean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Project Canvas </a:t>
            </a:r>
            <a:r>
              <a:rPr lang="en-GB" dirty="0"/>
              <a:t>project methodologies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B95CC4-91AF-B39B-399C-4A9BD26E95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Prepare a 5-minute presentation for one of the methodologies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021A49-9C8B-20FB-1C35-5836811C38F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100" dirty="0">
                <a:solidFill>
                  <a:schemeClr val="accent6">
                    <a:lumMod val="75000"/>
                  </a:schemeClr>
                </a:solidFill>
              </a:rPr>
              <a:t>PRINCE 2 - </a:t>
            </a:r>
          </a:p>
          <a:p>
            <a:r>
              <a:rPr lang="en-GB" sz="3100" dirty="0">
                <a:solidFill>
                  <a:schemeClr val="accent6">
                    <a:lumMod val="75000"/>
                  </a:schemeClr>
                </a:solidFill>
              </a:rPr>
              <a:t>Agile - </a:t>
            </a:r>
          </a:p>
          <a:p>
            <a:r>
              <a:rPr lang="en-GB" sz="3100" dirty="0">
                <a:solidFill>
                  <a:schemeClr val="accent6">
                    <a:lumMod val="75000"/>
                  </a:schemeClr>
                </a:solidFill>
              </a:rPr>
              <a:t>6 Sigma - </a:t>
            </a:r>
          </a:p>
          <a:p>
            <a:r>
              <a:rPr lang="en-GB" sz="3100" dirty="0">
                <a:solidFill>
                  <a:schemeClr val="accent6">
                    <a:lumMod val="75000"/>
                  </a:schemeClr>
                </a:solidFill>
              </a:rPr>
              <a:t>Lean - </a:t>
            </a:r>
          </a:p>
          <a:p>
            <a:r>
              <a:rPr lang="en-GB" sz="3100" dirty="0">
                <a:solidFill>
                  <a:schemeClr val="accent6">
                    <a:lumMod val="75000"/>
                  </a:schemeClr>
                </a:solidFill>
              </a:rPr>
              <a:t>Project Canvas – 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1-2 slides with summary of use, pro’s and con’s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Identify which one or mixture/hybrid methodology would best suit your project/organisation.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5B0828-4A8B-B830-5856-1639F35A4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AE12A7-4D89-C0D3-570A-1F2DFF6B094C}"/>
              </a:ext>
            </a:extLst>
          </p:cNvPr>
          <p:cNvSpPr txBox="1"/>
          <p:nvPr/>
        </p:nvSpPr>
        <p:spPr>
          <a:xfrm>
            <a:off x="839788" y="5043948"/>
            <a:ext cx="5157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not forget citations and Harvard Referencing. </a:t>
            </a:r>
          </a:p>
          <a:p>
            <a:r>
              <a:rPr lang="en-GB" dirty="0"/>
              <a:t>Is there any research to support your decisions for the pro’s and con’s.</a:t>
            </a:r>
          </a:p>
        </p:txBody>
      </p:sp>
    </p:spTree>
    <p:extLst>
      <p:ext uri="{BB962C8B-B14F-4D97-AF65-F5344CB8AC3E}">
        <p14:creationId xmlns:p14="http://schemas.microsoft.com/office/powerpoint/2010/main" val="50730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037F-9B04-45A9-8AE6-A85178849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The Assignment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9FB76-25BA-4481-B88D-DCB748E16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518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C0E86-51D4-F91C-AE2D-DCC42D777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A15D00-473B-E7AC-2B20-0205D5BA6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7BD0D3-DCAE-2C5D-FB27-59E2F71CF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defRPr/>
              </a:pPr>
              <a:t>7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490529-04E4-5FD5-366C-A1B81A36C1B9}"/>
              </a:ext>
            </a:extLst>
          </p:cNvPr>
          <p:cNvSpPr txBox="1"/>
          <p:nvPr/>
        </p:nvSpPr>
        <p:spPr>
          <a:xfrm>
            <a:off x="1242391" y="1862471"/>
            <a:ext cx="913406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517525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Assessment Component 1: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"Discuss and critically evaluate project management process and assess the suitability in the context of the workplace."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 at least 3 different methodologies.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Create an effective methodology to best suit your project and workplace.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why.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Don’t forget to support your reasons with academic underpinning.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0266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533A6-00BB-B07A-7291-D514CE353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39D4FA-1F17-E188-4E5D-E9D2AF113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DE3AEB-DA24-61C9-DE5E-656A749C3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defRPr/>
              </a:pPr>
              <a:t>8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C4FBEC-695D-AB8C-8B54-676C03076557}"/>
              </a:ext>
            </a:extLst>
          </p:cNvPr>
          <p:cNvSpPr txBox="1"/>
          <p:nvPr/>
        </p:nvSpPr>
        <p:spPr>
          <a:xfrm>
            <a:off x="1242391" y="1443841"/>
            <a:ext cx="935272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517525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Assessment Component 2: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"Discuss how you would plan and design a project management process for the workplace"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Based on your methodology described in assignment 1 for your work-based project, describe its effectiveness.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lessons have you learned from selecting the methodology that you used, on reflection would you change it.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Would you use it going forward?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marR="517525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will also be the basis of your 10 minute presentation.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045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649A4F-1CC8-99C9-51AE-1AF0776A3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C2E61-54AA-E4ED-CDEC-AAB4E8612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B60DE3-467F-828F-B09B-BD389A131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defRPr/>
              </a:pPr>
              <a:t>9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AC25A19-42EF-108F-1437-8501711FDA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488641"/>
              </p:ext>
            </p:extLst>
          </p:nvPr>
        </p:nvGraphicFramePr>
        <p:xfrm>
          <a:off x="1816275" y="1803748"/>
          <a:ext cx="8906004" cy="16252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8680">
                  <a:extLst>
                    <a:ext uri="{9D8B030D-6E8A-4147-A177-3AD203B41FA5}">
                      <a16:colId xmlns:a16="http://schemas.microsoft.com/office/drawing/2014/main" val="946941630"/>
                    </a:ext>
                  </a:extLst>
                </a:gridCol>
                <a:gridCol w="2218872">
                  <a:extLst>
                    <a:ext uri="{9D8B030D-6E8A-4147-A177-3AD203B41FA5}">
                      <a16:colId xmlns:a16="http://schemas.microsoft.com/office/drawing/2014/main" val="1358013931"/>
                    </a:ext>
                  </a:extLst>
                </a:gridCol>
                <a:gridCol w="1780841">
                  <a:extLst>
                    <a:ext uri="{9D8B030D-6E8A-4147-A177-3AD203B41FA5}">
                      <a16:colId xmlns:a16="http://schemas.microsoft.com/office/drawing/2014/main" val="3142842692"/>
                    </a:ext>
                  </a:extLst>
                </a:gridCol>
                <a:gridCol w="3027611">
                  <a:extLst>
                    <a:ext uri="{9D8B030D-6E8A-4147-A177-3AD203B41FA5}">
                      <a16:colId xmlns:a16="http://schemas.microsoft.com/office/drawing/2014/main" val="2772884137"/>
                    </a:ext>
                  </a:extLst>
                </a:gridCol>
              </a:tblGrid>
              <a:tr h="1625252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Submission deadline: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Cohort 4 – 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16</a:t>
                      </a:r>
                      <a:r>
                        <a:rPr lang="en-GB" sz="1800" b="1" baseline="30000" dirty="0">
                          <a:effectLst/>
                        </a:rPr>
                        <a:t>th</a:t>
                      </a:r>
                      <a:r>
                        <a:rPr lang="en-GB" sz="1800" b="1" dirty="0">
                          <a:effectLst/>
                        </a:rPr>
                        <a:t> September 2024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Return date of provisional marks &amp; written feedback: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Cohort 4 – 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14</a:t>
                      </a:r>
                      <a:r>
                        <a:rPr lang="en-GB" sz="1800" b="1" baseline="30000" dirty="0">
                          <a:effectLst/>
                        </a:rPr>
                        <a:t>th</a:t>
                      </a:r>
                      <a:r>
                        <a:rPr lang="en-GB" sz="1800" b="1" dirty="0">
                          <a:effectLst/>
                        </a:rPr>
                        <a:t> October 2024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99941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0196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06C9-F26D-46CA-93BF-8C27012F6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5E0EB-F1F4-436B-A218-93E100A66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lvl="0" rtl="0"/>
            <a:r>
              <a:rPr lang="en-GB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D06EF-9416-46F7-8230-B49EE1269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lvl="0"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9025F-68D1-4F50-8480-3F981455D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lvl="0" rtl="0"/>
            <a:fld id="{D76B855D-E9CC-4FF8-AD85-6CDC7B89A0DE}" type="slidenum">
              <a:rPr lang="en-GB" smtClean="0"/>
              <a:pPr lvl="0" rtl="0"/>
              <a:t>10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0B6E0-1F7C-4E6A-87B1-554ADE739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Gary Metcalfe</a:t>
            </a:r>
          </a:p>
          <a:p>
            <a:pPr rtl="0">
              <a:spcBef>
                <a:spcPts val="3000"/>
              </a:spcBef>
            </a:pPr>
            <a:r>
              <a:rPr lang="en-GB" sz="1800" dirty="0"/>
              <a:t>G.Metcalfe@uwtsd.ac.uk</a:t>
            </a:r>
          </a:p>
          <a:p>
            <a:pPr rtl="0">
              <a:spcBef>
                <a:spcPts val="3000"/>
              </a:spcBef>
            </a:pPr>
            <a:r>
              <a:rPr lang="en-GB" sz="1800" dirty="0"/>
              <a:t>Carmarthen Business School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258905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hapes">
      <a:dk1>
        <a:sysClr val="windowText" lastClr="000000"/>
      </a:dk1>
      <a:lt1>
        <a:sysClr val="window" lastClr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38_TF78504181_Win32" id="{C0282433-D7EF-45DF-A8F6-65451AB0B295}" vid="{7A5F5F68-7204-400F-A78C-9EE75BE45B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413533D-8C39-401E-8B75-B1AEEEC56B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BDEF148-1770-458F-8F5B-C3D0A278AA9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A449C04-64B3-4403-94B7-8D2284C38D1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{5A4E4DF9-ACA0-4BEC-8DA4-7601E5A956B7}tf78504181_win32</Template>
  <TotalTime>0</TotalTime>
  <Words>478</Words>
  <Application>Microsoft Office PowerPoint</Application>
  <PresentationFormat>Widescreen</PresentationFormat>
  <Paragraphs>92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Avenir Next LT Pro</vt:lpstr>
      <vt:lpstr>Calibri</vt:lpstr>
      <vt:lpstr>Symbol</vt:lpstr>
      <vt:lpstr>Times New Roman</vt:lpstr>
      <vt:lpstr>Tw Cen MT</vt:lpstr>
      <vt:lpstr>ShapesVTI</vt:lpstr>
      <vt:lpstr>BMPF7315D – Managing Work-based Projects. Day 3</vt:lpstr>
      <vt:lpstr>Agenda</vt:lpstr>
      <vt:lpstr>Learning Outcomes</vt:lpstr>
      <vt:lpstr>Other Project Methodologies</vt:lpstr>
      <vt:lpstr>From our last workshop…</vt:lpstr>
      <vt:lpstr>The Assignment</vt:lpstr>
      <vt:lpstr>PowerPoint Presentation</vt:lpstr>
      <vt:lpstr>PowerPoint Presentation</vt:lpstr>
      <vt:lpstr>PowerPoint Presentation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BMPF7315D – Managing Work-based Projects. Day 3</dc:title>
  <dc:creator>Gary Metcalfe (IMH)</dc:creator>
  <cp:lastModifiedBy>Gary Metcalfe (IMH)</cp:lastModifiedBy>
  <cp:revision>1</cp:revision>
  <dcterms:created xsi:type="dcterms:W3CDTF">2024-05-14T10:20:10Z</dcterms:created>
  <dcterms:modified xsi:type="dcterms:W3CDTF">2024-06-05T14:10:19Z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