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32"/>
  </p:notesMasterIdLst>
  <p:handoutMasterIdLst>
    <p:handoutMasterId r:id="rId33"/>
  </p:handoutMasterIdLst>
  <p:sldIdLst>
    <p:sldId id="258" r:id="rId2"/>
    <p:sldId id="289" r:id="rId3"/>
    <p:sldId id="331" r:id="rId4"/>
    <p:sldId id="392" r:id="rId5"/>
    <p:sldId id="367" r:id="rId6"/>
    <p:sldId id="393" r:id="rId7"/>
    <p:sldId id="394" r:id="rId8"/>
    <p:sldId id="397" r:id="rId9"/>
    <p:sldId id="262" r:id="rId10"/>
    <p:sldId id="642" r:id="rId11"/>
    <p:sldId id="263" r:id="rId12"/>
    <p:sldId id="641" r:id="rId13"/>
    <p:sldId id="652" r:id="rId14"/>
    <p:sldId id="637" r:id="rId15"/>
    <p:sldId id="643" r:id="rId16"/>
    <p:sldId id="638" r:id="rId17"/>
    <p:sldId id="653" r:id="rId18"/>
    <p:sldId id="647" r:id="rId19"/>
    <p:sldId id="648" r:id="rId20"/>
    <p:sldId id="649" r:id="rId21"/>
    <p:sldId id="654" r:id="rId22"/>
    <p:sldId id="650" r:id="rId23"/>
    <p:sldId id="657" r:id="rId24"/>
    <p:sldId id="639" r:id="rId25"/>
    <p:sldId id="655" r:id="rId26"/>
    <p:sldId id="390" r:id="rId27"/>
    <p:sldId id="366" r:id="rId28"/>
    <p:sldId id="335" r:id="rId29"/>
    <p:sldId id="276" r:id="rId30"/>
    <p:sldId id="658" r:id="rId31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olly Jack" initials="MJ" lastIdx="1" clrIdx="0">
    <p:extLst>
      <p:ext uri="{19B8F6BF-5375-455C-9EA6-DF929625EA0E}">
        <p15:presenceInfo xmlns:p15="http://schemas.microsoft.com/office/powerpoint/2012/main" userId="648b5de48ea54760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7" autoAdjust="0"/>
    <p:restoredTop sz="93372" autoAdjust="0"/>
  </p:normalViewPr>
  <p:slideViewPr>
    <p:cSldViewPr>
      <p:cViewPr varScale="1">
        <p:scale>
          <a:sx n="59" d="100"/>
          <a:sy n="59" d="100"/>
        </p:scale>
        <p:origin x="1332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51520" y="1412776"/>
            <a:ext cx="8497452" cy="3600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4000" b="1" dirty="0"/>
              <a:t>LCBB4011 – Community Engagement</a:t>
            </a:r>
            <a:br>
              <a:rPr lang="en-GB" sz="4000" dirty="0"/>
            </a:br>
            <a:br>
              <a:rPr lang="en-GB" sz="3600" b="1" dirty="0"/>
            </a:br>
            <a:r>
              <a:rPr lang="en-GB" dirty="0"/>
              <a:t>Creative problem solving in community </a:t>
            </a:r>
            <a:r>
              <a:rPr lang="en-GB" dirty="0" err="1"/>
              <a:t>enagagement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4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>
            <a:extLst>
              <a:ext uri="{FF2B5EF4-FFF2-40B4-BE49-F238E27FC236}">
                <a16:creationId xmlns:a16="http://schemas.microsoft.com/office/drawing/2014/main" id="{B7F11465-D7BC-41C7-90DA-7D2330D0CB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7504" y="1052737"/>
            <a:ext cx="3528392" cy="2232248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479E4-D330-4841-858E-EA15A224CE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39952" y="404664"/>
            <a:ext cx="4799383" cy="3888431"/>
          </a:xfrm>
        </p:spPr>
        <p:txBody>
          <a:bodyPr wrap="square" anchor="t">
            <a:noAutofit/>
          </a:bodyPr>
          <a:lstStyle/>
          <a:p>
            <a:pPr marL="0" indent="0">
              <a:buNone/>
            </a:pPr>
            <a:r>
              <a:rPr lang="en-GB" sz="2000" dirty="0"/>
              <a:t>So far, we have looked at: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US" sz="2000" dirty="0"/>
              <a:t>Tools used for community engagement</a:t>
            </a:r>
          </a:p>
          <a:p>
            <a:r>
              <a:rPr lang="en-US" sz="2000" dirty="0"/>
              <a:t>Planning and Designing community engagement, </a:t>
            </a:r>
          </a:p>
          <a:p>
            <a:r>
              <a:rPr lang="en-US" sz="2000" dirty="0"/>
              <a:t>The barriers and challenges of effective community planning and design.</a:t>
            </a:r>
          </a:p>
          <a:p>
            <a:r>
              <a:rPr lang="en-US" sz="2000" dirty="0"/>
              <a:t>Standards to consider in community projects</a:t>
            </a:r>
          </a:p>
          <a:p>
            <a:r>
              <a:rPr lang="en-US" sz="2000" dirty="0"/>
              <a:t>Importance of communication</a:t>
            </a:r>
          </a:p>
          <a:p>
            <a:r>
              <a:rPr lang="en-US" sz="2000" dirty="0"/>
              <a:t>Models of community engagement</a:t>
            </a:r>
            <a:endParaRPr lang="en-GB" sz="20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EE0634-8333-4FFB-8EE2-3FBCD97CC46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10EE890-E356-470E-AFB5-DE9124C8849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2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1117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E75CD2-F08D-4E95-AAFC-9DA9E638DB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105963" y="836712"/>
            <a:ext cx="4811418" cy="3303439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At the end of the session, you will understand: 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Problem laden nature of community work</a:t>
            </a:r>
          </a:p>
          <a:p>
            <a:endParaRPr lang="en-GB" sz="2000" dirty="0"/>
          </a:p>
          <a:p>
            <a:r>
              <a:rPr lang="en-GB" sz="2000" dirty="0"/>
              <a:t>Various problem-solving techniques that can be used in community development </a:t>
            </a:r>
          </a:p>
          <a:p>
            <a:endParaRPr lang="en-GB" sz="2000" dirty="0"/>
          </a:p>
          <a:p>
            <a:r>
              <a:rPr lang="en-GB" sz="2000" dirty="0"/>
              <a:t>Importance of decision-making styles/techniques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6F5FE5-72DE-4B8F-A5E4-3BECC9EB24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5CD1BC-A1ED-4BFB-A680-403B8C7BE1D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3</a:t>
            </a:fld>
            <a:endParaRPr lang="en-GB" altLang="en-US" dirty="0"/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E7EC2AAD-12A7-48F4-BF6B-440C02F4C214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825" y="1129206"/>
            <a:ext cx="3601095" cy="3303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0170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523F9A-0F0D-605E-C0F4-D86AA0C176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 wrap="square" anchor="ctr">
            <a:normAutofit/>
          </a:bodyPr>
          <a:lstStyle/>
          <a:p>
            <a:r>
              <a:rPr lang="en-GB" dirty="0"/>
              <a:t>Problem-laden nature of community engagement work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90572-C1DB-9D8D-8277-A10ACB0067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2303D31F-598B-47EE-BA37-93F097A3D676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739BF5-8CD1-386E-194A-A6FA948E0E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 smtClean="0"/>
              <a:pPr>
                <a:spcAft>
                  <a:spcPts val="600"/>
                </a:spcAft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08984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63D22-FF4E-4EE0-BD87-7845240F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6964"/>
          </a:xfrm>
        </p:spPr>
        <p:txBody>
          <a:bodyPr/>
          <a:lstStyle/>
          <a:p>
            <a:r>
              <a:rPr lang="en-GB" sz="3200" b="1" dirty="0"/>
              <a:t>Community Engagement – </a:t>
            </a:r>
            <a:br>
              <a:rPr lang="en-GB" sz="3200" b="1" dirty="0"/>
            </a:br>
            <a:r>
              <a:rPr lang="en-GB" sz="3200" b="1" dirty="0"/>
              <a:t>problems and barriers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8D24A-AE88-44C7-B6FA-7B51DF8AC8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503472"/>
            <a:ext cx="8003232" cy="3869744"/>
          </a:xfrm>
        </p:spPr>
        <p:txBody>
          <a:bodyPr/>
          <a:lstStyle/>
          <a:p>
            <a:pPr marL="0" lvl="0" indent="0">
              <a:buNone/>
            </a:pPr>
            <a:r>
              <a:rPr lang="en-GB" sz="2000" dirty="0"/>
              <a:t>Whilst important community engagement is important does not happen easily. It's common to see below issues in many community projects:</a:t>
            </a:r>
          </a:p>
          <a:p>
            <a:pPr marL="0" lvl="0" indent="0">
              <a:buNone/>
            </a:pPr>
            <a:endParaRPr lang="en-GB" sz="2000" dirty="0"/>
          </a:p>
          <a:p>
            <a:pPr marL="0" lvl="0" indent="0">
              <a:buNone/>
            </a:pPr>
            <a:r>
              <a:rPr lang="en-GB" sz="1800" b="1" dirty="0"/>
              <a:t>Lack of sustained interest</a:t>
            </a:r>
            <a:r>
              <a:rPr lang="en-GB" sz="1800" dirty="0"/>
              <a:t>: Community engagement projects often face challenges in maintaining long-term interest and participation from community members, leading to difficulty in achieving project goals.</a:t>
            </a:r>
          </a:p>
          <a:p>
            <a:pPr marL="0" lvl="0" indent="0">
              <a:buNone/>
            </a:pPr>
            <a:endParaRPr lang="en-GB" sz="1800" dirty="0"/>
          </a:p>
          <a:p>
            <a:pPr marL="0" lvl="0" indent="0">
              <a:buNone/>
            </a:pPr>
            <a:r>
              <a:rPr lang="en-GB" sz="1800" b="1" dirty="0"/>
              <a:t>Limited resources</a:t>
            </a:r>
            <a:r>
              <a:rPr lang="en-GB" sz="1800" dirty="0"/>
              <a:t>: Many community engagement projects struggle with limited funding and resources, hindering their ability to effectively implement initiatives and address community needs.</a:t>
            </a:r>
          </a:p>
          <a:p>
            <a:pPr marL="0" lvl="0" indent="0">
              <a:buNone/>
            </a:pPr>
            <a:endParaRPr lang="en-GB" sz="1800" dirty="0"/>
          </a:p>
          <a:p>
            <a:pPr marL="0" lvl="0" indent="0">
              <a:buNone/>
            </a:pPr>
            <a:endParaRPr lang="en-GB" sz="18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AEADC-6A17-46A5-BF16-ABCCCA1C0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23A3C2-9B36-4410-8FE0-8FE9235545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5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921645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63D22-FF4E-4EE0-BD87-7845240F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6964"/>
          </a:xfrm>
        </p:spPr>
        <p:txBody>
          <a:bodyPr/>
          <a:lstStyle/>
          <a:p>
            <a:r>
              <a:rPr lang="en-GB" sz="3200" b="1" dirty="0"/>
              <a:t>Community Engagement – </a:t>
            </a:r>
            <a:br>
              <a:rPr lang="en-GB" sz="3200" b="1" dirty="0"/>
            </a:br>
            <a:r>
              <a:rPr lang="en-GB" sz="3200" b="1" dirty="0"/>
              <a:t>problems and barriers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8D24A-AE88-44C7-B6FA-7B51DF8AC8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503472"/>
            <a:ext cx="8003232" cy="3869744"/>
          </a:xfrm>
        </p:spPr>
        <p:txBody>
          <a:bodyPr/>
          <a:lstStyle/>
          <a:p>
            <a:pPr marL="0" lvl="0" indent="0">
              <a:buNone/>
            </a:pPr>
            <a:r>
              <a:rPr lang="en-GB" sz="1800" b="1" dirty="0"/>
              <a:t>Communication barriers: </a:t>
            </a:r>
            <a:r>
              <a:rPr lang="en-GB" sz="1800" dirty="0"/>
              <a:t>Language barriers, cultural differences, and inadequate communication channels can impede effective engagement with diverse community groups, leading to misunderstandings and lack of trust.</a:t>
            </a:r>
          </a:p>
          <a:p>
            <a:pPr marL="0" lvl="0" indent="0">
              <a:buNone/>
            </a:pPr>
            <a:endParaRPr lang="en-GB" sz="1800" dirty="0"/>
          </a:p>
          <a:p>
            <a:pPr marL="0" lvl="0" indent="0">
              <a:buNone/>
            </a:pPr>
            <a:r>
              <a:rPr lang="en-GB" sz="1800" b="1" dirty="0"/>
              <a:t>Resistance to change</a:t>
            </a:r>
            <a:r>
              <a:rPr lang="en-GB" sz="1800" dirty="0"/>
              <a:t>: Some community members may resist proposed changes or initiatives due to fear of the unknown, entrenched beliefs, or vested interests, posing challenges to project implementation and success.</a:t>
            </a:r>
          </a:p>
          <a:p>
            <a:pPr marL="0" lvl="0" indent="0">
              <a:buNone/>
            </a:pPr>
            <a:endParaRPr lang="en-GB" sz="1800" dirty="0"/>
          </a:p>
          <a:p>
            <a:pPr marL="0" lvl="0" indent="0">
              <a:buNone/>
            </a:pPr>
            <a:r>
              <a:rPr lang="en-GB" sz="1800" b="1" dirty="0"/>
              <a:t>Evaluation and accountability: </a:t>
            </a:r>
            <a:r>
              <a:rPr lang="en-GB" sz="1800" dirty="0"/>
              <a:t>Measuring the impact and effectiveness of community engagement projects can be challenging, and lack of clear metrics or accountability mechanisms may hinder efforts to assess progress and justify resource allocation.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AEADC-6A17-46A5-BF16-ABCCCA1C0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23A3C2-9B36-4410-8FE0-8FE9235545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10714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63D22-FF4E-4EE0-BD87-7845240FAC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6964"/>
          </a:xfrm>
        </p:spPr>
        <p:txBody>
          <a:bodyPr/>
          <a:lstStyle/>
          <a:p>
            <a:r>
              <a:rPr lang="en-GB" sz="3200" b="1" dirty="0"/>
              <a:t>Community Engagement – </a:t>
            </a:r>
            <a:br>
              <a:rPr lang="en-GB" sz="3200" b="1" dirty="0"/>
            </a:br>
            <a:r>
              <a:rPr lang="en-GB" sz="3200" b="1" dirty="0"/>
              <a:t>problems and barriers (</a:t>
            </a:r>
            <a:r>
              <a:rPr lang="en-GB" sz="3200" b="1" dirty="0" err="1"/>
              <a:t>cont</a:t>
            </a:r>
            <a:r>
              <a:rPr lang="en-GB" sz="3200" b="1" dirty="0"/>
              <a:t>)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B8D24A-AE88-44C7-B6FA-7B51DF8AC8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503472"/>
            <a:ext cx="8003232" cy="3869744"/>
          </a:xfrm>
        </p:spPr>
        <p:txBody>
          <a:bodyPr/>
          <a:lstStyle/>
          <a:p>
            <a:pPr marL="0" lvl="0" indent="0">
              <a:buNone/>
            </a:pPr>
            <a:r>
              <a:rPr lang="en-GB" sz="1800" b="1" dirty="0"/>
              <a:t>Power dynamics: </a:t>
            </a:r>
            <a:r>
              <a:rPr lang="en-GB" sz="1800" dirty="0"/>
              <a:t>Unequal power dynamics within communities or between community members and project organizers can hinder meaningful participation and decision-making, leading to feelings of marginalization and disempowerment.</a:t>
            </a:r>
          </a:p>
          <a:p>
            <a:pPr marL="0" lvl="0" indent="0">
              <a:buNone/>
            </a:pPr>
            <a:endParaRPr lang="en-GB" sz="1800" dirty="0"/>
          </a:p>
          <a:p>
            <a:pPr marL="0" lvl="0" indent="0">
              <a:buNone/>
            </a:pPr>
            <a:r>
              <a:rPr lang="en-GB" sz="1800" b="1" dirty="0"/>
              <a:t>Stakeholder conflicts: </a:t>
            </a:r>
            <a:r>
              <a:rPr lang="en-GB" sz="1800" dirty="0"/>
              <a:t>Conflicting interests among different stakeholders, such as community members, government agencies, and private organizations, can create tensions and obstacles to collaboration, jeopardizing project effectiveness.</a:t>
            </a:r>
          </a:p>
          <a:p>
            <a:pPr marL="0" lvl="0" indent="0">
              <a:buNone/>
            </a:pPr>
            <a:endParaRPr lang="en-GB" sz="1800" dirty="0"/>
          </a:p>
          <a:p>
            <a:pPr marL="0" lvl="0" indent="0">
              <a:buNone/>
            </a:pPr>
            <a:r>
              <a:rPr lang="en-GB" sz="1800" b="1" dirty="0"/>
              <a:t>Sustainability concerns: </a:t>
            </a:r>
            <a:r>
              <a:rPr lang="en-GB" sz="1800" dirty="0"/>
              <a:t>Without proper planning and support, community engagement projects may struggle to maintain momentum beyond initial phases, raising concerns about the long-term sustainability of project outcomes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2AEADC-6A17-46A5-BF16-ABCCCA1C0A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23A3C2-9B36-4410-8FE0-8FE9235545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7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182773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D60CD-B41F-B262-8748-15377A0239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6600" y="2066925"/>
            <a:ext cx="7772400" cy="1362075"/>
          </a:xfrm>
        </p:spPr>
        <p:txBody>
          <a:bodyPr wrap="square" anchor="t">
            <a:normAutofit/>
          </a:bodyPr>
          <a:lstStyle/>
          <a:p>
            <a:pPr algn="ctr"/>
            <a:r>
              <a:rPr lang="en-GB" dirty="0"/>
              <a:t>How can we solve these problems?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DE7E9D-9A47-95DB-8A76-F6817610D85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674C342-3D33-D3F5-05E9-91032CC5270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793534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2500" lnSpcReduction="10000"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defTabSz="685800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altLang="en-US" sz="2800" b="1" dirty="0">
                <a:latin typeface="+mj-lt"/>
                <a:ea typeface="+mj-ea"/>
                <a:cs typeface="+mj-cs"/>
              </a:rPr>
              <a:t>Four key ‘methods’ to help you approach problem solving / solution finding! </a:t>
            </a:r>
          </a:p>
          <a:p>
            <a:pPr algn="ctr" defTabSz="685800">
              <a:lnSpc>
                <a:spcPct val="90000"/>
              </a:lnSpc>
              <a:spcAft>
                <a:spcPts val="600"/>
              </a:spcAft>
              <a:defRPr/>
            </a:pPr>
            <a:r>
              <a:rPr lang="en-US" altLang="en-US" sz="2800" b="1" dirty="0">
                <a:latin typeface="+mj-lt"/>
                <a:ea typeface="+mj-ea"/>
                <a:cs typeface="+mj-cs"/>
              </a:rPr>
              <a:t> </a:t>
            </a:r>
          </a:p>
        </p:txBody>
      </p:sp>
      <p:sp>
        <p:nvSpPr>
          <p:cNvPr id="4099" name="Content Placeholder 2"/>
          <p:cNvSpPr>
            <a:spLocks/>
          </p:cNvSpPr>
          <p:nvPr/>
        </p:nvSpPr>
        <p:spPr bwMode="auto"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42900" indent="-3429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6858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+mn-lt"/>
                <a:cs typeface="+mn-cs"/>
              </a:rPr>
              <a:t>Lateral thinking</a:t>
            </a:r>
          </a:p>
          <a:p>
            <a:pPr defTabSz="6858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+mn-lt"/>
                <a:cs typeface="+mn-cs"/>
              </a:rPr>
              <a:t>Storyboard exercise</a:t>
            </a:r>
          </a:p>
          <a:p>
            <a:pPr defTabSz="6858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+mn-lt"/>
                <a:cs typeface="+mn-cs"/>
              </a:rPr>
              <a:t>Mind mapping technique</a:t>
            </a:r>
          </a:p>
          <a:p>
            <a:pPr defTabSz="6858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latin typeface="+mn-lt"/>
                <a:cs typeface="+mn-cs"/>
              </a:rPr>
              <a:t>Plus–Minus–Interesting (PMI) technique</a:t>
            </a:r>
          </a:p>
          <a:p>
            <a:pPr defTabSz="6858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en-US" dirty="0">
              <a:latin typeface="+mn-lt"/>
              <a:cs typeface="+mn-cs"/>
            </a:endParaRPr>
          </a:p>
          <a:p>
            <a:pPr defTabSz="6858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endParaRPr lang="en-US" altLang="en-US" dirty="0">
              <a:latin typeface="+mn-lt"/>
              <a:cs typeface="+mn-cs"/>
            </a:endParaRPr>
          </a:p>
          <a:p>
            <a:pPr marL="0" indent="0" algn="r" defTabSz="685800">
              <a:spcBef>
                <a:spcPct val="20000"/>
              </a:spcBef>
              <a:defRPr/>
            </a:pPr>
            <a:r>
              <a:rPr lang="en-US" altLang="en-US" sz="2000" dirty="0">
                <a:latin typeface="+mn-lt"/>
                <a:cs typeface="+mn-cs"/>
              </a:rPr>
              <a:t>(Doyle, 2017)</a:t>
            </a:r>
          </a:p>
        </p:txBody>
      </p:sp>
      <p:sp>
        <p:nvSpPr>
          <p:cNvPr id="4110" name="Date Placeholder 3">
            <a:extLst>
              <a:ext uri="{FF2B5EF4-FFF2-40B4-BE49-F238E27FC236}">
                <a16:creationId xmlns:a16="http://schemas.microsoft.com/office/drawing/2014/main" id="{A55224CA-6377-492E-F2EF-1135D999BF2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04/04/2024</a:t>
            </a:fld>
            <a:endParaRPr lang="en-GB" altLang="en-US"/>
          </a:p>
        </p:txBody>
      </p:sp>
      <p:sp>
        <p:nvSpPr>
          <p:cNvPr id="4111" name="Slide Number Placeholder 4">
            <a:extLst>
              <a:ext uri="{FF2B5EF4-FFF2-40B4-BE49-F238E27FC236}">
                <a16:creationId xmlns:a16="http://schemas.microsoft.com/office/drawing/2014/main" id="{9ED6A83A-61A8-1436-7F85-8226A4A22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9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75140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19"/>
    </mc:Choice>
    <mc:Fallback xmlns="">
      <p:transition spd="slow" advTm="24319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72C8CFC-8F99-5CB0-7BB7-7E6855A1E9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440" y="878681"/>
            <a:ext cx="7490460" cy="457557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B4D8D44-D9EA-78DA-E4EA-392531AB9817}"/>
              </a:ext>
            </a:extLst>
          </p:cNvPr>
          <p:cNvSpPr txBox="1"/>
          <p:nvPr/>
        </p:nvSpPr>
        <p:spPr>
          <a:xfrm>
            <a:off x="117380" y="116632"/>
            <a:ext cx="44322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Technique 1: Lateral thinking</a:t>
            </a:r>
          </a:p>
        </p:txBody>
      </p:sp>
    </p:spTree>
    <p:extLst>
      <p:ext uri="{BB962C8B-B14F-4D97-AF65-F5344CB8AC3E}">
        <p14:creationId xmlns:p14="http://schemas.microsoft.com/office/powerpoint/2010/main" val="478108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46189CA-A727-C2DF-1918-2124363408E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151" r="5093"/>
          <a:stretch/>
        </p:blipFill>
        <p:spPr>
          <a:xfrm>
            <a:off x="1043607" y="404664"/>
            <a:ext cx="7272809" cy="4748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806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C6F316B-9090-3D4E-7DBB-8A045DA44ADF}"/>
              </a:ext>
            </a:extLst>
          </p:cNvPr>
          <p:cNvSpPr txBox="1"/>
          <p:nvPr/>
        </p:nvSpPr>
        <p:spPr bwMode="auto">
          <a:xfrm>
            <a:off x="457200" y="1600201"/>
            <a:ext cx="8229600" cy="3917032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spcBef>
                <a:spcPct val="20000"/>
              </a:spcBef>
            </a:pPr>
            <a:r>
              <a:rPr lang="en-US" sz="3200" i="1" dirty="0">
                <a:latin typeface="+mn-lt"/>
                <a:cs typeface="+mn-cs"/>
              </a:rPr>
              <a:t>One of the possible answers is that the man is short, and he cannot press the higher-level floor buttons in the elevator. However, when it's raining, he always carries an umbrella and uses it to press the higher-level floors.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2B0670FE-FDB7-72CF-9990-3603C2057D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04/04/2024</a:t>
            </a:fld>
            <a:endParaRPr lang="en-GB" altLang="en-US"/>
          </a:p>
        </p:txBody>
      </p:sp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4DEE2E8-7000-8BF0-146F-E101A91982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051545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65C7CC-0546-B99B-8AC1-EC8B8B82D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18929"/>
            <a:ext cx="8229600" cy="1143000"/>
          </a:xfrm>
        </p:spPr>
        <p:txBody>
          <a:bodyPr/>
          <a:lstStyle/>
          <a:p>
            <a:r>
              <a:rPr lang="en-GB" sz="4000" dirty="0"/>
              <a:t>Nurturing lateral thinking in community projects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D0DD9C-E97E-ECEC-38AC-E7021FAD6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1513" y="1470484"/>
            <a:ext cx="8229600" cy="3917032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GB" sz="1800" dirty="0"/>
              <a:t>Foster a culture of openness and curiosity, encouraging individuals to explore unconventional ideas and perspectives.</a:t>
            </a:r>
          </a:p>
          <a:p>
            <a:pPr>
              <a:spcBef>
                <a:spcPts val="0"/>
              </a:spcBef>
            </a:pPr>
            <a:endParaRPr lang="en-GB" sz="1800" dirty="0"/>
          </a:p>
          <a:p>
            <a:pPr>
              <a:spcBef>
                <a:spcPts val="0"/>
              </a:spcBef>
            </a:pPr>
            <a:r>
              <a:rPr lang="en-GB" sz="1800" dirty="0"/>
              <a:t>Provide diverse stimuli and experiences to inspire creative thinking and challenge conventional assumptions.</a:t>
            </a:r>
          </a:p>
          <a:p>
            <a:pPr>
              <a:spcBef>
                <a:spcPts val="0"/>
              </a:spcBef>
            </a:pPr>
            <a:endParaRPr lang="en-GB" sz="1800" dirty="0"/>
          </a:p>
          <a:p>
            <a:pPr>
              <a:spcBef>
                <a:spcPts val="0"/>
              </a:spcBef>
            </a:pPr>
            <a:r>
              <a:rPr lang="en-GB" sz="1800" dirty="0"/>
              <a:t>Encourage brainstorming sessions where all ideas are welcomed without judgment, promoting a free flow of creative thought.</a:t>
            </a:r>
          </a:p>
          <a:p>
            <a:pPr>
              <a:spcBef>
                <a:spcPts val="0"/>
              </a:spcBef>
            </a:pPr>
            <a:endParaRPr lang="en-GB" sz="1800" dirty="0"/>
          </a:p>
          <a:p>
            <a:pPr>
              <a:spcBef>
                <a:spcPts val="0"/>
              </a:spcBef>
            </a:pPr>
            <a:r>
              <a:rPr lang="en-GB" sz="1800" dirty="0"/>
              <a:t>Emphasize the value of experimentation and risk-taking, encouraging individuals to explore new avenues and embrace failure as part of the learning process.</a:t>
            </a:r>
          </a:p>
          <a:p>
            <a:pPr>
              <a:spcBef>
                <a:spcPts val="0"/>
              </a:spcBef>
            </a:pPr>
            <a:endParaRPr lang="en-GB" sz="1800" dirty="0"/>
          </a:p>
          <a:p>
            <a:pPr>
              <a:spcBef>
                <a:spcPts val="0"/>
              </a:spcBef>
            </a:pPr>
            <a:r>
              <a:rPr lang="en-GB" sz="1800" dirty="0"/>
              <a:t>Facilitate interdisciplinary collaboration and exchange of ideas to stimulate cross-pollination of thoughts and perspectives.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4B1A0F-30C9-8618-02B8-9A2989BD37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25CEA4-D64C-F01B-0619-3EBD33EBB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13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4949768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7BB98-C5C8-08CE-FBA9-6EAEAC335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727" y="1052736"/>
            <a:ext cx="8686800" cy="444727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A9CA95B-30E9-163E-22B0-BC806859F06F}"/>
              </a:ext>
            </a:extLst>
          </p:cNvPr>
          <p:cNvSpPr txBox="1"/>
          <p:nvPr/>
        </p:nvSpPr>
        <p:spPr>
          <a:xfrm>
            <a:off x="117380" y="116632"/>
            <a:ext cx="51038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Technique 2: Storyboard exercise</a:t>
            </a:r>
          </a:p>
        </p:txBody>
      </p:sp>
    </p:spTree>
    <p:extLst>
      <p:ext uri="{BB962C8B-B14F-4D97-AF65-F5344CB8AC3E}">
        <p14:creationId xmlns:p14="http://schemas.microsoft.com/office/powerpoint/2010/main" val="21895415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7BB98-C5C8-08CE-FBA9-6EAEAC3359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340768"/>
            <a:ext cx="8686800" cy="444727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7C484C2-D18C-914E-3624-37D6C44F5B90}"/>
              </a:ext>
            </a:extLst>
          </p:cNvPr>
          <p:cNvSpPr txBox="1"/>
          <p:nvPr/>
        </p:nvSpPr>
        <p:spPr>
          <a:xfrm>
            <a:off x="544830" y="534084"/>
            <a:ext cx="80543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Create a timeline for the problem you face (from/causes + now/ main issue + future success looks like  </a:t>
            </a:r>
          </a:p>
        </p:txBody>
      </p:sp>
    </p:spTree>
    <p:extLst>
      <p:ext uri="{BB962C8B-B14F-4D97-AF65-F5344CB8AC3E}">
        <p14:creationId xmlns:p14="http://schemas.microsoft.com/office/powerpoint/2010/main" val="19359209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1FF3F7A-F461-7D97-EB15-401E96BE3D8A}"/>
              </a:ext>
            </a:extLst>
          </p:cNvPr>
          <p:cNvSpPr txBox="1"/>
          <p:nvPr/>
        </p:nvSpPr>
        <p:spPr>
          <a:xfrm>
            <a:off x="2057400" y="2007870"/>
            <a:ext cx="5486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i="1" dirty="0">
                <a:solidFill>
                  <a:srgbClr val="7030A0"/>
                </a:solidFill>
                <a:latin typeface="Bookman Old Style" panose="02050604050505020204" pitchFamily="18" charset="0"/>
              </a:rPr>
              <a:t>Using visual representations to aid memory and allow greater degree of linking complex things together </a:t>
            </a:r>
          </a:p>
        </p:txBody>
      </p:sp>
    </p:spTree>
    <p:extLst>
      <p:ext uri="{BB962C8B-B14F-4D97-AF65-F5344CB8AC3E}">
        <p14:creationId xmlns:p14="http://schemas.microsoft.com/office/powerpoint/2010/main" val="108554121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D6F78F1-33FA-FD18-534E-A1C966706A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Using storyboard exercises in community work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265A39B-201C-2794-CDFB-7216C27F44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algn="l">
              <a:buFont typeface="+mj-lt"/>
              <a:buAutoNum type="arabicPeriod"/>
            </a:pPr>
            <a:endParaRPr lang="en-GB" sz="2000" b="0" i="0" dirty="0">
              <a:solidFill>
                <a:srgbClr val="0D0D0D"/>
              </a:solidFill>
              <a:effectLst/>
              <a:latin typeface="Söhne"/>
            </a:endParaRPr>
          </a:p>
          <a:p>
            <a:pPr algn="l">
              <a:buFont typeface="+mj-lt"/>
              <a:buAutoNum type="arabicPeriod"/>
            </a:pPr>
            <a:r>
              <a:rPr lang="en-GB" sz="2000" b="0" i="0" dirty="0">
                <a:solidFill>
                  <a:srgbClr val="0D0D0D"/>
                </a:solidFill>
                <a:effectLst/>
                <a:latin typeface="Söhne"/>
              </a:rPr>
              <a:t>Outline key project objectives and target audience.</a:t>
            </a:r>
          </a:p>
          <a:p>
            <a:pPr algn="l">
              <a:buFont typeface="+mj-lt"/>
              <a:buAutoNum type="arabicPeriod"/>
            </a:pPr>
            <a:r>
              <a:rPr lang="en-GB" sz="2000" b="0" i="0" dirty="0">
                <a:solidFill>
                  <a:srgbClr val="0D0D0D"/>
                </a:solidFill>
                <a:effectLst/>
                <a:latin typeface="Söhne"/>
              </a:rPr>
              <a:t>Sketch visual representations of project milestones and key interactions.</a:t>
            </a:r>
          </a:p>
          <a:p>
            <a:pPr algn="l">
              <a:buFont typeface="+mj-lt"/>
              <a:buAutoNum type="arabicPeriod"/>
            </a:pPr>
            <a:r>
              <a:rPr lang="en-GB" sz="2000" b="0" i="0" dirty="0">
                <a:solidFill>
                  <a:srgbClr val="0D0D0D"/>
                </a:solidFill>
                <a:effectLst/>
                <a:latin typeface="Söhne"/>
              </a:rPr>
              <a:t>Arrange storyboard frames in a logical sequence to depict the flow of the project.</a:t>
            </a:r>
          </a:p>
          <a:p>
            <a:pPr algn="l">
              <a:buFont typeface="+mj-lt"/>
              <a:buAutoNum type="arabicPeriod"/>
            </a:pPr>
            <a:r>
              <a:rPr lang="en-GB" sz="2000" b="0" i="0" dirty="0">
                <a:solidFill>
                  <a:srgbClr val="0D0D0D"/>
                </a:solidFill>
                <a:effectLst/>
                <a:latin typeface="Söhne"/>
              </a:rPr>
              <a:t>Incorporate annotations or notes to provide context and detail for each frame.</a:t>
            </a:r>
          </a:p>
          <a:p>
            <a:pPr algn="l">
              <a:buFont typeface="+mj-lt"/>
              <a:buAutoNum type="arabicPeriod"/>
            </a:pPr>
            <a:r>
              <a:rPr lang="en-GB" sz="2000" b="0" i="0" dirty="0">
                <a:solidFill>
                  <a:srgbClr val="0D0D0D"/>
                </a:solidFill>
                <a:effectLst/>
                <a:latin typeface="Söhne"/>
              </a:rPr>
              <a:t>Review and iterate on the storyboard with stakeholders to ensure alignment with project goals and vision.</a:t>
            </a:r>
          </a:p>
          <a:p>
            <a:endParaRPr lang="en-US" sz="200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A7B3F7-5BF1-3D58-4E71-11F62C1A556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D30023C4-5528-489E-A726-D14A340FF59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2DDAA2-B80E-13B8-D167-2FF5D3686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AA1819AB-B9DA-41D7-8C91-5DE9528F5AA4}" type="slidenum">
              <a:rPr lang="en-GB" altLang="en-US" smtClean="0"/>
              <a:pPr>
                <a:spcAft>
                  <a:spcPts val="600"/>
                </a:spcAft>
                <a:defRPr/>
              </a:pPr>
              <a:t>17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923840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5D9F4F47-6C5B-6BD3-B847-FE0D25400F0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04/04/2024</a:t>
            </a:fld>
            <a:endParaRPr lang="en-GB" altLang="en-US"/>
          </a:p>
        </p:txBody>
      </p:sp>
      <p:sp>
        <p:nvSpPr>
          <p:cNvPr id="13" name="Slide Number Placeholder 4">
            <a:extLst>
              <a:ext uri="{FF2B5EF4-FFF2-40B4-BE49-F238E27FC236}">
                <a16:creationId xmlns:a16="http://schemas.microsoft.com/office/drawing/2014/main" id="{9D1CDC83-AD1E-EDB1-BA52-64BA744479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18</a:t>
            </a:fld>
            <a:endParaRPr lang="en-GB" alt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F851AA-40BE-1C38-6805-E9B4BAA733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7350" y="980728"/>
            <a:ext cx="5829300" cy="43719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FB81AD2-054D-AE91-79F3-9F34D844F100}"/>
              </a:ext>
            </a:extLst>
          </p:cNvPr>
          <p:cNvSpPr txBox="1"/>
          <p:nvPr/>
        </p:nvSpPr>
        <p:spPr>
          <a:xfrm>
            <a:off x="117380" y="116632"/>
            <a:ext cx="42254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Technique 3: Mind mapping</a:t>
            </a:r>
          </a:p>
        </p:txBody>
      </p:sp>
    </p:spTree>
    <p:extLst>
      <p:ext uri="{BB962C8B-B14F-4D97-AF65-F5344CB8AC3E}">
        <p14:creationId xmlns:p14="http://schemas.microsoft.com/office/powerpoint/2010/main" val="4390019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9FF0D8-D45D-51AD-2EAC-7B4B8943C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874" y="332656"/>
            <a:ext cx="7464251" cy="4788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33611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9FF0D8-D45D-51AD-2EAC-7B4B8943CA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980728"/>
            <a:ext cx="8097879" cy="4443958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C72298A-2727-2A93-1D0B-052348C49F9F}"/>
              </a:ext>
            </a:extLst>
          </p:cNvPr>
          <p:cNvSpPr txBox="1"/>
          <p:nvPr/>
        </p:nvSpPr>
        <p:spPr>
          <a:xfrm>
            <a:off x="233375" y="332656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What decisions might you make based on this mind mapping ? </a:t>
            </a:r>
          </a:p>
        </p:txBody>
      </p:sp>
    </p:spTree>
    <p:extLst>
      <p:ext uri="{BB962C8B-B14F-4D97-AF65-F5344CB8AC3E}">
        <p14:creationId xmlns:p14="http://schemas.microsoft.com/office/powerpoint/2010/main" val="282470776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671FF98F-EBB9-4549-84C0-EEB045D1F6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Activity – 20 min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F540EADA-553B-6171-2C60-F0A5B49CB3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r>
              <a:rPr lang="en-US" sz="2000" dirty="0"/>
              <a:t>Think about one of the wicked issues that the community engagement intends to tackle – youth unemployment</a:t>
            </a:r>
          </a:p>
          <a:p>
            <a:endParaRPr lang="en-US" sz="2000" dirty="0"/>
          </a:p>
          <a:p>
            <a:r>
              <a:rPr lang="en-US" sz="2000" dirty="0"/>
              <a:t>Create a solution mind map around the concept of youth unemployment that shows different solution paths on basis of different stakeholder</a:t>
            </a:r>
          </a:p>
          <a:p>
            <a:endParaRPr lang="en-US" sz="2000" dirty="0"/>
          </a:p>
          <a:p>
            <a:r>
              <a:rPr lang="en-US" sz="2000" dirty="0"/>
              <a:t>Think about :</a:t>
            </a:r>
          </a:p>
          <a:p>
            <a:pPr lvl="1"/>
            <a:r>
              <a:rPr lang="en-US" sz="1600" dirty="0"/>
              <a:t>Who is affected by this issue? Who would benefit from this issue being solved?</a:t>
            </a:r>
          </a:p>
          <a:p>
            <a:pPr lvl="1"/>
            <a:r>
              <a:rPr lang="en-US" sz="1600" dirty="0"/>
              <a:t>How can the people/entities identified above get involved?</a:t>
            </a:r>
          </a:p>
          <a:p>
            <a:pPr lvl="1"/>
            <a:r>
              <a:rPr lang="en-US" sz="1600" dirty="0"/>
              <a:t>What kinds of solutions/support can each of them provide?</a:t>
            </a:r>
          </a:p>
          <a:p>
            <a:endParaRPr lang="en-US" sz="200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C2DDEC-EE2D-658C-F043-8EC0E53589C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D30023C4-5528-489E-A726-D14A340FF59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6E6E67D1-ABD7-0E7F-31F5-58DB07FD4D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AA1819AB-B9DA-41D7-8C91-5DE9528F5AA4}" type="slidenum">
              <a:rPr lang="en-GB" altLang="en-US" smtClean="0"/>
              <a:pPr>
                <a:spcAft>
                  <a:spcPts val="600"/>
                </a:spcAft>
                <a:defRPr/>
              </a:pPr>
              <a:t>21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245437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B07DBDE-5B64-3190-4088-B0850C257D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40" y="967879"/>
            <a:ext cx="8877300" cy="513193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26D0DF9-A2D4-D813-EB13-72561F0EA716}"/>
              </a:ext>
            </a:extLst>
          </p:cNvPr>
          <p:cNvSpPr txBox="1"/>
          <p:nvPr/>
        </p:nvSpPr>
        <p:spPr>
          <a:xfrm>
            <a:off x="117380" y="116632"/>
            <a:ext cx="63446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Technique 3: Plus Minus Interesting (PMI) </a:t>
            </a:r>
          </a:p>
        </p:txBody>
      </p:sp>
    </p:spTree>
    <p:extLst>
      <p:ext uri="{BB962C8B-B14F-4D97-AF65-F5344CB8AC3E}">
        <p14:creationId xmlns:p14="http://schemas.microsoft.com/office/powerpoint/2010/main" val="39745636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89409DC-4C89-F5F3-489D-408D22066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How to use PMI technique	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69FC2E93-D9CC-9E17-9494-C1423DCB07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r>
              <a:rPr lang="en-GB" sz="2000" dirty="0"/>
              <a:t>Identify the topic or decision to be analysed.</a:t>
            </a:r>
          </a:p>
          <a:p>
            <a:r>
              <a:rPr lang="en-GB" sz="2000" dirty="0"/>
              <a:t>List the Positive aspects (P) of the topic or decision.</a:t>
            </a:r>
          </a:p>
          <a:p>
            <a:r>
              <a:rPr lang="en-GB" sz="2000" dirty="0"/>
              <a:t>List the Negative aspects (M) of the topic or decision.</a:t>
            </a:r>
          </a:p>
          <a:p>
            <a:r>
              <a:rPr lang="en-GB" sz="2000" dirty="0"/>
              <a:t>List any Interesting points (I) related to the topic or decision.</a:t>
            </a:r>
          </a:p>
          <a:p>
            <a:r>
              <a:rPr lang="en-GB" sz="2000" dirty="0"/>
              <a:t>Evaluate and prioritize each point based on significance.</a:t>
            </a:r>
          </a:p>
          <a:p>
            <a:r>
              <a:rPr lang="en-GB" sz="2000" dirty="0"/>
              <a:t>Use insights gained from PMI analysis to inform decision-making or problem-solving processes.</a:t>
            </a:r>
            <a:endParaRPr lang="en-US" sz="2000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68B7E6-BBB3-F9F9-AEC6-37228D8BB9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D30023C4-5528-489E-A726-D14A340FF59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517E2093-C499-D0EF-EB26-1DF0016BE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AA1819AB-B9DA-41D7-8C91-5DE9528F5AA4}" type="slidenum">
              <a:rPr lang="en-GB" altLang="en-US" smtClean="0"/>
              <a:pPr>
                <a:spcAft>
                  <a:spcPts val="600"/>
                </a:spcAft>
                <a:defRPr/>
              </a:pPr>
              <a:t>23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5518589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A821912-6200-F19B-4624-41AF3BB21B58}"/>
              </a:ext>
            </a:extLst>
          </p:cNvPr>
          <p:cNvSpPr txBox="1"/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US" sz="4400">
                <a:latin typeface="+mj-lt"/>
                <a:ea typeface="+mj-ea"/>
                <a:cs typeface="+mj-cs"/>
              </a:rPr>
              <a:t>An example of PMI technique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7862B36-4C98-AF92-CB11-01BBD630C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4551" y="1417638"/>
            <a:ext cx="6211508" cy="4099595"/>
          </a:xfrm>
          <a:prstGeom prst="rect">
            <a:avLst/>
          </a:prstGeom>
          <a:noFill/>
        </p:spPr>
      </p:pic>
      <p:sp>
        <p:nvSpPr>
          <p:cNvPr id="9" name="Date Placeholder 3">
            <a:extLst>
              <a:ext uri="{FF2B5EF4-FFF2-40B4-BE49-F238E27FC236}">
                <a16:creationId xmlns:a16="http://schemas.microsoft.com/office/drawing/2014/main" id="{0FA27306-15CB-2F0C-755B-E4FAF3B0F85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2303D31F-598B-47EE-BA37-93F097A3D676}" type="datetime1">
              <a:rPr lang="en-GB" altLang="en-US"/>
              <a:pPr>
                <a:spcAft>
                  <a:spcPts val="600"/>
                </a:spcAft>
                <a:defRPr/>
              </a:pPr>
              <a:t>04/04/2024</a:t>
            </a:fld>
            <a:endParaRPr lang="en-GB" altLang="en-US"/>
          </a:p>
        </p:txBody>
      </p:sp>
      <p:sp>
        <p:nvSpPr>
          <p:cNvPr id="11" name="Slide Number Placeholder 4">
            <a:extLst>
              <a:ext uri="{FF2B5EF4-FFF2-40B4-BE49-F238E27FC236}">
                <a16:creationId xmlns:a16="http://schemas.microsoft.com/office/drawing/2014/main" id="{8FDFCB43-B3D9-1B61-D227-E3D21FF2F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/>
          <a:lstStyle/>
          <a:p>
            <a:pPr>
              <a:spcAft>
                <a:spcPts val="600"/>
              </a:spcAft>
              <a:defRPr/>
            </a:pPr>
            <a:fld id="{6550E941-99E4-4403-A917-B30FF69A9617}" type="slidenum">
              <a:rPr lang="en-GB" altLang="en-US"/>
              <a:pPr>
                <a:spcAft>
                  <a:spcPts val="600"/>
                </a:spcAft>
                <a:defRPr/>
              </a:pPr>
              <a:t>24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75295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336702FC-4944-E30D-C59D-AD6721591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dirty="0"/>
              <a:t>Activity – 20 min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15A5DAC-68D4-1D4F-5836-0E800D90FE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r>
              <a:rPr lang="en-US" dirty="0"/>
              <a:t>Use the PMI technique on the mind map that you have created to identify number of solutions to youth unemployment</a:t>
            </a:r>
          </a:p>
          <a:p>
            <a:endParaRPr lang="en-US" dirty="0"/>
          </a:p>
          <a:p>
            <a:r>
              <a:rPr lang="en-US" dirty="0"/>
              <a:t>Evaluate at least 3 different solutions to decide which one you will go with.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67FA67-8030-B68D-37E2-E14819DB5AE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D30023C4-5528-489E-A726-D14A340FF59E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767A2FB-366D-58A5-4CF4-82ED42374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AA1819AB-B9DA-41D7-8C91-5DE9528F5AA4}" type="slidenum">
              <a:rPr lang="en-GB" altLang="en-US" smtClean="0"/>
              <a:pPr>
                <a:spcAft>
                  <a:spcPts val="600"/>
                </a:spcAft>
                <a:defRPr/>
              </a:pPr>
              <a:t>25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808934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F02B8A-DE2F-1F21-27EF-A040E6F8C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183" y="136525"/>
            <a:ext cx="8229600" cy="1143000"/>
          </a:xfrm>
        </p:spPr>
        <p:txBody>
          <a:bodyPr/>
          <a:lstStyle/>
          <a:p>
            <a:r>
              <a:rPr lang="en-GB" dirty="0"/>
              <a:t>Case analysis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EB24A53-686E-0D06-E4E5-B6E63D5D22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1183" y="1268760"/>
            <a:ext cx="8229600" cy="3917032"/>
          </a:xfrm>
        </p:spPr>
        <p:txBody>
          <a:bodyPr/>
          <a:lstStyle/>
          <a:p>
            <a:r>
              <a:rPr lang="en-GB" sz="2400" dirty="0"/>
              <a:t>Refer to the report on social isolation to:</a:t>
            </a:r>
          </a:p>
          <a:p>
            <a:pPr lvl="1"/>
            <a:r>
              <a:rPr lang="en-GB" sz="2000" dirty="0"/>
              <a:t>Identify one problem area (only)</a:t>
            </a:r>
          </a:p>
          <a:p>
            <a:pPr lvl="1"/>
            <a:r>
              <a:rPr lang="en-GB" sz="2000" dirty="0"/>
              <a:t>Read (only) two cases listing</a:t>
            </a:r>
          </a:p>
          <a:p>
            <a:pPr lvl="2"/>
            <a:r>
              <a:rPr lang="en-GB" sz="1800" dirty="0"/>
              <a:t>Target audience</a:t>
            </a:r>
          </a:p>
          <a:p>
            <a:pPr lvl="2"/>
            <a:r>
              <a:rPr lang="en-GB" sz="1800" dirty="0"/>
              <a:t>Delivery/intervention</a:t>
            </a:r>
          </a:p>
          <a:p>
            <a:pPr lvl="2"/>
            <a:r>
              <a:rPr lang="en-GB" sz="1800" dirty="0"/>
              <a:t>Impact – financial and other</a:t>
            </a:r>
          </a:p>
          <a:p>
            <a:pPr lvl="2"/>
            <a:endParaRPr lang="en-GB" sz="1800" dirty="0"/>
          </a:p>
          <a:p>
            <a:r>
              <a:rPr lang="en-GB" sz="2400" dirty="0"/>
              <a:t>Which of the above problem-solving techniques can you use to solve the above?</a:t>
            </a:r>
          </a:p>
          <a:p>
            <a:pPr lvl="2"/>
            <a:endParaRPr lang="en-GB" sz="1800" dirty="0"/>
          </a:p>
          <a:p>
            <a:pPr lvl="1"/>
            <a:endParaRPr lang="en-GB" sz="2000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059B8A-3F57-F07E-2983-D1165BE59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614AD2-EBEE-4B9C-B8EB-7B45076136C4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1AA78-FD03-06B2-2B81-92CB5DA2F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6495F9-B3F5-4DDF-9323-6CEC80C52C17}" type="slidenum">
              <a:rPr lang="en-GB" altLang="en-US" smtClean="0"/>
              <a:pPr>
                <a:defRPr/>
              </a:pPr>
              <a:t>26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58577038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0FEFBE-6BEE-4F96-9C85-92660BF84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64824"/>
          </a:xfrm>
        </p:spPr>
        <p:txBody>
          <a:bodyPr wrap="square" anchor="ctr">
            <a:normAutofit/>
          </a:bodyPr>
          <a:lstStyle/>
          <a:p>
            <a:r>
              <a:rPr lang="en-GB" sz="3600" b="1" dirty="0"/>
              <a:t>Conclusion</a:t>
            </a:r>
            <a:endParaRPr lang="en-GB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EF131C-4564-487F-B2F5-9F6B757482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0824" y="1616046"/>
            <a:ext cx="4609207" cy="3196951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2000" dirty="0"/>
              <a:t>Community engagement nurtures communities assets and strengths.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Advocates for sustainable community design, equity, inclusion, collaboration and participation.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Makes policy recommendations more effective and sustainable.</a:t>
            </a:r>
          </a:p>
          <a:p>
            <a:pPr>
              <a:lnSpc>
                <a:spcPct val="90000"/>
              </a:lnSpc>
            </a:pPr>
            <a:r>
              <a:rPr lang="en-GB" sz="2000" dirty="0"/>
              <a:t>A win-win situation for everyone clamouring for lasting change.</a:t>
            </a:r>
          </a:p>
        </p:txBody>
      </p:sp>
      <p:pic>
        <p:nvPicPr>
          <p:cNvPr id="9218" name="Picture 2" descr="Image result for positive impart">
            <a:extLst>
              <a:ext uri="{FF2B5EF4-FFF2-40B4-BE49-F238E27FC236}">
                <a16:creationId xmlns:a16="http://schemas.microsoft.com/office/drawing/2014/main" id="{68AF7302-DF73-444C-BE05-697D064030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8200" y="1600201"/>
            <a:ext cx="4038600" cy="3328301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62EBFC-3F54-4291-9D90-E0DC7AD5661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250825" y="6524625"/>
            <a:ext cx="971550" cy="21907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  <a:defRPr/>
            </a:pPr>
            <a:fld id="{F7614AD2-EBEE-4B9C-B8EB-7B45076136C4}" type="datetime1">
              <a:rPr lang="en-GB" altLang="en-US" sz="900" smtClean="0"/>
              <a:pPr>
                <a:lnSpc>
                  <a:spcPct val="90000"/>
                </a:lnSpc>
                <a:spcAft>
                  <a:spcPts val="600"/>
                </a:spcAft>
                <a:defRPr/>
              </a:pPr>
              <a:t>04/04/2024</a:t>
            </a:fld>
            <a:endParaRPr lang="en-GB" altLang="en-US" sz="90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F48A3E-A0E9-4578-AE60-43840606E91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7956550" y="6381750"/>
            <a:ext cx="730250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  <a:defRPr/>
            </a:pPr>
            <a:fld id="{386495F9-B3F5-4DDF-9323-6CEC80C52C17}" type="slidenum">
              <a:rPr lang="en-GB" altLang="en-US" smtClean="0"/>
              <a:pPr>
                <a:spcAft>
                  <a:spcPts val="600"/>
                </a:spcAft>
                <a:defRPr/>
              </a:pPr>
              <a:t>27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81845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>
            <a:extLst>
              <a:ext uri="{FF2B5EF4-FFF2-40B4-BE49-F238E27FC236}">
                <a16:creationId xmlns:a16="http://schemas.microsoft.com/office/drawing/2014/main" id="{506631FA-7766-72B0-3214-CA49787964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2060575"/>
            <a:ext cx="8229600" cy="1143000"/>
          </a:xfrm>
        </p:spPr>
        <p:txBody>
          <a:bodyPr/>
          <a:lstStyle/>
          <a:p>
            <a:r>
              <a:rPr lang="en-GB" altLang="en-US" sz="4000" dirty="0"/>
              <a:t>Final activity – 20 min</a:t>
            </a:r>
            <a:br>
              <a:rPr lang="en-GB" altLang="en-US" sz="4000" dirty="0"/>
            </a:br>
            <a:br>
              <a:rPr lang="en-GB" altLang="en-US" sz="4000" dirty="0"/>
            </a:br>
            <a:br>
              <a:rPr lang="en-GB" altLang="en-US" sz="4000" dirty="0"/>
            </a:br>
            <a:r>
              <a:rPr lang="en-GB" altLang="en-US" sz="3600" dirty="0"/>
              <a:t>Complete the CPD Log – Moodle. </a:t>
            </a:r>
            <a:br>
              <a:rPr lang="en-GB" altLang="en-US" sz="3600" dirty="0"/>
            </a:br>
            <a:br>
              <a:rPr lang="en-GB" altLang="en-US" sz="3600" dirty="0"/>
            </a:br>
            <a:r>
              <a:rPr lang="en-GB" altLang="en-US" sz="3600" dirty="0"/>
              <a:t>Remember: this will be used in your reflection portfolio</a:t>
            </a:r>
            <a:endParaRPr lang="en-GB" altLang="en-US" sz="4000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50F0EF-3732-7731-A89F-93BC73CEA1A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E5842C1-4AE7-4515-8834-A1D06D630506}" type="datetime1">
              <a:rPr lang="en-GB" altLang="en-US" smtClean="0"/>
              <a:pPr>
                <a:defRPr/>
              </a:pPr>
              <a:t>04/04/2024</a:t>
            </a:fld>
            <a:endParaRPr lang="en-GB" altLang="en-US"/>
          </a:p>
        </p:txBody>
      </p:sp>
      <p:sp>
        <p:nvSpPr>
          <p:cNvPr id="38916" name="Slide Number Placeholder 3">
            <a:extLst>
              <a:ext uri="{FF2B5EF4-FFF2-40B4-BE49-F238E27FC236}">
                <a16:creationId xmlns:a16="http://schemas.microsoft.com/office/drawing/2014/main" id="{B67D2954-9B18-639C-8CF3-88345A3CE4DC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33CB9A4-6047-46E5-9935-3CAC67FF24D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28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0DEAE6-A8D7-41DE-83E3-A42AEE3AAF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BE72121-2EF4-4403-8EAB-DC8EC1CA2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29</a:t>
            </a:fld>
            <a:endParaRPr lang="en-GB" altLang="en-US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B079C31-9EC4-4B97-A0CB-072223A627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385" y="836712"/>
            <a:ext cx="7422818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0556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80AC1-6DC9-63C3-3101-8DD5D6587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76DA47-4428-925E-6794-A9967448A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i="1" dirty="0"/>
              <a:t>Doyle, A., 2017. Adaptive challenges require adaptive leaders. Performance Improvement, 56(9), pp.18-26.</a:t>
            </a:r>
          </a:p>
          <a:p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EAA45F-F05C-1404-0E56-F3E2E4F01F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04/04/2024</a:t>
            </a:fld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EE7D8-88A7-52A8-50D1-52451FB8E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30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94014087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1099</Words>
  <Application>Microsoft Office PowerPoint</Application>
  <PresentationFormat>On-screen Show (4:3)</PresentationFormat>
  <Paragraphs>150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Arial</vt:lpstr>
      <vt:lpstr>Bookman Old Style</vt:lpstr>
      <vt:lpstr>Myriad Pro</vt:lpstr>
      <vt:lpstr>Söhne</vt:lpstr>
      <vt:lpstr>Verdana</vt:lpstr>
      <vt:lpstr>20140311PresentationUWTSDTemplate</vt:lpstr>
      <vt:lpstr>LCBB4011 – Community Engagement  Creative problem solving in community enagagement</vt:lpstr>
      <vt:lpstr>PowerPoint Presentation</vt:lpstr>
      <vt:lpstr>PowerPoint Presentation</vt:lpstr>
      <vt:lpstr>Problem-laden nature of community engagement work</vt:lpstr>
      <vt:lpstr>Community Engagement –  problems and barriers</vt:lpstr>
      <vt:lpstr>Community Engagement –  problems and barriers</vt:lpstr>
      <vt:lpstr>Community Engagement –  problems and barriers (cont)</vt:lpstr>
      <vt:lpstr>How can we solve these problems?</vt:lpstr>
      <vt:lpstr>PowerPoint Presentation</vt:lpstr>
      <vt:lpstr>PowerPoint Presentation</vt:lpstr>
      <vt:lpstr>PowerPoint Presentation</vt:lpstr>
      <vt:lpstr>PowerPoint Presentation</vt:lpstr>
      <vt:lpstr>Nurturing lateral thinking in community projects</vt:lpstr>
      <vt:lpstr>PowerPoint Presentation</vt:lpstr>
      <vt:lpstr>PowerPoint Presentation</vt:lpstr>
      <vt:lpstr>PowerPoint Presentation</vt:lpstr>
      <vt:lpstr>Using storyboard exercises in community work</vt:lpstr>
      <vt:lpstr>PowerPoint Presentation</vt:lpstr>
      <vt:lpstr>PowerPoint Presentation</vt:lpstr>
      <vt:lpstr>PowerPoint Presentation</vt:lpstr>
      <vt:lpstr>Activity – 20 min</vt:lpstr>
      <vt:lpstr>PowerPoint Presentation</vt:lpstr>
      <vt:lpstr>How to use PMI technique </vt:lpstr>
      <vt:lpstr>PowerPoint Presentation</vt:lpstr>
      <vt:lpstr>Activity – 20 min</vt:lpstr>
      <vt:lpstr>Case analysis</vt:lpstr>
      <vt:lpstr>Conclusion</vt:lpstr>
      <vt:lpstr>Final activity – 20 min   Complete the CPD Log – Moodle.   Remember: this will be used in your reflection portfolio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7  Understanding the Impact of Effective Community Engagement</dc:title>
  <dc:creator>Molly Jack</dc:creator>
  <cp:lastModifiedBy>Akash Puranik</cp:lastModifiedBy>
  <cp:revision>20</cp:revision>
  <dcterms:created xsi:type="dcterms:W3CDTF">2020-11-16T01:38:39Z</dcterms:created>
  <dcterms:modified xsi:type="dcterms:W3CDTF">2024-04-04T14:24:11Z</dcterms:modified>
</cp:coreProperties>
</file>