
<file path=[Content_Types].xml><?xml version="1.0" encoding="utf-8"?>
<Types xmlns="http://schemas.openxmlformats.org/package/2006/content-types">
  <Default Extension="gif" ContentType="image/gif"/>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6.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removePersonalInfoOnSave="1" autoCompressPictures="0">
  <p:sldMasterIdLst>
    <p:sldMasterId id="2147483901" r:id="rId4"/>
  </p:sldMasterIdLst>
  <p:notesMasterIdLst>
    <p:notesMasterId r:id="rId39"/>
  </p:notesMasterIdLst>
  <p:sldIdLst>
    <p:sldId id="267" r:id="rId5"/>
    <p:sldId id="269" r:id="rId6"/>
    <p:sldId id="268" r:id="rId7"/>
    <p:sldId id="271" r:id="rId8"/>
    <p:sldId id="282" r:id="rId9"/>
    <p:sldId id="306" r:id="rId10"/>
    <p:sldId id="278" r:id="rId11"/>
    <p:sldId id="272" r:id="rId12"/>
    <p:sldId id="274" r:id="rId13"/>
    <p:sldId id="276" r:id="rId14"/>
    <p:sldId id="277" r:id="rId15"/>
    <p:sldId id="279" r:id="rId16"/>
    <p:sldId id="284" r:id="rId17"/>
    <p:sldId id="280" r:id="rId18"/>
    <p:sldId id="307" r:id="rId19"/>
    <p:sldId id="303" r:id="rId20"/>
    <p:sldId id="283" r:id="rId21"/>
    <p:sldId id="287" r:id="rId22"/>
    <p:sldId id="295" r:id="rId23"/>
    <p:sldId id="301" r:id="rId24"/>
    <p:sldId id="293" r:id="rId25"/>
    <p:sldId id="304" r:id="rId26"/>
    <p:sldId id="291" r:id="rId27"/>
    <p:sldId id="281" r:id="rId28"/>
    <p:sldId id="285" r:id="rId29"/>
    <p:sldId id="308" r:id="rId30"/>
    <p:sldId id="286" r:id="rId31"/>
    <p:sldId id="289" r:id="rId32"/>
    <p:sldId id="292" r:id="rId33"/>
    <p:sldId id="305" r:id="rId34"/>
    <p:sldId id="300" r:id="rId35"/>
    <p:sldId id="297" r:id="rId36"/>
    <p:sldId id="298" r:id="rId37"/>
    <p:sldId id="299" r:id="rId38"/>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FFFFFF"/>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E259001-24F9-4B61-95F4-EE2843E9E1F3}" v="7" dt="2023-03-23T10:13:11.615"/>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987" autoAdjust="0"/>
    <p:restoredTop sz="81669" autoAdjust="0"/>
  </p:normalViewPr>
  <p:slideViewPr>
    <p:cSldViewPr snapToGrid="0">
      <p:cViewPr varScale="1">
        <p:scale>
          <a:sx n="93" d="100"/>
          <a:sy n="93" d="100"/>
        </p:scale>
        <p:origin x="462" y="84"/>
      </p:cViewPr>
      <p:guideLst/>
    </p:cSldViewPr>
  </p:slideViewPr>
  <p:notesTextViewPr>
    <p:cViewPr>
      <p:scale>
        <a:sx n="1" d="1"/>
        <a:sy n="1" d="1"/>
      </p:scale>
      <p:origin x="0" y="0"/>
    </p:cViewPr>
  </p:notesTextViewPr>
  <p:sorterViewPr>
    <p:cViewPr varScale="1">
      <p:scale>
        <a:sx n="100" d="100"/>
        <a:sy n="100" d="100"/>
      </p:scale>
      <p:origin x="0" y="-10242"/>
    </p:cViewPr>
  </p:sorter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notesMaster" Target="notesMasters/notesMaster1.xml"/><Relationship Id="rId21" Type="http://schemas.openxmlformats.org/officeDocument/2006/relationships/slide" Target="slides/slide17.xml"/><Relationship Id="rId34" Type="http://schemas.openxmlformats.org/officeDocument/2006/relationships/slide" Target="slides/slide30.xml"/><Relationship Id="rId42" Type="http://schemas.openxmlformats.org/officeDocument/2006/relationships/theme" Target="theme/theme1.xml"/><Relationship Id="rId7" Type="http://schemas.openxmlformats.org/officeDocument/2006/relationships/slide" Target="slides/slide3.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slide" Target="slides/slide25.xml"/><Relationship Id="rId41" Type="http://schemas.openxmlformats.org/officeDocument/2006/relationships/viewProps" Target="viewProp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slide" Target="slides/slide33.xml"/><Relationship Id="rId40" Type="http://schemas.openxmlformats.org/officeDocument/2006/relationships/presProps" Target="presProp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slide" Target="slides/slide27.xml"/><Relationship Id="rId44" Type="http://schemas.microsoft.com/office/2015/10/relationships/revisionInfo" Target="revisionInfo.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openxmlformats.org/officeDocument/2006/relationships/tableStyles" Target="tableStyles.xml"/><Relationship Id="rId8" Type="http://schemas.openxmlformats.org/officeDocument/2006/relationships/slide" Target="slides/slide4.xml"/><Relationship Id="rId3" Type="http://schemas.openxmlformats.org/officeDocument/2006/relationships/customXml" Target="../customXml/item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slide" Target="slides/slide34.xml"/></Relationships>
</file>

<file path=ppt/diagrams/_rels/data2.xml.rels><?xml version="1.0" encoding="UTF-8" standalone="yes"?>
<Relationships xmlns="http://schemas.openxmlformats.org/package/2006/relationships"><Relationship Id="rId8" Type="http://schemas.openxmlformats.org/officeDocument/2006/relationships/image" Target="../media/image16.svg"/><Relationship Id="rId3" Type="http://schemas.openxmlformats.org/officeDocument/2006/relationships/image" Target="../media/image11.png"/><Relationship Id="rId7" Type="http://schemas.openxmlformats.org/officeDocument/2006/relationships/image" Target="../media/image15.png"/><Relationship Id="rId12" Type="http://schemas.openxmlformats.org/officeDocument/2006/relationships/image" Target="../media/image20.svg"/><Relationship Id="rId2" Type="http://schemas.openxmlformats.org/officeDocument/2006/relationships/image" Target="../media/image10.svg"/><Relationship Id="rId1" Type="http://schemas.openxmlformats.org/officeDocument/2006/relationships/image" Target="../media/image9.png"/><Relationship Id="rId6" Type="http://schemas.openxmlformats.org/officeDocument/2006/relationships/image" Target="../media/image14.svg"/><Relationship Id="rId11" Type="http://schemas.openxmlformats.org/officeDocument/2006/relationships/image" Target="../media/image19.png"/><Relationship Id="rId5" Type="http://schemas.openxmlformats.org/officeDocument/2006/relationships/image" Target="../media/image13.png"/><Relationship Id="rId10" Type="http://schemas.openxmlformats.org/officeDocument/2006/relationships/image" Target="../media/image18.svg"/><Relationship Id="rId4" Type="http://schemas.openxmlformats.org/officeDocument/2006/relationships/image" Target="../media/image12.svg"/><Relationship Id="rId9" Type="http://schemas.openxmlformats.org/officeDocument/2006/relationships/image" Target="../media/image17.png"/></Relationships>
</file>

<file path=ppt/diagrams/_rels/drawing2.xml.rels><?xml version="1.0" encoding="UTF-8" standalone="yes"?>
<Relationships xmlns="http://schemas.openxmlformats.org/package/2006/relationships"><Relationship Id="rId8" Type="http://schemas.openxmlformats.org/officeDocument/2006/relationships/image" Target="../media/image16.svg"/><Relationship Id="rId3" Type="http://schemas.openxmlformats.org/officeDocument/2006/relationships/image" Target="../media/image11.png"/><Relationship Id="rId7" Type="http://schemas.openxmlformats.org/officeDocument/2006/relationships/image" Target="../media/image15.png"/><Relationship Id="rId12" Type="http://schemas.openxmlformats.org/officeDocument/2006/relationships/image" Target="../media/image20.svg"/><Relationship Id="rId2" Type="http://schemas.openxmlformats.org/officeDocument/2006/relationships/image" Target="../media/image10.svg"/><Relationship Id="rId1" Type="http://schemas.openxmlformats.org/officeDocument/2006/relationships/image" Target="../media/image9.png"/><Relationship Id="rId6" Type="http://schemas.openxmlformats.org/officeDocument/2006/relationships/image" Target="../media/image14.svg"/><Relationship Id="rId11" Type="http://schemas.openxmlformats.org/officeDocument/2006/relationships/image" Target="../media/image19.png"/><Relationship Id="rId5" Type="http://schemas.openxmlformats.org/officeDocument/2006/relationships/image" Target="../media/image13.png"/><Relationship Id="rId10" Type="http://schemas.openxmlformats.org/officeDocument/2006/relationships/image" Target="../media/image18.svg"/><Relationship Id="rId4" Type="http://schemas.openxmlformats.org/officeDocument/2006/relationships/image" Target="../media/image12.svg"/><Relationship Id="rId9" Type="http://schemas.openxmlformats.org/officeDocument/2006/relationships/image" Target="../media/image17.png"/></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ACFB28BB-785D-4DBB-B3B4-A1F7F66037C4}" type="doc">
      <dgm:prSet loTypeId="urn:microsoft.com/office/officeart/2005/8/layout/hierarchy1" loCatId="hierarchy" qsTypeId="urn:microsoft.com/office/officeart/2005/8/quickstyle/simple1" qsCatId="simple" csTypeId="urn:microsoft.com/office/officeart/2005/8/colors/accent1_2" csCatId="accent1"/>
      <dgm:spPr/>
      <dgm:t>
        <a:bodyPr/>
        <a:lstStyle/>
        <a:p>
          <a:endParaRPr lang="en-US"/>
        </a:p>
      </dgm:t>
    </dgm:pt>
    <dgm:pt modelId="{EF116C59-11D9-4A4F-924E-A5AD8E781FCB}">
      <dgm:prSet/>
      <dgm:spPr/>
      <dgm:t>
        <a:bodyPr/>
        <a:lstStyle/>
        <a:p>
          <a:r>
            <a:rPr lang="en-GB"/>
            <a:t>Seeking</a:t>
          </a:r>
          <a:endParaRPr lang="en-US"/>
        </a:p>
      </dgm:t>
    </dgm:pt>
    <dgm:pt modelId="{31F9AEDD-912B-4FD2-ABB1-6BAC3F27FA57}" type="parTrans" cxnId="{A90B996A-B989-441E-BC59-B308F8604631}">
      <dgm:prSet/>
      <dgm:spPr/>
      <dgm:t>
        <a:bodyPr/>
        <a:lstStyle/>
        <a:p>
          <a:endParaRPr lang="en-US"/>
        </a:p>
      </dgm:t>
    </dgm:pt>
    <dgm:pt modelId="{B426344D-83ED-468F-816C-E60892DA2255}" type="sibTrans" cxnId="{A90B996A-B989-441E-BC59-B308F8604631}">
      <dgm:prSet/>
      <dgm:spPr/>
      <dgm:t>
        <a:bodyPr/>
        <a:lstStyle/>
        <a:p>
          <a:endParaRPr lang="en-US"/>
        </a:p>
      </dgm:t>
    </dgm:pt>
    <dgm:pt modelId="{B65EB58B-292B-4588-BBCE-4B68318A79D1}">
      <dgm:prSet/>
      <dgm:spPr/>
      <dgm:t>
        <a:bodyPr/>
        <a:lstStyle/>
        <a:p>
          <a:r>
            <a:rPr lang="en-GB"/>
            <a:t>Sensemaking</a:t>
          </a:r>
          <a:endParaRPr lang="en-US"/>
        </a:p>
      </dgm:t>
    </dgm:pt>
    <dgm:pt modelId="{76B1BAA9-BBB8-43AB-9C34-6B354E68565E}" type="parTrans" cxnId="{C5A9AE90-8D1A-4DC6-A68A-A726BBB8136E}">
      <dgm:prSet/>
      <dgm:spPr/>
      <dgm:t>
        <a:bodyPr/>
        <a:lstStyle/>
        <a:p>
          <a:endParaRPr lang="en-US"/>
        </a:p>
      </dgm:t>
    </dgm:pt>
    <dgm:pt modelId="{AE95E3CD-699B-4B70-81EA-255AD818A701}" type="sibTrans" cxnId="{C5A9AE90-8D1A-4DC6-A68A-A726BBB8136E}">
      <dgm:prSet/>
      <dgm:spPr/>
      <dgm:t>
        <a:bodyPr/>
        <a:lstStyle/>
        <a:p>
          <a:endParaRPr lang="en-US"/>
        </a:p>
      </dgm:t>
    </dgm:pt>
    <dgm:pt modelId="{E060136A-8821-4715-B822-C53B82733060}">
      <dgm:prSet/>
      <dgm:spPr/>
      <dgm:t>
        <a:bodyPr/>
        <a:lstStyle/>
        <a:p>
          <a:r>
            <a:rPr lang="en-GB"/>
            <a:t>Internalising </a:t>
          </a:r>
          <a:endParaRPr lang="en-US"/>
        </a:p>
      </dgm:t>
    </dgm:pt>
    <dgm:pt modelId="{D63356B0-E31C-496C-85F6-3424B25FC535}" type="parTrans" cxnId="{678FB65F-B9E0-4AED-8B4E-52E732B6609F}">
      <dgm:prSet/>
      <dgm:spPr/>
      <dgm:t>
        <a:bodyPr/>
        <a:lstStyle/>
        <a:p>
          <a:endParaRPr lang="en-US"/>
        </a:p>
      </dgm:t>
    </dgm:pt>
    <dgm:pt modelId="{0E807A5A-C076-41B0-BD0E-ADD1EB5FC509}" type="sibTrans" cxnId="{678FB65F-B9E0-4AED-8B4E-52E732B6609F}">
      <dgm:prSet/>
      <dgm:spPr/>
      <dgm:t>
        <a:bodyPr/>
        <a:lstStyle/>
        <a:p>
          <a:endParaRPr lang="en-US"/>
        </a:p>
      </dgm:t>
    </dgm:pt>
    <dgm:pt modelId="{E70B87F3-5B18-47EA-A81B-1D7E814BBDEC}">
      <dgm:prSet/>
      <dgm:spPr/>
      <dgm:t>
        <a:bodyPr/>
        <a:lstStyle/>
        <a:p>
          <a:r>
            <a:rPr lang="en-GB"/>
            <a:t>Applying</a:t>
          </a:r>
          <a:endParaRPr lang="en-US"/>
        </a:p>
      </dgm:t>
    </dgm:pt>
    <dgm:pt modelId="{8B8A8B3E-6A14-4B39-A54F-30D8CB8981FE}" type="parTrans" cxnId="{6AB21CD8-761E-4308-8578-996539F5BEA8}">
      <dgm:prSet/>
      <dgm:spPr/>
      <dgm:t>
        <a:bodyPr/>
        <a:lstStyle/>
        <a:p>
          <a:endParaRPr lang="en-US"/>
        </a:p>
      </dgm:t>
    </dgm:pt>
    <dgm:pt modelId="{F6C37491-3323-421D-86E3-FB0B53C36C1C}" type="sibTrans" cxnId="{6AB21CD8-761E-4308-8578-996539F5BEA8}">
      <dgm:prSet/>
      <dgm:spPr/>
      <dgm:t>
        <a:bodyPr/>
        <a:lstStyle/>
        <a:p>
          <a:endParaRPr lang="en-US"/>
        </a:p>
      </dgm:t>
    </dgm:pt>
    <dgm:pt modelId="{96D55E11-2A7A-4E04-9403-E728308D428D}" type="pres">
      <dgm:prSet presAssocID="{ACFB28BB-785D-4DBB-B3B4-A1F7F66037C4}" presName="hierChild1" presStyleCnt="0">
        <dgm:presLayoutVars>
          <dgm:chPref val="1"/>
          <dgm:dir/>
          <dgm:animOne val="branch"/>
          <dgm:animLvl val="lvl"/>
          <dgm:resizeHandles/>
        </dgm:presLayoutVars>
      </dgm:prSet>
      <dgm:spPr/>
    </dgm:pt>
    <dgm:pt modelId="{EF731B41-C7A6-46A8-8DFC-1EA21FC73E92}" type="pres">
      <dgm:prSet presAssocID="{EF116C59-11D9-4A4F-924E-A5AD8E781FCB}" presName="hierRoot1" presStyleCnt="0"/>
      <dgm:spPr/>
    </dgm:pt>
    <dgm:pt modelId="{1D8D9B9B-E70B-45C2-B214-24101B1D1A94}" type="pres">
      <dgm:prSet presAssocID="{EF116C59-11D9-4A4F-924E-A5AD8E781FCB}" presName="composite" presStyleCnt="0"/>
      <dgm:spPr/>
    </dgm:pt>
    <dgm:pt modelId="{40FF0116-7E16-4880-8CBC-076B914329C3}" type="pres">
      <dgm:prSet presAssocID="{EF116C59-11D9-4A4F-924E-A5AD8E781FCB}" presName="background" presStyleLbl="node0" presStyleIdx="0" presStyleCnt="4"/>
      <dgm:spPr/>
    </dgm:pt>
    <dgm:pt modelId="{81105031-8245-4094-96E7-D207DB86168E}" type="pres">
      <dgm:prSet presAssocID="{EF116C59-11D9-4A4F-924E-A5AD8E781FCB}" presName="text" presStyleLbl="fgAcc0" presStyleIdx="0" presStyleCnt="4">
        <dgm:presLayoutVars>
          <dgm:chPref val="3"/>
        </dgm:presLayoutVars>
      </dgm:prSet>
      <dgm:spPr/>
    </dgm:pt>
    <dgm:pt modelId="{BBD1D004-D60C-459B-BA04-03A27D7C1A0B}" type="pres">
      <dgm:prSet presAssocID="{EF116C59-11D9-4A4F-924E-A5AD8E781FCB}" presName="hierChild2" presStyleCnt="0"/>
      <dgm:spPr/>
    </dgm:pt>
    <dgm:pt modelId="{7C995E70-77F2-4628-84E0-32253F62246A}" type="pres">
      <dgm:prSet presAssocID="{B65EB58B-292B-4588-BBCE-4B68318A79D1}" presName="hierRoot1" presStyleCnt="0"/>
      <dgm:spPr/>
    </dgm:pt>
    <dgm:pt modelId="{D5025E14-795B-4856-AB31-EEA41BB3582C}" type="pres">
      <dgm:prSet presAssocID="{B65EB58B-292B-4588-BBCE-4B68318A79D1}" presName="composite" presStyleCnt="0"/>
      <dgm:spPr/>
    </dgm:pt>
    <dgm:pt modelId="{10E5E657-17E8-40AB-9E95-14C79AA29C03}" type="pres">
      <dgm:prSet presAssocID="{B65EB58B-292B-4588-BBCE-4B68318A79D1}" presName="background" presStyleLbl="node0" presStyleIdx="1" presStyleCnt="4"/>
      <dgm:spPr/>
    </dgm:pt>
    <dgm:pt modelId="{4EE328A1-9445-48B0-A542-977D2F86007A}" type="pres">
      <dgm:prSet presAssocID="{B65EB58B-292B-4588-BBCE-4B68318A79D1}" presName="text" presStyleLbl="fgAcc0" presStyleIdx="1" presStyleCnt="4">
        <dgm:presLayoutVars>
          <dgm:chPref val="3"/>
        </dgm:presLayoutVars>
      </dgm:prSet>
      <dgm:spPr/>
    </dgm:pt>
    <dgm:pt modelId="{C5AC4440-2EF4-4BD4-AB76-D5EC9C2DC0A3}" type="pres">
      <dgm:prSet presAssocID="{B65EB58B-292B-4588-BBCE-4B68318A79D1}" presName="hierChild2" presStyleCnt="0"/>
      <dgm:spPr/>
    </dgm:pt>
    <dgm:pt modelId="{956338E9-2BE9-4077-A98F-85D16151FCEE}" type="pres">
      <dgm:prSet presAssocID="{E060136A-8821-4715-B822-C53B82733060}" presName="hierRoot1" presStyleCnt="0"/>
      <dgm:spPr/>
    </dgm:pt>
    <dgm:pt modelId="{837DCC30-D47A-4A7F-B8ED-137ADB2285EF}" type="pres">
      <dgm:prSet presAssocID="{E060136A-8821-4715-B822-C53B82733060}" presName="composite" presStyleCnt="0"/>
      <dgm:spPr/>
    </dgm:pt>
    <dgm:pt modelId="{ACCE1111-43D3-40D1-93B3-D45BF409E24A}" type="pres">
      <dgm:prSet presAssocID="{E060136A-8821-4715-B822-C53B82733060}" presName="background" presStyleLbl="node0" presStyleIdx="2" presStyleCnt="4"/>
      <dgm:spPr/>
    </dgm:pt>
    <dgm:pt modelId="{84DEE51B-194A-4217-9ED7-039DC80D8794}" type="pres">
      <dgm:prSet presAssocID="{E060136A-8821-4715-B822-C53B82733060}" presName="text" presStyleLbl="fgAcc0" presStyleIdx="2" presStyleCnt="4">
        <dgm:presLayoutVars>
          <dgm:chPref val="3"/>
        </dgm:presLayoutVars>
      </dgm:prSet>
      <dgm:spPr/>
    </dgm:pt>
    <dgm:pt modelId="{BECE44FE-F7F8-47D9-8675-EFE2ECB7CD8D}" type="pres">
      <dgm:prSet presAssocID="{E060136A-8821-4715-B822-C53B82733060}" presName="hierChild2" presStyleCnt="0"/>
      <dgm:spPr/>
    </dgm:pt>
    <dgm:pt modelId="{3591EF51-B764-48D6-8633-BF137E898A18}" type="pres">
      <dgm:prSet presAssocID="{E70B87F3-5B18-47EA-A81B-1D7E814BBDEC}" presName="hierRoot1" presStyleCnt="0"/>
      <dgm:spPr/>
    </dgm:pt>
    <dgm:pt modelId="{C7ECDEEB-C2B3-4D03-AC71-52DACD10EF59}" type="pres">
      <dgm:prSet presAssocID="{E70B87F3-5B18-47EA-A81B-1D7E814BBDEC}" presName="composite" presStyleCnt="0"/>
      <dgm:spPr/>
    </dgm:pt>
    <dgm:pt modelId="{AF3FED80-6EE3-47C6-83C0-1A629CC57D2A}" type="pres">
      <dgm:prSet presAssocID="{E70B87F3-5B18-47EA-A81B-1D7E814BBDEC}" presName="background" presStyleLbl="node0" presStyleIdx="3" presStyleCnt="4"/>
      <dgm:spPr/>
    </dgm:pt>
    <dgm:pt modelId="{D711C899-48DF-4AD4-B3FE-08221702BA15}" type="pres">
      <dgm:prSet presAssocID="{E70B87F3-5B18-47EA-A81B-1D7E814BBDEC}" presName="text" presStyleLbl="fgAcc0" presStyleIdx="3" presStyleCnt="4">
        <dgm:presLayoutVars>
          <dgm:chPref val="3"/>
        </dgm:presLayoutVars>
      </dgm:prSet>
      <dgm:spPr/>
    </dgm:pt>
    <dgm:pt modelId="{5E410791-79C1-4621-A265-F4C42AFA6E1A}" type="pres">
      <dgm:prSet presAssocID="{E70B87F3-5B18-47EA-A81B-1D7E814BBDEC}" presName="hierChild2" presStyleCnt="0"/>
      <dgm:spPr/>
    </dgm:pt>
  </dgm:ptLst>
  <dgm:cxnLst>
    <dgm:cxn modelId="{C7898A06-E02B-4EEB-87C0-A39DC3B695D4}" type="presOf" srcId="{B65EB58B-292B-4588-BBCE-4B68318A79D1}" destId="{4EE328A1-9445-48B0-A542-977D2F86007A}" srcOrd="0" destOrd="0" presId="urn:microsoft.com/office/officeart/2005/8/layout/hierarchy1"/>
    <dgm:cxn modelId="{678FB65F-B9E0-4AED-8B4E-52E732B6609F}" srcId="{ACFB28BB-785D-4DBB-B3B4-A1F7F66037C4}" destId="{E060136A-8821-4715-B822-C53B82733060}" srcOrd="2" destOrd="0" parTransId="{D63356B0-E31C-496C-85F6-3424B25FC535}" sibTransId="{0E807A5A-C076-41B0-BD0E-ADD1EB5FC509}"/>
    <dgm:cxn modelId="{A90B996A-B989-441E-BC59-B308F8604631}" srcId="{ACFB28BB-785D-4DBB-B3B4-A1F7F66037C4}" destId="{EF116C59-11D9-4A4F-924E-A5AD8E781FCB}" srcOrd="0" destOrd="0" parTransId="{31F9AEDD-912B-4FD2-ABB1-6BAC3F27FA57}" sibTransId="{B426344D-83ED-468F-816C-E60892DA2255}"/>
    <dgm:cxn modelId="{C5A9AE90-8D1A-4DC6-A68A-A726BBB8136E}" srcId="{ACFB28BB-785D-4DBB-B3B4-A1F7F66037C4}" destId="{B65EB58B-292B-4588-BBCE-4B68318A79D1}" srcOrd="1" destOrd="0" parTransId="{76B1BAA9-BBB8-43AB-9C34-6B354E68565E}" sibTransId="{AE95E3CD-699B-4B70-81EA-255AD818A701}"/>
    <dgm:cxn modelId="{AF21D9A6-B397-4F17-8ADA-D88D98483A39}" type="presOf" srcId="{E060136A-8821-4715-B822-C53B82733060}" destId="{84DEE51B-194A-4217-9ED7-039DC80D8794}" srcOrd="0" destOrd="0" presId="urn:microsoft.com/office/officeart/2005/8/layout/hierarchy1"/>
    <dgm:cxn modelId="{EFC081BF-2F96-4E8D-B343-07A8A5B6C799}" type="presOf" srcId="{EF116C59-11D9-4A4F-924E-A5AD8E781FCB}" destId="{81105031-8245-4094-96E7-D207DB86168E}" srcOrd="0" destOrd="0" presId="urn:microsoft.com/office/officeart/2005/8/layout/hierarchy1"/>
    <dgm:cxn modelId="{B4BD31CE-EB9C-4B38-A252-B97C57906578}" type="presOf" srcId="{ACFB28BB-785D-4DBB-B3B4-A1F7F66037C4}" destId="{96D55E11-2A7A-4E04-9403-E728308D428D}" srcOrd="0" destOrd="0" presId="urn:microsoft.com/office/officeart/2005/8/layout/hierarchy1"/>
    <dgm:cxn modelId="{EF1E9DD1-FCFF-44F7-A6C4-F564F0ADBB6A}" type="presOf" srcId="{E70B87F3-5B18-47EA-A81B-1D7E814BBDEC}" destId="{D711C899-48DF-4AD4-B3FE-08221702BA15}" srcOrd="0" destOrd="0" presId="urn:microsoft.com/office/officeart/2005/8/layout/hierarchy1"/>
    <dgm:cxn modelId="{6AB21CD8-761E-4308-8578-996539F5BEA8}" srcId="{ACFB28BB-785D-4DBB-B3B4-A1F7F66037C4}" destId="{E70B87F3-5B18-47EA-A81B-1D7E814BBDEC}" srcOrd="3" destOrd="0" parTransId="{8B8A8B3E-6A14-4B39-A54F-30D8CB8981FE}" sibTransId="{F6C37491-3323-421D-86E3-FB0B53C36C1C}"/>
    <dgm:cxn modelId="{E262D732-163D-46BF-8EF0-DB0FFAFD535C}" type="presParOf" srcId="{96D55E11-2A7A-4E04-9403-E728308D428D}" destId="{EF731B41-C7A6-46A8-8DFC-1EA21FC73E92}" srcOrd="0" destOrd="0" presId="urn:microsoft.com/office/officeart/2005/8/layout/hierarchy1"/>
    <dgm:cxn modelId="{B9DB5BAE-6182-4B6F-A1AC-E0B578268FB2}" type="presParOf" srcId="{EF731B41-C7A6-46A8-8DFC-1EA21FC73E92}" destId="{1D8D9B9B-E70B-45C2-B214-24101B1D1A94}" srcOrd="0" destOrd="0" presId="urn:microsoft.com/office/officeart/2005/8/layout/hierarchy1"/>
    <dgm:cxn modelId="{1533B734-0490-468D-9B3A-610412971A75}" type="presParOf" srcId="{1D8D9B9B-E70B-45C2-B214-24101B1D1A94}" destId="{40FF0116-7E16-4880-8CBC-076B914329C3}" srcOrd="0" destOrd="0" presId="urn:microsoft.com/office/officeart/2005/8/layout/hierarchy1"/>
    <dgm:cxn modelId="{25B50EA3-AA12-4719-9715-1AE50D29B9E6}" type="presParOf" srcId="{1D8D9B9B-E70B-45C2-B214-24101B1D1A94}" destId="{81105031-8245-4094-96E7-D207DB86168E}" srcOrd="1" destOrd="0" presId="urn:microsoft.com/office/officeart/2005/8/layout/hierarchy1"/>
    <dgm:cxn modelId="{CEA0FC48-0E12-47AA-9B45-FB41C42798B3}" type="presParOf" srcId="{EF731B41-C7A6-46A8-8DFC-1EA21FC73E92}" destId="{BBD1D004-D60C-459B-BA04-03A27D7C1A0B}" srcOrd="1" destOrd="0" presId="urn:microsoft.com/office/officeart/2005/8/layout/hierarchy1"/>
    <dgm:cxn modelId="{E918493C-F815-43F3-81B4-737D2089D1ED}" type="presParOf" srcId="{96D55E11-2A7A-4E04-9403-E728308D428D}" destId="{7C995E70-77F2-4628-84E0-32253F62246A}" srcOrd="1" destOrd="0" presId="urn:microsoft.com/office/officeart/2005/8/layout/hierarchy1"/>
    <dgm:cxn modelId="{51EEE11C-F574-451D-BCAD-04DAE008111B}" type="presParOf" srcId="{7C995E70-77F2-4628-84E0-32253F62246A}" destId="{D5025E14-795B-4856-AB31-EEA41BB3582C}" srcOrd="0" destOrd="0" presId="urn:microsoft.com/office/officeart/2005/8/layout/hierarchy1"/>
    <dgm:cxn modelId="{17346573-CAA5-41E5-BC3C-1325EE349DB4}" type="presParOf" srcId="{D5025E14-795B-4856-AB31-EEA41BB3582C}" destId="{10E5E657-17E8-40AB-9E95-14C79AA29C03}" srcOrd="0" destOrd="0" presId="urn:microsoft.com/office/officeart/2005/8/layout/hierarchy1"/>
    <dgm:cxn modelId="{C940F78E-3274-4055-9A13-AB286A0D35DE}" type="presParOf" srcId="{D5025E14-795B-4856-AB31-EEA41BB3582C}" destId="{4EE328A1-9445-48B0-A542-977D2F86007A}" srcOrd="1" destOrd="0" presId="urn:microsoft.com/office/officeart/2005/8/layout/hierarchy1"/>
    <dgm:cxn modelId="{6C7771DC-CDB5-4FF1-B05E-77CB550268DF}" type="presParOf" srcId="{7C995E70-77F2-4628-84E0-32253F62246A}" destId="{C5AC4440-2EF4-4BD4-AB76-D5EC9C2DC0A3}" srcOrd="1" destOrd="0" presId="urn:microsoft.com/office/officeart/2005/8/layout/hierarchy1"/>
    <dgm:cxn modelId="{E16F5C71-EC75-4FFD-A1FD-170100D443BB}" type="presParOf" srcId="{96D55E11-2A7A-4E04-9403-E728308D428D}" destId="{956338E9-2BE9-4077-A98F-85D16151FCEE}" srcOrd="2" destOrd="0" presId="urn:microsoft.com/office/officeart/2005/8/layout/hierarchy1"/>
    <dgm:cxn modelId="{ACB4BC38-D516-40C6-98DE-FC24EFC9E5F2}" type="presParOf" srcId="{956338E9-2BE9-4077-A98F-85D16151FCEE}" destId="{837DCC30-D47A-4A7F-B8ED-137ADB2285EF}" srcOrd="0" destOrd="0" presId="urn:microsoft.com/office/officeart/2005/8/layout/hierarchy1"/>
    <dgm:cxn modelId="{7F934AD2-2AC0-43A5-BB41-22387C5C43D5}" type="presParOf" srcId="{837DCC30-D47A-4A7F-B8ED-137ADB2285EF}" destId="{ACCE1111-43D3-40D1-93B3-D45BF409E24A}" srcOrd="0" destOrd="0" presId="urn:microsoft.com/office/officeart/2005/8/layout/hierarchy1"/>
    <dgm:cxn modelId="{9907D8AF-ADF4-405D-A470-A0D6104F0600}" type="presParOf" srcId="{837DCC30-D47A-4A7F-B8ED-137ADB2285EF}" destId="{84DEE51B-194A-4217-9ED7-039DC80D8794}" srcOrd="1" destOrd="0" presId="urn:microsoft.com/office/officeart/2005/8/layout/hierarchy1"/>
    <dgm:cxn modelId="{253459D9-1FA6-430F-8ABC-72165F3568B3}" type="presParOf" srcId="{956338E9-2BE9-4077-A98F-85D16151FCEE}" destId="{BECE44FE-F7F8-47D9-8675-EFE2ECB7CD8D}" srcOrd="1" destOrd="0" presId="urn:microsoft.com/office/officeart/2005/8/layout/hierarchy1"/>
    <dgm:cxn modelId="{E3B408D0-A796-485D-837B-A352135A0650}" type="presParOf" srcId="{96D55E11-2A7A-4E04-9403-E728308D428D}" destId="{3591EF51-B764-48D6-8633-BF137E898A18}" srcOrd="3" destOrd="0" presId="urn:microsoft.com/office/officeart/2005/8/layout/hierarchy1"/>
    <dgm:cxn modelId="{5018422F-01E2-4AD7-A02F-DFB7A22D188A}" type="presParOf" srcId="{3591EF51-B764-48D6-8633-BF137E898A18}" destId="{C7ECDEEB-C2B3-4D03-AC71-52DACD10EF59}" srcOrd="0" destOrd="0" presId="urn:microsoft.com/office/officeart/2005/8/layout/hierarchy1"/>
    <dgm:cxn modelId="{B797B5ED-A8CC-4E38-A68B-3CF5F2E5FDC1}" type="presParOf" srcId="{C7ECDEEB-C2B3-4D03-AC71-52DACD10EF59}" destId="{AF3FED80-6EE3-47C6-83C0-1A629CC57D2A}" srcOrd="0" destOrd="0" presId="urn:microsoft.com/office/officeart/2005/8/layout/hierarchy1"/>
    <dgm:cxn modelId="{C9BACE36-6281-4850-AAD5-2EF6C4F34A71}" type="presParOf" srcId="{C7ECDEEB-C2B3-4D03-AC71-52DACD10EF59}" destId="{D711C899-48DF-4AD4-B3FE-08221702BA15}" srcOrd="1" destOrd="0" presId="urn:microsoft.com/office/officeart/2005/8/layout/hierarchy1"/>
    <dgm:cxn modelId="{E666D11E-2AD3-412C-8B6B-B0A16893C330}" type="presParOf" srcId="{3591EF51-B764-48D6-8633-BF137E898A18}" destId="{5E410791-79C1-4621-A265-F4C42AFA6E1A}" srcOrd="1" destOrd="0" presId="urn:microsoft.com/office/officeart/2005/8/layout/hierarchy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5AE15BC0-796E-475D-9748-9EAF7BDA3740}"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7F47AEB7-2A99-42F4-8C98-86FED54DD54E}">
      <dgm:prSet/>
      <dgm:spPr/>
      <dgm:t>
        <a:bodyPr/>
        <a:lstStyle/>
        <a:p>
          <a:r>
            <a:rPr lang="en-GB"/>
            <a:t>unafraid to challenge the status quo.</a:t>
          </a:r>
          <a:endParaRPr lang="en-US"/>
        </a:p>
      </dgm:t>
    </dgm:pt>
    <dgm:pt modelId="{16ACC648-C6D1-4B70-A7AC-CF2F4B9AE112}" type="parTrans" cxnId="{7BEE94D3-2DBF-4B1E-9357-B6313905E632}">
      <dgm:prSet/>
      <dgm:spPr/>
      <dgm:t>
        <a:bodyPr/>
        <a:lstStyle/>
        <a:p>
          <a:endParaRPr lang="en-US"/>
        </a:p>
      </dgm:t>
    </dgm:pt>
    <dgm:pt modelId="{721F703F-A6F6-43D0-A52A-E4EE1C415FED}" type="sibTrans" cxnId="{7BEE94D3-2DBF-4B1E-9357-B6313905E632}">
      <dgm:prSet/>
      <dgm:spPr/>
      <dgm:t>
        <a:bodyPr/>
        <a:lstStyle/>
        <a:p>
          <a:endParaRPr lang="en-US"/>
        </a:p>
      </dgm:t>
    </dgm:pt>
    <dgm:pt modelId="{FEDBC9AF-990D-4FA5-8E59-AC622529EBC8}">
      <dgm:prSet/>
      <dgm:spPr/>
      <dgm:t>
        <a:bodyPr/>
        <a:lstStyle/>
        <a:p>
          <a:r>
            <a:rPr lang="en-GB"/>
            <a:t>remains calm in the face of difficulty.</a:t>
          </a:r>
          <a:endParaRPr lang="en-US"/>
        </a:p>
      </dgm:t>
    </dgm:pt>
    <dgm:pt modelId="{63AF52F8-C4DE-4336-9A43-17B3CF1AB784}" type="parTrans" cxnId="{CE35B470-0125-41D9-8663-68B150088985}">
      <dgm:prSet/>
      <dgm:spPr/>
      <dgm:t>
        <a:bodyPr/>
        <a:lstStyle/>
        <a:p>
          <a:endParaRPr lang="en-US"/>
        </a:p>
      </dgm:t>
    </dgm:pt>
    <dgm:pt modelId="{8F41D43F-55E1-4705-8B35-C61BC6E7362C}" type="sibTrans" cxnId="{CE35B470-0125-41D9-8663-68B150088985}">
      <dgm:prSet/>
      <dgm:spPr/>
      <dgm:t>
        <a:bodyPr/>
        <a:lstStyle/>
        <a:p>
          <a:endParaRPr lang="en-US"/>
        </a:p>
      </dgm:t>
    </dgm:pt>
    <dgm:pt modelId="{8A629624-7D6C-4CA6-8F4E-19E842F8B5E1}">
      <dgm:prSet/>
      <dgm:spPr/>
      <dgm:t>
        <a:bodyPr/>
        <a:lstStyle/>
        <a:p>
          <a:r>
            <a:rPr lang="en-GB"/>
            <a:t>takes time to reflect on their experiences.</a:t>
          </a:r>
          <a:endParaRPr lang="en-US"/>
        </a:p>
      </dgm:t>
    </dgm:pt>
    <dgm:pt modelId="{A564B3CA-F6EE-45ED-B5FF-8325C035CD18}" type="parTrans" cxnId="{284B21B6-9201-4851-892A-8C5D2CD05663}">
      <dgm:prSet/>
      <dgm:spPr/>
      <dgm:t>
        <a:bodyPr/>
        <a:lstStyle/>
        <a:p>
          <a:endParaRPr lang="en-US"/>
        </a:p>
      </dgm:t>
    </dgm:pt>
    <dgm:pt modelId="{26781E84-C81D-4ED9-B11D-F1682E32B1FC}" type="sibTrans" cxnId="{284B21B6-9201-4851-892A-8C5D2CD05663}">
      <dgm:prSet/>
      <dgm:spPr/>
      <dgm:t>
        <a:bodyPr/>
        <a:lstStyle/>
        <a:p>
          <a:endParaRPr lang="en-US"/>
        </a:p>
      </dgm:t>
    </dgm:pt>
    <dgm:pt modelId="{83FC23E2-C97D-4BB7-85E7-3DCDD03D3047}">
      <dgm:prSet/>
      <dgm:spPr/>
      <dgm:t>
        <a:bodyPr/>
        <a:lstStyle/>
        <a:p>
          <a:r>
            <a:rPr lang="en-GB"/>
            <a:t>purposefully puts themselves in challenging situations.</a:t>
          </a:r>
          <a:endParaRPr lang="en-US"/>
        </a:p>
      </dgm:t>
    </dgm:pt>
    <dgm:pt modelId="{CDF404B4-D3C8-4B17-A600-1F027C929B25}" type="parTrans" cxnId="{720F68A1-BDF6-45FF-97FF-B3C7F12B1A01}">
      <dgm:prSet/>
      <dgm:spPr/>
      <dgm:t>
        <a:bodyPr/>
        <a:lstStyle/>
        <a:p>
          <a:endParaRPr lang="en-US"/>
        </a:p>
      </dgm:t>
    </dgm:pt>
    <dgm:pt modelId="{8A8BD3C0-0D56-49D0-B268-618FA8445334}" type="sibTrans" cxnId="{720F68A1-BDF6-45FF-97FF-B3C7F12B1A01}">
      <dgm:prSet/>
      <dgm:spPr/>
      <dgm:t>
        <a:bodyPr/>
        <a:lstStyle/>
        <a:p>
          <a:endParaRPr lang="en-US"/>
        </a:p>
      </dgm:t>
    </dgm:pt>
    <dgm:pt modelId="{0B3CAE1F-A6CB-4FE5-8DEC-8EAE9F0C88E5}">
      <dgm:prSet/>
      <dgm:spPr/>
      <dgm:t>
        <a:bodyPr/>
        <a:lstStyle/>
        <a:p>
          <a:r>
            <a:rPr lang="en-GB"/>
            <a:t>open to </a:t>
          </a:r>
          <a:r>
            <a:rPr lang="en-GB" b="1"/>
            <a:t>learning</a:t>
          </a:r>
          <a:r>
            <a:rPr lang="en-GB"/>
            <a:t>.</a:t>
          </a:r>
          <a:endParaRPr lang="en-US"/>
        </a:p>
      </dgm:t>
    </dgm:pt>
    <dgm:pt modelId="{65EBF371-F1DB-4F2C-9E96-4608360DB1A3}" type="parTrans" cxnId="{F79B5576-3043-4C78-88A0-49E6F11D193F}">
      <dgm:prSet/>
      <dgm:spPr/>
      <dgm:t>
        <a:bodyPr/>
        <a:lstStyle/>
        <a:p>
          <a:endParaRPr lang="en-US"/>
        </a:p>
      </dgm:t>
    </dgm:pt>
    <dgm:pt modelId="{97C260E3-7263-489E-A2E0-A9165AAAE482}" type="sibTrans" cxnId="{F79B5576-3043-4C78-88A0-49E6F11D193F}">
      <dgm:prSet/>
      <dgm:spPr/>
      <dgm:t>
        <a:bodyPr/>
        <a:lstStyle/>
        <a:p>
          <a:endParaRPr lang="en-US"/>
        </a:p>
      </dgm:t>
    </dgm:pt>
    <dgm:pt modelId="{36CD5794-76FF-4868-8318-E8A8A6593AB6}">
      <dgm:prSet/>
      <dgm:spPr/>
      <dgm:t>
        <a:bodyPr/>
        <a:lstStyle/>
        <a:p>
          <a:r>
            <a:rPr lang="en-GB"/>
            <a:t>resists the temptation to become defensive in the face of adversity.</a:t>
          </a:r>
          <a:endParaRPr lang="en-US"/>
        </a:p>
      </dgm:t>
    </dgm:pt>
    <dgm:pt modelId="{FE4201F9-6B55-43F3-B1D1-CA88793B52DD}" type="parTrans" cxnId="{358AA8BB-D38B-4204-917C-09B3E9A5D5D1}">
      <dgm:prSet/>
      <dgm:spPr/>
      <dgm:t>
        <a:bodyPr/>
        <a:lstStyle/>
        <a:p>
          <a:endParaRPr lang="en-US"/>
        </a:p>
      </dgm:t>
    </dgm:pt>
    <dgm:pt modelId="{D88ACE68-F859-49F4-B46F-B9A1A6A3CFEF}" type="sibTrans" cxnId="{358AA8BB-D38B-4204-917C-09B3E9A5D5D1}">
      <dgm:prSet/>
      <dgm:spPr/>
      <dgm:t>
        <a:bodyPr/>
        <a:lstStyle/>
        <a:p>
          <a:endParaRPr lang="en-US"/>
        </a:p>
      </dgm:t>
    </dgm:pt>
    <dgm:pt modelId="{491DA1BD-1287-4A88-811D-EE6BF8DA20BA}" type="pres">
      <dgm:prSet presAssocID="{5AE15BC0-796E-475D-9748-9EAF7BDA3740}" presName="root" presStyleCnt="0">
        <dgm:presLayoutVars>
          <dgm:dir/>
          <dgm:resizeHandles val="exact"/>
        </dgm:presLayoutVars>
      </dgm:prSet>
      <dgm:spPr/>
    </dgm:pt>
    <dgm:pt modelId="{DF314C93-82AE-485B-9ABF-888C8A096D71}" type="pres">
      <dgm:prSet presAssocID="{7F47AEB7-2A99-42F4-8C98-86FED54DD54E}" presName="compNode" presStyleCnt="0"/>
      <dgm:spPr/>
    </dgm:pt>
    <dgm:pt modelId="{2C9814E4-FF72-43F0-A36E-B4814FF985AE}" type="pres">
      <dgm:prSet presAssocID="{7F47AEB7-2A99-42F4-8C98-86FED54DD54E}" presName="bgRect" presStyleLbl="bgShp" presStyleIdx="0" presStyleCnt="6"/>
      <dgm:spPr/>
    </dgm:pt>
    <dgm:pt modelId="{4C515C36-A28A-43B1-82FB-640373196930}" type="pres">
      <dgm:prSet presAssocID="{7F47AEB7-2A99-42F4-8C98-86FED54DD54E}" presName="iconRect" presStyleLbl="node1" presStyleIdx="0" presStyleCnt="6"/>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Comet"/>
        </a:ext>
      </dgm:extLst>
    </dgm:pt>
    <dgm:pt modelId="{02F6C488-8E13-48B8-B370-ECD48E4E2896}" type="pres">
      <dgm:prSet presAssocID="{7F47AEB7-2A99-42F4-8C98-86FED54DD54E}" presName="spaceRect" presStyleCnt="0"/>
      <dgm:spPr/>
    </dgm:pt>
    <dgm:pt modelId="{A319683B-0E6B-4CB1-B515-B539D8FAB553}" type="pres">
      <dgm:prSet presAssocID="{7F47AEB7-2A99-42F4-8C98-86FED54DD54E}" presName="parTx" presStyleLbl="revTx" presStyleIdx="0" presStyleCnt="6">
        <dgm:presLayoutVars>
          <dgm:chMax val="0"/>
          <dgm:chPref val="0"/>
        </dgm:presLayoutVars>
      </dgm:prSet>
      <dgm:spPr/>
    </dgm:pt>
    <dgm:pt modelId="{3008767A-02B6-4E51-BA44-F6120BA22A56}" type="pres">
      <dgm:prSet presAssocID="{721F703F-A6F6-43D0-A52A-E4EE1C415FED}" presName="sibTrans" presStyleCnt="0"/>
      <dgm:spPr/>
    </dgm:pt>
    <dgm:pt modelId="{7F939C57-63C6-469C-942D-ADDCE1289E9D}" type="pres">
      <dgm:prSet presAssocID="{FEDBC9AF-990D-4FA5-8E59-AC622529EBC8}" presName="compNode" presStyleCnt="0"/>
      <dgm:spPr/>
    </dgm:pt>
    <dgm:pt modelId="{ED14C504-6BA5-4767-9F40-FB84138AAD1A}" type="pres">
      <dgm:prSet presAssocID="{FEDBC9AF-990D-4FA5-8E59-AC622529EBC8}" presName="bgRect" presStyleLbl="bgShp" presStyleIdx="1" presStyleCnt="6"/>
      <dgm:spPr/>
    </dgm:pt>
    <dgm:pt modelId="{4C79D4D4-A6A9-4D62-97E5-B5D338CB9555}" type="pres">
      <dgm:prSet presAssocID="{FEDBC9AF-990D-4FA5-8E59-AC622529EBC8}" presName="iconRect" presStyleLbl="node1" presStyleIdx="1" presStyleCnt="6"/>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Nervous Face with Solid Fill"/>
        </a:ext>
      </dgm:extLst>
    </dgm:pt>
    <dgm:pt modelId="{9FE03A1C-CA70-45CD-8E2C-EFEADA517074}" type="pres">
      <dgm:prSet presAssocID="{FEDBC9AF-990D-4FA5-8E59-AC622529EBC8}" presName="spaceRect" presStyleCnt="0"/>
      <dgm:spPr/>
    </dgm:pt>
    <dgm:pt modelId="{CA5595F4-3EC8-498D-9B4C-EA3E868BC8B2}" type="pres">
      <dgm:prSet presAssocID="{FEDBC9AF-990D-4FA5-8E59-AC622529EBC8}" presName="parTx" presStyleLbl="revTx" presStyleIdx="1" presStyleCnt="6">
        <dgm:presLayoutVars>
          <dgm:chMax val="0"/>
          <dgm:chPref val="0"/>
        </dgm:presLayoutVars>
      </dgm:prSet>
      <dgm:spPr/>
    </dgm:pt>
    <dgm:pt modelId="{F4EB61C9-20E4-4F1E-969C-C3CE1835C319}" type="pres">
      <dgm:prSet presAssocID="{8F41D43F-55E1-4705-8B35-C61BC6E7362C}" presName="sibTrans" presStyleCnt="0"/>
      <dgm:spPr/>
    </dgm:pt>
    <dgm:pt modelId="{0829089E-6672-4A5C-B215-E8E25E59D772}" type="pres">
      <dgm:prSet presAssocID="{8A629624-7D6C-4CA6-8F4E-19E842F8B5E1}" presName="compNode" presStyleCnt="0"/>
      <dgm:spPr/>
    </dgm:pt>
    <dgm:pt modelId="{38F6131B-C4D0-42CC-B099-8FD914BB2480}" type="pres">
      <dgm:prSet presAssocID="{8A629624-7D6C-4CA6-8F4E-19E842F8B5E1}" presName="bgRect" presStyleLbl="bgShp" presStyleIdx="2" presStyleCnt="6"/>
      <dgm:spPr/>
    </dgm:pt>
    <dgm:pt modelId="{2560DAFA-652B-466F-B941-00FD711F8D7A}" type="pres">
      <dgm:prSet presAssocID="{8A629624-7D6C-4CA6-8F4E-19E842F8B5E1}" presName="iconRect" presStyleLbl="node1" presStyleIdx="2" presStyleCnt="6"/>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Stopwatch"/>
        </a:ext>
      </dgm:extLst>
    </dgm:pt>
    <dgm:pt modelId="{CCBE4B6A-B7A7-4FC2-AC24-6D28DC9DEB15}" type="pres">
      <dgm:prSet presAssocID="{8A629624-7D6C-4CA6-8F4E-19E842F8B5E1}" presName="spaceRect" presStyleCnt="0"/>
      <dgm:spPr/>
    </dgm:pt>
    <dgm:pt modelId="{8AE4718C-EBCB-42E8-9F8A-1474B58325FB}" type="pres">
      <dgm:prSet presAssocID="{8A629624-7D6C-4CA6-8F4E-19E842F8B5E1}" presName="parTx" presStyleLbl="revTx" presStyleIdx="2" presStyleCnt="6">
        <dgm:presLayoutVars>
          <dgm:chMax val="0"/>
          <dgm:chPref val="0"/>
        </dgm:presLayoutVars>
      </dgm:prSet>
      <dgm:spPr/>
    </dgm:pt>
    <dgm:pt modelId="{DCF76DCC-93F9-4F95-B7BD-B27FEC2053BF}" type="pres">
      <dgm:prSet presAssocID="{26781E84-C81D-4ED9-B11D-F1682E32B1FC}" presName="sibTrans" presStyleCnt="0"/>
      <dgm:spPr/>
    </dgm:pt>
    <dgm:pt modelId="{382B3647-4B0E-43E5-BD85-237767D93DA5}" type="pres">
      <dgm:prSet presAssocID="{83FC23E2-C97D-4BB7-85E7-3DCDD03D3047}" presName="compNode" presStyleCnt="0"/>
      <dgm:spPr/>
    </dgm:pt>
    <dgm:pt modelId="{413C68A9-CC02-4EC4-AFD3-60304B5F4852}" type="pres">
      <dgm:prSet presAssocID="{83FC23E2-C97D-4BB7-85E7-3DCDD03D3047}" presName="bgRect" presStyleLbl="bgShp" presStyleIdx="3" presStyleCnt="6"/>
      <dgm:spPr/>
    </dgm:pt>
    <dgm:pt modelId="{36122E8E-ABEB-4C9B-BBED-70C184256755}" type="pres">
      <dgm:prSet presAssocID="{83FC23E2-C97D-4BB7-85E7-3DCDD03D3047}" presName="iconRect" presStyleLbl="node1" presStyleIdx="3" presStyleCnt="6"/>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Confused Person"/>
        </a:ext>
      </dgm:extLst>
    </dgm:pt>
    <dgm:pt modelId="{7929C9B3-F232-466D-9F6E-0012DB4A5A0C}" type="pres">
      <dgm:prSet presAssocID="{83FC23E2-C97D-4BB7-85E7-3DCDD03D3047}" presName="spaceRect" presStyleCnt="0"/>
      <dgm:spPr/>
    </dgm:pt>
    <dgm:pt modelId="{4EC6D06D-9E9A-40BC-9315-B8EBB4D741BF}" type="pres">
      <dgm:prSet presAssocID="{83FC23E2-C97D-4BB7-85E7-3DCDD03D3047}" presName="parTx" presStyleLbl="revTx" presStyleIdx="3" presStyleCnt="6">
        <dgm:presLayoutVars>
          <dgm:chMax val="0"/>
          <dgm:chPref val="0"/>
        </dgm:presLayoutVars>
      </dgm:prSet>
      <dgm:spPr/>
    </dgm:pt>
    <dgm:pt modelId="{570ED00F-3EF5-4B97-A408-7B92425100ED}" type="pres">
      <dgm:prSet presAssocID="{8A8BD3C0-0D56-49D0-B268-618FA8445334}" presName="sibTrans" presStyleCnt="0"/>
      <dgm:spPr/>
    </dgm:pt>
    <dgm:pt modelId="{AB062CEF-E338-4FA2-ADD4-481E1A6CDB79}" type="pres">
      <dgm:prSet presAssocID="{0B3CAE1F-A6CB-4FE5-8DEC-8EAE9F0C88E5}" presName="compNode" presStyleCnt="0"/>
      <dgm:spPr/>
    </dgm:pt>
    <dgm:pt modelId="{3395158C-DFE2-43C7-92C1-A34138697F03}" type="pres">
      <dgm:prSet presAssocID="{0B3CAE1F-A6CB-4FE5-8DEC-8EAE9F0C88E5}" presName="bgRect" presStyleLbl="bgShp" presStyleIdx="4" presStyleCnt="6"/>
      <dgm:spPr/>
    </dgm:pt>
    <dgm:pt modelId="{F67C50E1-F9E1-4736-810A-F301560221EB}" type="pres">
      <dgm:prSet presAssocID="{0B3CAE1F-A6CB-4FE5-8DEC-8EAE9F0C88E5}" presName="iconRect" presStyleLbl="node1" presStyleIdx="4" presStyleCnt="6"/>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Classroom"/>
        </a:ext>
      </dgm:extLst>
    </dgm:pt>
    <dgm:pt modelId="{90F636A2-58B4-4B11-A6C7-43583E7350A5}" type="pres">
      <dgm:prSet presAssocID="{0B3CAE1F-A6CB-4FE5-8DEC-8EAE9F0C88E5}" presName="spaceRect" presStyleCnt="0"/>
      <dgm:spPr/>
    </dgm:pt>
    <dgm:pt modelId="{4A0E4919-F20D-4580-B7FC-7E9680E6C398}" type="pres">
      <dgm:prSet presAssocID="{0B3CAE1F-A6CB-4FE5-8DEC-8EAE9F0C88E5}" presName="parTx" presStyleLbl="revTx" presStyleIdx="4" presStyleCnt="6">
        <dgm:presLayoutVars>
          <dgm:chMax val="0"/>
          <dgm:chPref val="0"/>
        </dgm:presLayoutVars>
      </dgm:prSet>
      <dgm:spPr/>
    </dgm:pt>
    <dgm:pt modelId="{1CDD27D9-DD1E-4358-A077-7194846D986A}" type="pres">
      <dgm:prSet presAssocID="{97C260E3-7263-489E-A2E0-A9165AAAE482}" presName="sibTrans" presStyleCnt="0"/>
      <dgm:spPr/>
    </dgm:pt>
    <dgm:pt modelId="{DDD513AB-4819-4F35-9E1F-A4A26436AF5C}" type="pres">
      <dgm:prSet presAssocID="{36CD5794-76FF-4868-8318-E8A8A6593AB6}" presName="compNode" presStyleCnt="0"/>
      <dgm:spPr/>
    </dgm:pt>
    <dgm:pt modelId="{D14C9A64-FA1F-4090-BD6E-278482185293}" type="pres">
      <dgm:prSet presAssocID="{36CD5794-76FF-4868-8318-E8A8A6593AB6}" presName="bgRect" presStyleLbl="bgShp" presStyleIdx="5" presStyleCnt="6"/>
      <dgm:spPr/>
    </dgm:pt>
    <dgm:pt modelId="{D3B6AFE2-A54D-4A08-8B50-C9E9E7955DDB}" type="pres">
      <dgm:prSet presAssocID="{36CD5794-76FF-4868-8318-E8A8A6593AB6}" presName="iconRect" presStyleLbl="node1" presStyleIdx="5" presStyleCnt="6"/>
      <dgm:spPr>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a:noFill/>
        </a:ln>
      </dgm:spPr>
      <dgm:extLst>
        <a:ext uri="{E40237B7-FDA0-4F09-8148-C483321AD2D9}">
          <dgm14:cNvPr xmlns:dgm14="http://schemas.microsoft.com/office/drawing/2010/diagram" id="0" name="" descr="Heart Lock"/>
        </a:ext>
      </dgm:extLst>
    </dgm:pt>
    <dgm:pt modelId="{6E276EBF-C741-4337-B306-42E613933031}" type="pres">
      <dgm:prSet presAssocID="{36CD5794-76FF-4868-8318-E8A8A6593AB6}" presName="spaceRect" presStyleCnt="0"/>
      <dgm:spPr/>
    </dgm:pt>
    <dgm:pt modelId="{1593B883-B2CC-4082-A4BE-318E8FC8A929}" type="pres">
      <dgm:prSet presAssocID="{36CD5794-76FF-4868-8318-E8A8A6593AB6}" presName="parTx" presStyleLbl="revTx" presStyleIdx="5" presStyleCnt="6">
        <dgm:presLayoutVars>
          <dgm:chMax val="0"/>
          <dgm:chPref val="0"/>
        </dgm:presLayoutVars>
      </dgm:prSet>
      <dgm:spPr/>
    </dgm:pt>
  </dgm:ptLst>
  <dgm:cxnLst>
    <dgm:cxn modelId="{F625A63E-1A07-4D33-9AA7-FA7B69177D3B}" type="presOf" srcId="{83FC23E2-C97D-4BB7-85E7-3DCDD03D3047}" destId="{4EC6D06D-9E9A-40BC-9315-B8EBB4D741BF}" srcOrd="0" destOrd="0" presId="urn:microsoft.com/office/officeart/2018/2/layout/IconVerticalSolidList"/>
    <dgm:cxn modelId="{350D9444-4282-44AF-BF4C-0DD310D224E5}" type="presOf" srcId="{FEDBC9AF-990D-4FA5-8E59-AC622529EBC8}" destId="{CA5595F4-3EC8-498D-9B4C-EA3E868BC8B2}" srcOrd="0" destOrd="0" presId="urn:microsoft.com/office/officeart/2018/2/layout/IconVerticalSolidList"/>
    <dgm:cxn modelId="{CE35B470-0125-41D9-8663-68B150088985}" srcId="{5AE15BC0-796E-475D-9748-9EAF7BDA3740}" destId="{FEDBC9AF-990D-4FA5-8E59-AC622529EBC8}" srcOrd="1" destOrd="0" parTransId="{63AF52F8-C4DE-4336-9A43-17B3CF1AB784}" sibTransId="{8F41D43F-55E1-4705-8B35-C61BC6E7362C}"/>
    <dgm:cxn modelId="{E2FCA773-4DEE-4A06-81C5-B59D1D1F5363}" type="presOf" srcId="{8A629624-7D6C-4CA6-8F4E-19E842F8B5E1}" destId="{8AE4718C-EBCB-42E8-9F8A-1474B58325FB}" srcOrd="0" destOrd="0" presId="urn:microsoft.com/office/officeart/2018/2/layout/IconVerticalSolidList"/>
    <dgm:cxn modelId="{0450B254-3922-4E99-B568-5B67D0B8F26B}" type="presOf" srcId="{0B3CAE1F-A6CB-4FE5-8DEC-8EAE9F0C88E5}" destId="{4A0E4919-F20D-4580-B7FC-7E9680E6C398}" srcOrd="0" destOrd="0" presId="urn:microsoft.com/office/officeart/2018/2/layout/IconVerticalSolidList"/>
    <dgm:cxn modelId="{F79B5576-3043-4C78-88A0-49E6F11D193F}" srcId="{5AE15BC0-796E-475D-9748-9EAF7BDA3740}" destId="{0B3CAE1F-A6CB-4FE5-8DEC-8EAE9F0C88E5}" srcOrd="4" destOrd="0" parTransId="{65EBF371-F1DB-4F2C-9E96-4608360DB1A3}" sibTransId="{97C260E3-7263-489E-A2E0-A9165AAAE482}"/>
    <dgm:cxn modelId="{720F68A1-BDF6-45FF-97FF-B3C7F12B1A01}" srcId="{5AE15BC0-796E-475D-9748-9EAF7BDA3740}" destId="{83FC23E2-C97D-4BB7-85E7-3DCDD03D3047}" srcOrd="3" destOrd="0" parTransId="{CDF404B4-D3C8-4B17-A600-1F027C929B25}" sibTransId="{8A8BD3C0-0D56-49D0-B268-618FA8445334}"/>
    <dgm:cxn modelId="{AF9318AF-68DF-43CB-A67B-2F911F4CFCCE}" type="presOf" srcId="{7F47AEB7-2A99-42F4-8C98-86FED54DD54E}" destId="{A319683B-0E6B-4CB1-B515-B539D8FAB553}" srcOrd="0" destOrd="0" presId="urn:microsoft.com/office/officeart/2018/2/layout/IconVerticalSolidList"/>
    <dgm:cxn modelId="{284B21B6-9201-4851-892A-8C5D2CD05663}" srcId="{5AE15BC0-796E-475D-9748-9EAF7BDA3740}" destId="{8A629624-7D6C-4CA6-8F4E-19E842F8B5E1}" srcOrd="2" destOrd="0" parTransId="{A564B3CA-F6EE-45ED-B5FF-8325C035CD18}" sibTransId="{26781E84-C81D-4ED9-B11D-F1682E32B1FC}"/>
    <dgm:cxn modelId="{358AA8BB-D38B-4204-917C-09B3E9A5D5D1}" srcId="{5AE15BC0-796E-475D-9748-9EAF7BDA3740}" destId="{36CD5794-76FF-4868-8318-E8A8A6593AB6}" srcOrd="5" destOrd="0" parTransId="{FE4201F9-6B55-43F3-B1D1-CA88793B52DD}" sibTransId="{D88ACE68-F859-49F4-B46F-B9A1A6A3CFEF}"/>
    <dgm:cxn modelId="{E9117BC7-A57F-470B-ADB3-B75D9103651D}" type="presOf" srcId="{36CD5794-76FF-4868-8318-E8A8A6593AB6}" destId="{1593B883-B2CC-4082-A4BE-318E8FC8A929}" srcOrd="0" destOrd="0" presId="urn:microsoft.com/office/officeart/2018/2/layout/IconVerticalSolidList"/>
    <dgm:cxn modelId="{7BEE94D3-2DBF-4B1E-9357-B6313905E632}" srcId="{5AE15BC0-796E-475D-9748-9EAF7BDA3740}" destId="{7F47AEB7-2A99-42F4-8C98-86FED54DD54E}" srcOrd="0" destOrd="0" parTransId="{16ACC648-C6D1-4B70-A7AC-CF2F4B9AE112}" sibTransId="{721F703F-A6F6-43D0-A52A-E4EE1C415FED}"/>
    <dgm:cxn modelId="{E2D64AF0-00A4-45B7-914F-0032690825A3}" type="presOf" srcId="{5AE15BC0-796E-475D-9748-9EAF7BDA3740}" destId="{491DA1BD-1287-4A88-811D-EE6BF8DA20BA}" srcOrd="0" destOrd="0" presId="urn:microsoft.com/office/officeart/2018/2/layout/IconVerticalSolidList"/>
    <dgm:cxn modelId="{0959F234-F2FE-4A9E-AB9D-730E5E68BB80}" type="presParOf" srcId="{491DA1BD-1287-4A88-811D-EE6BF8DA20BA}" destId="{DF314C93-82AE-485B-9ABF-888C8A096D71}" srcOrd="0" destOrd="0" presId="urn:microsoft.com/office/officeart/2018/2/layout/IconVerticalSolidList"/>
    <dgm:cxn modelId="{1537A2FC-5077-4D08-8069-CF153C185ACE}" type="presParOf" srcId="{DF314C93-82AE-485B-9ABF-888C8A096D71}" destId="{2C9814E4-FF72-43F0-A36E-B4814FF985AE}" srcOrd="0" destOrd="0" presId="urn:microsoft.com/office/officeart/2018/2/layout/IconVerticalSolidList"/>
    <dgm:cxn modelId="{4E5D9CDB-2763-46D0-8E78-E3831E5C592C}" type="presParOf" srcId="{DF314C93-82AE-485B-9ABF-888C8A096D71}" destId="{4C515C36-A28A-43B1-82FB-640373196930}" srcOrd="1" destOrd="0" presId="urn:microsoft.com/office/officeart/2018/2/layout/IconVerticalSolidList"/>
    <dgm:cxn modelId="{9AEFA2F3-F2DF-491A-AED1-01367225CE83}" type="presParOf" srcId="{DF314C93-82AE-485B-9ABF-888C8A096D71}" destId="{02F6C488-8E13-48B8-B370-ECD48E4E2896}" srcOrd="2" destOrd="0" presId="urn:microsoft.com/office/officeart/2018/2/layout/IconVerticalSolidList"/>
    <dgm:cxn modelId="{BE6B8DA1-D931-4BDF-9270-5D7C3582A1D7}" type="presParOf" srcId="{DF314C93-82AE-485B-9ABF-888C8A096D71}" destId="{A319683B-0E6B-4CB1-B515-B539D8FAB553}" srcOrd="3" destOrd="0" presId="urn:microsoft.com/office/officeart/2018/2/layout/IconVerticalSolidList"/>
    <dgm:cxn modelId="{806D7AB6-F9FE-4470-8712-B41413EA0781}" type="presParOf" srcId="{491DA1BD-1287-4A88-811D-EE6BF8DA20BA}" destId="{3008767A-02B6-4E51-BA44-F6120BA22A56}" srcOrd="1" destOrd="0" presId="urn:microsoft.com/office/officeart/2018/2/layout/IconVerticalSolidList"/>
    <dgm:cxn modelId="{AE39BE07-BD64-480F-A629-E5A17E8D4D8C}" type="presParOf" srcId="{491DA1BD-1287-4A88-811D-EE6BF8DA20BA}" destId="{7F939C57-63C6-469C-942D-ADDCE1289E9D}" srcOrd="2" destOrd="0" presId="urn:microsoft.com/office/officeart/2018/2/layout/IconVerticalSolidList"/>
    <dgm:cxn modelId="{A1737F59-6470-453A-A0D7-29B9818D873E}" type="presParOf" srcId="{7F939C57-63C6-469C-942D-ADDCE1289E9D}" destId="{ED14C504-6BA5-4767-9F40-FB84138AAD1A}" srcOrd="0" destOrd="0" presId="urn:microsoft.com/office/officeart/2018/2/layout/IconVerticalSolidList"/>
    <dgm:cxn modelId="{B08855D1-CB70-417B-8AAC-1A62FA0D5FD3}" type="presParOf" srcId="{7F939C57-63C6-469C-942D-ADDCE1289E9D}" destId="{4C79D4D4-A6A9-4D62-97E5-B5D338CB9555}" srcOrd="1" destOrd="0" presId="urn:microsoft.com/office/officeart/2018/2/layout/IconVerticalSolidList"/>
    <dgm:cxn modelId="{52D1FED9-48C8-4392-823C-EC8561DDBA16}" type="presParOf" srcId="{7F939C57-63C6-469C-942D-ADDCE1289E9D}" destId="{9FE03A1C-CA70-45CD-8E2C-EFEADA517074}" srcOrd="2" destOrd="0" presId="urn:microsoft.com/office/officeart/2018/2/layout/IconVerticalSolidList"/>
    <dgm:cxn modelId="{8AAC2414-34E1-447C-8952-788C64963EC7}" type="presParOf" srcId="{7F939C57-63C6-469C-942D-ADDCE1289E9D}" destId="{CA5595F4-3EC8-498D-9B4C-EA3E868BC8B2}" srcOrd="3" destOrd="0" presId="urn:microsoft.com/office/officeart/2018/2/layout/IconVerticalSolidList"/>
    <dgm:cxn modelId="{F8F2A015-0483-4BB6-88D8-A1F9FBF53C94}" type="presParOf" srcId="{491DA1BD-1287-4A88-811D-EE6BF8DA20BA}" destId="{F4EB61C9-20E4-4F1E-969C-C3CE1835C319}" srcOrd="3" destOrd="0" presId="urn:microsoft.com/office/officeart/2018/2/layout/IconVerticalSolidList"/>
    <dgm:cxn modelId="{06435914-052F-4756-868F-EB1A87CE8E05}" type="presParOf" srcId="{491DA1BD-1287-4A88-811D-EE6BF8DA20BA}" destId="{0829089E-6672-4A5C-B215-E8E25E59D772}" srcOrd="4" destOrd="0" presId="urn:microsoft.com/office/officeart/2018/2/layout/IconVerticalSolidList"/>
    <dgm:cxn modelId="{9FD9451E-08FE-441C-8344-CB01DFD3DEDE}" type="presParOf" srcId="{0829089E-6672-4A5C-B215-E8E25E59D772}" destId="{38F6131B-C4D0-42CC-B099-8FD914BB2480}" srcOrd="0" destOrd="0" presId="urn:microsoft.com/office/officeart/2018/2/layout/IconVerticalSolidList"/>
    <dgm:cxn modelId="{EED09D22-7EC2-4F3F-B938-CC549ADDBFD9}" type="presParOf" srcId="{0829089E-6672-4A5C-B215-E8E25E59D772}" destId="{2560DAFA-652B-466F-B941-00FD711F8D7A}" srcOrd="1" destOrd="0" presId="urn:microsoft.com/office/officeart/2018/2/layout/IconVerticalSolidList"/>
    <dgm:cxn modelId="{E026EA72-2541-4D77-AD77-00A89E421230}" type="presParOf" srcId="{0829089E-6672-4A5C-B215-E8E25E59D772}" destId="{CCBE4B6A-B7A7-4FC2-AC24-6D28DC9DEB15}" srcOrd="2" destOrd="0" presId="urn:microsoft.com/office/officeart/2018/2/layout/IconVerticalSolidList"/>
    <dgm:cxn modelId="{B56BB901-71A5-48FF-BD20-E008630A1DB8}" type="presParOf" srcId="{0829089E-6672-4A5C-B215-E8E25E59D772}" destId="{8AE4718C-EBCB-42E8-9F8A-1474B58325FB}" srcOrd="3" destOrd="0" presId="urn:microsoft.com/office/officeart/2018/2/layout/IconVerticalSolidList"/>
    <dgm:cxn modelId="{1E658ADF-D249-4ABE-93A3-DD5C8CC50F04}" type="presParOf" srcId="{491DA1BD-1287-4A88-811D-EE6BF8DA20BA}" destId="{DCF76DCC-93F9-4F95-B7BD-B27FEC2053BF}" srcOrd="5" destOrd="0" presId="urn:microsoft.com/office/officeart/2018/2/layout/IconVerticalSolidList"/>
    <dgm:cxn modelId="{6568E8B3-0A36-4223-AF8D-B066AB0B568E}" type="presParOf" srcId="{491DA1BD-1287-4A88-811D-EE6BF8DA20BA}" destId="{382B3647-4B0E-43E5-BD85-237767D93DA5}" srcOrd="6" destOrd="0" presId="urn:microsoft.com/office/officeart/2018/2/layout/IconVerticalSolidList"/>
    <dgm:cxn modelId="{32F7809D-9D3A-478F-85C7-B44E420EFE99}" type="presParOf" srcId="{382B3647-4B0E-43E5-BD85-237767D93DA5}" destId="{413C68A9-CC02-4EC4-AFD3-60304B5F4852}" srcOrd="0" destOrd="0" presId="urn:microsoft.com/office/officeart/2018/2/layout/IconVerticalSolidList"/>
    <dgm:cxn modelId="{FDB46617-F12E-4425-ABC9-614BDDCE380F}" type="presParOf" srcId="{382B3647-4B0E-43E5-BD85-237767D93DA5}" destId="{36122E8E-ABEB-4C9B-BBED-70C184256755}" srcOrd="1" destOrd="0" presId="urn:microsoft.com/office/officeart/2018/2/layout/IconVerticalSolidList"/>
    <dgm:cxn modelId="{32F2056C-8F38-41ED-928D-155A9B2A0BEC}" type="presParOf" srcId="{382B3647-4B0E-43E5-BD85-237767D93DA5}" destId="{7929C9B3-F232-466D-9F6E-0012DB4A5A0C}" srcOrd="2" destOrd="0" presId="urn:microsoft.com/office/officeart/2018/2/layout/IconVerticalSolidList"/>
    <dgm:cxn modelId="{2E060850-F1F2-411D-B6C6-CFD56952D75C}" type="presParOf" srcId="{382B3647-4B0E-43E5-BD85-237767D93DA5}" destId="{4EC6D06D-9E9A-40BC-9315-B8EBB4D741BF}" srcOrd="3" destOrd="0" presId="urn:microsoft.com/office/officeart/2018/2/layout/IconVerticalSolidList"/>
    <dgm:cxn modelId="{91FF1F64-5343-4A99-ACDE-B7B3F659A344}" type="presParOf" srcId="{491DA1BD-1287-4A88-811D-EE6BF8DA20BA}" destId="{570ED00F-3EF5-4B97-A408-7B92425100ED}" srcOrd="7" destOrd="0" presId="urn:microsoft.com/office/officeart/2018/2/layout/IconVerticalSolidList"/>
    <dgm:cxn modelId="{D929947C-6F04-45F1-862F-94C5748E3415}" type="presParOf" srcId="{491DA1BD-1287-4A88-811D-EE6BF8DA20BA}" destId="{AB062CEF-E338-4FA2-ADD4-481E1A6CDB79}" srcOrd="8" destOrd="0" presId="urn:microsoft.com/office/officeart/2018/2/layout/IconVerticalSolidList"/>
    <dgm:cxn modelId="{1EC8A48A-6FBA-454B-897B-9923409E7ABF}" type="presParOf" srcId="{AB062CEF-E338-4FA2-ADD4-481E1A6CDB79}" destId="{3395158C-DFE2-43C7-92C1-A34138697F03}" srcOrd="0" destOrd="0" presId="urn:microsoft.com/office/officeart/2018/2/layout/IconVerticalSolidList"/>
    <dgm:cxn modelId="{96112AF3-486B-485A-9EC9-D7350A9B3649}" type="presParOf" srcId="{AB062CEF-E338-4FA2-ADD4-481E1A6CDB79}" destId="{F67C50E1-F9E1-4736-810A-F301560221EB}" srcOrd="1" destOrd="0" presId="urn:microsoft.com/office/officeart/2018/2/layout/IconVerticalSolidList"/>
    <dgm:cxn modelId="{E160785B-E16E-4EF5-ACDA-D18D36836785}" type="presParOf" srcId="{AB062CEF-E338-4FA2-ADD4-481E1A6CDB79}" destId="{90F636A2-58B4-4B11-A6C7-43583E7350A5}" srcOrd="2" destOrd="0" presId="urn:microsoft.com/office/officeart/2018/2/layout/IconVerticalSolidList"/>
    <dgm:cxn modelId="{567632EA-A9E9-459F-9F93-203620945850}" type="presParOf" srcId="{AB062CEF-E338-4FA2-ADD4-481E1A6CDB79}" destId="{4A0E4919-F20D-4580-B7FC-7E9680E6C398}" srcOrd="3" destOrd="0" presId="urn:microsoft.com/office/officeart/2018/2/layout/IconVerticalSolidList"/>
    <dgm:cxn modelId="{511EA2AC-2086-45A5-8432-CB5CB9850248}" type="presParOf" srcId="{491DA1BD-1287-4A88-811D-EE6BF8DA20BA}" destId="{1CDD27D9-DD1E-4358-A077-7194846D986A}" srcOrd="9" destOrd="0" presId="urn:microsoft.com/office/officeart/2018/2/layout/IconVerticalSolidList"/>
    <dgm:cxn modelId="{76D5A8F0-5E64-4ADB-BCAD-CD016BF7A16E}" type="presParOf" srcId="{491DA1BD-1287-4A88-811D-EE6BF8DA20BA}" destId="{DDD513AB-4819-4F35-9E1F-A4A26436AF5C}" srcOrd="10" destOrd="0" presId="urn:microsoft.com/office/officeart/2018/2/layout/IconVerticalSolidList"/>
    <dgm:cxn modelId="{D7B50941-059F-4881-9338-6221FF86C523}" type="presParOf" srcId="{DDD513AB-4819-4F35-9E1F-A4A26436AF5C}" destId="{D14C9A64-FA1F-4090-BD6E-278482185293}" srcOrd="0" destOrd="0" presId="urn:microsoft.com/office/officeart/2018/2/layout/IconVerticalSolidList"/>
    <dgm:cxn modelId="{17E26A28-5838-4E5F-9826-8F00FE9EEF89}" type="presParOf" srcId="{DDD513AB-4819-4F35-9E1F-A4A26436AF5C}" destId="{D3B6AFE2-A54D-4A08-8B50-C9E9E7955DDB}" srcOrd="1" destOrd="0" presId="urn:microsoft.com/office/officeart/2018/2/layout/IconVerticalSolidList"/>
    <dgm:cxn modelId="{41FE94AD-B762-47F4-846B-1149082413B8}" type="presParOf" srcId="{DDD513AB-4819-4F35-9E1F-A4A26436AF5C}" destId="{6E276EBF-C741-4337-B306-42E613933031}" srcOrd="2" destOrd="0" presId="urn:microsoft.com/office/officeart/2018/2/layout/IconVerticalSolidList"/>
    <dgm:cxn modelId="{7A8CB1A6-322F-467E-998A-40A680F3FB08}" type="presParOf" srcId="{DDD513AB-4819-4F35-9E1F-A4A26436AF5C}" destId="{1593B883-B2CC-4082-A4BE-318E8FC8A929}"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6D429D74-C960-4B3D-B4D8-642E72BA6F2E}" type="doc">
      <dgm:prSet loTypeId="urn:microsoft.com/office/officeart/2005/8/layout/list1" loCatId="list" qsTypeId="urn:microsoft.com/office/officeart/2005/8/quickstyle/simple1" qsCatId="simple" csTypeId="urn:microsoft.com/office/officeart/2005/8/colors/colorful2" csCatId="colorful" phldr="1"/>
      <dgm:spPr/>
    </dgm:pt>
    <dgm:pt modelId="{5CB3960F-6355-48C5-8562-1178A5F6B6CC}">
      <dgm:prSet phldrT="[Text]"/>
      <dgm:spPr/>
      <dgm:t>
        <a:bodyPr/>
        <a:lstStyle/>
        <a:p>
          <a:r>
            <a:rPr lang="en-US" dirty="0"/>
            <a:t>Vertical – across levels and hierarchy</a:t>
          </a:r>
        </a:p>
      </dgm:t>
    </dgm:pt>
    <dgm:pt modelId="{A706E272-1DBB-42A1-ADB5-77784DA72527}" type="parTrans" cxnId="{85E3F034-7482-4F80-9CFE-72EFEC17A8DC}">
      <dgm:prSet/>
      <dgm:spPr/>
      <dgm:t>
        <a:bodyPr/>
        <a:lstStyle/>
        <a:p>
          <a:endParaRPr lang="en-US"/>
        </a:p>
      </dgm:t>
    </dgm:pt>
    <dgm:pt modelId="{DF443327-1C19-4F44-BF9F-9BA184DA3404}" type="sibTrans" cxnId="{85E3F034-7482-4F80-9CFE-72EFEC17A8DC}">
      <dgm:prSet/>
      <dgm:spPr/>
      <dgm:t>
        <a:bodyPr/>
        <a:lstStyle/>
        <a:p>
          <a:endParaRPr lang="en-US"/>
        </a:p>
      </dgm:t>
    </dgm:pt>
    <dgm:pt modelId="{443C0595-C77A-4356-A41E-DB6CF8BE82F1}">
      <dgm:prSet phldrT="[Text]"/>
      <dgm:spPr/>
      <dgm:t>
        <a:bodyPr/>
        <a:lstStyle/>
        <a:p>
          <a:r>
            <a:rPr lang="en-US" dirty="0"/>
            <a:t>Horizontal – across functions and expertise </a:t>
          </a:r>
        </a:p>
      </dgm:t>
    </dgm:pt>
    <dgm:pt modelId="{791E0E30-EF11-4ACC-A446-56994D6378FE}" type="parTrans" cxnId="{3479C7FC-9347-4E78-BA39-D7DB38F03B8F}">
      <dgm:prSet/>
      <dgm:spPr/>
      <dgm:t>
        <a:bodyPr/>
        <a:lstStyle/>
        <a:p>
          <a:endParaRPr lang="en-US"/>
        </a:p>
      </dgm:t>
    </dgm:pt>
    <dgm:pt modelId="{1EDE19A9-B1DB-45B2-B152-5CFE4A7308CE}" type="sibTrans" cxnId="{3479C7FC-9347-4E78-BA39-D7DB38F03B8F}">
      <dgm:prSet/>
      <dgm:spPr/>
      <dgm:t>
        <a:bodyPr/>
        <a:lstStyle/>
        <a:p>
          <a:endParaRPr lang="en-US"/>
        </a:p>
      </dgm:t>
    </dgm:pt>
    <dgm:pt modelId="{554BD5DC-B41A-49A5-81DD-10558F1AA017}">
      <dgm:prSet phldrT="[Text]"/>
      <dgm:spPr/>
      <dgm:t>
        <a:bodyPr/>
        <a:lstStyle/>
        <a:p>
          <a:r>
            <a:rPr lang="en-US" dirty="0"/>
            <a:t>Stakeholder – beyond the boundaries of the firm</a:t>
          </a:r>
        </a:p>
      </dgm:t>
    </dgm:pt>
    <dgm:pt modelId="{478DFFDF-2FC1-43C2-B785-BC0161692678}" type="parTrans" cxnId="{715CA4F8-9515-40DE-AC62-03F0A79588E5}">
      <dgm:prSet/>
      <dgm:spPr/>
      <dgm:t>
        <a:bodyPr/>
        <a:lstStyle/>
        <a:p>
          <a:endParaRPr lang="en-US"/>
        </a:p>
      </dgm:t>
    </dgm:pt>
    <dgm:pt modelId="{70FE665C-BE48-4671-B52C-E201FFF98E38}" type="sibTrans" cxnId="{715CA4F8-9515-40DE-AC62-03F0A79588E5}">
      <dgm:prSet/>
      <dgm:spPr/>
      <dgm:t>
        <a:bodyPr/>
        <a:lstStyle/>
        <a:p>
          <a:endParaRPr lang="en-US"/>
        </a:p>
      </dgm:t>
    </dgm:pt>
    <dgm:pt modelId="{5461E8C2-6E9A-4167-B984-A7CCD68CC57D}">
      <dgm:prSet/>
      <dgm:spPr/>
      <dgm:t>
        <a:bodyPr/>
        <a:lstStyle/>
        <a:p>
          <a:r>
            <a:rPr lang="en-US" dirty="0"/>
            <a:t>Demographic – across diverse groups</a:t>
          </a:r>
        </a:p>
      </dgm:t>
    </dgm:pt>
    <dgm:pt modelId="{1FE6E4F5-74FA-42BE-B6A4-D074CB36FDB7}" type="parTrans" cxnId="{C1D1CC72-FAB3-4D1F-AEFD-CFC36CBF5BF4}">
      <dgm:prSet/>
      <dgm:spPr/>
      <dgm:t>
        <a:bodyPr/>
        <a:lstStyle/>
        <a:p>
          <a:endParaRPr lang="en-US"/>
        </a:p>
      </dgm:t>
    </dgm:pt>
    <dgm:pt modelId="{51A73F6F-0415-471B-BDD5-66688994E272}" type="sibTrans" cxnId="{C1D1CC72-FAB3-4D1F-AEFD-CFC36CBF5BF4}">
      <dgm:prSet/>
      <dgm:spPr/>
      <dgm:t>
        <a:bodyPr/>
        <a:lstStyle/>
        <a:p>
          <a:endParaRPr lang="en-US"/>
        </a:p>
      </dgm:t>
    </dgm:pt>
    <dgm:pt modelId="{524A737A-205D-4EB8-8B39-5F0A066E09B9}">
      <dgm:prSet/>
      <dgm:spPr/>
      <dgm:t>
        <a:bodyPr/>
        <a:lstStyle/>
        <a:p>
          <a:r>
            <a:rPr lang="en-US" dirty="0"/>
            <a:t>Geographic – across regions and locality</a:t>
          </a:r>
        </a:p>
      </dgm:t>
    </dgm:pt>
    <dgm:pt modelId="{24CD0494-9D43-43E4-A1A3-045B894569EB}" type="parTrans" cxnId="{875B173B-BFA7-4D27-9A72-DD76A5532E71}">
      <dgm:prSet/>
      <dgm:spPr/>
      <dgm:t>
        <a:bodyPr/>
        <a:lstStyle/>
        <a:p>
          <a:endParaRPr lang="en-US"/>
        </a:p>
      </dgm:t>
    </dgm:pt>
    <dgm:pt modelId="{78B24D4F-059C-4800-B947-4040D71B22F3}" type="sibTrans" cxnId="{875B173B-BFA7-4D27-9A72-DD76A5532E71}">
      <dgm:prSet/>
      <dgm:spPr/>
      <dgm:t>
        <a:bodyPr/>
        <a:lstStyle/>
        <a:p>
          <a:endParaRPr lang="en-US"/>
        </a:p>
      </dgm:t>
    </dgm:pt>
    <dgm:pt modelId="{667255C9-3661-4B7D-9D0B-B70DCF917FFC}" type="pres">
      <dgm:prSet presAssocID="{6D429D74-C960-4B3D-B4D8-642E72BA6F2E}" presName="linear" presStyleCnt="0">
        <dgm:presLayoutVars>
          <dgm:dir/>
          <dgm:animLvl val="lvl"/>
          <dgm:resizeHandles val="exact"/>
        </dgm:presLayoutVars>
      </dgm:prSet>
      <dgm:spPr/>
    </dgm:pt>
    <dgm:pt modelId="{0072DBB3-496D-4C3C-BB79-09F615C796A7}" type="pres">
      <dgm:prSet presAssocID="{5CB3960F-6355-48C5-8562-1178A5F6B6CC}" presName="parentLin" presStyleCnt="0"/>
      <dgm:spPr/>
    </dgm:pt>
    <dgm:pt modelId="{B8BFF69B-16DD-4926-8F82-73BB518316E5}" type="pres">
      <dgm:prSet presAssocID="{5CB3960F-6355-48C5-8562-1178A5F6B6CC}" presName="parentLeftMargin" presStyleLbl="node1" presStyleIdx="0" presStyleCnt="5"/>
      <dgm:spPr/>
    </dgm:pt>
    <dgm:pt modelId="{C7223BCB-5E98-4B11-8B30-77EDA212127B}" type="pres">
      <dgm:prSet presAssocID="{5CB3960F-6355-48C5-8562-1178A5F6B6CC}" presName="parentText" presStyleLbl="node1" presStyleIdx="0" presStyleCnt="5">
        <dgm:presLayoutVars>
          <dgm:chMax val="0"/>
          <dgm:bulletEnabled val="1"/>
        </dgm:presLayoutVars>
      </dgm:prSet>
      <dgm:spPr/>
    </dgm:pt>
    <dgm:pt modelId="{06400E72-2AF7-4AAA-9F0F-1EBA88C61236}" type="pres">
      <dgm:prSet presAssocID="{5CB3960F-6355-48C5-8562-1178A5F6B6CC}" presName="negativeSpace" presStyleCnt="0"/>
      <dgm:spPr/>
    </dgm:pt>
    <dgm:pt modelId="{17ECE8EF-EE9D-4577-9018-D2995F0F274D}" type="pres">
      <dgm:prSet presAssocID="{5CB3960F-6355-48C5-8562-1178A5F6B6CC}" presName="childText" presStyleLbl="conFgAcc1" presStyleIdx="0" presStyleCnt="5">
        <dgm:presLayoutVars>
          <dgm:bulletEnabled val="1"/>
        </dgm:presLayoutVars>
      </dgm:prSet>
      <dgm:spPr/>
    </dgm:pt>
    <dgm:pt modelId="{9FBE4CBD-4DEF-4F29-825A-1F72869C2101}" type="pres">
      <dgm:prSet presAssocID="{DF443327-1C19-4F44-BF9F-9BA184DA3404}" presName="spaceBetweenRectangles" presStyleCnt="0"/>
      <dgm:spPr/>
    </dgm:pt>
    <dgm:pt modelId="{7AD34630-0987-49A0-B8D7-F52B9C437E44}" type="pres">
      <dgm:prSet presAssocID="{443C0595-C77A-4356-A41E-DB6CF8BE82F1}" presName="parentLin" presStyleCnt="0"/>
      <dgm:spPr/>
    </dgm:pt>
    <dgm:pt modelId="{03ABF587-74D5-4790-BBD4-B6800A1E51C6}" type="pres">
      <dgm:prSet presAssocID="{443C0595-C77A-4356-A41E-DB6CF8BE82F1}" presName="parentLeftMargin" presStyleLbl="node1" presStyleIdx="0" presStyleCnt="5"/>
      <dgm:spPr/>
    </dgm:pt>
    <dgm:pt modelId="{21D7FF1D-FE05-432A-980E-0D494824C889}" type="pres">
      <dgm:prSet presAssocID="{443C0595-C77A-4356-A41E-DB6CF8BE82F1}" presName="parentText" presStyleLbl="node1" presStyleIdx="1" presStyleCnt="5">
        <dgm:presLayoutVars>
          <dgm:chMax val="0"/>
          <dgm:bulletEnabled val="1"/>
        </dgm:presLayoutVars>
      </dgm:prSet>
      <dgm:spPr/>
    </dgm:pt>
    <dgm:pt modelId="{62A1323B-D777-41C4-B343-8C6EA19F64FF}" type="pres">
      <dgm:prSet presAssocID="{443C0595-C77A-4356-A41E-DB6CF8BE82F1}" presName="negativeSpace" presStyleCnt="0"/>
      <dgm:spPr/>
    </dgm:pt>
    <dgm:pt modelId="{287010B8-892F-46EF-9C12-0ACE09FCEC88}" type="pres">
      <dgm:prSet presAssocID="{443C0595-C77A-4356-A41E-DB6CF8BE82F1}" presName="childText" presStyleLbl="conFgAcc1" presStyleIdx="1" presStyleCnt="5">
        <dgm:presLayoutVars>
          <dgm:bulletEnabled val="1"/>
        </dgm:presLayoutVars>
      </dgm:prSet>
      <dgm:spPr/>
    </dgm:pt>
    <dgm:pt modelId="{AFE2A02E-D82C-4340-BF04-647D7786C932}" type="pres">
      <dgm:prSet presAssocID="{1EDE19A9-B1DB-45B2-B152-5CFE4A7308CE}" presName="spaceBetweenRectangles" presStyleCnt="0"/>
      <dgm:spPr/>
    </dgm:pt>
    <dgm:pt modelId="{9A27EDD7-4A97-42D4-965B-FC1C8B1D98F1}" type="pres">
      <dgm:prSet presAssocID="{554BD5DC-B41A-49A5-81DD-10558F1AA017}" presName="parentLin" presStyleCnt="0"/>
      <dgm:spPr/>
    </dgm:pt>
    <dgm:pt modelId="{9D494908-E6FD-48B4-9346-0CF9B1260854}" type="pres">
      <dgm:prSet presAssocID="{554BD5DC-B41A-49A5-81DD-10558F1AA017}" presName="parentLeftMargin" presStyleLbl="node1" presStyleIdx="1" presStyleCnt="5"/>
      <dgm:spPr/>
    </dgm:pt>
    <dgm:pt modelId="{126FCC55-FFE8-49DD-AAF7-F62A99201011}" type="pres">
      <dgm:prSet presAssocID="{554BD5DC-B41A-49A5-81DD-10558F1AA017}" presName="parentText" presStyleLbl="node1" presStyleIdx="2" presStyleCnt="5">
        <dgm:presLayoutVars>
          <dgm:chMax val="0"/>
          <dgm:bulletEnabled val="1"/>
        </dgm:presLayoutVars>
      </dgm:prSet>
      <dgm:spPr/>
    </dgm:pt>
    <dgm:pt modelId="{76178C7A-2FFE-4823-9E7A-4A25DC2FD72C}" type="pres">
      <dgm:prSet presAssocID="{554BD5DC-B41A-49A5-81DD-10558F1AA017}" presName="negativeSpace" presStyleCnt="0"/>
      <dgm:spPr/>
    </dgm:pt>
    <dgm:pt modelId="{4D0879BC-F274-4CCB-B281-4B923ED6080D}" type="pres">
      <dgm:prSet presAssocID="{554BD5DC-B41A-49A5-81DD-10558F1AA017}" presName="childText" presStyleLbl="conFgAcc1" presStyleIdx="2" presStyleCnt="5">
        <dgm:presLayoutVars>
          <dgm:bulletEnabled val="1"/>
        </dgm:presLayoutVars>
      </dgm:prSet>
      <dgm:spPr/>
    </dgm:pt>
    <dgm:pt modelId="{AAD33D1A-4D07-4155-9509-66789F4BEC00}" type="pres">
      <dgm:prSet presAssocID="{70FE665C-BE48-4671-B52C-E201FFF98E38}" presName="spaceBetweenRectangles" presStyleCnt="0"/>
      <dgm:spPr/>
    </dgm:pt>
    <dgm:pt modelId="{BAED8489-4560-4ECE-8679-3E19F1B4F489}" type="pres">
      <dgm:prSet presAssocID="{5461E8C2-6E9A-4167-B984-A7CCD68CC57D}" presName="parentLin" presStyleCnt="0"/>
      <dgm:spPr/>
    </dgm:pt>
    <dgm:pt modelId="{4A632318-DAED-42D8-91B9-62A15118D019}" type="pres">
      <dgm:prSet presAssocID="{5461E8C2-6E9A-4167-B984-A7CCD68CC57D}" presName="parentLeftMargin" presStyleLbl="node1" presStyleIdx="2" presStyleCnt="5"/>
      <dgm:spPr/>
    </dgm:pt>
    <dgm:pt modelId="{D9DD3FFA-57A8-402B-91C5-7F6238E5835E}" type="pres">
      <dgm:prSet presAssocID="{5461E8C2-6E9A-4167-B984-A7CCD68CC57D}" presName="parentText" presStyleLbl="node1" presStyleIdx="3" presStyleCnt="5">
        <dgm:presLayoutVars>
          <dgm:chMax val="0"/>
          <dgm:bulletEnabled val="1"/>
        </dgm:presLayoutVars>
      </dgm:prSet>
      <dgm:spPr/>
    </dgm:pt>
    <dgm:pt modelId="{E541C41A-9867-42F3-8239-0E413A526514}" type="pres">
      <dgm:prSet presAssocID="{5461E8C2-6E9A-4167-B984-A7CCD68CC57D}" presName="negativeSpace" presStyleCnt="0"/>
      <dgm:spPr/>
    </dgm:pt>
    <dgm:pt modelId="{0D9199C1-D863-4F50-944F-7E7FA741C9EF}" type="pres">
      <dgm:prSet presAssocID="{5461E8C2-6E9A-4167-B984-A7CCD68CC57D}" presName="childText" presStyleLbl="conFgAcc1" presStyleIdx="3" presStyleCnt="5">
        <dgm:presLayoutVars>
          <dgm:bulletEnabled val="1"/>
        </dgm:presLayoutVars>
      </dgm:prSet>
      <dgm:spPr/>
    </dgm:pt>
    <dgm:pt modelId="{9D0DCA8D-54EC-440D-A0B3-8CAD8C34B4D5}" type="pres">
      <dgm:prSet presAssocID="{51A73F6F-0415-471B-BDD5-66688994E272}" presName="spaceBetweenRectangles" presStyleCnt="0"/>
      <dgm:spPr/>
    </dgm:pt>
    <dgm:pt modelId="{8426386B-9D8F-42FC-B795-8F54832DA58C}" type="pres">
      <dgm:prSet presAssocID="{524A737A-205D-4EB8-8B39-5F0A066E09B9}" presName="parentLin" presStyleCnt="0"/>
      <dgm:spPr/>
    </dgm:pt>
    <dgm:pt modelId="{D8E25A96-FEE3-40F9-BC04-AD765122FD6A}" type="pres">
      <dgm:prSet presAssocID="{524A737A-205D-4EB8-8B39-5F0A066E09B9}" presName="parentLeftMargin" presStyleLbl="node1" presStyleIdx="3" presStyleCnt="5"/>
      <dgm:spPr/>
    </dgm:pt>
    <dgm:pt modelId="{74A70691-F072-40A9-99C8-569D6CC95357}" type="pres">
      <dgm:prSet presAssocID="{524A737A-205D-4EB8-8B39-5F0A066E09B9}" presName="parentText" presStyleLbl="node1" presStyleIdx="4" presStyleCnt="5">
        <dgm:presLayoutVars>
          <dgm:chMax val="0"/>
          <dgm:bulletEnabled val="1"/>
        </dgm:presLayoutVars>
      </dgm:prSet>
      <dgm:spPr/>
    </dgm:pt>
    <dgm:pt modelId="{6C43670D-89C8-40ED-B011-5779E8356F84}" type="pres">
      <dgm:prSet presAssocID="{524A737A-205D-4EB8-8B39-5F0A066E09B9}" presName="negativeSpace" presStyleCnt="0"/>
      <dgm:spPr/>
    </dgm:pt>
    <dgm:pt modelId="{9C5964E3-9F0F-4662-B4A8-4A812C75E90E}" type="pres">
      <dgm:prSet presAssocID="{524A737A-205D-4EB8-8B39-5F0A066E09B9}" presName="childText" presStyleLbl="conFgAcc1" presStyleIdx="4" presStyleCnt="5">
        <dgm:presLayoutVars>
          <dgm:bulletEnabled val="1"/>
        </dgm:presLayoutVars>
      </dgm:prSet>
      <dgm:spPr/>
    </dgm:pt>
  </dgm:ptLst>
  <dgm:cxnLst>
    <dgm:cxn modelId="{1D720915-CB92-4E36-BDBE-30FF7C111E68}" type="presOf" srcId="{5461E8C2-6E9A-4167-B984-A7CCD68CC57D}" destId="{4A632318-DAED-42D8-91B9-62A15118D019}" srcOrd="0" destOrd="0" presId="urn:microsoft.com/office/officeart/2005/8/layout/list1"/>
    <dgm:cxn modelId="{9789A817-27DB-4B7A-91E7-6E71DD307E3A}" type="presOf" srcId="{443C0595-C77A-4356-A41E-DB6CF8BE82F1}" destId="{21D7FF1D-FE05-432A-980E-0D494824C889}" srcOrd="1" destOrd="0" presId="urn:microsoft.com/office/officeart/2005/8/layout/list1"/>
    <dgm:cxn modelId="{85E3F034-7482-4F80-9CFE-72EFEC17A8DC}" srcId="{6D429D74-C960-4B3D-B4D8-642E72BA6F2E}" destId="{5CB3960F-6355-48C5-8562-1178A5F6B6CC}" srcOrd="0" destOrd="0" parTransId="{A706E272-1DBB-42A1-ADB5-77784DA72527}" sibTransId="{DF443327-1C19-4F44-BF9F-9BA184DA3404}"/>
    <dgm:cxn modelId="{875B173B-BFA7-4D27-9A72-DD76A5532E71}" srcId="{6D429D74-C960-4B3D-B4D8-642E72BA6F2E}" destId="{524A737A-205D-4EB8-8B39-5F0A066E09B9}" srcOrd="4" destOrd="0" parTransId="{24CD0494-9D43-43E4-A1A3-045B894569EB}" sibTransId="{78B24D4F-059C-4800-B947-4040D71B22F3}"/>
    <dgm:cxn modelId="{CBE8715C-CE4A-4408-BF66-818B4EC962A8}" type="presOf" srcId="{5CB3960F-6355-48C5-8562-1178A5F6B6CC}" destId="{C7223BCB-5E98-4B11-8B30-77EDA212127B}" srcOrd="1" destOrd="0" presId="urn:microsoft.com/office/officeart/2005/8/layout/list1"/>
    <dgm:cxn modelId="{62600064-ED06-41C5-95A5-2189D929E5B0}" type="presOf" srcId="{5461E8C2-6E9A-4167-B984-A7CCD68CC57D}" destId="{D9DD3FFA-57A8-402B-91C5-7F6238E5835E}" srcOrd="1" destOrd="0" presId="urn:microsoft.com/office/officeart/2005/8/layout/list1"/>
    <dgm:cxn modelId="{C1D1CC72-FAB3-4D1F-AEFD-CFC36CBF5BF4}" srcId="{6D429D74-C960-4B3D-B4D8-642E72BA6F2E}" destId="{5461E8C2-6E9A-4167-B984-A7CCD68CC57D}" srcOrd="3" destOrd="0" parTransId="{1FE6E4F5-74FA-42BE-B6A4-D074CB36FDB7}" sibTransId="{51A73F6F-0415-471B-BDD5-66688994E272}"/>
    <dgm:cxn modelId="{F3DF4C5A-AD90-4E48-B4ED-6C19033CC307}" type="presOf" srcId="{554BD5DC-B41A-49A5-81DD-10558F1AA017}" destId="{126FCC55-FFE8-49DD-AAF7-F62A99201011}" srcOrd="1" destOrd="0" presId="urn:microsoft.com/office/officeart/2005/8/layout/list1"/>
    <dgm:cxn modelId="{4DEBFD7D-DCDF-4CB3-A500-8BA9E6EAE418}" type="presOf" srcId="{6D429D74-C960-4B3D-B4D8-642E72BA6F2E}" destId="{667255C9-3661-4B7D-9D0B-B70DCF917FFC}" srcOrd="0" destOrd="0" presId="urn:microsoft.com/office/officeart/2005/8/layout/list1"/>
    <dgm:cxn modelId="{ADDF1D7E-FA0A-4F00-81C7-4A6B054AD34A}" type="presOf" srcId="{554BD5DC-B41A-49A5-81DD-10558F1AA017}" destId="{9D494908-E6FD-48B4-9346-0CF9B1260854}" srcOrd="0" destOrd="0" presId="urn:microsoft.com/office/officeart/2005/8/layout/list1"/>
    <dgm:cxn modelId="{91A94181-117C-4D1E-AEBA-0E4183026F0B}" type="presOf" srcId="{524A737A-205D-4EB8-8B39-5F0A066E09B9}" destId="{74A70691-F072-40A9-99C8-569D6CC95357}" srcOrd="1" destOrd="0" presId="urn:microsoft.com/office/officeart/2005/8/layout/list1"/>
    <dgm:cxn modelId="{22519682-106C-4B83-862D-A7810D96EC62}" type="presOf" srcId="{5CB3960F-6355-48C5-8562-1178A5F6B6CC}" destId="{B8BFF69B-16DD-4926-8F82-73BB518316E5}" srcOrd="0" destOrd="0" presId="urn:microsoft.com/office/officeart/2005/8/layout/list1"/>
    <dgm:cxn modelId="{FA9BEF91-4685-4639-B0B0-2678F2D91AB7}" type="presOf" srcId="{524A737A-205D-4EB8-8B39-5F0A066E09B9}" destId="{D8E25A96-FEE3-40F9-BC04-AD765122FD6A}" srcOrd="0" destOrd="0" presId="urn:microsoft.com/office/officeart/2005/8/layout/list1"/>
    <dgm:cxn modelId="{59BF0CC2-580D-4D01-9040-FD6685DE8ABF}" type="presOf" srcId="{443C0595-C77A-4356-A41E-DB6CF8BE82F1}" destId="{03ABF587-74D5-4790-BBD4-B6800A1E51C6}" srcOrd="0" destOrd="0" presId="urn:microsoft.com/office/officeart/2005/8/layout/list1"/>
    <dgm:cxn modelId="{715CA4F8-9515-40DE-AC62-03F0A79588E5}" srcId="{6D429D74-C960-4B3D-B4D8-642E72BA6F2E}" destId="{554BD5DC-B41A-49A5-81DD-10558F1AA017}" srcOrd="2" destOrd="0" parTransId="{478DFFDF-2FC1-43C2-B785-BC0161692678}" sibTransId="{70FE665C-BE48-4671-B52C-E201FFF98E38}"/>
    <dgm:cxn modelId="{3479C7FC-9347-4E78-BA39-D7DB38F03B8F}" srcId="{6D429D74-C960-4B3D-B4D8-642E72BA6F2E}" destId="{443C0595-C77A-4356-A41E-DB6CF8BE82F1}" srcOrd="1" destOrd="0" parTransId="{791E0E30-EF11-4ACC-A446-56994D6378FE}" sibTransId="{1EDE19A9-B1DB-45B2-B152-5CFE4A7308CE}"/>
    <dgm:cxn modelId="{5FE41E92-6D1D-47BE-BBDA-C017BF5C1DDF}" type="presParOf" srcId="{667255C9-3661-4B7D-9D0B-B70DCF917FFC}" destId="{0072DBB3-496D-4C3C-BB79-09F615C796A7}" srcOrd="0" destOrd="0" presId="urn:microsoft.com/office/officeart/2005/8/layout/list1"/>
    <dgm:cxn modelId="{247B757D-107F-45C7-94AA-3870F16F0BEF}" type="presParOf" srcId="{0072DBB3-496D-4C3C-BB79-09F615C796A7}" destId="{B8BFF69B-16DD-4926-8F82-73BB518316E5}" srcOrd="0" destOrd="0" presId="urn:microsoft.com/office/officeart/2005/8/layout/list1"/>
    <dgm:cxn modelId="{7BEC5AD9-3FB9-4F04-A7F5-3C4188B5C9B7}" type="presParOf" srcId="{0072DBB3-496D-4C3C-BB79-09F615C796A7}" destId="{C7223BCB-5E98-4B11-8B30-77EDA212127B}" srcOrd="1" destOrd="0" presId="urn:microsoft.com/office/officeart/2005/8/layout/list1"/>
    <dgm:cxn modelId="{C3DD0F47-F2BA-407D-8F29-B58712164DCA}" type="presParOf" srcId="{667255C9-3661-4B7D-9D0B-B70DCF917FFC}" destId="{06400E72-2AF7-4AAA-9F0F-1EBA88C61236}" srcOrd="1" destOrd="0" presId="urn:microsoft.com/office/officeart/2005/8/layout/list1"/>
    <dgm:cxn modelId="{DB521DA8-7A7E-4757-BAD2-3F7FBDDAF7B1}" type="presParOf" srcId="{667255C9-3661-4B7D-9D0B-B70DCF917FFC}" destId="{17ECE8EF-EE9D-4577-9018-D2995F0F274D}" srcOrd="2" destOrd="0" presId="urn:microsoft.com/office/officeart/2005/8/layout/list1"/>
    <dgm:cxn modelId="{28A3DF35-417F-445E-963D-F1FF2D3C9370}" type="presParOf" srcId="{667255C9-3661-4B7D-9D0B-B70DCF917FFC}" destId="{9FBE4CBD-4DEF-4F29-825A-1F72869C2101}" srcOrd="3" destOrd="0" presId="urn:microsoft.com/office/officeart/2005/8/layout/list1"/>
    <dgm:cxn modelId="{1D0377A8-46BE-41E0-9C1B-F9C2972CFE04}" type="presParOf" srcId="{667255C9-3661-4B7D-9D0B-B70DCF917FFC}" destId="{7AD34630-0987-49A0-B8D7-F52B9C437E44}" srcOrd="4" destOrd="0" presId="urn:microsoft.com/office/officeart/2005/8/layout/list1"/>
    <dgm:cxn modelId="{95BBB939-BE58-4C5B-84DF-067B10C86765}" type="presParOf" srcId="{7AD34630-0987-49A0-B8D7-F52B9C437E44}" destId="{03ABF587-74D5-4790-BBD4-B6800A1E51C6}" srcOrd="0" destOrd="0" presId="urn:microsoft.com/office/officeart/2005/8/layout/list1"/>
    <dgm:cxn modelId="{1A937614-7072-4C4B-B1C6-029913790827}" type="presParOf" srcId="{7AD34630-0987-49A0-B8D7-F52B9C437E44}" destId="{21D7FF1D-FE05-432A-980E-0D494824C889}" srcOrd="1" destOrd="0" presId="urn:microsoft.com/office/officeart/2005/8/layout/list1"/>
    <dgm:cxn modelId="{99B79CCE-B396-439C-B049-287E721AD012}" type="presParOf" srcId="{667255C9-3661-4B7D-9D0B-B70DCF917FFC}" destId="{62A1323B-D777-41C4-B343-8C6EA19F64FF}" srcOrd="5" destOrd="0" presId="urn:microsoft.com/office/officeart/2005/8/layout/list1"/>
    <dgm:cxn modelId="{9508E359-B66D-4C4B-A072-4FE616477D6A}" type="presParOf" srcId="{667255C9-3661-4B7D-9D0B-B70DCF917FFC}" destId="{287010B8-892F-46EF-9C12-0ACE09FCEC88}" srcOrd="6" destOrd="0" presId="urn:microsoft.com/office/officeart/2005/8/layout/list1"/>
    <dgm:cxn modelId="{C4BEDB0C-2036-47F9-BBCF-FD418BAD1485}" type="presParOf" srcId="{667255C9-3661-4B7D-9D0B-B70DCF917FFC}" destId="{AFE2A02E-D82C-4340-BF04-647D7786C932}" srcOrd="7" destOrd="0" presId="urn:microsoft.com/office/officeart/2005/8/layout/list1"/>
    <dgm:cxn modelId="{32AE3ECB-9D3A-4941-8350-551291319C01}" type="presParOf" srcId="{667255C9-3661-4B7D-9D0B-B70DCF917FFC}" destId="{9A27EDD7-4A97-42D4-965B-FC1C8B1D98F1}" srcOrd="8" destOrd="0" presId="urn:microsoft.com/office/officeart/2005/8/layout/list1"/>
    <dgm:cxn modelId="{30EFFB53-0D15-4DA4-8D9C-32162F4993B7}" type="presParOf" srcId="{9A27EDD7-4A97-42D4-965B-FC1C8B1D98F1}" destId="{9D494908-E6FD-48B4-9346-0CF9B1260854}" srcOrd="0" destOrd="0" presId="urn:microsoft.com/office/officeart/2005/8/layout/list1"/>
    <dgm:cxn modelId="{FECACF44-1232-4F2E-9DC4-51DAEB54B0AB}" type="presParOf" srcId="{9A27EDD7-4A97-42D4-965B-FC1C8B1D98F1}" destId="{126FCC55-FFE8-49DD-AAF7-F62A99201011}" srcOrd="1" destOrd="0" presId="urn:microsoft.com/office/officeart/2005/8/layout/list1"/>
    <dgm:cxn modelId="{33EA8FBF-EBDC-428B-867C-D51A6526B311}" type="presParOf" srcId="{667255C9-3661-4B7D-9D0B-B70DCF917FFC}" destId="{76178C7A-2FFE-4823-9E7A-4A25DC2FD72C}" srcOrd="9" destOrd="0" presId="urn:microsoft.com/office/officeart/2005/8/layout/list1"/>
    <dgm:cxn modelId="{2B198AEC-3B25-4F1C-BA0F-B40DC84955BA}" type="presParOf" srcId="{667255C9-3661-4B7D-9D0B-B70DCF917FFC}" destId="{4D0879BC-F274-4CCB-B281-4B923ED6080D}" srcOrd="10" destOrd="0" presId="urn:microsoft.com/office/officeart/2005/8/layout/list1"/>
    <dgm:cxn modelId="{A8E5F4B9-53DA-4C7C-9769-7444DBFEA3BE}" type="presParOf" srcId="{667255C9-3661-4B7D-9D0B-B70DCF917FFC}" destId="{AAD33D1A-4D07-4155-9509-66789F4BEC00}" srcOrd="11" destOrd="0" presId="urn:microsoft.com/office/officeart/2005/8/layout/list1"/>
    <dgm:cxn modelId="{6C3CFAFE-22A6-4AA4-B6DF-BEEF3340A15D}" type="presParOf" srcId="{667255C9-3661-4B7D-9D0B-B70DCF917FFC}" destId="{BAED8489-4560-4ECE-8679-3E19F1B4F489}" srcOrd="12" destOrd="0" presId="urn:microsoft.com/office/officeart/2005/8/layout/list1"/>
    <dgm:cxn modelId="{8EFF28D5-395D-407D-AF8F-7D2510FFAB75}" type="presParOf" srcId="{BAED8489-4560-4ECE-8679-3E19F1B4F489}" destId="{4A632318-DAED-42D8-91B9-62A15118D019}" srcOrd="0" destOrd="0" presId="urn:microsoft.com/office/officeart/2005/8/layout/list1"/>
    <dgm:cxn modelId="{B72A4265-0068-4C0A-8E82-33E6DC4FB023}" type="presParOf" srcId="{BAED8489-4560-4ECE-8679-3E19F1B4F489}" destId="{D9DD3FFA-57A8-402B-91C5-7F6238E5835E}" srcOrd="1" destOrd="0" presId="urn:microsoft.com/office/officeart/2005/8/layout/list1"/>
    <dgm:cxn modelId="{D64AA27C-EEDD-4176-8A5E-0A0308B89076}" type="presParOf" srcId="{667255C9-3661-4B7D-9D0B-B70DCF917FFC}" destId="{E541C41A-9867-42F3-8239-0E413A526514}" srcOrd="13" destOrd="0" presId="urn:microsoft.com/office/officeart/2005/8/layout/list1"/>
    <dgm:cxn modelId="{642AAD7A-F86E-48BE-BA37-308741004889}" type="presParOf" srcId="{667255C9-3661-4B7D-9D0B-B70DCF917FFC}" destId="{0D9199C1-D863-4F50-944F-7E7FA741C9EF}" srcOrd="14" destOrd="0" presId="urn:microsoft.com/office/officeart/2005/8/layout/list1"/>
    <dgm:cxn modelId="{30520E6B-7D2F-44DC-8356-C1B2768940CE}" type="presParOf" srcId="{667255C9-3661-4B7D-9D0B-B70DCF917FFC}" destId="{9D0DCA8D-54EC-440D-A0B3-8CAD8C34B4D5}" srcOrd="15" destOrd="0" presId="urn:microsoft.com/office/officeart/2005/8/layout/list1"/>
    <dgm:cxn modelId="{161EBB2E-6735-4784-8CF2-E1ED9A1D8718}" type="presParOf" srcId="{667255C9-3661-4B7D-9D0B-B70DCF917FFC}" destId="{8426386B-9D8F-42FC-B795-8F54832DA58C}" srcOrd="16" destOrd="0" presId="urn:microsoft.com/office/officeart/2005/8/layout/list1"/>
    <dgm:cxn modelId="{9FEA0DFE-57F3-4D60-A591-3EA0AFA0A4D0}" type="presParOf" srcId="{8426386B-9D8F-42FC-B795-8F54832DA58C}" destId="{D8E25A96-FEE3-40F9-BC04-AD765122FD6A}" srcOrd="0" destOrd="0" presId="urn:microsoft.com/office/officeart/2005/8/layout/list1"/>
    <dgm:cxn modelId="{54FC8E8A-DA2E-485C-902C-97F50F485C64}" type="presParOf" srcId="{8426386B-9D8F-42FC-B795-8F54832DA58C}" destId="{74A70691-F072-40A9-99C8-569D6CC95357}" srcOrd="1" destOrd="0" presId="urn:microsoft.com/office/officeart/2005/8/layout/list1"/>
    <dgm:cxn modelId="{217D9918-8FDE-4D30-835A-D4EE2D484F6B}" type="presParOf" srcId="{667255C9-3661-4B7D-9D0B-B70DCF917FFC}" destId="{6C43670D-89C8-40ED-B011-5779E8356F84}" srcOrd="17" destOrd="0" presId="urn:microsoft.com/office/officeart/2005/8/layout/list1"/>
    <dgm:cxn modelId="{AA135F95-3D2B-4B33-B73F-49257D24CD41}" type="presParOf" srcId="{667255C9-3661-4B7D-9D0B-B70DCF917FFC}" destId="{9C5964E3-9F0F-4662-B4A8-4A812C75E90E}" srcOrd="18" destOrd="0" presId="urn:microsoft.com/office/officeart/2005/8/layout/list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0FF0116-7E16-4880-8CBC-076B914329C3}">
      <dsp:nvSpPr>
        <dsp:cNvPr id="0" name=""/>
        <dsp:cNvSpPr/>
      </dsp:nvSpPr>
      <dsp:spPr>
        <a:xfrm>
          <a:off x="3231" y="1052820"/>
          <a:ext cx="2307241" cy="1465098"/>
        </a:xfrm>
        <a:prstGeom prst="roundRect">
          <a:avLst>
            <a:gd name="adj" fmla="val 10000"/>
          </a:avLst>
        </a:prstGeom>
        <a:solidFill>
          <a:schemeClr val="accent1">
            <a:hueOff val="0"/>
            <a:satOff val="0"/>
            <a:lumOff val="0"/>
            <a:alphaOff val="0"/>
          </a:schemeClr>
        </a:solidFill>
        <a:ln w="2222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81105031-8245-4094-96E7-D207DB86168E}">
      <dsp:nvSpPr>
        <dsp:cNvPr id="0" name=""/>
        <dsp:cNvSpPr/>
      </dsp:nvSpPr>
      <dsp:spPr>
        <a:xfrm>
          <a:off x="259591" y="1296362"/>
          <a:ext cx="2307241" cy="1465098"/>
        </a:xfrm>
        <a:prstGeom prst="roundRect">
          <a:avLst>
            <a:gd name="adj" fmla="val 10000"/>
          </a:avLst>
        </a:prstGeom>
        <a:solidFill>
          <a:schemeClr val="lt1">
            <a:alpha val="90000"/>
            <a:hueOff val="0"/>
            <a:satOff val="0"/>
            <a:lumOff val="0"/>
            <a:alphaOff val="0"/>
          </a:schemeClr>
        </a:solidFill>
        <a:ln w="22225"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99060" tIns="99060" rIns="99060" bIns="99060" numCol="1" spcCol="1270" anchor="ctr" anchorCtr="0">
          <a:noAutofit/>
        </a:bodyPr>
        <a:lstStyle/>
        <a:p>
          <a:pPr marL="0" lvl="0" indent="0" algn="ctr" defTabSz="1155700">
            <a:lnSpc>
              <a:spcPct val="90000"/>
            </a:lnSpc>
            <a:spcBef>
              <a:spcPct val="0"/>
            </a:spcBef>
            <a:spcAft>
              <a:spcPct val="35000"/>
            </a:spcAft>
            <a:buNone/>
          </a:pPr>
          <a:r>
            <a:rPr lang="en-GB" sz="2600" kern="1200"/>
            <a:t>Seeking</a:t>
          </a:r>
          <a:endParaRPr lang="en-US" sz="2600" kern="1200"/>
        </a:p>
      </dsp:txBody>
      <dsp:txXfrm>
        <a:off x="302502" y="1339273"/>
        <a:ext cx="2221419" cy="1379276"/>
      </dsp:txXfrm>
    </dsp:sp>
    <dsp:sp modelId="{10E5E657-17E8-40AB-9E95-14C79AA29C03}">
      <dsp:nvSpPr>
        <dsp:cNvPr id="0" name=""/>
        <dsp:cNvSpPr/>
      </dsp:nvSpPr>
      <dsp:spPr>
        <a:xfrm>
          <a:off x="2823193" y="1052820"/>
          <a:ext cx="2307241" cy="1465098"/>
        </a:xfrm>
        <a:prstGeom prst="roundRect">
          <a:avLst>
            <a:gd name="adj" fmla="val 10000"/>
          </a:avLst>
        </a:prstGeom>
        <a:solidFill>
          <a:schemeClr val="accent1">
            <a:hueOff val="0"/>
            <a:satOff val="0"/>
            <a:lumOff val="0"/>
            <a:alphaOff val="0"/>
          </a:schemeClr>
        </a:solidFill>
        <a:ln w="2222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4EE328A1-9445-48B0-A542-977D2F86007A}">
      <dsp:nvSpPr>
        <dsp:cNvPr id="0" name=""/>
        <dsp:cNvSpPr/>
      </dsp:nvSpPr>
      <dsp:spPr>
        <a:xfrm>
          <a:off x="3079553" y="1296362"/>
          <a:ext cx="2307241" cy="1465098"/>
        </a:xfrm>
        <a:prstGeom prst="roundRect">
          <a:avLst>
            <a:gd name="adj" fmla="val 10000"/>
          </a:avLst>
        </a:prstGeom>
        <a:solidFill>
          <a:schemeClr val="lt1">
            <a:alpha val="90000"/>
            <a:hueOff val="0"/>
            <a:satOff val="0"/>
            <a:lumOff val="0"/>
            <a:alphaOff val="0"/>
          </a:schemeClr>
        </a:solidFill>
        <a:ln w="22225"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99060" tIns="99060" rIns="99060" bIns="99060" numCol="1" spcCol="1270" anchor="ctr" anchorCtr="0">
          <a:noAutofit/>
        </a:bodyPr>
        <a:lstStyle/>
        <a:p>
          <a:pPr marL="0" lvl="0" indent="0" algn="ctr" defTabSz="1155700">
            <a:lnSpc>
              <a:spcPct val="90000"/>
            </a:lnSpc>
            <a:spcBef>
              <a:spcPct val="0"/>
            </a:spcBef>
            <a:spcAft>
              <a:spcPct val="35000"/>
            </a:spcAft>
            <a:buNone/>
          </a:pPr>
          <a:r>
            <a:rPr lang="en-GB" sz="2600" kern="1200"/>
            <a:t>Sensemaking</a:t>
          </a:r>
          <a:endParaRPr lang="en-US" sz="2600" kern="1200"/>
        </a:p>
      </dsp:txBody>
      <dsp:txXfrm>
        <a:off x="3122464" y="1339273"/>
        <a:ext cx="2221419" cy="1379276"/>
      </dsp:txXfrm>
    </dsp:sp>
    <dsp:sp modelId="{ACCE1111-43D3-40D1-93B3-D45BF409E24A}">
      <dsp:nvSpPr>
        <dsp:cNvPr id="0" name=""/>
        <dsp:cNvSpPr/>
      </dsp:nvSpPr>
      <dsp:spPr>
        <a:xfrm>
          <a:off x="5643155" y="1052820"/>
          <a:ext cx="2307241" cy="1465098"/>
        </a:xfrm>
        <a:prstGeom prst="roundRect">
          <a:avLst>
            <a:gd name="adj" fmla="val 10000"/>
          </a:avLst>
        </a:prstGeom>
        <a:solidFill>
          <a:schemeClr val="accent1">
            <a:hueOff val="0"/>
            <a:satOff val="0"/>
            <a:lumOff val="0"/>
            <a:alphaOff val="0"/>
          </a:schemeClr>
        </a:solidFill>
        <a:ln w="2222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84DEE51B-194A-4217-9ED7-039DC80D8794}">
      <dsp:nvSpPr>
        <dsp:cNvPr id="0" name=""/>
        <dsp:cNvSpPr/>
      </dsp:nvSpPr>
      <dsp:spPr>
        <a:xfrm>
          <a:off x="5899515" y="1296362"/>
          <a:ext cx="2307241" cy="1465098"/>
        </a:xfrm>
        <a:prstGeom prst="roundRect">
          <a:avLst>
            <a:gd name="adj" fmla="val 10000"/>
          </a:avLst>
        </a:prstGeom>
        <a:solidFill>
          <a:schemeClr val="lt1">
            <a:alpha val="90000"/>
            <a:hueOff val="0"/>
            <a:satOff val="0"/>
            <a:lumOff val="0"/>
            <a:alphaOff val="0"/>
          </a:schemeClr>
        </a:solidFill>
        <a:ln w="22225"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99060" tIns="99060" rIns="99060" bIns="99060" numCol="1" spcCol="1270" anchor="ctr" anchorCtr="0">
          <a:noAutofit/>
        </a:bodyPr>
        <a:lstStyle/>
        <a:p>
          <a:pPr marL="0" lvl="0" indent="0" algn="ctr" defTabSz="1155700">
            <a:lnSpc>
              <a:spcPct val="90000"/>
            </a:lnSpc>
            <a:spcBef>
              <a:spcPct val="0"/>
            </a:spcBef>
            <a:spcAft>
              <a:spcPct val="35000"/>
            </a:spcAft>
            <a:buNone/>
          </a:pPr>
          <a:r>
            <a:rPr lang="en-GB" sz="2600" kern="1200"/>
            <a:t>Internalising </a:t>
          </a:r>
          <a:endParaRPr lang="en-US" sz="2600" kern="1200"/>
        </a:p>
      </dsp:txBody>
      <dsp:txXfrm>
        <a:off x="5942426" y="1339273"/>
        <a:ext cx="2221419" cy="1379276"/>
      </dsp:txXfrm>
    </dsp:sp>
    <dsp:sp modelId="{AF3FED80-6EE3-47C6-83C0-1A629CC57D2A}">
      <dsp:nvSpPr>
        <dsp:cNvPr id="0" name=""/>
        <dsp:cNvSpPr/>
      </dsp:nvSpPr>
      <dsp:spPr>
        <a:xfrm>
          <a:off x="8463116" y="1052820"/>
          <a:ext cx="2307241" cy="1465098"/>
        </a:xfrm>
        <a:prstGeom prst="roundRect">
          <a:avLst>
            <a:gd name="adj" fmla="val 10000"/>
          </a:avLst>
        </a:prstGeom>
        <a:solidFill>
          <a:schemeClr val="accent1">
            <a:hueOff val="0"/>
            <a:satOff val="0"/>
            <a:lumOff val="0"/>
            <a:alphaOff val="0"/>
          </a:schemeClr>
        </a:solidFill>
        <a:ln w="2222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D711C899-48DF-4AD4-B3FE-08221702BA15}">
      <dsp:nvSpPr>
        <dsp:cNvPr id="0" name=""/>
        <dsp:cNvSpPr/>
      </dsp:nvSpPr>
      <dsp:spPr>
        <a:xfrm>
          <a:off x="8719477" y="1296362"/>
          <a:ext cx="2307241" cy="1465098"/>
        </a:xfrm>
        <a:prstGeom prst="roundRect">
          <a:avLst>
            <a:gd name="adj" fmla="val 10000"/>
          </a:avLst>
        </a:prstGeom>
        <a:solidFill>
          <a:schemeClr val="lt1">
            <a:alpha val="90000"/>
            <a:hueOff val="0"/>
            <a:satOff val="0"/>
            <a:lumOff val="0"/>
            <a:alphaOff val="0"/>
          </a:schemeClr>
        </a:solidFill>
        <a:ln w="22225"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99060" tIns="99060" rIns="99060" bIns="99060" numCol="1" spcCol="1270" anchor="ctr" anchorCtr="0">
          <a:noAutofit/>
        </a:bodyPr>
        <a:lstStyle/>
        <a:p>
          <a:pPr marL="0" lvl="0" indent="0" algn="ctr" defTabSz="1155700">
            <a:lnSpc>
              <a:spcPct val="90000"/>
            </a:lnSpc>
            <a:spcBef>
              <a:spcPct val="0"/>
            </a:spcBef>
            <a:spcAft>
              <a:spcPct val="35000"/>
            </a:spcAft>
            <a:buNone/>
          </a:pPr>
          <a:r>
            <a:rPr lang="en-GB" sz="2600" kern="1200"/>
            <a:t>Applying</a:t>
          </a:r>
          <a:endParaRPr lang="en-US" sz="2600" kern="1200"/>
        </a:p>
      </dsp:txBody>
      <dsp:txXfrm>
        <a:off x="8762388" y="1339273"/>
        <a:ext cx="2221419" cy="1379276"/>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C9814E4-FF72-43F0-A36E-B4814FF985AE}">
      <dsp:nvSpPr>
        <dsp:cNvPr id="0" name=""/>
        <dsp:cNvSpPr/>
      </dsp:nvSpPr>
      <dsp:spPr>
        <a:xfrm>
          <a:off x="0" y="1523"/>
          <a:ext cx="7012370" cy="649115"/>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C515C36-A28A-43B1-82FB-640373196930}">
      <dsp:nvSpPr>
        <dsp:cNvPr id="0" name=""/>
        <dsp:cNvSpPr/>
      </dsp:nvSpPr>
      <dsp:spPr>
        <a:xfrm>
          <a:off x="196357" y="147574"/>
          <a:ext cx="357013" cy="357013"/>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2222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A319683B-0E6B-4CB1-B515-B539D8FAB553}">
      <dsp:nvSpPr>
        <dsp:cNvPr id="0" name=""/>
        <dsp:cNvSpPr/>
      </dsp:nvSpPr>
      <dsp:spPr>
        <a:xfrm>
          <a:off x="749727" y="1523"/>
          <a:ext cx="6262642" cy="64911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698" tIns="68698" rIns="68698" bIns="68698" numCol="1" spcCol="1270" anchor="ctr" anchorCtr="0">
          <a:noAutofit/>
        </a:bodyPr>
        <a:lstStyle/>
        <a:p>
          <a:pPr marL="0" lvl="0" indent="0" algn="l" defTabSz="800100">
            <a:lnSpc>
              <a:spcPct val="90000"/>
            </a:lnSpc>
            <a:spcBef>
              <a:spcPct val="0"/>
            </a:spcBef>
            <a:spcAft>
              <a:spcPct val="35000"/>
            </a:spcAft>
            <a:buNone/>
          </a:pPr>
          <a:r>
            <a:rPr lang="en-GB" sz="1800" kern="1200"/>
            <a:t>unafraid to challenge the status quo.</a:t>
          </a:r>
          <a:endParaRPr lang="en-US" sz="1800" kern="1200"/>
        </a:p>
      </dsp:txBody>
      <dsp:txXfrm>
        <a:off x="749727" y="1523"/>
        <a:ext cx="6262642" cy="649115"/>
      </dsp:txXfrm>
    </dsp:sp>
    <dsp:sp modelId="{ED14C504-6BA5-4767-9F40-FB84138AAD1A}">
      <dsp:nvSpPr>
        <dsp:cNvPr id="0" name=""/>
        <dsp:cNvSpPr/>
      </dsp:nvSpPr>
      <dsp:spPr>
        <a:xfrm>
          <a:off x="0" y="812917"/>
          <a:ext cx="7012370" cy="649115"/>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C79D4D4-A6A9-4D62-97E5-B5D338CB9555}">
      <dsp:nvSpPr>
        <dsp:cNvPr id="0" name=""/>
        <dsp:cNvSpPr/>
      </dsp:nvSpPr>
      <dsp:spPr>
        <a:xfrm>
          <a:off x="196357" y="958968"/>
          <a:ext cx="357013" cy="357013"/>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2222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CA5595F4-3EC8-498D-9B4C-EA3E868BC8B2}">
      <dsp:nvSpPr>
        <dsp:cNvPr id="0" name=""/>
        <dsp:cNvSpPr/>
      </dsp:nvSpPr>
      <dsp:spPr>
        <a:xfrm>
          <a:off x="749727" y="812917"/>
          <a:ext cx="6262642" cy="64911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698" tIns="68698" rIns="68698" bIns="68698" numCol="1" spcCol="1270" anchor="ctr" anchorCtr="0">
          <a:noAutofit/>
        </a:bodyPr>
        <a:lstStyle/>
        <a:p>
          <a:pPr marL="0" lvl="0" indent="0" algn="l" defTabSz="800100">
            <a:lnSpc>
              <a:spcPct val="90000"/>
            </a:lnSpc>
            <a:spcBef>
              <a:spcPct val="0"/>
            </a:spcBef>
            <a:spcAft>
              <a:spcPct val="35000"/>
            </a:spcAft>
            <a:buNone/>
          </a:pPr>
          <a:r>
            <a:rPr lang="en-GB" sz="1800" kern="1200"/>
            <a:t>remains calm in the face of difficulty.</a:t>
          </a:r>
          <a:endParaRPr lang="en-US" sz="1800" kern="1200"/>
        </a:p>
      </dsp:txBody>
      <dsp:txXfrm>
        <a:off x="749727" y="812917"/>
        <a:ext cx="6262642" cy="649115"/>
      </dsp:txXfrm>
    </dsp:sp>
    <dsp:sp modelId="{38F6131B-C4D0-42CC-B099-8FD914BB2480}">
      <dsp:nvSpPr>
        <dsp:cNvPr id="0" name=""/>
        <dsp:cNvSpPr/>
      </dsp:nvSpPr>
      <dsp:spPr>
        <a:xfrm>
          <a:off x="0" y="1624311"/>
          <a:ext cx="7012370" cy="649115"/>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560DAFA-652B-466F-B941-00FD711F8D7A}">
      <dsp:nvSpPr>
        <dsp:cNvPr id="0" name=""/>
        <dsp:cNvSpPr/>
      </dsp:nvSpPr>
      <dsp:spPr>
        <a:xfrm>
          <a:off x="196357" y="1770361"/>
          <a:ext cx="357013" cy="357013"/>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2222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8AE4718C-EBCB-42E8-9F8A-1474B58325FB}">
      <dsp:nvSpPr>
        <dsp:cNvPr id="0" name=""/>
        <dsp:cNvSpPr/>
      </dsp:nvSpPr>
      <dsp:spPr>
        <a:xfrm>
          <a:off x="749727" y="1624311"/>
          <a:ext cx="6262642" cy="64911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698" tIns="68698" rIns="68698" bIns="68698" numCol="1" spcCol="1270" anchor="ctr" anchorCtr="0">
          <a:noAutofit/>
        </a:bodyPr>
        <a:lstStyle/>
        <a:p>
          <a:pPr marL="0" lvl="0" indent="0" algn="l" defTabSz="800100">
            <a:lnSpc>
              <a:spcPct val="90000"/>
            </a:lnSpc>
            <a:spcBef>
              <a:spcPct val="0"/>
            </a:spcBef>
            <a:spcAft>
              <a:spcPct val="35000"/>
            </a:spcAft>
            <a:buNone/>
          </a:pPr>
          <a:r>
            <a:rPr lang="en-GB" sz="1800" kern="1200"/>
            <a:t>takes time to reflect on their experiences.</a:t>
          </a:r>
          <a:endParaRPr lang="en-US" sz="1800" kern="1200"/>
        </a:p>
      </dsp:txBody>
      <dsp:txXfrm>
        <a:off x="749727" y="1624311"/>
        <a:ext cx="6262642" cy="649115"/>
      </dsp:txXfrm>
    </dsp:sp>
    <dsp:sp modelId="{413C68A9-CC02-4EC4-AFD3-60304B5F4852}">
      <dsp:nvSpPr>
        <dsp:cNvPr id="0" name=""/>
        <dsp:cNvSpPr/>
      </dsp:nvSpPr>
      <dsp:spPr>
        <a:xfrm>
          <a:off x="0" y="2435704"/>
          <a:ext cx="7012370" cy="649115"/>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6122E8E-ABEB-4C9B-BBED-70C184256755}">
      <dsp:nvSpPr>
        <dsp:cNvPr id="0" name=""/>
        <dsp:cNvSpPr/>
      </dsp:nvSpPr>
      <dsp:spPr>
        <a:xfrm>
          <a:off x="196357" y="2581755"/>
          <a:ext cx="357013" cy="357013"/>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2222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4EC6D06D-9E9A-40BC-9315-B8EBB4D741BF}">
      <dsp:nvSpPr>
        <dsp:cNvPr id="0" name=""/>
        <dsp:cNvSpPr/>
      </dsp:nvSpPr>
      <dsp:spPr>
        <a:xfrm>
          <a:off x="749727" y="2435704"/>
          <a:ext cx="6262642" cy="64911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698" tIns="68698" rIns="68698" bIns="68698" numCol="1" spcCol="1270" anchor="ctr" anchorCtr="0">
          <a:noAutofit/>
        </a:bodyPr>
        <a:lstStyle/>
        <a:p>
          <a:pPr marL="0" lvl="0" indent="0" algn="l" defTabSz="800100">
            <a:lnSpc>
              <a:spcPct val="90000"/>
            </a:lnSpc>
            <a:spcBef>
              <a:spcPct val="0"/>
            </a:spcBef>
            <a:spcAft>
              <a:spcPct val="35000"/>
            </a:spcAft>
            <a:buNone/>
          </a:pPr>
          <a:r>
            <a:rPr lang="en-GB" sz="1800" kern="1200"/>
            <a:t>purposefully puts themselves in challenging situations.</a:t>
          </a:r>
          <a:endParaRPr lang="en-US" sz="1800" kern="1200"/>
        </a:p>
      </dsp:txBody>
      <dsp:txXfrm>
        <a:off x="749727" y="2435704"/>
        <a:ext cx="6262642" cy="649115"/>
      </dsp:txXfrm>
    </dsp:sp>
    <dsp:sp modelId="{3395158C-DFE2-43C7-92C1-A34138697F03}">
      <dsp:nvSpPr>
        <dsp:cNvPr id="0" name=""/>
        <dsp:cNvSpPr/>
      </dsp:nvSpPr>
      <dsp:spPr>
        <a:xfrm>
          <a:off x="0" y="3247098"/>
          <a:ext cx="7012370" cy="649115"/>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67C50E1-F9E1-4736-810A-F301560221EB}">
      <dsp:nvSpPr>
        <dsp:cNvPr id="0" name=""/>
        <dsp:cNvSpPr/>
      </dsp:nvSpPr>
      <dsp:spPr>
        <a:xfrm>
          <a:off x="196357" y="3393149"/>
          <a:ext cx="357013" cy="357013"/>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2222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4A0E4919-F20D-4580-B7FC-7E9680E6C398}">
      <dsp:nvSpPr>
        <dsp:cNvPr id="0" name=""/>
        <dsp:cNvSpPr/>
      </dsp:nvSpPr>
      <dsp:spPr>
        <a:xfrm>
          <a:off x="749727" y="3247098"/>
          <a:ext cx="6262642" cy="64911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698" tIns="68698" rIns="68698" bIns="68698" numCol="1" spcCol="1270" anchor="ctr" anchorCtr="0">
          <a:noAutofit/>
        </a:bodyPr>
        <a:lstStyle/>
        <a:p>
          <a:pPr marL="0" lvl="0" indent="0" algn="l" defTabSz="800100">
            <a:lnSpc>
              <a:spcPct val="90000"/>
            </a:lnSpc>
            <a:spcBef>
              <a:spcPct val="0"/>
            </a:spcBef>
            <a:spcAft>
              <a:spcPct val="35000"/>
            </a:spcAft>
            <a:buNone/>
          </a:pPr>
          <a:r>
            <a:rPr lang="en-GB" sz="1800" kern="1200"/>
            <a:t>open to </a:t>
          </a:r>
          <a:r>
            <a:rPr lang="en-GB" sz="1800" b="1" kern="1200"/>
            <a:t>learning</a:t>
          </a:r>
          <a:r>
            <a:rPr lang="en-GB" sz="1800" kern="1200"/>
            <a:t>.</a:t>
          </a:r>
          <a:endParaRPr lang="en-US" sz="1800" kern="1200"/>
        </a:p>
      </dsp:txBody>
      <dsp:txXfrm>
        <a:off x="749727" y="3247098"/>
        <a:ext cx="6262642" cy="649115"/>
      </dsp:txXfrm>
    </dsp:sp>
    <dsp:sp modelId="{D14C9A64-FA1F-4090-BD6E-278482185293}">
      <dsp:nvSpPr>
        <dsp:cNvPr id="0" name=""/>
        <dsp:cNvSpPr/>
      </dsp:nvSpPr>
      <dsp:spPr>
        <a:xfrm>
          <a:off x="0" y="4058492"/>
          <a:ext cx="7012370" cy="649115"/>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3B6AFE2-A54D-4A08-8B50-C9E9E7955DDB}">
      <dsp:nvSpPr>
        <dsp:cNvPr id="0" name=""/>
        <dsp:cNvSpPr/>
      </dsp:nvSpPr>
      <dsp:spPr>
        <a:xfrm>
          <a:off x="196357" y="4204543"/>
          <a:ext cx="357013" cy="357013"/>
        </a:xfrm>
        <a:prstGeom prst="rect">
          <a:avLst/>
        </a:prstGeom>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w="2222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1593B883-B2CC-4082-A4BE-318E8FC8A929}">
      <dsp:nvSpPr>
        <dsp:cNvPr id="0" name=""/>
        <dsp:cNvSpPr/>
      </dsp:nvSpPr>
      <dsp:spPr>
        <a:xfrm>
          <a:off x="749727" y="4058492"/>
          <a:ext cx="6262642" cy="64911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698" tIns="68698" rIns="68698" bIns="68698" numCol="1" spcCol="1270" anchor="ctr" anchorCtr="0">
          <a:noAutofit/>
        </a:bodyPr>
        <a:lstStyle/>
        <a:p>
          <a:pPr marL="0" lvl="0" indent="0" algn="l" defTabSz="800100">
            <a:lnSpc>
              <a:spcPct val="90000"/>
            </a:lnSpc>
            <a:spcBef>
              <a:spcPct val="0"/>
            </a:spcBef>
            <a:spcAft>
              <a:spcPct val="35000"/>
            </a:spcAft>
            <a:buNone/>
          </a:pPr>
          <a:r>
            <a:rPr lang="en-GB" sz="1800" kern="1200"/>
            <a:t>resists the temptation to become defensive in the face of adversity.</a:t>
          </a:r>
          <a:endParaRPr lang="en-US" sz="1800" kern="1200"/>
        </a:p>
      </dsp:txBody>
      <dsp:txXfrm>
        <a:off x="749727" y="4058492"/>
        <a:ext cx="6262642" cy="649115"/>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7ECE8EF-EE9D-4577-9018-D2995F0F274D}">
      <dsp:nvSpPr>
        <dsp:cNvPr id="0" name=""/>
        <dsp:cNvSpPr/>
      </dsp:nvSpPr>
      <dsp:spPr>
        <a:xfrm>
          <a:off x="0" y="281853"/>
          <a:ext cx="11029950" cy="403200"/>
        </a:xfrm>
        <a:prstGeom prst="rect">
          <a:avLst/>
        </a:prstGeom>
        <a:solidFill>
          <a:schemeClr val="lt1">
            <a:alpha val="90000"/>
            <a:hueOff val="0"/>
            <a:satOff val="0"/>
            <a:lumOff val="0"/>
            <a:alphaOff val="0"/>
          </a:schemeClr>
        </a:solidFill>
        <a:ln w="22225" cap="rnd" cmpd="sng" algn="ctr">
          <a:solidFill>
            <a:schemeClr val="accent2">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C7223BCB-5E98-4B11-8B30-77EDA212127B}">
      <dsp:nvSpPr>
        <dsp:cNvPr id="0" name=""/>
        <dsp:cNvSpPr/>
      </dsp:nvSpPr>
      <dsp:spPr>
        <a:xfrm>
          <a:off x="551497" y="45693"/>
          <a:ext cx="7720965" cy="472320"/>
        </a:xfrm>
        <a:prstGeom prst="roundRect">
          <a:avLst/>
        </a:prstGeom>
        <a:solidFill>
          <a:schemeClr val="accent2">
            <a:hueOff val="0"/>
            <a:satOff val="0"/>
            <a:lumOff val="0"/>
            <a:alphaOff val="0"/>
          </a:schemeClr>
        </a:solidFill>
        <a:ln w="2222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91834" tIns="0" rIns="291834" bIns="0" numCol="1" spcCol="1270" anchor="ctr" anchorCtr="0">
          <a:noAutofit/>
        </a:bodyPr>
        <a:lstStyle/>
        <a:p>
          <a:pPr marL="0" lvl="0" indent="0" algn="l" defTabSz="711200">
            <a:lnSpc>
              <a:spcPct val="90000"/>
            </a:lnSpc>
            <a:spcBef>
              <a:spcPct val="0"/>
            </a:spcBef>
            <a:spcAft>
              <a:spcPct val="35000"/>
            </a:spcAft>
            <a:buNone/>
          </a:pPr>
          <a:r>
            <a:rPr lang="en-US" sz="1600" kern="1200" dirty="0"/>
            <a:t>Vertical – across levels and hierarchy</a:t>
          </a:r>
        </a:p>
      </dsp:txBody>
      <dsp:txXfrm>
        <a:off x="574554" y="68750"/>
        <a:ext cx="7674851" cy="426206"/>
      </dsp:txXfrm>
    </dsp:sp>
    <dsp:sp modelId="{287010B8-892F-46EF-9C12-0ACE09FCEC88}">
      <dsp:nvSpPr>
        <dsp:cNvPr id="0" name=""/>
        <dsp:cNvSpPr/>
      </dsp:nvSpPr>
      <dsp:spPr>
        <a:xfrm>
          <a:off x="0" y="1007613"/>
          <a:ext cx="11029950" cy="403200"/>
        </a:xfrm>
        <a:prstGeom prst="rect">
          <a:avLst/>
        </a:prstGeom>
        <a:solidFill>
          <a:schemeClr val="lt1">
            <a:alpha val="90000"/>
            <a:hueOff val="0"/>
            <a:satOff val="0"/>
            <a:lumOff val="0"/>
            <a:alphaOff val="0"/>
          </a:schemeClr>
        </a:solidFill>
        <a:ln w="22225" cap="rnd" cmpd="sng" algn="ctr">
          <a:solidFill>
            <a:schemeClr val="accent2">
              <a:hueOff val="2322919"/>
              <a:satOff val="-11903"/>
              <a:lumOff val="-6029"/>
              <a:alphaOff val="0"/>
            </a:schemeClr>
          </a:solidFill>
          <a:prstDash val="solid"/>
        </a:ln>
        <a:effectLst/>
      </dsp:spPr>
      <dsp:style>
        <a:lnRef idx="2">
          <a:scrgbClr r="0" g="0" b="0"/>
        </a:lnRef>
        <a:fillRef idx="1">
          <a:scrgbClr r="0" g="0" b="0"/>
        </a:fillRef>
        <a:effectRef idx="0">
          <a:scrgbClr r="0" g="0" b="0"/>
        </a:effectRef>
        <a:fontRef idx="minor"/>
      </dsp:style>
    </dsp:sp>
    <dsp:sp modelId="{21D7FF1D-FE05-432A-980E-0D494824C889}">
      <dsp:nvSpPr>
        <dsp:cNvPr id="0" name=""/>
        <dsp:cNvSpPr/>
      </dsp:nvSpPr>
      <dsp:spPr>
        <a:xfrm>
          <a:off x="551497" y="771453"/>
          <a:ext cx="7720965" cy="472320"/>
        </a:xfrm>
        <a:prstGeom prst="roundRect">
          <a:avLst/>
        </a:prstGeom>
        <a:solidFill>
          <a:schemeClr val="accent2">
            <a:hueOff val="2322919"/>
            <a:satOff val="-11903"/>
            <a:lumOff val="-6029"/>
            <a:alphaOff val="0"/>
          </a:schemeClr>
        </a:solidFill>
        <a:ln w="2222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91834" tIns="0" rIns="291834" bIns="0" numCol="1" spcCol="1270" anchor="ctr" anchorCtr="0">
          <a:noAutofit/>
        </a:bodyPr>
        <a:lstStyle/>
        <a:p>
          <a:pPr marL="0" lvl="0" indent="0" algn="l" defTabSz="711200">
            <a:lnSpc>
              <a:spcPct val="90000"/>
            </a:lnSpc>
            <a:spcBef>
              <a:spcPct val="0"/>
            </a:spcBef>
            <a:spcAft>
              <a:spcPct val="35000"/>
            </a:spcAft>
            <a:buNone/>
          </a:pPr>
          <a:r>
            <a:rPr lang="en-US" sz="1600" kern="1200" dirty="0"/>
            <a:t>Horizontal – across functions and expertise </a:t>
          </a:r>
        </a:p>
      </dsp:txBody>
      <dsp:txXfrm>
        <a:off x="574554" y="794510"/>
        <a:ext cx="7674851" cy="426206"/>
      </dsp:txXfrm>
    </dsp:sp>
    <dsp:sp modelId="{4D0879BC-F274-4CCB-B281-4B923ED6080D}">
      <dsp:nvSpPr>
        <dsp:cNvPr id="0" name=""/>
        <dsp:cNvSpPr/>
      </dsp:nvSpPr>
      <dsp:spPr>
        <a:xfrm>
          <a:off x="0" y="1733373"/>
          <a:ext cx="11029950" cy="403200"/>
        </a:xfrm>
        <a:prstGeom prst="rect">
          <a:avLst/>
        </a:prstGeom>
        <a:solidFill>
          <a:schemeClr val="lt1">
            <a:alpha val="90000"/>
            <a:hueOff val="0"/>
            <a:satOff val="0"/>
            <a:lumOff val="0"/>
            <a:alphaOff val="0"/>
          </a:schemeClr>
        </a:solidFill>
        <a:ln w="22225" cap="rnd" cmpd="sng" algn="ctr">
          <a:solidFill>
            <a:schemeClr val="accent2">
              <a:hueOff val="4645837"/>
              <a:satOff val="-23806"/>
              <a:lumOff val="-12059"/>
              <a:alphaOff val="0"/>
            </a:schemeClr>
          </a:solidFill>
          <a:prstDash val="solid"/>
        </a:ln>
        <a:effectLst/>
      </dsp:spPr>
      <dsp:style>
        <a:lnRef idx="2">
          <a:scrgbClr r="0" g="0" b="0"/>
        </a:lnRef>
        <a:fillRef idx="1">
          <a:scrgbClr r="0" g="0" b="0"/>
        </a:fillRef>
        <a:effectRef idx="0">
          <a:scrgbClr r="0" g="0" b="0"/>
        </a:effectRef>
        <a:fontRef idx="minor"/>
      </dsp:style>
    </dsp:sp>
    <dsp:sp modelId="{126FCC55-FFE8-49DD-AAF7-F62A99201011}">
      <dsp:nvSpPr>
        <dsp:cNvPr id="0" name=""/>
        <dsp:cNvSpPr/>
      </dsp:nvSpPr>
      <dsp:spPr>
        <a:xfrm>
          <a:off x="551497" y="1497213"/>
          <a:ext cx="7720965" cy="472320"/>
        </a:xfrm>
        <a:prstGeom prst="roundRect">
          <a:avLst/>
        </a:prstGeom>
        <a:solidFill>
          <a:schemeClr val="accent2">
            <a:hueOff val="4645837"/>
            <a:satOff val="-23806"/>
            <a:lumOff val="-12059"/>
            <a:alphaOff val="0"/>
          </a:schemeClr>
        </a:solidFill>
        <a:ln w="2222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91834" tIns="0" rIns="291834" bIns="0" numCol="1" spcCol="1270" anchor="ctr" anchorCtr="0">
          <a:noAutofit/>
        </a:bodyPr>
        <a:lstStyle/>
        <a:p>
          <a:pPr marL="0" lvl="0" indent="0" algn="l" defTabSz="711200">
            <a:lnSpc>
              <a:spcPct val="90000"/>
            </a:lnSpc>
            <a:spcBef>
              <a:spcPct val="0"/>
            </a:spcBef>
            <a:spcAft>
              <a:spcPct val="35000"/>
            </a:spcAft>
            <a:buNone/>
          </a:pPr>
          <a:r>
            <a:rPr lang="en-US" sz="1600" kern="1200" dirty="0"/>
            <a:t>Stakeholder – beyond the boundaries of the firm</a:t>
          </a:r>
        </a:p>
      </dsp:txBody>
      <dsp:txXfrm>
        <a:off x="574554" y="1520270"/>
        <a:ext cx="7674851" cy="426206"/>
      </dsp:txXfrm>
    </dsp:sp>
    <dsp:sp modelId="{0D9199C1-D863-4F50-944F-7E7FA741C9EF}">
      <dsp:nvSpPr>
        <dsp:cNvPr id="0" name=""/>
        <dsp:cNvSpPr/>
      </dsp:nvSpPr>
      <dsp:spPr>
        <a:xfrm>
          <a:off x="0" y="2459133"/>
          <a:ext cx="11029950" cy="403200"/>
        </a:xfrm>
        <a:prstGeom prst="rect">
          <a:avLst/>
        </a:prstGeom>
        <a:solidFill>
          <a:schemeClr val="lt1">
            <a:alpha val="90000"/>
            <a:hueOff val="0"/>
            <a:satOff val="0"/>
            <a:lumOff val="0"/>
            <a:alphaOff val="0"/>
          </a:schemeClr>
        </a:solidFill>
        <a:ln w="22225" cap="rnd" cmpd="sng" algn="ctr">
          <a:solidFill>
            <a:schemeClr val="accent2">
              <a:hueOff val="6968756"/>
              <a:satOff val="-35709"/>
              <a:lumOff val="-18088"/>
              <a:alphaOff val="0"/>
            </a:schemeClr>
          </a:solidFill>
          <a:prstDash val="solid"/>
        </a:ln>
        <a:effectLst/>
      </dsp:spPr>
      <dsp:style>
        <a:lnRef idx="2">
          <a:scrgbClr r="0" g="0" b="0"/>
        </a:lnRef>
        <a:fillRef idx="1">
          <a:scrgbClr r="0" g="0" b="0"/>
        </a:fillRef>
        <a:effectRef idx="0">
          <a:scrgbClr r="0" g="0" b="0"/>
        </a:effectRef>
        <a:fontRef idx="minor"/>
      </dsp:style>
    </dsp:sp>
    <dsp:sp modelId="{D9DD3FFA-57A8-402B-91C5-7F6238E5835E}">
      <dsp:nvSpPr>
        <dsp:cNvPr id="0" name=""/>
        <dsp:cNvSpPr/>
      </dsp:nvSpPr>
      <dsp:spPr>
        <a:xfrm>
          <a:off x="551497" y="2222973"/>
          <a:ext cx="7720965" cy="472320"/>
        </a:xfrm>
        <a:prstGeom prst="roundRect">
          <a:avLst/>
        </a:prstGeom>
        <a:solidFill>
          <a:schemeClr val="accent2">
            <a:hueOff val="6968756"/>
            <a:satOff val="-35709"/>
            <a:lumOff val="-18088"/>
            <a:alphaOff val="0"/>
          </a:schemeClr>
        </a:solidFill>
        <a:ln w="2222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91834" tIns="0" rIns="291834" bIns="0" numCol="1" spcCol="1270" anchor="ctr" anchorCtr="0">
          <a:noAutofit/>
        </a:bodyPr>
        <a:lstStyle/>
        <a:p>
          <a:pPr marL="0" lvl="0" indent="0" algn="l" defTabSz="711200">
            <a:lnSpc>
              <a:spcPct val="90000"/>
            </a:lnSpc>
            <a:spcBef>
              <a:spcPct val="0"/>
            </a:spcBef>
            <a:spcAft>
              <a:spcPct val="35000"/>
            </a:spcAft>
            <a:buNone/>
          </a:pPr>
          <a:r>
            <a:rPr lang="en-US" sz="1600" kern="1200" dirty="0"/>
            <a:t>Demographic – across diverse groups</a:t>
          </a:r>
        </a:p>
      </dsp:txBody>
      <dsp:txXfrm>
        <a:off x="574554" y="2246030"/>
        <a:ext cx="7674851" cy="426206"/>
      </dsp:txXfrm>
    </dsp:sp>
    <dsp:sp modelId="{9C5964E3-9F0F-4662-B4A8-4A812C75E90E}">
      <dsp:nvSpPr>
        <dsp:cNvPr id="0" name=""/>
        <dsp:cNvSpPr/>
      </dsp:nvSpPr>
      <dsp:spPr>
        <a:xfrm>
          <a:off x="0" y="3184893"/>
          <a:ext cx="11029950" cy="403200"/>
        </a:xfrm>
        <a:prstGeom prst="rect">
          <a:avLst/>
        </a:prstGeom>
        <a:solidFill>
          <a:schemeClr val="lt1">
            <a:alpha val="90000"/>
            <a:hueOff val="0"/>
            <a:satOff val="0"/>
            <a:lumOff val="0"/>
            <a:alphaOff val="0"/>
          </a:schemeClr>
        </a:solidFill>
        <a:ln w="22225" cap="rnd" cmpd="sng" algn="ctr">
          <a:solidFill>
            <a:schemeClr val="accent2">
              <a:hueOff val="9291674"/>
              <a:satOff val="-47612"/>
              <a:lumOff val="-24118"/>
              <a:alphaOff val="0"/>
            </a:schemeClr>
          </a:solidFill>
          <a:prstDash val="solid"/>
        </a:ln>
        <a:effectLst/>
      </dsp:spPr>
      <dsp:style>
        <a:lnRef idx="2">
          <a:scrgbClr r="0" g="0" b="0"/>
        </a:lnRef>
        <a:fillRef idx="1">
          <a:scrgbClr r="0" g="0" b="0"/>
        </a:fillRef>
        <a:effectRef idx="0">
          <a:scrgbClr r="0" g="0" b="0"/>
        </a:effectRef>
        <a:fontRef idx="minor"/>
      </dsp:style>
    </dsp:sp>
    <dsp:sp modelId="{74A70691-F072-40A9-99C8-569D6CC95357}">
      <dsp:nvSpPr>
        <dsp:cNvPr id="0" name=""/>
        <dsp:cNvSpPr/>
      </dsp:nvSpPr>
      <dsp:spPr>
        <a:xfrm>
          <a:off x="551497" y="2948733"/>
          <a:ext cx="7720965" cy="472320"/>
        </a:xfrm>
        <a:prstGeom prst="roundRect">
          <a:avLst/>
        </a:prstGeom>
        <a:solidFill>
          <a:schemeClr val="accent2">
            <a:hueOff val="9291674"/>
            <a:satOff val="-47612"/>
            <a:lumOff val="-24118"/>
            <a:alphaOff val="0"/>
          </a:schemeClr>
        </a:solidFill>
        <a:ln w="2222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91834" tIns="0" rIns="291834" bIns="0" numCol="1" spcCol="1270" anchor="ctr" anchorCtr="0">
          <a:noAutofit/>
        </a:bodyPr>
        <a:lstStyle/>
        <a:p>
          <a:pPr marL="0" lvl="0" indent="0" algn="l" defTabSz="711200">
            <a:lnSpc>
              <a:spcPct val="90000"/>
            </a:lnSpc>
            <a:spcBef>
              <a:spcPct val="0"/>
            </a:spcBef>
            <a:spcAft>
              <a:spcPct val="35000"/>
            </a:spcAft>
            <a:buNone/>
          </a:pPr>
          <a:r>
            <a:rPr lang="en-US" sz="1600" kern="1200" dirty="0"/>
            <a:t>Geographic – across regions and locality</a:t>
          </a:r>
        </a:p>
      </dsp:txBody>
      <dsp:txXfrm>
        <a:off x="574554" y="2971790"/>
        <a:ext cx="7674851" cy="426206"/>
      </dsp:txXfrm>
    </dsp:sp>
  </dsp:spTree>
</dsp:drawing>
</file>

<file path=ppt/diagrams/layout1.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3.xml><?xml version="1.0" encoding="utf-8"?>
<dgm:layoutDef xmlns:dgm="http://schemas.openxmlformats.org/drawingml/2006/diagram" xmlns:a="http://schemas.openxmlformats.org/drawingml/2006/main" uniqueId="urn:microsoft.com/office/officeart/2005/8/layout/list1">
  <dgm:title val=""/>
  <dgm:desc val=""/>
  <dgm:catLst>
    <dgm:cat type="list" pri="4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animLvl val="lvl"/>
      <dgm:resizeHandles val="exact"/>
    </dgm:varLst>
    <dgm:choose name="Name0">
      <dgm:if name="Name1" func="var" arg="dir" op="equ" val="norm">
        <dgm:alg type="lin">
          <dgm:param type="linDir" val="fromT"/>
          <dgm:param type="vertAlign" val="mid"/>
          <dgm:param type="horzAlign" val="l"/>
          <dgm:param type="nodeHorzAlign" val="l"/>
        </dgm:alg>
      </dgm:if>
      <dgm:else name="Name2">
        <dgm:alg type="lin">
          <dgm:param type="linDir" val="fromT"/>
          <dgm:param type="vertAlign" val="mid"/>
          <dgm:param type="horzAlign" val="r"/>
          <dgm:param type="nodeHorzAlign" val="r"/>
        </dgm:alg>
      </dgm:else>
    </dgm:choose>
    <dgm:shape xmlns:r="http://schemas.openxmlformats.org/officeDocument/2006/relationships" r:blip="">
      <dgm:adjLst/>
    </dgm:shape>
    <dgm:presOf/>
    <dgm:constrLst>
      <dgm:constr type="w" for="ch" forName="parentLin" refType="w"/>
      <dgm:constr type="h" for="ch" forName="parentLin" val="INF"/>
      <dgm:constr type="w" for="des" forName="parentLeftMargin" refType="w" fact="0.05"/>
      <dgm:constr type="w" for="des" forName="parentText" refType="w" fact="0.7"/>
      <dgm:constr type="h" for="des" forName="parentText" refType="primFontSz" refFor="des" refForName="parentText" fact="0.82"/>
      <dgm:constr type="h" for="ch" forName="negativeSpace" refType="primFontSz" refFor="des" refForName="parentText" fact="-0.41"/>
      <dgm:constr type="h" for="ch" forName="negativeSpace" refType="h" refFor="des" refForName="parentText" op="lte" fact="-0.82"/>
      <dgm:constr type="h" for="ch" forName="negativeSpace" refType="h" refFor="des" refForName="parentText" op="gte" fact="-0.82"/>
      <dgm:constr type="w" for="ch" forName="childText" refType="w"/>
      <dgm:constr type="h" for="ch" forName="childText" refType="primFontSz" refFor="des" refForName="parentText" fact="0.7"/>
      <dgm:constr type="primFontSz" for="des" forName="parentText" val="65"/>
      <dgm:constr type="primFontSz" for="ch" forName="childText" refType="primFontSz" refFor="des" refForName="parentText"/>
      <dgm:constr type="tMarg" for="ch" forName="childText" refType="primFontSz" refFor="des" refForName="parentText" fact="1.64"/>
      <dgm:constr type="tMarg" for="ch" forName="childText" refType="h" refFor="des" refForName="parentText" op="lte" fact="3.28"/>
      <dgm:constr type="tMarg" for="ch" forName="childText" refType="h" refFor="des" refForName="parentText" op="gte" fact="3.28"/>
      <dgm:constr type="lMarg" for="ch" forName="childText" refType="w" fact="0.22"/>
      <dgm:constr type="rMarg" for="ch" forName="childText" refType="lMarg" refFor="ch" refForName="childText"/>
      <dgm:constr type="lMarg" for="des" forName="parentText" refType="w" fact="0.075"/>
      <dgm:constr type="rMarg" for="des" forName="parentText" refType="lMarg" refFor="des" refForName="parentText"/>
      <dgm:constr type="h" for="ch" forName="spaceBetweenRectangles" refType="primFontSz" refFor="des" refForName="parentText" fact="0.15"/>
    </dgm:constrLst>
    <dgm:ruleLst>
      <dgm:rule type="primFontSz" for="des" forName="parentText" val="5" fact="NaN" max="NaN"/>
    </dgm:ruleLst>
    <dgm:forEach name="Name3" axis="ch" ptType="node">
      <dgm:layoutNode name="parentLin">
        <dgm:choose name="Name4">
          <dgm:if name="Name5" func="var" arg="dir" op="equ" val="norm">
            <dgm:alg type="lin">
              <dgm:param type="linDir" val="fromL"/>
              <dgm:param type="horzAlign" val="l"/>
              <dgm:param type="nodeHorzAlign" val="l"/>
            </dgm:alg>
          </dgm:if>
          <dgm:else name="Name6">
            <dgm:alg type="lin">
              <dgm:param type="linDir" val="fromR"/>
              <dgm:param type="horzAlign" val="r"/>
              <dgm:param type="nodeHorzAlign" val="r"/>
            </dgm:alg>
          </dgm:else>
        </dgm:choose>
        <dgm:shape xmlns:r="http://schemas.openxmlformats.org/officeDocument/2006/relationships" r:blip="">
          <dgm:adjLst/>
        </dgm:shape>
        <dgm:presOf/>
        <dgm:constrLst/>
        <dgm:ruleLst/>
        <dgm:layoutNode name="parentLeftMargin">
          <dgm:alg type="sp"/>
          <dgm:shape xmlns:r="http://schemas.openxmlformats.org/officeDocument/2006/relationships" type="rect" r:blip="" hideGeom="1">
            <dgm:adjLst/>
          </dgm:shape>
          <dgm:presOf axis="self"/>
          <dgm:constrLst>
            <dgm:constr type="h"/>
          </dgm:constrLst>
          <dgm:ruleLst/>
        </dgm:layoutNode>
        <dgm:layoutNode name="parentText" styleLbl="node1">
          <dgm:varLst>
            <dgm:chMax val="0"/>
            <dgm:bulletEnabled val="1"/>
          </dgm:varLst>
          <dgm:choose name="Name7">
            <dgm:if name="Name8" func="var" arg="dir" op="equ" val="norm">
              <dgm:alg type="tx">
                <dgm:param type="parTxLTRAlign" val="l"/>
                <dgm:param type="parTxRTLAlign" val="l"/>
              </dgm:alg>
            </dgm:if>
            <dgm:else name="Name9">
              <dgm:alg type="tx">
                <dgm:param type="parTxLTRAlign" val="r"/>
                <dgm:param type="parTxRTLAlign" val="r"/>
              </dgm:alg>
            </dgm:else>
          </dgm:choose>
          <dgm:shape xmlns:r="http://schemas.openxmlformats.org/officeDocument/2006/relationships" type="roundRect" r:blip="">
            <dgm:adjLst/>
          </dgm:shape>
          <dgm:presOf axis="self" ptType="node"/>
          <dgm:constrLst>
            <dgm:constr type="tMarg"/>
            <dgm:constr type="bMarg"/>
          </dgm:constrLst>
          <dgm:ruleLst/>
        </dgm:layoutNode>
      </dgm:layoutNode>
      <dgm:layoutNode name="negativeSpace">
        <dgm:alg type="sp"/>
        <dgm:shape xmlns:r="http://schemas.openxmlformats.org/officeDocument/2006/relationships" r:blip="">
          <dgm:adjLst/>
        </dgm:shape>
        <dgm:presOf/>
        <dgm:constrLst/>
        <dgm:ruleLst/>
      </dgm:layoutNode>
      <dgm:layoutNode name="childText" styleLbl="conFgAcc1">
        <dgm:varLst>
          <dgm:bulletEnabled val="1"/>
        </dgm:varLst>
        <dgm:alg type="tx">
          <dgm:param type="stBulletLvl" val="1"/>
        </dgm:alg>
        <dgm:shape xmlns:r="http://schemas.openxmlformats.org/officeDocument/2006/relationships" type="rect" r:blip="" zOrderOff="-2">
          <dgm:adjLst/>
        </dgm:shape>
        <dgm:presOf axis="des" ptType="node"/>
        <dgm:constrLst>
          <dgm:constr type="secFontSz" refType="primFontSz"/>
        </dgm:constrLst>
        <dgm:ruleLst>
          <dgm:rule type="h" val="INF" fact="NaN" max="NaN"/>
        </dgm:ruleLst>
      </dgm:layoutNode>
      <dgm:forEach name="Name10"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96EA0533-A760-432F-87BD-515264C2976F}" type="datetimeFigureOut">
              <a:rPr lang="en-US" smtClean="0"/>
              <a:t>3/23/2023</a:t>
            </a:fld>
            <a:endParaRPr lang="en-US"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62B46F2B-1084-40BA-9F0A-B1F6847335C5}" type="slidenum">
              <a:rPr lang="en-US" smtClean="0"/>
              <a:t>‹#›</a:t>
            </a:fld>
            <a:endParaRPr lang="en-US" dirty="0"/>
          </a:p>
        </p:txBody>
      </p:sp>
    </p:spTree>
    <p:extLst>
      <p:ext uri="{BB962C8B-B14F-4D97-AF65-F5344CB8AC3E}">
        <p14:creationId xmlns:p14="http://schemas.microsoft.com/office/powerpoint/2010/main" val="381207630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Starts </a:t>
            </a:r>
            <a:r>
              <a:rPr lang="en-GB" dirty="0" err="1"/>
              <a:t>gere</a:t>
            </a:r>
            <a:r>
              <a:rPr lang="en-GB" dirty="0"/>
              <a:t>: How aware am I of my own emotions?</a:t>
            </a:r>
          </a:p>
        </p:txBody>
      </p:sp>
      <p:sp>
        <p:nvSpPr>
          <p:cNvPr id="4" name="Slide Number Placeholder 3"/>
          <p:cNvSpPr>
            <a:spLocks noGrp="1"/>
          </p:cNvSpPr>
          <p:nvPr>
            <p:ph type="sldNum" sz="quarter" idx="5"/>
          </p:nvPr>
        </p:nvSpPr>
        <p:spPr/>
        <p:txBody>
          <a:bodyPr/>
          <a:lstStyle/>
          <a:p>
            <a:fld id="{62B46F2B-1084-40BA-9F0A-B1F6847335C5}" type="slidenum">
              <a:rPr lang="en-US" smtClean="0"/>
              <a:t>8</a:t>
            </a:fld>
            <a:endParaRPr lang="en-US" dirty="0"/>
          </a:p>
        </p:txBody>
      </p:sp>
    </p:spTree>
    <p:extLst>
      <p:ext uri="{BB962C8B-B14F-4D97-AF65-F5344CB8AC3E}">
        <p14:creationId xmlns:p14="http://schemas.microsoft.com/office/powerpoint/2010/main" val="138121428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What do I do about this emotion?</a:t>
            </a:r>
          </a:p>
        </p:txBody>
      </p:sp>
      <p:sp>
        <p:nvSpPr>
          <p:cNvPr id="4" name="Slide Number Placeholder 3"/>
          <p:cNvSpPr>
            <a:spLocks noGrp="1"/>
          </p:cNvSpPr>
          <p:nvPr>
            <p:ph type="sldNum" sz="quarter" idx="5"/>
          </p:nvPr>
        </p:nvSpPr>
        <p:spPr/>
        <p:txBody>
          <a:bodyPr/>
          <a:lstStyle/>
          <a:p>
            <a:fld id="{62B46F2B-1084-40BA-9F0A-B1F6847335C5}" type="slidenum">
              <a:rPr lang="en-US" smtClean="0"/>
              <a:t>9</a:t>
            </a:fld>
            <a:endParaRPr lang="en-US" dirty="0"/>
          </a:p>
        </p:txBody>
      </p:sp>
    </p:spTree>
    <p:extLst>
      <p:ext uri="{BB962C8B-B14F-4D97-AF65-F5344CB8AC3E}">
        <p14:creationId xmlns:p14="http://schemas.microsoft.com/office/powerpoint/2010/main" val="187609740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How aware am I about society and the community around me- the other person </a:t>
            </a:r>
          </a:p>
        </p:txBody>
      </p:sp>
      <p:sp>
        <p:nvSpPr>
          <p:cNvPr id="4" name="Slide Number Placeholder 3"/>
          <p:cNvSpPr>
            <a:spLocks noGrp="1"/>
          </p:cNvSpPr>
          <p:nvPr>
            <p:ph type="sldNum" sz="quarter" idx="5"/>
          </p:nvPr>
        </p:nvSpPr>
        <p:spPr/>
        <p:txBody>
          <a:bodyPr/>
          <a:lstStyle/>
          <a:p>
            <a:fld id="{62B46F2B-1084-40BA-9F0A-B1F6847335C5}" type="slidenum">
              <a:rPr lang="en-US" smtClean="0"/>
              <a:t>10</a:t>
            </a:fld>
            <a:endParaRPr lang="en-US" dirty="0"/>
          </a:p>
        </p:txBody>
      </p:sp>
    </p:spTree>
    <p:extLst>
      <p:ext uri="{BB962C8B-B14F-4D97-AF65-F5344CB8AC3E}">
        <p14:creationId xmlns:p14="http://schemas.microsoft.com/office/powerpoint/2010/main" val="307804399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All this previous information is the enabler for the relationship management </a:t>
            </a:r>
          </a:p>
        </p:txBody>
      </p:sp>
      <p:sp>
        <p:nvSpPr>
          <p:cNvPr id="4" name="Slide Number Placeholder 3"/>
          <p:cNvSpPr>
            <a:spLocks noGrp="1"/>
          </p:cNvSpPr>
          <p:nvPr>
            <p:ph type="sldNum" sz="quarter" idx="5"/>
          </p:nvPr>
        </p:nvSpPr>
        <p:spPr/>
        <p:txBody>
          <a:bodyPr/>
          <a:lstStyle/>
          <a:p>
            <a:fld id="{62B46F2B-1084-40BA-9F0A-B1F6847335C5}" type="slidenum">
              <a:rPr lang="en-US" smtClean="0"/>
              <a:t>11</a:t>
            </a:fld>
            <a:endParaRPr lang="en-US" dirty="0"/>
          </a:p>
        </p:txBody>
      </p:sp>
    </p:spTree>
    <p:extLst>
      <p:ext uri="{BB962C8B-B14F-4D97-AF65-F5344CB8AC3E}">
        <p14:creationId xmlns:p14="http://schemas.microsoft.com/office/powerpoint/2010/main" val="177659019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10000"/>
              </a:lnSpc>
              <a:spcBef>
                <a:spcPct val="20000"/>
              </a:spcBef>
              <a:spcAft>
                <a:spcPts val="600"/>
              </a:spcAft>
            </a:pPr>
            <a:r>
              <a:rPr lang="en-GB" b="1" dirty="0"/>
              <a:t>“Continued employment no longer depends on your employer, it depends on your employability” (Owen, 2020).</a:t>
            </a:r>
            <a:r>
              <a:rPr lang="en-GB" dirty="0"/>
              <a:t> According to Owen (2020), learning agility is essential for 4 reasons: </a:t>
            </a:r>
            <a:endParaRPr lang="en-US" dirty="0">
              <a:cs typeface="Calibri"/>
            </a:endParaRPr>
          </a:p>
          <a:p>
            <a:pPr marL="305435" indent="-305435" algn="just">
              <a:lnSpc>
                <a:spcPct val="110000"/>
              </a:lnSpc>
              <a:spcBef>
                <a:spcPct val="20000"/>
              </a:spcBef>
              <a:spcAft>
                <a:spcPts val="600"/>
              </a:spcAft>
              <a:buFont typeface="Arial"/>
              <a:buChar char="•"/>
            </a:pPr>
            <a:r>
              <a:rPr lang="en-GB" dirty="0"/>
              <a:t>Industries will probably change out of all recognition.</a:t>
            </a:r>
            <a:endParaRPr lang="en-GB" dirty="0">
              <a:cs typeface="Calibri"/>
            </a:endParaRPr>
          </a:p>
          <a:p>
            <a:pPr marL="305435" indent="-305435" algn="just">
              <a:lnSpc>
                <a:spcPct val="110000"/>
              </a:lnSpc>
              <a:spcBef>
                <a:spcPct val="20000"/>
              </a:spcBef>
              <a:spcAft>
                <a:spcPts val="600"/>
              </a:spcAft>
              <a:buFont typeface="Arial"/>
              <a:buChar char="•"/>
            </a:pPr>
            <a:r>
              <a:rPr lang="en-GB" dirty="0"/>
              <a:t>Job roles will become obsolete and unrecognisable due to AI and other technologies.</a:t>
            </a:r>
            <a:endParaRPr lang="en-GB" dirty="0">
              <a:cs typeface="Calibri"/>
            </a:endParaRPr>
          </a:p>
          <a:p>
            <a:pPr marL="305435" indent="-305435" algn="just">
              <a:lnSpc>
                <a:spcPct val="110000"/>
              </a:lnSpc>
              <a:spcBef>
                <a:spcPct val="20000"/>
              </a:spcBef>
              <a:spcAft>
                <a:spcPts val="600"/>
              </a:spcAft>
              <a:buFont typeface="Arial"/>
              <a:buChar char="•"/>
            </a:pPr>
            <a:r>
              <a:rPr lang="en-GB" dirty="0"/>
              <a:t>The rules of survival and success will keep on changing.</a:t>
            </a:r>
            <a:endParaRPr lang="en-GB" dirty="0">
              <a:cs typeface="Calibri"/>
            </a:endParaRPr>
          </a:p>
          <a:p>
            <a:pPr marL="305435" indent="-305435" algn="just">
              <a:lnSpc>
                <a:spcPct val="110000"/>
              </a:lnSpc>
              <a:spcBef>
                <a:spcPct val="20000"/>
              </a:spcBef>
              <a:spcAft>
                <a:spcPts val="600"/>
              </a:spcAft>
              <a:buFont typeface="Arial"/>
              <a:buChar char="•"/>
            </a:pPr>
            <a:r>
              <a:rPr lang="en-GB" dirty="0"/>
              <a:t>There will always be younger, cheaper and hungrier people with fresher skills waiting to take our place. </a:t>
            </a:r>
            <a:endParaRPr lang="en-GB" dirty="0">
              <a:cs typeface="Calibri"/>
            </a:endParaRPr>
          </a:p>
          <a:p>
            <a:pPr>
              <a:lnSpc>
                <a:spcPct val="110000"/>
              </a:lnSpc>
              <a:spcBef>
                <a:spcPct val="20000"/>
              </a:spcBef>
              <a:spcAft>
                <a:spcPts val="600"/>
              </a:spcAft>
            </a:pPr>
            <a:r>
              <a:rPr lang="en-GB" dirty="0"/>
              <a:t>As a result, we must become comfortable with continually giving up skills, perspectives, and ideas that are no longer useful, to learn new ones that are (Mitchinson &amp; Morris, 2015). </a:t>
            </a:r>
            <a:endParaRPr lang="en-US" dirty="0">
              <a:cs typeface="Calibri"/>
            </a:endParaRPr>
          </a:p>
          <a:p>
            <a:endParaRPr lang="en-US" dirty="0">
              <a:cs typeface="Calibri"/>
            </a:endParaRPr>
          </a:p>
        </p:txBody>
      </p:sp>
      <p:sp>
        <p:nvSpPr>
          <p:cNvPr id="4" name="Slide Number Placeholder 3"/>
          <p:cNvSpPr>
            <a:spLocks noGrp="1"/>
          </p:cNvSpPr>
          <p:nvPr>
            <p:ph type="sldNum" sz="quarter" idx="5"/>
          </p:nvPr>
        </p:nvSpPr>
        <p:spPr/>
        <p:txBody>
          <a:bodyPr/>
          <a:lstStyle/>
          <a:p>
            <a:fld id="{62B46F2B-1084-40BA-9F0A-B1F6847335C5}" type="slidenum">
              <a:rPr lang="en-US" smtClean="0"/>
              <a:t>17</a:t>
            </a:fld>
            <a:endParaRPr lang="en-US" dirty="0"/>
          </a:p>
        </p:txBody>
      </p:sp>
    </p:spTree>
    <p:extLst>
      <p:ext uri="{BB962C8B-B14F-4D97-AF65-F5344CB8AC3E}">
        <p14:creationId xmlns:p14="http://schemas.microsoft.com/office/powerpoint/2010/main" val="275216913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As </a:t>
            </a:r>
            <a:r>
              <a:rPr lang="en-US" dirty="0" err="1"/>
              <a:t>organisations</a:t>
            </a:r>
            <a:r>
              <a:rPr lang="en-US" dirty="0"/>
              <a:t> strive for effective collaboration across boundaries, leaders must look beyond the </a:t>
            </a:r>
            <a:r>
              <a:rPr lang="en-US" dirty="0" err="1"/>
              <a:t>organisational</a:t>
            </a:r>
            <a:r>
              <a:rPr lang="en-US" dirty="0"/>
              <a:t> chart to the invisible informal networks supporting the </a:t>
            </a:r>
            <a:r>
              <a:rPr lang="en-US" dirty="0" err="1"/>
              <a:t>organisation</a:t>
            </a:r>
            <a:r>
              <a:rPr lang="en-US" dirty="0"/>
              <a:t> (Cross, et al., 2013; Cullen, et al., 2014).  Research by MIT found that getting people to collaborate across boundaries was the biggest barrier to collaboration in </a:t>
            </a:r>
            <a:r>
              <a:rPr lang="en-US" dirty="0" err="1"/>
              <a:t>organisations</a:t>
            </a:r>
            <a:r>
              <a:rPr lang="en-US" dirty="0"/>
              <a:t> (Kane, et al., 2018). </a:t>
            </a:r>
            <a:endParaRPr lang="en-US"/>
          </a:p>
        </p:txBody>
      </p:sp>
      <p:sp>
        <p:nvSpPr>
          <p:cNvPr id="4" name="Slide Number Placeholder 3"/>
          <p:cNvSpPr>
            <a:spLocks noGrp="1"/>
          </p:cNvSpPr>
          <p:nvPr>
            <p:ph type="sldNum" sz="quarter" idx="5"/>
          </p:nvPr>
        </p:nvSpPr>
        <p:spPr/>
        <p:txBody>
          <a:bodyPr/>
          <a:lstStyle/>
          <a:p>
            <a:fld id="{62B46F2B-1084-40BA-9F0A-B1F6847335C5}" type="slidenum">
              <a:rPr lang="en-US" smtClean="0"/>
              <a:t>25</a:t>
            </a:fld>
            <a:endParaRPr lang="en-US" dirty="0"/>
          </a:p>
        </p:txBody>
      </p:sp>
    </p:spTree>
    <p:extLst>
      <p:ext uri="{BB962C8B-B14F-4D97-AF65-F5344CB8AC3E}">
        <p14:creationId xmlns:p14="http://schemas.microsoft.com/office/powerpoint/2010/main" val="367104363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7" name="Rectangle 6"/>
          <p:cNvSpPr/>
          <p:nvPr/>
        </p:nvSpPr>
        <p:spPr>
          <a:xfrm>
            <a:off x="446534" y="3085764"/>
            <a:ext cx="11298932" cy="3338149"/>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ctrTitle"/>
          </p:nvPr>
        </p:nvSpPr>
        <p:spPr>
          <a:xfrm>
            <a:off x="581191" y="1020431"/>
            <a:ext cx="10993549" cy="1475013"/>
          </a:xfrm>
          <a:effectLst/>
        </p:spPr>
        <p:txBody>
          <a:bodyPr anchor="b">
            <a:normAutofit/>
          </a:bodyPr>
          <a:lstStyle>
            <a:lvl1pPr>
              <a:defRPr sz="3600">
                <a:solidFill>
                  <a:schemeClr val="tx1">
                    <a:lumMod val="75000"/>
                    <a:lumOff val="25000"/>
                  </a:schemeClr>
                </a:solidFill>
              </a:defRPr>
            </a:lvl1pPr>
          </a:lstStyle>
          <a:p>
            <a:r>
              <a:rPr lang="en-US"/>
              <a:t>Click to edit Master title style</a:t>
            </a:r>
            <a:endParaRPr lang="en-US" dirty="0"/>
          </a:p>
        </p:txBody>
      </p:sp>
      <p:sp>
        <p:nvSpPr>
          <p:cNvPr id="3" name="Subtitle 2"/>
          <p:cNvSpPr>
            <a:spLocks noGrp="1"/>
          </p:cNvSpPr>
          <p:nvPr>
            <p:ph type="subTitle" idx="1"/>
          </p:nvPr>
        </p:nvSpPr>
        <p:spPr>
          <a:xfrm>
            <a:off x="581194" y="2495445"/>
            <a:ext cx="10993546" cy="590321"/>
          </a:xfrm>
        </p:spPr>
        <p:txBody>
          <a:bodyPr anchor="t">
            <a:normAutofit/>
          </a:bodyPr>
          <a:lstStyle>
            <a:lvl1pPr marL="0" indent="0" algn="l">
              <a:buNone/>
              <a:defRPr sz="1600" cap="all">
                <a:solidFill>
                  <a:schemeClr val="accent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8" name="Date Placeholder 7">
            <a:extLst>
              <a:ext uri="{FF2B5EF4-FFF2-40B4-BE49-F238E27FC236}">
                <a16:creationId xmlns:a16="http://schemas.microsoft.com/office/drawing/2014/main" id="{7FA0ACE7-29A8-47D3-A7D9-257B711D8023}"/>
              </a:ext>
            </a:extLst>
          </p:cNvPr>
          <p:cNvSpPr>
            <a:spLocks noGrp="1"/>
          </p:cNvSpPr>
          <p:nvPr>
            <p:ph type="dt" sz="half" idx="10"/>
          </p:nvPr>
        </p:nvSpPr>
        <p:spPr/>
        <p:txBody>
          <a:bodyPr/>
          <a:lstStyle/>
          <a:p>
            <a:fld id="{ED291B17-9318-49DB-B28B-6E5994AE9581}" type="datetime1">
              <a:rPr lang="en-US" smtClean="0"/>
              <a:t>3/23/2023</a:t>
            </a:fld>
            <a:endParaRPr lang="en-US" dirty="0"/>
          </a:p>
        </p:txBody>
      </p:sp>
      <p:sp>
        <p:nvSpPr>
          <p:cNvPr id="9" name="Footer Placeholder 8">
            <a:extLst>
              <a:ext uri="{FF2B5EF4-FFF2-40B4-BE49-F238E27FC236}">
                <a16:creationId xmlns:a16="http://schemas.microsoft.com/office/drawing/2014/main" id="{DEC604B9-52E9-4810-8359-47206518D038}"/>
              </a:ext>
            </a:extLst>
          </p:cNvPr>
          <p:cNvSpPr>
            <a:spLocks noGrp="1"/>
          </p:cNvSpPr>
          <p:nvPr>
            <p:ph type="ftr" sz="quarter" idx="11"/>
          </p:nvPr>
        </p:nvSpPr>
        <p:spPr/>
        <p:txBody>
          <a:bodyPr/>
          <a:lstStyle/>
          <a:p>
            <a:endParaRPr lang="en-US" dirty="0"/>
          </a:p>
        </p:txBody>
      </p:sp>
      <p:sp>
        <p:nvSpPr>
          <p:cNvPr id="10" name="Slide Number Placeholder 9">
            <a:extLst>
              <a:ext uri="{FF2B5EF4-FFF2-40B4-BE49-F238E27FC236}">
                <a16:creationId xmlns:a16="http://schemas.microsoft.com/office/drawing/2014/main" id="{5898A89F-CA25-400F-B05A-AECBF2517E4F}"/>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239675560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581192" y="702156"/>
            <a:ext cx="11029616" cy="1188720"/>
          </a:xfrm>
        </p:spPr>
        <p:txBody>
          <a:bodyPr/>
          <a:lstStyle/>
          <a:p>
            <a:r>
              <a:rPr lang="en-US"/>
              <a:t>Click to edit Master title style</a:t>
            </a:r>
            <a:endParaRPr lang="en-US" dirty="0"/>
          </a:p>
        </p:txBody>
      </p:sp>
      <p:sp>
        <p:nvSpPr>
          <p:cNvPr id="3" name="Content Placeholder 2"/>
          <p:cNvSpPr>
            <a:spLocks noGrp="1"/>
          </p:cNvSpPr>
          <p:nvPr>
            <p:ph idx="1"/>
          </p:nvPr>
        </p:nvSpPr>
        <p:spPr>
          <a:xfrm>
            <a:off x="581192" y="2340864"/>
            <a:ext cx="11029615" cy="363448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8" name="Date Placeholder 7">
            <a:extLst>
              <a:ext uri="{FF2B5EF4-FFF2-40B4-BE49-F238E27FC236}">
                <a16:creationId xmlns:a16="http://schemas.microsoft.com/office/drawing/2014/main" id="{770E6237-3456-439F-802D-3BA93FC7E3E5}"/>
              </a:ext>
            </a:extLst>
          </p:cNvPr>
          <p:cNvSpPr>
            <a:spLocks noGrp="1"/>
          </p:cNvSpPr>
          <p:nvPr>
            <p:ph type="dt" sz="half" idx="10"/>
          </p:nvPr>
        </p:nvSpPr>
        <p:spPr/>
        <p:txBody>
          <a:bodyPr/>
          <a:lstStyle/>
          <a:p>
            <a:fld id="{78DD82B9-B8EE-4375-B6FF-88FA6ABB15D9}" type="datetime1">
              <a:rPr lang="en-US" smtClean="0"/>
              <a:t>3/23/2023</a:t>
            </a:fld>
            <a:endParaRPr lang="en-US" dirty="0"/>
          </a:p>
        </p:txBody>
      </p:sp>
      <p:sp>
        <p:nvSpPr>
          <p:cNvPr id="9" name="Footer Placeholder 8">
            <a:extLst>
              <a:ext uri="{FF2B5EF4-FFF2-40B4-BE49-F238E27FC236}">
                <a16:creationId xmlns:a16="http://schemas.microsoft.com/office/drawing/2014/main" id="{1356D3B5-6063-4A89-B88F-9D3043916FF8}"/>
              </a:ext>
            </a:extLst>
          </p:cNvPr>
          <p:cNvSpPr>
            <a:spLocks noGrp="1"/>
          </p:cNvSpPr>
          <p:nvPr>
            <p:ph type="ftr" sz="quarter" idx="11"/>
          </p:nvPr>
        </p:nvSpPr>
        <p:spPr/>
        <p:txBody>
          <a:bodyPr/>
          <a:lstStyle/>
          <a:p>
            <a:endParaRPr lang="en-US" dirty="0"/>
          </a:p>
        </p:txBody>
      </p:sp>
      <p:sp>
        <p:nvSpPr>
          <p:cNvPr id="10" name="Slide Number Placeholder 9">
            <a:extLst>
              <a:ext uri="{FF2B5EF4-FFF2-40B4-BE49-F238E27FC236}">
                <a16:creationId xmlns:a16="http://schemas.microsoft.com/office/drawing/2014/main" id="{02B78BF7-69D3-4CE0-A631-50EFD41EEEB8}"/>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322304117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8" name="Rectangle 7"/>
          <p:cNvSpPr>
            <a:spLocks noChangeAspect="1"/>
          </p:cNvSpPr>
          <p:nvPr/>
        </p:nvSpPr>
        <p:spPr>
          <a:xfrm>
            <a:off x="447817" y="5141974"/>
            <a:ext cx="11290860" cy="125882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581193" y="2393950"/>
            <a:ext cx="11029615" cy="2147467"/>
          </a:xfrm>
        </p:spPr>
        <p:txBody>
          <a:bodyPr anchor="b">
            <a:normAutofit/>
          </a:bodyPr>
          <a:lstStyle>
            <a:lvl1pPr algn="l">
              <a:defRPr sz="3600" b="0" cap="all">
                <a:solidFill>
                  <a:schemeClr val="tx1">
                    <a:lumMod val="75000"/>
                    <a:lumOff val="25000"/>
                  </a:schemeClr>
                </a:solidFill>
              </a:defRPr>
            </a:lvl1pPr>
          </a:lstStyle>
          <a:p>
            <a:r>
              <a:rPr lang="en-US"/>
              <a:t>Click to edit Master title style</a:t>
            </a:r>
            <a:endParaRPr lang="en-US" dirty="0"/>
          </a:p>
        </p:txBody>
      </p:sp>
      <p:sp>
        <p:nvSpPr>
          <p:cNvPr id="3" name="Text Placeholder 2"/>
          <p:cNvSpPr>
            <a:spLocks noGrp="1"/>
          </p:cNvSpPr>
          <p:nvPr>
            <p:ph type="body" idx="1"/>
          </p:nvPr>
        </p:nvSpPr>
        <p:spPr>
          <a:xfrm>
            <a:off x="581192" y="4541417"/>
            <a:ext cx="11029615" cy="600556"/>
          </a:xfrm>
        </p:spPr>
        <p:txBody>
          <a:bodyPr anchor="t">
            <a:normAutofit/>
          </a:bodyPr>
          <a:lstStyle>
            <a:lvl1pPr marL="0" indent="0" algn="l">
              <a:buNone/>
              <a:defRPr sz="1800" cap="all">
                <a:solidFill>
                  <a:schemeClr val="accent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7" name="Date Placeholder 6">
            <a:extLst>
              <a:ext uri="{FF2B5EF4-FFF2-40B4-BE49-F238E27FC236}">
                <a16:creationId xmlns:a16="http://schemas.microsoft.com/office/drawing/2014/main" id="{61582016-5696-4A93-887F-BBB3B9002FE5}"/>
              </a:ext>
            </a:extLst>
          </p:cNvPr>
          <p:cNvSpPr>
            <a:spLocks noGrp="1"/>
          </p:cNvSpPr>
          <p:nvPr>
            <p:ph type="dt" sz="half" idx="10"/>
          </p:nvPr>
        </p:nvSpPr>
        <p:spPr/>
        <p:txBody>
          <a:bodyPr/>
          <a:lstStyle/>
          <a:p>
            <a:fld id="{B2497495-0637-405E-AE64-5CC7506D51F5}" type="datetime1">
              <a:rPr lang="en-US" smtClean="0"/>
              <a:t>3/23/2023</a:t>
            </a:fld>
            <a:endParaRPr lang="en-US" dirty="0"/>
          </a:p>
        </p:txBody>
      </p:sp>
      <p:sp>
        <p:nvSpPr>
          <p:cNvPr id="9" name="Footer Placeholder 8">
            <a:extLst>
              <a:ext uri="{FF2B5EF4-FFF2-40B4-BE49-F238E27FC236}">
                <a16:creationId xmlns:a16="http://schemas.microsoft.com/office/drawing/2014/main" id="{857CFCD5-1192-4E18-8A8F-29E153B44DA4}"/>
              </a:ext>
            </a:extLst>
          </p:cNvPr>
          <p:cNvSpPr>
            <a:spLocks noGrp="1"/>
          </p:cNvSpPr>
          <p:nvPr>
            <p:ph type="ftr" sz="quarter" idx="11"/>
          </p:nvPr>
        </p:nvSpPr>
        <p:spPr/>
        <p:txBody>
          <a:bodyPr/>
          <a:lstStyle/>
          <a:p>
            <a:endParaRPr lang="en-US" dirty="0"/>
          </a:p>
        </p:txBody>
      </p:sp>
      <p:sp>
        <p:nvSpPr>
          <p:cNvPr id="10" name="Slide Number Placeholder 9">
            <a:extLst>
              <a:ext uri="{FF2B5EF4-FFF2-40B4-BE49-F238E27FC236}">
                <a16:creationId xmlns:a16="http://schemas.microsoft.com/office/drawing/2014/main" id="{E39A109E-5018-4794-92B3-FD5E5BCD95E8}"/>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08593214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581193" y="729658"/>
            <a:ext cx="11029616" cy="988332"/>
          </a:xfrm>
        </p:spPr>
        <p:txBody>
          <a:bodyPr/>
          <a:lstStyle/>
          <a:p>
            <a:r>
              <a:rPr lang="en-US"/>
              <a:t>Click to edit Master title style</a:t>
            </a:r>
            <a:endParaRPr lang="en-US" dirty="0"/>
          </a:p>
        </p:txBody>
      </p:sp>
      <p:sp>
        <p:nvSpPr>
          <p:cNvPr id="3" name="Content Placeholder 2"/>
          <p:cNvSpPr>
            <a:spLocks noGrp="1"/>
          </p:cNvSpPr>
          <p:nvPr>
            <p:ph sz="half" idx="1"/>
          </p:nvPr>
        </p:nvSpPr>
        <p:spPr>
          <a:xfrm>
            <a:off x="581193" y="2228003"/>
            <a:ext cx="5194767" cy="363304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416039" y="2228003"/>
            <a:ext cx="5194769" cy="363304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7BFFD690-9426-415D-8B65-26881E07B2D4}" type="datetime1">
              <a:rPr lang="en-US" smtClean="0"/>
              <a:t>3/23/2023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378337198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p:cSld name="Comparison">
    <p:spTree>
      <p:nvGrpSpPr>
        <p:cNvPr id="1" name=""/>
        <p:cNvGrpSpPr/>
        <p:nvPr/>
      </p:nvGrpSpPr>
      <p:grpSpPr>
        <a:xfrm>
          <a:off x="0" y="0"/>
          <a:ext cx="0" cy="0"/>
          <a:chOff x="0" y="0"/>
          <a:chExt cx="0" cy="0"/>
        </a:xfrm>
      </p:grpSpPr>
      <p:sp>
        <p:nvSpPr>
          <p:cNvPr id="12" name="Title 1"/>
          <p:cNvSpPr>
            <a:spLocks noGrp="1"/>
          </p:cNvSpPr>
          <p:nvPr>
            <p:ph type="title"/>
          </p:nvPr>
        </p:nvSpPr>
        <p:spPr>
          <a:xfrm>
            <a:off x="581193" y="729658"/>
            <a:ext cx="11029616" cy="988332"/>
          </a:xfrm>
        </p:spPr>
        <p:txBody>
          <a:bodyPr/>
          <a:lstStyle/>
          <a:p>
            <a:r>
              <a:rPr lang="en-US"/>
              <a:t>Click to edit Master title style</a:t>
            </a:r>
            <a:endParaRPr lang="en-US" dirty="0"/>
          </a:p>
        </p:txBody>
      </p:sp>
      <p:sp>
        <p:nvSpPr>
          <p:cNvPr id="3" name="Text Placeholder 2"/>
          <p:cNvSpPr>
            <a:spLocks noGrp="1"/>
          </p:cNvSpPr>
          <p:nvPr>
            <p:ph type="body" idx="1"/>
          </p:nvPr>
        </p:nvSpPr>
        <p:spPr>
          <a:xfrm>
            <a:off x="581191" y="2250891"/>
            <a:ext cx="5194769" cy="557784"/>
          </a:xfrm>
        </p:spPr>
        <p:txBody>
          <a:bodyPr anchor="ctr">
            <a:noAutofit/>
          </a:bodyPr>
          <a:lstStyle>
            <a:lvl1pPr marL="0" indent="0">
              <a:buNone/>
              <a:defRPr sz="2000" b="0">
                <a:solidFill>
                  <a:schemeClr val="tx1">
                    <a:lumMod val="75000"/>
                    <a:lumOff val="2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581194" y="2926052"/>
            <a:ext cx="5194766" cy="2934999"/>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416039" y="2250892"/>
            <a:ext cx="5194770" cy="553373"/>
          </a:xfrm>
        </p:spPr>
        <p:txBody>
          <a:bodyPr anchor="ctr">
            <a:noAutofit/>
          </a:bodyPr>
          <a:lstStyle>
            <a:lvl1pPr marL="0" marR="0" indent="0" algn="l" defTabSz="457200" rtl="0" eaLnBrk="1" fontAlgn="auto" latinLnBrk="0" hangingPunct="1">
              <a:lnSpc>
                <a:spcPct val="100000"/>
              </a:lnSpc>
              <a:spcBef>
                <a:spcPct val="20000"/>
              </a:spcBef>
              <a:spcAft>
                <a:spcPts val="600"/>
              </a:spcAft>
              <a:buClr>
                <a:schemeClr val="accent1"/>
              </a:buClr>
              <a:buSzPct val="92000"/>
              <a:buFont typeface="Wingdings 2" panose="05020102010507070707" pitchFamily="18" charset="2"/>
              <a:buNone/>
              <a:tabLst/>
              <a:defRPr sz="2000" b="0">
                <a:solidFill>
                  <a:schemeClr val="tx1">
                    <a:lumMod val="75000"/>
                    <a:lumOff val="2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marL="0" marR="0" lvl="0" indent="0" algn="l" defTabSz="457200" rtl="0" eaLnBrk="1" fontAlgn="auto" latinLnBrk="0" hangingPunct="1">
              <a:lnSpc>
                <a:spcPct val="100000"/>
              </a:lnSpc>
              <a:spcBef>
                <a:spcPct val="20000"/>
              </a:spcBef>
              <a:spcAft>
                <a:spcPts val="600"/>
              </a:spcAft>
              <a:buClr>
                <a:schemeClr val="accent1"/>
              </a:buClr>
              <a:buSzPct val="92000"/>
              <a:buFont typeface="Wingdings 2" panose="05020102010507070707" pitchFamily="18" charset="2"/>
              <a:buNone/>
              <a:tabLst/>
              <a:defRPr/>
            </a:pPr>
            <a:r>
              <a:rPr lang="en-US"/>
              <a:t>Click to edit Master text styles</a:t>
            </a:r>
          </a:p>
        </p:txBody>
      </p:sp>
      <p:sp>
        <p:nvSpPr>
          <p:cNvPr id="6" name="Content Placeholder 5"/>
          <p:cNvSpPr>
            <a:spLocks noGrp="1"/>
          </p:cNvSpPr>
          <p:nvPr>
            <p:ph sz="quarter" idx="4"/>
          </p:nvPr>
        </p:nvSpPr>
        <p:spPr>
          <a:xfrm>
            <a:off x="6416037" y="2926052"/>
            <a:ext cx="5194771" cy="2934999"/>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04C4989A-474C-40DE-95B9-011C28B71673}" type="datetime1">
              <a:rPr lang="en-US" smtClean="0"/>
              <a:t>3/23/2023</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52278343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8" name="Title 1"/>
          <p:cNvSpPr>
            <a:spLocks noGrp="1"/>
          </p:cNvSpPr>
          <p:nvPr>
            <p:ph type="title"/>
          </p:nvPr>
        </p:nvSpPr>
        <p:spPr>
          <a:xfrm>
            <a:off x="575894" y="729658"/>
            <a:ext cx="11029616" cy="988332"/>
          </a:xfr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5DB4ED54-5B5E-4A04-93D3-5772E3CE3818}" type="datetime1">
              <a:rPr lang="en-US" smtClean="0"/>
              <a:t>3/23/2023</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4230530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EDE50D6-574B-40AF-946F-D52A04ADE379}" type="datetime1">
              <a:rPr lang="en-US" smtClean="0"/>
              <a:t>3/23/2023</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394828772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9" name="Rectangle 8"/>
          <p:cNvSpPr>
            <a:spLocks noChangeAspect="1"/>
          </p:cNvSpPr>
          <p:nvPr/>
        </p:nvSpPr>
        <p:spPr>
          <a:xfrm>
            <a:off x="447817" y="601200"/>
            <a:ext cx="3682723" cy="5815475"/>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767857" y="933450"/>
            <a:ext cx="3031852" cy="1722419"/>
          </a:xfrm>
        </p:spPr>
        <p:txBody>
          <a:bodyPr anchor="b">
            <a:normAutofit/>
          </a:bodyPr>
          <a:lstStyle>
            <a:lvl1pPr algn="l">
              <a:defRPr sz="2400" b="0">
                <a:solidFill>
                  <a:srgbClr val="FFFFFF"/>
                </a:solidFill>
              </a:defRPr>
            </a:lvl1pPr>
          </a:lstStyle>
          <a:p>
            <a:r>
              <a:rPr lang="en-US"/>
              <a:t>Click to edit Master title style</a:t>
            </a:r>
            <a:endParaRPr lang="en-US" dirty="0"/>
          </a:p>
        </p:txBody>
      </p:sp>
      <p:sp>
        <p:nvSpPr>
          <p:cNvPr id="3" name="Content Placeholder 2"/>
          <p:cNvSpPr>
            <a:spLocks noGrp="1"/>
          </p:cNvSpPr>
          <p:nvPr>
            <p:ph idx="1"/>
          </p:nvPr>
        </p:nvSpPr>
        <p:spPr>
          <a:xfrm>
            <a:off x="4900928" y="1179829"/>
            <a:ext cx="6650991" cy="4658216"/>
          </a:xfrm>
        </p:spPr>
        <p:txBody>
          <a:bodyPr anchor="ctr">
            <a:normAutofit/>
          </a:bodyPr>
          <a:lstStyle>
            <a:lvl1pPr>
              <a:defRPr sz="2000">
                <a:solidFill>
                  <a:schemeClr val="tx2"/>
                </a:solidFill>
              </a:defRPr>
            </a:lvl1pPr>
            <a:lvl2pPr>
              <a:defRPr sz="1800">
                <a:solidFill>
                  <a:schemeClr val="tx2"/>
                </a:solidFill>
              </a:defRPr>
            </a:lvl2pPr>
            <a:lvl3pPr>
              <a:defRPr sz="1600">
                <a:solidFill>
                  <a:schemeClr val="tx2"/>
                </a:solidFill>
              </a:defRPr>
            </a:lvl3pPr>
            <a:lvl4pPr>
              <a:defRPr sz="1400">
                <a:solidFill>
                  <a:schemeClr val="tx2"/>
                </a:solidFill>
              </a:defRPr>
            </a:lvl4pPr>
            <a:lvl5pPr>
              <a:defRPr sz="1400">
                <a:solidFill>
                  <a:schemeClr val="tx2"/>
                </a:solidFill>
              </a:defRPr>
            </a:lvl5pPr>
            <a:lvl6pPr>
              <a:defRPr sz="1400">
                <a:solidFill>
                  <a:schemeClr val="tx2"/>
                </a:solidFill>
              </a:defRPr>
            </a:lvl6pPr>
            <a:lvl7pPr>
              <a:defRPr sz="1400">
                <a:solidFill>
                  <a:schemeClr val="tx2"/>
                </a:solidFill>
              </a:defRPr>
            </a:lvl7pPr>
            <a:lvl8pPr>
              <a:defRPr sz="1400">
                <a:solidFill>
                  <a:schemeClr val="tx2"/>
                </a:solidFill>
              </a:defRPr>
            </a:lvl8pPr>
            <a:lvl9pPr>
              <a:defRPr sz="1400">
                <a:solidFill>
                  <a:schemeClr val="tx2"/>
                </a:solidFill>
              </a:defRPr>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767857" y="2836654"/>
            <a:ext cx="3031852" cy="3001392"/>
          </a:xfrm>
        </p:spPr>
        <p:txBody>
          <a:bodyPr anchor="t">
            <a:normAutofit/>
          </a:bodyPr>
          <a:lstStyle>
            <a:lvl1pPr marL="0" indent="0" algn="l">
              <a:buNone/>
              <a:defRPr sz="1600">
                <a:solidFill>
                  <a:srgbClr val="FFFFFF"/>
                </a:solidFill>
              </a:defRPr>
            </a:lvl1pPr>
            <a:lvl2pPr marL="457200" indent="0">
              <a:buNone/>
              <a:defRPr sz="11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8" name="Date Placeholder 7">
            <a:extLst>
              <a:ext uri="{FF2B5EF4-FFF2-40B4-BE49-F238E27FC236}">
                <a16:creationId xmlns:a16="http://schemas.microsoft.com/office/drawing/2014/main" id="{0B919CC2-2A65-446F-B538-9E6249035445}"/>
              </a:ext>
            </a:extLst>
          </p:cNvPr>
          <p:cNvSpPr>
            <a:spLocks noGrp="1"/>
          </p:cNvSpPr>
          <p:nvPr>
            <p:ph type="dt" sz="half" idx="10"/>
          </p:nvPr>
        </p:nvSpPr>
        <p:spPr>
          <a:xfrm>
            <a:off x="7605951" y="6456916"/>
            <a:ext cx="2844799" cy="365125"/>
          </a:xfrm>
        </p:spPr>
        <p:txBody>
          <a:bodyPr/>
          <a:lstStyle/>
          <a:p>
            <a:fld id="{D82884F1-FFEA-405F-9602-3DCA865EDA4E}" type="datetime1">
              <a:rPr lang="en-US" smtClean="0"/>
              <a:t>3/23/2023</a:t>
            </a:fld>
            <a:endParaRPr lang="en-US" dirty="0"/>
          </a:p>
        </p:txBody>
      </p:sp>
      <p:sp>
        <p:nvSpPr>
          <p:cNvPr id="10" name="Footer Placeholder 9">
            <a:extLst>
              <a:ext uri="{FF2B5EF4-FFF2-40B4-BE49-F238E27FC236}">
                <a16:creationId xmlns:a16="http://schemas.microsoft.com/office/drawing/2014/main" id="{B72412AE-119E-4982-8B24-63365EFCA796}"/>
              </a:ext>
            </a:extLst>
          </p:cNvPr>
          <p:cNvSpPr>
            <a:spLocks noGrp="1"/>
          </p:cNvSpPr>
          <p:nvPr>
            <p:ph type="ftr" sz="quarter" idx="11"/>
          </p:nvPr>
        </p:nvSpPr>
        <p:spPr>
          <a:xfrm>
            <a:off x="581192" y="6452590"/>
            <a:ext cx="6917210" cy="365125"/>
          </a:xfrm>
        </p:spPr>
        <p:txBody>
          <a:bodyPr/>
          <a:lstStyle/>
          <a:p>
            <a:endParaRPr lang="en-US" dirty="0"/>
          </a:p>
        </p:txBody>
      </p:sp>
      <p:sp>
        <p:nvSpPr>
          <p:cNvPr id="11" name="Slide Number Placeholder 10">
            <a:extLst>
              <a:ext uri="{FF2B5EF4-FFF2-40B4-BE49-F238E27FC236}">
                <a16:creationId xmlns:a16="http://schemas.microsoft.com/office/drawing/2014/main" id="{7FC4BB19-6AD1-45CF-9F99-00B109890FAB}"/>
              </a:ext>
            </a:extLst>
          </p:cNvPr>
          <p:cNvSpPr>
            <a:spLocks noGrp="1"/>
          </p:cNvSpPr>
          <p:nvPr>
            <p:ph type="sldNum" sz="quarter" idx="12"/>
          </p:nvPr>
        </p:nvSpPr>
        <p:spPr>
          <a:xfrm>
            <a:off x="10558300" y="6456916"/>
            <a:ext cx="1052510" cy="365125"/>
          </a:xfrm>
        </p:spPr>
        <p:txBody>
          <a:bodyPr/>
          <a:lstStyle/>
          <a:p>
            <a:fld id="{3A98EE3D-8CD1-4C3F-BD1C-C98C9596463C}" type="slidenum">
              <a:rPr lang="en-US" smtClean="0"/>
              <a:pPr/>
              <a:t>‹#›</a:t>
            </a:fld>
            <a:endParaRPr lang="en-US" dirty="0"/>
          </a:p>
        </p:txBody>
      </p:sp>
    </p:spTree>
    <p:extLst>
      <p:ext uri="{BB962C8B-B14F-4D97-AF65-F5344CB8AC3E}">
        <p14:creationId xmlns:p14="http://schemas.microsoft.com/office/powerpoint/2010/main" val="369997328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581193" y="4693389"/>
            <a:ext cx="11029616" cy="566738"/>
          </a:xfrm>
        </p:spPr>
        <p:txBody>
          <a:bodyPr anchor="b">
            <a:normAutofit/>
          </a:bodyPr>
          <a:lstStyle>
            <a:lvl1pPr algn="l">
              <a:defRPr sz="2400" b="0">
                <a:solidFill>
                  <a:schemeClr val="tx1">
                    <a:lumMod val="75000"/>
                    <a:lumOff val="25000"/>
                  </a:schemeClr>
                </a:solidFill>
              </a:defRPr>
            </a:lvl1pPr>
          </a:lstStyle>
          <a:p>
            <a:r>
              <a:rPr lang="en-US"/>
              <a:t>Click to edit Master title style</a:t>
            </a:r>
            <a:endParaRPr lang="en-US" dirty="0"/>
          </a:p>
        </p:txBody>
      </p:sp>
      <p:sp>
        <p:nvSpPr>
          <p:cNvPr id="3" name="Picture Placeholder 2"/>
          <p:cNvSpPr>
            <a:spLocks noGrp="1" noChangeAspect="1"/>
          </p:cNvSpPr>
          <p:nvPr>
            <p:ph type="pic" idx="1"/>
          </p:nvPr>
        </p:nvSpPr>
        <p:spPr>
          <a:xfrm>
            <a:off x="447817" y="641350"/>
            <a:ext cx="11290859" cy="3651249"/>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581192" y="5260127"/>
            <a:ext cx="11029617" cy="998148"/>
          </a:xfrm>
        </p:spPr>
        <p:txBody>
          <a:bodyPr anchor="t">
            <a:normAutofit/>
          </a:bodyPr>
          <a:lstStyle>
            <a:lvl1pPr marL="0" indent="0">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7E18DB4A-8810-4A10-AD5C-D5E2C667F5B3}" type="datetime1">
              <a:rPr lang="en-US" smtClean="0"/>
              <a:t>3/23/2023</a:t>
            </a:fld>
            <a:endParaRPr lang="en-US" dirty="0"/>
          </a:p>
        </p:txBody>
      </p:sp>
      <p:sp>
        <p:nvSpPr>
          <p:cNvPr id="6" name="Footer Placeholder 5"/>
          <p:cNvSpPr>
            <a:spLocks noGrp="1"/>
          </p:cNvSpPr>
          <p:nvPr>
            <p:ph type="ftr" sz="quarter" idx="11"/>
          </p:nvPr>
        </p:nvSpPr>
        <p:spPr/>
        <p:txBody>
          <a:bodyPr/>
          <a:lstStyle/>
          <a:p>
            <a:pPr algn="l"/>
            <a:endParaRPr lang="en-US" dirty="0"/>
          </a:p>
        </p:txBody>
      </p:sp>
      <p:sp>
        <p:nvSpPr>
          <p:cNvPr id="7" name="Slide Number Placeholder 6"/>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01254633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9" name="Title 1"/>
          <p:cNvSpPr>
            <a:spLocks noGrp="1"/>
          </p:cNvSpPr>
          <p:nvPr>
            <p:ph type="title"/>
          </p:nvPr>
        </p:nvSpPr>
        <p:spPr>
          <a:xfrm>
            <a:off x="581192" y="702156"/>
            <a:ext cx="11029616" cy="1013800"/>
          </a:xfrm>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lvl1pPr algn="l">
              <a:defRPr/>
            </a:lvl1pPr>
            <a:lvl2pPr algn="l">
              <a:defRPr/>
            </a:lvl2pPr>
            <a:lvl3pPr algn="l">
              <a:defRPr/>
            </a:lvl3pPr>
            <a:lvl4pPr algn="l">
              <a:defRPr/>
            </a:lvl4pPr>
            <a:lvl5pPr algn="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2CED4963-E985-44C4-B8C4-FDD613B7C2F8}" type="datetime1">
              <a:rPr lang="en-US" smtClean="0"/>
              <a:t>3/23/2023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260870183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7" name="Rectangle 6"/>
          <p:cNvSpPr>
            <a:spLocks noChangeAspect="1"/>
          </p:cNvSpPr>
          <p:nvPr/>
        </p:nvSpPr>
        <p:spPr>
          <a:xfrm>
            <a:off x="8058151" y="599725"/>
            <a:ext cx="3687316" cy="5816950"/>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2" name="Vertical Title 1"/>
          <p:cNvSpPr>
            <a:spLocks noGrp="1"/>
          </p:cNvSpPr>
          <p:nvPr>
            <p:ph type="title" orient="vert"/>
          </p:nvPr>
        </p:nvSpPr>
        <p:spPr>
          <a:xfrm>
            <a:off x="8204200" y="863600"/>
            <a:ext cx="3124200" cy="4807326"/>
          </a:xfrm>
        </p:spPr>
        <p:txBody>
          <a:bodyPr vert="eaVert" anchor="ctr"/>
          <a:lstStyle>
            <a:lvl1pPr>
              <a:defRPr>
                <a:solidFill>
                  <a:srgbClr val="FFFFFF"/>
                </a:solidFill>
              </a:defRPr>
            </a:lvl1pPr>
          </a:lstStyle>
          <a:p>
            <a:r>
              <a:rPr lang="en-US"/>
              <a:t>Click to edit Master title style</a:t>
            </a:r>
            <a:endParaRPr lang="en-US" dirty="0"/>
          </a:p>
        </p:txBody>
      </p:sp>
      <p:sp>
        <p:nvSpPr>
          <p:cNvPr id="3" name="Vertical Text Placeholder 2"/>
          <p:cNvSpPr>
            <a:spLocks noGrp="1"/>
          </p:cNvSpPr>
          <p:nvPr>
            <p:ph type="body" orient="vert" idx="1"/>
          </p:nvPr>
        </p:nvSpPr>
        <p:spPr>
          <a:xfrm>
            <a:off x="774923" y="863600"/>
            <a:ext cx="7161625" cy="4807326"/>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8" name="Rectangle 7">
            <a:extLst>
              <a:ext uri="{FF2B5EF4-FFF2-40B4-BE49-F238E27FC236}">
                <a16:creationId xmlns:a16="http://schemas.microsoft.com/office/drawing/2014/main" id="{F6423B97-A5D4-47B9-8861-73B3707A04CF}"/>
              </a:ext>
            </a:extLst>
          </p:cNvPr>
          <p:cNvSpPr/>
          <p:nvPr/>
        </p:nvSpPr>
        <p:spPr>
          <a:xfrm>
            <a:off x="446534" y="457200"/>
            <a:ext cx="3703320" cy="94997"/>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sp>
      <p:sp>
        <p:nvSpPr>
          <p:cNvPr id="9" name="Rectangle 8">
            <a:extLst>
              <a:ext uri="{FF2B5EF4-FFF2-40B4-BE49-F238E27FC236}">
                <a16:creationId xmlns:a16="http://schemas.microsoft.com/office/drawing/2014/main" id="{1AEC0421-37B4-4481-A10D-69FDF5EC7909}"/>
              </a:ext>
            </a:extLst>
          </p:cNvPr>
          <p:cNvSpPr/>
          <p:nvPr/>
        </p:nvSpPr>
        <p:spPr>
          <a:xfrm>
            <a:off x="8042147" y="453643"/>
            <a:ext cx="3703320" cy="98554"/>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10" name="Rectangle 9">
            <a:extLst>
              <a:ext uri="{FF2B5EF4-FFF2-40B4-BE49-F238E27FC236}">
                <a16:creationId xmlns:a16="http://schemas.microsoft.com/office/drawing/2014/main" id="{5F7265B5-9F97-4F1E-99E9-74F7B7E62337}"/>
              </a:ext>
            </a:extLst>
          </p:cNvPr>
          <p:cNvSpPr/>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11" name="Date Placeholder 10">
            <a:extLst>
              <a:ext uri="{FF2B5EF4-FFF2-40B4-BE49-F238E27FC236}">
                <a16:creationId xmlns:a16="http://schemas.microsoft.com/office/drawing/2014/main" id="{5C74A470-3BD3-4F33-80E5-67E6E87FCBE7}"/>
              </a:ext>
            </a:extLst>
          </p:cNvPr>
          <p:cNvSpPr>
            <a:spLocks noGrp="1"/>
          </p:cNvSpPr>
          <p:nvPr>
            <p:ph type="dt" sz="half" idx="10"/>
          </p:nvPr>
        </p:nvSpPr>
        <p:spPr/>
        <p:txBody>
          <a:bodyPr/>
          <a:lstStyle/>
          <a:p>
            <a:fld id="{ED291B17-9318-49DB-B28B-6E5994AE9581}" type="datetime1">
              <a:rPr lang="en-US" smtClean="0"/>
              <a:t>3/23/2023</a:t>
            </a:fld>
            <a:endParaRPr lang="en-US" dirty="0"/>
          </a:p>
        </p:txBody>
      </p:sp>
      <p:sp>
        <p:nvSpPr>
          <p:cNvPr id="12" name="Footer Placeholder 11">
            <a:extLst>
              <a:ext uri="{FF2B5EF4-FFF2-40B4-BE49-F238E27FC236}">
                <a16:creationId xmlns:a16="http://schemas.microsoft.com/office/drawing/2014/main" id="{9A3A30BA-DB50-4D7D-BCDE-17D20FB354DF}"/>
              </a:ext>
            </a:extLst>
          </p:cNvPr>
          <p:cNvSpPr>
            <a:spLocks noGrp="1"/>
          </p:cNvSpPr>
          <p:nvPr>
            <p:ph type="ftr" sz="quarter" idx="11"/>
          </p:nvPr>
        </p:nvSpPr>
        <p:spPr/>
        <p:txBody>
          <a:bodyPr/>
          <a:lstStyle/>
          <a:p>
            <a:endParaRPr lang="en-US" dirty="0"/>
          </a:p>
        </p:txBody>
      </p:sp>
      <p:sp>
        <p:nvSpPr>
          <p:cNvPr id="13" name="Slide Number Placeholder 12">
            <a:extLst>
              <a:ext uri="{FF2B5EF4-FFF2-40B4-BE49-F238E27FC236}">
                <a16:creationId xmlns:a16="http://schemas.microsoft.com/office/drawing/2014/main" id="{76FF9E58-C0B2-436B-A21C-DB45A00D6515}"/>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46947099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581192" y="705124"/>
            <a:ext cx="11029616" cy="1189554"/>
          </a:xfrm>
          <a:prstGeom prst="rect">
            <a:avLst/>
          </a:prstGeom>
        </p:spPr>
        <p:txBody>
          <a:bodyPr vert="horz" lIns="91440" tIns="45720" rIns="91440" bIns="45720" rtlCol="0" anchor="b">
            <a:normAutofit/>
          </a:bodyPr>
          <a:lstStyle/>
          <a:p>
            <a:r>
              <a:rPr lang="en-US"/>
              <a:t>Click to edit Master title style</a:t>
            </a:r>
            <a:endParaRPr lang="en-US" dirty="0"/>
          </a:p>
        </p:txBody>
      </p:sp>
      <p:sp>
        <p:nvSpPr>
          <p:cNvPr id="3" name="Text Placeholder 2"/>
          <p:cNvSpPr>
            <a:spLocks noGrp="1"/>
          </p:cNvSpPr>
          <p:nvPr>
            <p:ph type="body" idx="1"/>
          </p:nvPr>
        </p:nvSpPr>
        <p:spPr>
          <a:xfrm>
            <a:off x="581192" y="2336002"/>
            <a:ext cx="11029616" cy="3652047"/>
          </a:xfrm>
          <a:prstGeom prst="rect">
            <a:avLst/>
          </a:prstGeom>
        </p:spPr>
        <p:txBody>
          <a:bodyPr vert="horz" lIns="91440" tIns="45720" rIns="91440" bIns="45720" rtlCol="0"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605951" y="6423914"/>
            <a:ext cx="2844799" cy="365125"/>
          </a:xfrm>
          <a:prstGeom prst="rect">
            <a:avLst/>
          </a:prstGeom>
        </p:spPr>
        <p:txBody>
          <a:bodyPr vert="horz" lIns="91440" tIns="45720" rIns="91440" bIns="45720" rtlCol="0" anchor="ctr"/>
          <a:lstStyle>
            <a:lvl1pPr algn="r">
              <a:defRPr sz="850">
                <a:solidFill>
                  <a:schemeClr val="tx1">
                    <a:lumMod val="75000"/>
                    <a:lumOff val="25000"/>
                  </a:schemeClr>
                </a:solidFill>
              </a:defRPr>
            </a:lvl1pPr>
          </a:lstStyle>
          <a:p>
            <a:fld id="{ED291B17-9318-49DB-B28B-6E5994AE9581}" type="datetime1">
              <a:rPr lang="en-US" smtClean="0"/>
              <a:t>3/23/2023</a:t>
            </a:fld>
            <a:endParaRPr lang="en-US" dirty="0"/>
          </a:p>
        </p:txBody>
      </p:sp>
      <p:sp>
        <p:nvSpPr>
          <p:cNvPr id="5" name="Footer Placeholder 4"/>
          <p:cNvSpPr>
            <a:spLocks noGrp="1"/>
          </p:cNvSpPr>
          <p:nvPr>
            <p:ph type="ftr" sz="quarter" idx="3"/>
          </p:nvPr>
        </p:nvSpPr>
        <p:spPr>
          <a:xfrm>
            <a:off x="581192" y="6423914"/>
            <a:ext cx="6917210" cy="365125"/>
          </a:xfrm>
          <a:prstGeom prst="rect">
            <a:avLst/>
          </a:prstGeom>
        </p:spPr>
        <p:txBody>
          <a:bodyPr vert="horz" lIns="91440" tIns="45720" rIns="91440" bIns="45720" rtlCol="0" anchor="ctr"/>
          <a:lstStyle>
            <a:lvl1pPr algn="l">
              <a:defRPr sz="850" cap="all">
                <a:solidFill>
                  <a:schemeClr val="tx1">
                    <a:lumMod val="75000"/>
                    <a:lumOff val="25000"/>
                  </a:schemeClr>
                </a:solidFill>
              </a:defRPr>
            </a:lvl1pPr>
          </a:lstStyle>
          <a:p>
            <a:endParaRPr lang="en-US" dirty="0"/>
          </a:p>
        </p:txBody>
      </p:sp>
      <p:sp>
        <p:nvSpPr>
          <p:cNvPr id="6" name="Slide Number Placeholder 5"/>
          <p:cNvSpPr>
            <a:spLocks noGrp="1"/>
          </p:cNvSpPr>
          <p:nvPr>
            <p:ph type="sldNum" sz="quarter" idx="4"/>
          </p:nvPr>
        </p:nvSpPr>
        <p:spPr>
          <a:xfrm>
            <a:off x="10558300" y="6423914"/>
            <a:ext cx="1052510" cy="365125"/>
          </a:xfrm>
          <a:prstGeom prst="rect">
            <a:avLst/>
          </a:prstGeom>
        </p:spPr>
        <p:txBody>
          <a:bodyPr vert="horz" lIns="91440" tIns="45720" rIns="91440" bIns="45720" rtlCol="0" anchor="ctr"/>
          <a:lstStyle>
            <a:lvl1pPr algn="r">
              <a:defRPr sz="850">
                <a:solidFill>
                  <a:schemeClr val="tx1">
                    <a:lumMod val="75000"/>
                    <a:lumOff val="25000"/>
                  </a:schemeClr>
                </a:solidFill>
              </a:defRPr>
            </a:lvl1pPr>
          </a:lstStyle>
          <a:p>
            <a:fld id="{3A98EE3D-8CD1-4C3F-BD1C-C98C9596463C}" type="slidenum">
              <a:rPr lang="en-US" smtClean="0"/>
              <a:t>‹#›</a:t>
            </a:fld>
            <a:endParaRPr lang="en-US" dirty="0"/>
          </a:p>
        </p:txBody>
      </p:sp>
      <p:sp>
        <p:nvSpPr>
          <p:cNvPr id="9" name="Rectangle 8"/>
          <p:cNvSpPr/>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10" name="Rectangle 9"/>
          <p:cNvSpPr/>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sp>
      <p:sp>
        <p:nvSpPr>
          <p:cNvPr id="11" name="Rectangle 10"/>
          <p:cNvSpPr/>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Tree>
    <p:extLst>
      <p:ext uri="{BB962C8B-B14F-4D97-AF65-F5344CB8AC3E}">
        <p14:creationId xmlns:p14="http://schemas.microsoft.com/office/powerpoint/2010/main" val="2783901645"/>
      </p:ext>
    </p:extLst>
  </p:cSld>
  <p:clrMap bg1="lt1" tx1="dk1" bg2="lt2" tx2="dk2" accent1="accent1" accent2="accent2" accent3="accent3" accent4="accent4" accent5="accent5" accent6="accent6" hlink="hlink" folHlink="folHlink"/>
  <p:sldLayoutIdLst>
    <p:sldLayoutId id="2147483896" r:id="rId1"/>
    <p:sldLayoutId id="2147483897" r:id="rId2"/>
    <p:sldLayoutId id="2147483898" r:id="rId3"/>
    <p:sldLayoutId id="2147483899" r:id="rId4"/>
    <p:sldLayoutId id="2147483900" r:id="rId5"/>
    <p:sldLayoutId id="2147483894" r:id="rId6"/>
    <p:sldLayoutId id="2147483890" r:id="rId7"/>
    <p:sldLayoutId id="2147483891" r:id="rId8"/>
    <p:sldLayoutId id="2147483892" r:id="rId9"/>
    <p:sldLayoutId id="2147483893" r:id="rId10"/>
    <p:sldLayoutId id="2147483895" r:id="rId11"/>
  </p:sldLayoutIdLst>
  <p:hf sldNum="0" hdr="0" ftr="0" dt="0"/>
  <p:txStyles>
    <p:titleStyle>
      <a:lvl1pPr algn="l" defTabSz="457200" rtl="0" eaLnBrk="1" latinLnBrk="0" hangingPunct="1">
        <a:lnSpc>
          <a:spcPct val="90000"/>
        </a:lnSpc>
        <a:spcBef>
          <a:spcPct val="0"/>
        </a:spcBef>
        <a:buNone/>
        <a:defRPr sz="2700" b="0" kern="1200" cap="all">
          <a:solidFill>
            <a:schemeClr val="tx1">
              <a:lumMod val="75000"/>
              <a:lumOff val="2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06000" indent="-306000" algn="l" defTabSz="457200" rtl="0" eaLnBrk="1" latinLnBrk="0" hangingPunct="1">
        <a:lnSpc>
          <a:spcPct val="110000"/>
        </a:lnSpc>
        <a:spcBef>
          <a:spcPct val="20000"/>
        </a:spcBef>
        <a:spcAft>
          <a:spcPts val="600"/>
        </a:spcAft>
        <a:buClr>
          <a:schemeClr val="accent1"/>
        </a:buClr>
        <a:buSzPct val="92000"/>
        <a:buFont typeface="Wingdings 2" panose="05020102010507070707" pitchFamily="18" charset="2"/>
        <a:buChar char=""/>
        <a:defRPr sz="1700" kern="1200">
          <a:solidFill>
            <a:schemeClr val="tx1">
              <a:lumMod val="75000"/>
              <a:lumOff val="25000"/>
            </a:schemeClr>
          </a:solidFill>
          <a:latin typeface="+mn-lt"/>
          <a:ea typeface="+mn-ea"/>
          <a:cs typeface="+mn-cs"/>
        </a:defRPr>
      </a:lvl1pPr>
      <a:lvl2pPr marL="630000" indent="-306000" algn="l" defTabSz="457200" rtl="0" eaLnBrk="1" latinLnBrk="0" hangingPunct="1">
        <a:lnSpc>
          <a:spcPct val="110000"/>
        </a:lnSpc>
        <a:spcBef>
          <a:spcPct val="20000"/>
        </a:spcBef>
        <a:spcAft>
          <a:spcPts val="600"/>
        </a:spcAft>
        <a:buClr>
          <a:schemeClr val="accent1"/>
        </a:buClr>
        <a:buSzPct val="92000"/>
        <a:buFont typeface="Wingdings 2" panose="05020102010507070707" pitchFamily="18" charset="2"/>
        <a:buChar char=""/>
        <a:defRPr sz="1500" kern="1200">
          <a:solidFill>
            <a:schemeClr val="tx1">
              <a:lumMod val="75000"/>
              <a:lumOff val="25000"/>
            </a:schemeClr>
          </a:solidFill>
          <a:latin typeface="+mn-lt"/>
          <a:ea typeface="+mn-ea"/>
          <a:cs typeface="+mn-cs"/>
        </a:defRPr>
      </a:lvl2pPr>
      <a:lvl3pPr marL="900000" indent="-270000" algn="l" defTabSz="457200" rtl="0" eaLnBrk="1" latinLnBrk="0" hangingPunct="1">
        <a:lnSpc>
          <a:spcPct val="110000"/>
        </a:lnSpc>
        <a:spcBef>
          <a:spcPct val="20000"/>
        </a:spcBef>
        <a:spcAft>
          <a:spcPts val="600"/>
        </a:spcAft>
        <a:buClr>
          <a:schemeClr val="accent1"/>
        </a:buClr>
        <a:buSzPct val="92000"/>
        <a:buFont typeface="Wingdings 2" panose="05020102010507070707" pitchFamily="18" charset="2"/>
        <a:buChar char=""/>
        <a:defRPr sz="1400" kern="1200">
          <a:solidFill>
            <a:schemeClr val="tx1">
              <a:lumMod val="75000"/>
              <a:lumOff val="25000"/>
            </a:schemeClr>
          </a:solidFill>
          <a:latin typeface="+mn-lt"/>
          <a:ea typeface="+mn-ea"/>
          <a:cs typeface="+mn-cs"/>
        </a:defRPr>
      </a:lvl3pPr>
      <a:lvl4pPr marL="1242000" indent="-234000" algn="l" defTabSz="457200" rtl="0" eaLnBrk="1" latinLnBrk="0" hangingPunct="1">
        <a:lnSpc>
          <a:spcPct val="110000"/>
        </a:lnSpc>
        <a:spcBef>
          <a:spcPct val="20000"/>
        </a:spcBef>
        <a:spcAft>
          <a:spcPts val="600"/>
        </a:spcAft>
        <a:buClr>
          <a:schemeClr val="accent1"/>
        </a:buClr>
        <a:buSzPct val="92000"/>
        <a:buFont typeface="Wingdings 2" panose="05020102010507070707" pitchFamily="18" charset="2"/>
        <a:buChar char=""/>
        <a:defRPr sz="1200" kern="1200">
          <a:solidFill>
            <a:schemeClr val="tx1">
              <a:lumMod val="75000"/>
              <a:lumOff val="25000"/>
            </a:schemeClr>
          </a:solidFill>
          <a:latin typeface="+mn-lt"/>
          <a:ea typeface="+mn-ea"/>
          <a:cs typeface="+mn-cs"/>
        </a:defRPr>
      </a:lvl4pPr>
      <a:lvl5pPr marL="1602000" indent="-234000" algn="l" defTabSz="457200" rtl="0" eaLnBrk="1" latinLnBrk="0" hangingPunct="1">
        <a:lnSpc>
          <a:spcPct val="110000"/>
        </a:lnSpc>
        <a:spcBef>
          <a:spcPct val="20000"/>
        </a:spcBef>
        <a:spcAft>
          <a:spcPts val="600"/>
        </a:spcAft>
        <a:buClr>
          <a:schemeClr val="accent1"/>
        </a:buClr>
        <a:buSzPct val="92000"/>
        <a:buFont typeface="Wingdings 2" panose="05020102010507070707" pitchFamily="18" charset="2"/>
        <a:buChar char=""/>
        <a:defRPr sz="1200" kern="1200">
          <a:solidFill>
            <a:schemeClr val="tx1">
              <a:lumMod val="75000"/>
              <a:lumOff val="25000"/>
            </a:schemeClr>
          </a:solidFill>
          <a:latin typeface="+mn-lt"/>
          <a:ea typeface="+mn-ea"/>
          <a:cs typeface="+mn-cs"/>
        </a:defRPr>
      </a:lvl5pPr>
      <a:lvl6pPr marL="19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6pPr>
      <a:lvl7pPr marL="22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7pPr>
      <a:lvl8pPr marL="25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8pPr>
      <a:lvl9pPr marL="28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4.gif"/><Relationship Id="rId2" Type="http://schemas.openxmlformats.org/officeDocument/2006/relationships/notesSlide" Target="../notesSlides/notesSlide1.xml"/><Relationship Id="rId1" Type="http://schemas.openxmlformats.org/officeDocument/2006/relationships/slideLayout" Target="../slideLayouts/slideLayout2.xml"/><Relationship Id="rId4" Type="http://schemas.openxmlformats.org/officeDocument/2006/relationships/hyperlink" Target="https://web.sonoma.edu/users/s/swijtink/teaching/philosophy_101/paper1/listemotions.htm" TargetMode="External"/></Relationships>
</file>

<file path=ppt/slides/_rels/slide9.xml.rels><?xml version="1.0" encoding="UTF-8" standalone="yes"?>
<Relationships xmlns="http://schemas.openxmlformats.org/package/2006/relationships"><Relationship Id="rId3" Type="http://schemas.openxmlformats.org/officeDocument/2006/relationships/image" Target="../media/image4.gif"/><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4.gif"/><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4.gif"/><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hyperlink" Target="https://ceriomarketing.com/2016/02/13/discurso-de-steve-jobs-en-la-universidad-de-stanford-en-2005/" TargetMode="External"/><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hyperlink" Target="https://www.peoplematters.in/article/training-development/imbibing-agility-through-learning-makemytrip-14597" TargetMode="External"/><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8.svg"/><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21.xml.rels><?xml version="1.0" encoding="UTF-8" standalone="yes"?>
<Relationships xmlns="http://schemas.openxmlformats.org/package/2006/relationships"><Relationship Id="rId2" Type="http://schemas.openxmlformats.org/officeDocument/2006/relationships/image" Target="../media/image21.jpe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3.xml.rels><?xml version="1.0" encoding="UTF-8" standalone="yes"?>
<Relationships xmlns="http://schemas.openxmlformats.org/package/2006/relationships"><Relationship Id="rId3" Type="http://schemas.openxmlformats.org/officeDocument/2006/relationships/hyperlink" Target="https://courses.lumenlearning.com/atd-tc3-management/chapter/case-in-point-indra-nooyi-draws-on-vision-and-values-to-lead/" TargetMode="External"/><Relationship Id="rId2" Type="http://schemas.openxmlformats.org/officeDocument/2006/relationships/image" Target="../media/image22.jpeg"/><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Layout" Target="../slideLayouts/slideLayout1.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3" Type="http://schemas.openxmlformats.org/officeDocument/2006/relationships/image" Target="../media/image25.svg"/><Relationship Id="rId2" Type="http://schemas.openxmlformats.org/officeDocument/2006/relationships/image" Target="../media/image24.png"/><Relationship Id="rId1" Type="http://schemas.openxmlformats.org/officeDocument/2006/relationships/slideLayout" Target="../slideLayouts/slideLayout6.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31.xml.rels><?xml version="1.0" encoding="UTF-8" standalone="yes"?>
<Relationships xmlns="http://schemas.openxmlformats.org/package/2006/relationships"><Relationship Id="rId2" Type="http://schemas.openxmlformats.org/officeDocument/2006/relationships/image" Target="../media/image26.jpeg"/><Relationship Id="rId1" Type="http://schemas.openxmlformats.org/officeDocument/2006/relationships/slideLayout" Target="../slideLayouts/slideLayout1.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3" Type="http://schemas.openxmlformats.org/officeDocument/2006/relationships/hyperlink" Target="https://hbr.org/2015/06/improve-your-ability-to-learn" TargetMode="External"/><Relationship Id="rId2" Type="http://schemas.openxmlformats.org/officeDocument/2006/relationships/hyperlink" Target="https://www.forbes.com/sites/kevincashman/2013/04/03/the-five-dimensions-of-learning-agile-leaders/#3e22b6f47457" TargetMode="External"/><Relationship Id="rId1" Type="http://schemas.openxmlformats.org/officeDocument/2006/relationships/slideLayout" Target="../slideLayouts/slideLayout2.xml"/><Relationship Id="rId6" Type="http://schemas.openxmlformats.org/officeDocument/2006/relationships/hyperlink" Target="https://www.weforum.org/reports/the-future-of-jobs-report-2018" TargetMode="External"/><Relationship Id="rId5" Type="http://schemas.openxmlformats.org/officeDocument/2006/relationships/hyperlink" Target="https://www.ccl.org/wp-content/uploads/2015/04/LearningAgility.pdf" TargetMode="External"/><Relationship Id="rId4" Type="http://schemas.openxmlformats.org/officeDocument/2006/relationships/hyperlink" Target="https://www.kornferry.com/media/lominger_pdf/Seven_faces_of_learning_agility.pdf" TargetMode="Externa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6" name="Rectangle 88">
            <a:extLst>
              <a:ext uri="{FF2B5EF4-FFF2-40B4-BE49-F238E27FC236}">
                <a16:creationId xmlns:a16="http://schemas.microsoft.com/office/drawing/2014/main" id="{386191B5-2583-4B3E-B008-3E5A3761471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99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8" name="Rectangle 90">
            <a:extLst>
              <a:ext uri="{FF2B5EF4-FFF2-40B4-BE49-F238E27FC236}">
                <a16:creationId xmlns:a16="http://schemas.microsoft.com/office/drawing/2014/main" id="{295C4DB5-1B45-490F-A51B-23C9B9A433C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99" name="Rectangle 92">
            <a:extLst>
              <a:ext uri="{FF2B5EF4-FFF2-40B4-BE49-F238E27FC236}">
                <a16:creationId xmlns:a16="http://schemas.microsoft.com/office/drawing/2014/main" id="{63C20DDE-67DF-47CA-B658-875EA5D810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95" name="Rectangle 94">
            <a:extLst>
              <a:ext uri="{FF2B5EF4-FFF2-40B4-BE49-F238E27FC236}">
                <a16:creationId xmlns:a16="http://schemas.microsoft.com/office/drawing/2014/main" id="{72B4ED93-D6A4-4A1D-9CA7-A0549AB6D4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sp>
      <p:pic>
        <p:nvPicPr>
          <p:cNvPr id="7" name="Picture 6">
            <a:extLst>
              <a:ext uri="{FF2B5EF4-FFF2-40B4-BE49-F238E27FC236}">
                <a16:creationId xmlns:a16="http://schemas.microsoft.com/office/drawing/2014/main" id="{F92AED05-CE03-4017-91A7-1CB221B81A20}"/>
              </a:ext>
            </a:extLst>
          </p:cNvPr>
          <p:cNvPicPr>
            <a:picLocks noChangeAspect="1"/>
          </p:cNvPicPr>
          <p:nvPr/>
        </p:nvPicPr>
        <p:blipFill rotWithShape="1">
          <a:blip r:embed="rId2">
            <a:extLst>
              <a:ext uri="{28A0092B-C50C-407E-A947-70E740481C1C}">
                <a14:useLocalDpi xmlns:a14="http://schemas.microsoft.com/office/drawing/2010/main" val="0"/>
              </a:ext>
            </a:extLst>
          </a:blip>
          <a:srcRect l="27227" r="-1" b="-1"/>
          <a:stretch/>
        </p:blipFill>
        <p:spPr>
          <a:xfrm>
            <a:off x="446534" y="604757"/>
            <a:ext cx="7498616" cy="5796043"/>
          </a:xfrm>
          <a:prstGeom prst="rect">
            <a:avLst/>
          </a:prstGeom>
        </p:spPr>
      </p:pic>
      <p:sp>
        <p:nvSpPr>
          <p:cNvPr id="97" name="Rectangle 96">
            <a:extLst>
              <a:ext uri="{FF2B5EF4-FFF2-40B4-BE49-F238E27FC236}">
                <a16:creationId xmlns:a16="http://schemas.microsoft.com/office/drawing/2014/main" id="{A9C7CFDB-8577-4539-8795-F8B34A3075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601200"/>
            <a:ext cx="3703320" cy="5789365"/>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2" name="Title 1">
            <a:extLst>
              <a:ext uri="{FF2B5EF4-FFF2-40B4-BE49-F238E27FC236}">
                <a16:creationId xmlns:a16="http://schemas.microsoft.com/office/drawing/2014/main" id="{C36A1A43-B750-4259-AA02-68777493B108}"/>
              </a:ext>
            </a:extLst>
          </p:cNvPr>
          <p:cNvSpPr>
            <a:spLocks noGrp="1"/>
          </p:cNvSpPr>
          <p:nvPr>
            <p:ph type="ctrTitle"/>
          </p:nvPr>
        </p:nvSpPr>
        <p:spPr>
          <a:xfrm>
            <a:off x="8296275" y="1419225"/>
            <a:ext cx="3081576" cy="2085869"/>
          </a:xfrm>
        </p:spPr>
        <p:txBody>
          <a:bodyPr>
            <a:normAutofit/>
          </a:bodyPr>
          <a:lstStyle/>
          <a:p>
            <a:r>
              <a:rPr lang="en-US" sz="3200">
                <a:solidFill>
                  <a:srgbClr val="FFFFFF"/>
                </a:solidFill>
              </a:rPr>
              <a:t>Leadership Skills</a:t>
            </a:r>
          </a:p>
        </p:txBody>
      </p:sp>
      <p:sp>
        <p:nvSpPr>
          <p:cNvPr id="3" name="Subtitle 2">
            <a:extLst>
              <a:ext uri="{FF2B5EF4-FFF2-40B4-BE49-F238E27FC236}">
                <a16:creationId xmlns:a16="http://schemas.microsoft.com/office/drawing/2014/main" id="{01F61DBF-2C3F-4F06-BAE0-5C6A7317D5C9}"/>
              </a:ext>
            </a:extLst>
          </p:cNvPr>
          <p:cNvSpPr>
            <a:spLocks noGrp="1"/>
          </p:cNvSpPr>
          <p:nvPr>
            <p:ph type="subTitle" idx="1"/>
          </p:nvPr>
        </p:nvSpPr>
        <p:spPr>
          <a:xfrm>
            <a:off x="8296275" y="3505095"/>
            <a:ext cx="3081576" cy="1733655"/>
          </a:xfrm>
        </p:spPr>
        <p:txBody>
          <a:bodyPr>
            <a:normAutofit/>
          </a:bodyPr>
          <a:lstStyle/>
          <a:p>
            <a:r>
              <a:rPr lang="en-US" dirty="0">
                <a:solidFill>
                  <a:srgbClr val="FFFFFF">
                    <a:alpha val="75000"/>
                  </a:srgbClr>
                </a:solidFill>
              </a:rPr>
              <a:t>Leading &amp; Developing People</a:t>
            </a:r>
          </a:p>
        </p:txBody>
      </p:sp>
    </p:spTree>
    <p:extLst>
      <p:ext uri="{BB962C8B-B14F-4D97-AF65-F5344CB8AC3E}">
        <p14:creationId xmlns:p14="http://schemas.microsoft.com/office/powerpoint/2010/main" val="271827936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B6B47BF-F3D0-4678-9B20-DA45E1BCAD6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BE0D640-2CE4-46F6-808F-ED2D9A2DC850}"/>
              </a:ext>
            </a:extLst>
          </p:cNvPr>
          <p:cNvSpPr>
            <a:spLocks noGrp="1"/>
          </p:cNvSpPr>
          <p:nvPr>
            <p:ph type="title"/>
          </p:nvPr>
        </p:nvSpPr>
        <p:spPr>
          <a:xfrm>
            <a:off x="581192" y="1124999"/>
            <a:ext cx="4076149" cy="4608003"/>
          </a:xfrm>
        </p:spPr>
        <p:txBody>
          <a:bodyPr anchor="ctr">
            <a:normAutofit/>
          </a:bodyPr>
          <a:lstStyle/>
          <a:p>
            <a:r>
              <a:rPr lang="en-GB" sz="4000">
                <a:solidFill>
                  <a:schemeClr val="accent1"/>
                </a:solidFill>
              </a:rPr>
              <a:t>Essential Leadership Skills</a:t>
            </a:r>
          </a:p>
        </p:txBody>
      </p:sp>
      <p:sp>
        <p:nvSpPr>
          <p:cNvPr id="10" name="Rectangle 9">
            <a:extLst>
              <a:ext uri="{FF2B5EF4-FFF2-40B4-BE49-F238E27FC236}">
                <a16:creationId xmlns:a16="http://schemas.microsoft.com/office/drawing/2014/main" id="{19334917-3673-4EF2-BA7C-CC83AEEEAE3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5673" y="457200"/>
            <a:ext cx="4206240" cy="94997"/>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sp>
      <p:sp>
        <p:nvSpPr>
          <p:cNvPr id="12" name="Rectangle 11">
            <a:extLst>
              <a:ext uri="{FF2B5EF4-FFF2-40B4-BE49-F238E27FC236}">
                <a16:creationId xmlns:a16="http://schemas.microsoft.com/office/drawing/2014/main" id="{E1589AE1-C0FC-4B66-9C0D-9EB92F40F44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17585" y="457200"/>
            <a:ext cx="658368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3" name="Content Placeholder 2">
            <a:extLst>
              <a:ext uri="{FF2B5EF4-FFF2-40B4-BE49-F238E27FC236}">
                <a16:creationId xmlns:a16="http://schemas.microsoft.com/office/drawing/2014/main" id="{F04AD8B7-60F8-41D0-95B2-241CD0A11F2D}"/>
              </a:ext>
            </a:extLst>
          </p:cNvPr>
          <p:cNvSpPr>
            <a:spLocks noGrp="1"/>
          </p:cNvSpPr>
          <p:nvPr>
            <p:ph idx="1"/>
          </p:nvPr>
        </p:nvSpPr>
        <p:spPr>
          <a:xfrm>
            <a:off x="5117586" y="1124998"/>
            <a:ext cx="6143248" cy="4608003"/>
          </a:xfrm>
        </p:spPr>
        <p:txBody>
          <a:bodyPr>
            <a:normAutofit/>
          </a:bodyPr>
          <a:lstStyle/>
          <a:p>
            <a:pPr marL="0" indent="0">
              <a:buNone/>
            </a:pPr>
            <a:r>
              <a:rPr lang="en-GB" sz="2000">
                <a:ea typeface="+mn-lt"/>
                <a:cs typeface="+mn-lt"/>
              </a:rPr>
              <a:t>A quick search of the Internet will point you to a plethora of leadership skills which are thought to be essential to organisational success. </a:t>
            </a:r>
            <a:endParaRPr lang="en-GB" sz="2000"/>
          </a:p>
          <a:p>
            <a:pPr marL="305435" indent="-305435"/>
            <a:endParaRPr lang="en-GB" sz="2000"/>
          </a:p>
          <a:p>
            <a:pPr marL="0" indent="0">
              <a:buNone/>
            </a:pPr>
            <a:r>
              <a:rPr lang="en-GB" sz="2000">
                <a:ea typeface="+mn-lt"/>
                <a:cs typeface="+mn-lt"/>
              </a:rPr>
              <a:t>These skills are not independent of one another but work together to enable leaders to respond appropriately in a given situation. </a:t>
            </a:r>
            <a:endParaRPr lang="en-GB" sz="2000"/>
          </a:p>
        </p:txBody>
      </p:sp>
    </p:spTree>
    <p:extLst>
      <p:ext uri="{BB962C8B-B14F-4D97-AF65-F5344CB8AC3E}">
        <p14:creationId xmlns:p14="http://schemas.microsoft.com/office/powerpoint/2010/main" val="2253799251"/>
      </p:ext>
    </p:extLst>
  </p:cSld>
  <p:clrMapOvr>
    <a:overrideClrMapping bg1="dk1" tx1="lt1" bg2="dk2" tx2="lt2" accent1="accent1" accent2="accent2" accent3="accent3" accent4="accent4" accent5="accent5" accent6="accent6" hlink="hlink" folHlink="folHlink"/>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A43B05A4-157F-403C-939A-ED1B6A0A029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8EE56C1-1357-40AC-9A4B-D5B90CD24C1D}"/>
              </a:ext>
            </a:extLst>
          </p:cNvPr>
          <p:cNvSpPr>
            <a:spLocks noGrp="1"/>
          </p:cNvSpPr>
          <p:nvPr>
            <p:ph type="title"/>
          </p:nvPr>
        </p:nvSpPr>
        <p:spPr>
          <a:xfrm>
            <a:off x="581192" y="1507414"/>
            <a:ext cx="5120255" cy="3903332"/>
          </a:xfrm>
        </p:spPr>
        <p:txBody>
          <a:bodyPr anchor="t">
            <a:normAutofit/>
          </a:bodyPr>
          <a:lstStyle/>
          <a:p>
            <a:r>
              <a:rPr lang="en-GB" sz="4000">
                <a:solidFill>
                  <a:schemeClr val="tx1">
                    <a:lumMod val="85000"/>
                    <a:lumOff val="15000"/>
                  </a:schemeClr>
                </a:solidFill>
              </a:rPr>
              <a:t>Leadership Skills for the 21st Century</a:t>
            </a:r>
          </a:p>
        </p:txBody>
      </p:sp>
      <p:sp>
        <p:nvSpPr>
          <p:cNvPr id="10" name="Rectangle 9">
            <a:extLst>
              <a:ext uri="{FF2B5EF4-FFF2-40B4-BE49-F238E27FC236}">
                <a16:creationId xmlns:a16="http://schemas.microsoft.com/office/drawing/2014/main" id="{E8CCE107-A70B-4916-9A0B-751C70B9B59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3642"/>
            <a:ext cx="11298933" cy="512708"/>
          </a:xfrm>
          <a:prstGeom prst="rect">
            <a:avLst/>
          </a:prstGeom>
          <a:solidFill>
            <a:srgbClr val="969FA7">
              <a:alpha val="70000"/>
            </a:srgbClr>
          </a:solidFill>
          <a:ln>
            <a:noFill/>
          </a:ln>
          <a:effectLst/>
        </p:spPr>
        <p:style>
          <a:lnRef idx="1">
            <a:schemeClr val="accent1"/>
          </a:lnRef>
          <a:fillRef idx="3">
            <a:schemeClr val="accent1"/>
          </a:fillRef>
          <a:effectRef idx="2">
            <a:schemeClr val="accent1"/>
          </a:effectRef>
          <a:fontRef idx="minor">
            <a:schemeClr val="lt1"/>
          </a:fontRef>
        </p:style>
      </p:sp>
      <p:sp>
        <p:nvSpPr>
          <p:cNvPr id="12" name="Rectangle 11">
            <a:extLst>
              <a:ext uri="{FF2B5EF4-FFF2-40B4-BE49-F238E27FC236}">
                <a16:creationId xmlns:a16="http://schemas.microsoft.com/office/drawing/2014/main" id="{9A925BC7-7CC5-4A0C-9B3D-8829EBF281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V="1">
            <a:off x="4244340" y="3329711"/>
            <a:ext cx="3703320" cy="58726"/>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3" name="Content Placeholder 2">
            <a:extLst>
              <a:ext uri="{FF2B5EF4-FFF2-40B4-BE49-F238E27FC236}">
                <a16:creationId xmlns:a16="http://schemas.microsoft.com/office/drawing/2014/main" id="{ACBD43E2-32B7-4024-855C-3213110B2D03}"/>
              </a:ext>
            </a:extLst>
          </p:cNvPr>
          <p:cNvSpPr>
            <a:spLocks noGrp="1"/>
          </p:cNvSpPr>
          <p:nvPr>
            <p:ph idx="1"/>
          </p:nvPr>
        </p:nvSpPr>
        <p:spPr>
          <a:xfrm>
            <a:off x="6441743" y="1507415"/>
            <a:ext cx="4819091" cy="3903331"/>
          </a:xfrm>
          <a:ln w="57150">
            <a:noFill/>
          </a:ln>
        </p:spPr>
        <p:txBody>
          <a:bodyPr anchor="t">
            <a:normAutofit/>
          </a:bodyPr>
          <a:lstStyle/>
          <a:p>
            <a:pPr marL="0" indent="0">
              <a:buNone/>
            </a:pPr>
            <a:r>
              <a:rPr lang="en-GB" sz="2000" dirty="0">
                <a:ea typeface="+mn-lt"/>
                <a:cs typeface="+mn-lt"/>
              </a:rPr>
              <a:t>What are the essential skills leaders require to reduce complexity and encourage innovation, adaption and high performance?</a:t>
            </a:r>
          </a:p>
          <a:p>
            <a:pPr marL="305435" indent="-305435"/>
            <a:r>
              <a:rPr lang="en-GB" sz="2000" dirty="0"/>
              <a:t>Emotional and Social Intelligence</a:t>
            </a:r>
          </a:p>
          <a:p>
            <a:pPr marL="305435" indent="-305435"/>
            <a:r>
              <a:rPr lang="en-GB" sz="2000" dirty="0"/>
              <a:t>Learning Agility</a:t>
            </a:r>
          </a:p>
          <a:p>
            <a:pPr marL="305435" indent="-305435"/>
            <a:r>
              <a:rPr lang="en-GB" sz="2000" dirty="0"/>
              <a:t>Boundary Spanning</a:t>
            </a:r>
          </a:p>
        </p:txBody>
      </p:sp>
      <p:sp>
        <p:nvSpPr>
          <p:cNvPr id="14" name="Rectangle 13">
            <a:extLst>
              <a:ext uri="{FF2B5EF4-FFF2-40B4-BE49-F238E27FC236}">
                <a16:creationId xmlns:a16="http://schemas.microsoft.com/office/drawing/2014/main" id="{6E67D916-28C7-4965-BA3C-287FB857979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5878019"/>
            <a:ext cx="11298933" cy="512708"/>
          </a:xfrm>
          <a:prstGeom prst="rect">
            <a:avLst/>
          </a:prstGeom>
          <a:solidFill>
            <a:srgbClr val="969FA7">
              <a:alpha val="70000"/>
            </a:srgbClr>
          </a:solidFill>
          <a:ln>
            <a:noFill/>
          </a:ln>
          <a:effectLst/>
        </p:spPr>
        <p:style>
          <a:lnRef idx="1">
            <a:schemeClr val="accent1"/>
          </a:lnRef>
          <a:fillRef idx="3">
            <a:schemeClr val="accent1"/>
          </a:fillRef>
          <a:effectRef idx="2">
            <a:schemeClr val="accent1"/>
          </a:effectRef>
          <a:fontRef idx="minor">
            <a:schemeClr val="lt1"/>
          </a:fontRef>
        </p:style>
      </p:sp>
    </p:spTree>
    <p:extLst>
      <p:ext uri="{BB962C8B-B14F-4D97-AF65-F5344CB8AC3E}">
        <p14:creationId xmlns:p14="http://schemas.microsoft.com/office/powerpoint/2010/main" val="144891350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7" name="Rectangle 46">
            <a:extLst>
              <a:ext uri="{FF2B5EF4-FFF2-40B4-BE49-F238E27FC236}">
                <a16:creationId xmlns:a16="http://schemas.microsoft.com/office/drawing/2014/main" id="{DD651B61-325E-4E73-8445-38B0DE8AAAB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49" name="Rectangle 48">
            <a:extLst>
              <a:ext uri="{FF2B5EF4-FFF2-40B4-BE49-F238E27FC236}">
                <a16:creationId xmlns:a16="http://schemas.microsoft.com/office/drawing/2014/main" id="{B42E5253-D3AC-4AC2-B766-8B34F13C2F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sp>
      <p:sp>
        <p:nvSpPr>
          <p:cNvPr id="51" name="Rectangle 50">
            <a:extLst>
              <a:ext uri="{FF2B5EF4-FFF2-40B4-BE49-F238E27FC236}">
                <a16:creationId xmlns:a16="http://schemas.microsoft.com/office/drawing/2014/main" id="{10AE8D57-436A-4073-9A75-15BB5949F8B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53" name="Rectangle 52">
            <a:extLst>
              <a:ext uri="{FF2B5EF4-FFF2-40B4-BE49-F238E27FC236}">
                <a16:creationId xmlns:a16="http://schemas.microsoft.com/office/drawing/2014/main" id="{E2852671-8EB6-4EAF-8AF8-65CF3FD664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3085764"/>
            <a:ext cx="11298932" cy="3338149"/>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useBgFill="1">
        <p:nvSpPr>
          <p:cNvPr id="55" name="Rectangle 54">
            <a:extLst>
              <a:ext uri="{FF2B5EF4-FFF2-40B4-BE49-F238E27FC236}">
                <a16:creationId xmlns:a16="http://schemas.microsoft.com/office/drawing/2014/main" id="{26B4480E-B7FF-4481-890E-043A69AE6FE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57" name="Group 56">
            <a:extLst>
              <a:ext uri="{FF2B5EF4-FFF2-40B4-BE49-F238E27FC236}">
                <a16:creationId xmlns:a16="http://schemas.microsoft.com/office/drawing/2014/main" id="{79394E1F-0B5F-497D-B2A6-8383A2A5483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38068" y="457200"/>
            <a:ext cx="3703320" cy="5935133"/>
            <a:chOff x="438068" y="457200"/>
            <a:chExt cx="3703320" cy="5935133"/>
          </a:xfrm>
        </p:grpSpPr>
        <p:sp>
          <p:nvSpPr>
            <p:cNvPr id="58" name="Rectangle 57">
              <a:extLst>
                <a:ext uri="{FF2B5EF4-FFF2-40B4-BE49-F238E27FC236}">
                  <a16:creationId xmlns:a16="http://schemas.microsoft.com/office/drawing/2014/main" id="{1F1FF39A-AC3C-4066-9D4C-519AA22812E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38068" y="601201"/>
              <a:ext cx="3702134" cy="5791132"/>
            </a:xfrm>
            <a:prstGeom prst="rect">
              <a:avLst/>
            </a:prstGeom>
            <a:solidFill>
              <a:srgbClr val="465359">
                <a:alpha val="97000"/>
              </a:srgbClr>
            </a:solidFill>
            <a:ln w="6350" cmpd="sng">
              <a:noFill/>
            </a:ln>
            <a:effectLst/>
          </p:spPr>
          <p:style>
            <a:lnRef idx="1">
              <a:schemeClr val="accent1"/>
            </a:lnRef>
            <a:fillRef idx="3">
              <a:schemeClr val="accent1"/>
            </a:fillRef>
            <a:effectRef idx="2">
              <a:schemeClr val="accent1"/>
            </a:effectRef>
            <a:fontRef idx="minor">
              <a:schemeClr val="lt1"/>
            </a:fontRef>
          </p:style>
        </p:sp>
        <p:sp>
          <p:nvSpPr>
            <p:cNvPr id="59" name="Rectangle 58">
              <a:extLst>
                <a:ext uri="{FF2B5EF4-FFF2-40B4-BE49-F238E27FC236}">
                  <a16:creationId xmlns:a16="http://schemas.microsoft.com/office/drawing/2014/main" id="{64C13BAB-7C00-4D21-A857-E3D41C0A2A6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38068"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a:extLst>
              <a:ext uri="{FF2B5EF4-FFF2-40B4-BE49-F238E27FC236}">
                <a16:creationId xmlns:a16="http://schemas.microsoft.com/office/drawing/2014/main" id="{624BAE02-2099-4A95-8DC3-9820FDB41097}"/>
              </a:ext>
            </a:extLst>
          </p:cNvPr>
          <p:cNvSpPr>
            <a:spLocks noGrp="1"/>
          </p:cNvSpPr>
          <p:nvPr>
            <p:ph type="title"/>
          </p:nvPr>
        </p:nvSpPr>
        <p:spPr>
          <a:xfrm>
            <a:off x="584200" y="1524001"/>
            <a:ext cx="3412067" cy="3478384"/>
          </a:xfrm>
        </p:spPr>
        <p:txBody>
          <a:bodyPr vert="horz" lIns="91440" tIns="45720" rIns="91440" bIns="45720" rtlCol="0" anchor="b">
            <a:normAutofit/>
          </a:bodyPr>
          <a:lstStyle/>
          <a:p>
            <a:r>
              <a:rPr lang="en-US" sz="3600">
                <a:solidFill>
                  <a:srgbClr val="FFFFFF"/>
                </a:solidFill>
              </a:rPr>
              <a:t>Emotional &amp; Social Intelligence</a:t>
            </a:r>
          </a:p>
        </p:txBody>
      </p:sp>
      <p:pic>
        <p:nvPicPr>
          <p:cNvPr id="12" name="Picture 13">
            <a:extLst>
              <a:ext uri="{FF2B5EF4-FFF2-40B4-BE49-F238E27FC236}">
                <a16:creationId xmlns:a16="http://schemas.microsoft.com/office/drawing/2014/main" id="{BA9A7DE7-7CCD-44E9-A71A-EF38EE000099}"/>
              </a:ext>
            </a:extLst>
          </p:cNvPr>
          <p:cNvPicPr>
            <a:picLocks noChangeAspect="1"/>
          </p:cNvPicPr>
          <p:nvPr/>
        </p:nvPicPr>
        <p:blipFill rotWithShape="1">
          <a:blip r:embed="rId2"/>
          <a:srcRect l="862" t="-13966" r="-1035" b="13965"/>
          <a:stretch/>
        </p:blipFill>
        <p:spPr>
          <a:xfrm>
            <a:off x="5300179" y="58624"/>
            <a:ext cx="6350522" cy="6340871"/>
          </a:xfrm>
          <a:prstGeom prst="rect">
            <a:avLst/>
          </a:prstGeom>
        </p:spPr>
      </p:pic>
    </p:spTree>
    <p:extLst>
      <p:ext uri="{BB962C8B-B14F-4D97-AF65-F5344CB8AC3E}">
        <p14:creationId xmlns:p14="http://schemas.microsoft.com/office/powerpoint/2010/main" val="363571703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5" name="Rectangle 7">
            <a:extLst>
              <a:ext uri="{FF2B5EF4-FFF2-40B4-BE49-F238E27FC236}">
                <a16:creationId xmlns:a16="http://schemas.microsoft.com/office/drawing/2014/main" id="{F92989FB-1024-49B7-BDF1-B3CE27D4862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8001"/>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910406E-C404-4980-ADC7-48B9F18B5494}"/>
              </a:ext>
            </a:extLst>
          </p:cNvPr>
          <p:cNvSpPr>
            <a:spLocks noGrp="1"/>
          </p:cNvSpPr>
          <p:nvPr>
            <p:ph type="title"/>
          </p:nvPr>
        </p:nvSpPr>
        <p:spPr>
          <a:xfrm>
            <a:off x="581192" y="1073231"/>
            <a:ext cx="3219127" cy="4711539"/>
          </a:xfrm>
        </p:spPr>
        <p:txBody>
          <a:bodyPr anchor="ctr">
            <a:normAutofit/>
          </a:bodyPr>
          <a:lstStyle/>
          <a:p>
            <a:r>
              <a:rPr lang="en-GB">
                <a:solidFill>
                  <a:schemeClr val="bg1">
                    <a:lumMod val="85000"/>
                    <a:lumOff val="15000"/>
                  </a:schemeClr>
                </a:solidFill>
              </a:rPr>
              <a:t>What is it?</a:t>
            </a:r>
          </a:p>
        </p:txBody>
      </p:sp>
      <p:sp>
        <p:nvSpPr>
          <p:cNvPr id="6" name="Rectangle 9">
            <a:extLst>
              <a:ext uri="{FF2B5EF4-FFF2-40B4-BE49-F238E27FC236}">
                <a16:creationId xmlns:a16="http://schemas.microsoft.com/office/drawing/2014/main" id="{DFEE959E-BF10-4204-9556-D1707088D4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7" name="Rectangle 11">
            <a:extLst>
              <a:ext uri="{FF2B5EF4-FFF2-40B4-BE49-F238E27FC236}">
                <a16:creationId xmlns:a16="http://schemas.microsoft.com/office/drawing/2014/main" id="{DDD17B6A-CB37-4005-9681-A20AFCDC782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9" name="Rectangle 13">
            <a:extLst>
              <a:ext uri="{FF2B5EF4-FFF2-40B4-BE49-F238E27FC236}">
                <a16:creationId xmlns:a16="http://schemas.microsoft.com/office/drawing/2014/main" id="{3B7BBDE9-DAED-40B0-A640-503C918D1CE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sp>
      <p:sp>
        <p:nvSpPr>
          <p:cNvPr id="16" name="Rectangle 15">
            <a:extLst>
              <a:ext uri="{FF2B5EF4-FFF2-40B4-BE49-F238E27FC236}">
                <a16:creationId xmlns:a16="http://schemas.microsoft.com/office/drawing/2014/main" id="{7BC7EA7B-802E-41F4-8926-C4475287AA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6851" y="601200"/>
            <a:ext cx="7498616" cy="5799599"/>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3" name="Content Placeholder 2">
            <a:extLst>
              <a:ext uri="{FF2B5EF4-FFF2-40B4-BE49-F238E27FC236}">
                <a16:creationId xmlns:a16="http://schemas.microsoft.com/office/drawing/2014/main" id="{E2302B80-366C-4A32-B56E-13143DC0DB07}"/>
              </a:ext>
            </a:extLst>
          </p:cNvPr>
          <p:cNvSpPr>
            <a:spLocks noGrp="1"/>
          </p:cNvSpPr>
          <p:nvPr>
            <p:ph idx="1"/>
          </p:nvPr>
        </p:nvSpPr>
        <p:spPr>
          <a:xfrm>
            <a:off x="4702629" y="1073231"/>
            <a:ext cx="6541841" cy="4711539"/>
          </a:xfrm>
        </p:spPr>
        <p:txBody>
          <a:bodyPr>
            <a:normAutofit/>
          </a:bodyPr>
          <a:lstStyle/>
          <a:p>
            <a:pPr marL="305435" indent="-305435"/>
            <a:r>
              <a:rPr lang="en-GB" sz="2000" dirty="0">
                <a:solidFill>
                  <a:srgbClr val="FFFFFF"/>
                </a:solidFill>
                <a:ea typeface="+mn-lt"/>
                <a:cs typeface="+mn-lt"/>
              </a:rPr>
              <a:t>Emotional Intelligence, as a psychological theory, was developed by Peter Salovey and John Mayer. </a:t>
            </a:r>
            <a:endParaRPr lang="en-US" sz="2000"/>
          </a:p>
          <a:p>
            <a:pPr marL="305435" indent="-305435"/>
            <a:r>
              <a:rPr lang="en-GB" sz="2000" dirty="0">
                <a:solidFill>
                  <a:srgbClr val="FFFFFF"/>
                </a:solidFill>
                <a:ea typeface="+mn-lt"/>
                <a:cs typeface="+mn-lt"/>
              </a:rPr>
              <a:t>They describe it as the ability to perceive emotions, to access and generate emotions to assist thought, to understand emotions and emotional knowledge, and to reflectively regulate emotions to promote emotional and intellectual growth.</a:t>
            </a:r>
            <a:endParaRPr lang="en-GB" sz="2000"/>
          </a:p>
          <a:p>
            <a:pPr marL="0" indent="0" algn="r">
              <a:buNone/>
            </a:pPr>
            <a:r>
              <a:rPr lang="en-GB" sz="2000" dirty="0">
                <a:solidFill>
                  <a:srgbClr val="FFFFFF"/>
                </a:solidFill>
                <a:ea typeface="+mn-lt"/>
                <a:cs typeface="+mn-lt"/>
              </a:rPr>
              <a:t>(Mayer &amp; Salovey, 1997)</a:t>
            </a:r>
            <a:endParaRPr lang="en-GB" sz="2000" dirty="0">
              <a:solidFill>
                <a:srgbClr val="FFFFFF"/>
              </a:solidFill>
            </a:endParaRPr>
          </a:p>
          <a:p>
            <a:pPr marL="305435" indent="-305435"/>
            <a:endParaRPr lang="en-GB" sz="2000">
              <a:solidFill>
                <a:srgbClr val="FFFFFF"/>
              </a:solidFill>
            </a:endParaRPr>
          </a:p>
        </p:txBody>
      </p:sp>
    </p:spTree>
    <p:extLst>
      <p:ext uri="{BB962C8B-B14F-4D97-AF65-F5344CB8AC3E}">
        <p14:creationId xmlns:p14="http://schemas.microsoft.com/office/powerpoint/2010/main" val="4239630075"/>
      </p:ext>
    </p:extLst>
  </p:cSld>
  <p:clrMapOvr>
    <a:overrideClrMapping bg1="dk1" tx1="lt1" bg2="dk2" tx2="lt2" accent1="accent1" accent2="accent2" accent3="accent3" accent4="accent4" accent5="accent5" accent6="accent6" hlink="hlink" folHlink="folHlink"/>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E6C8E6EB-4C59-429B-97E4-72A058CFC4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10" name="Rectangle 9">
            <a:extLst>
              <a:ext uri="{FF2B5EF4-FFF2-40B4-BE49-F238E27FC236}">
                <a16:creationId xmlns:a16="http://schemas.microsoft.com/office/drawing/2014/main" id="{B5B90362-AFCC-46A9-B41C-A257A8C5B3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sp>
      <p:sp>
        <p:nvSpPr>
          <p:cNvPr id="12" name="Rectangle 11">
            <a:extLst>
              <a:ext uri="{FF2B5EF4-FFF2-40B4-BE49-F238E27FC236}">
                <a16:creationId xmlns:a16="http://schemas.microsoft.com/office/drawing/2014/main" id="{F71EF7F1-38BA-471D-8CD4-2A9AE8E3552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14" name="Rectangle 13">
            <a:extLst>
              <a:ext uri="{FF2B5EF4-FFF2-40B4-BE49-F238E27FC236}">
                <a16:creationId xmlns:a16="http://schemas.microsoft.com/office/drawing/2014/main" id="{C0524398-BFB4-4C4A-8317-83B8729F9B2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3085764"/>
            <a:ext cx="11298932" cy="3338149"/>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useBgFill="1">
        <p:nvSpPr>
          <p:cNvPr id="16" name="Rectangle 15">
            <a:extLst>
              <a:ext uri="{FF2B5EF4-FFF2-40B4-BE49-F238E27FC236}">
                <a16:creationId xmlns:a16="http://schemas.microsoft.com/office/drawing/2014/main" id="{2FB82883-1DC0-4BE1-A607-009095F335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One glowing light bulb among other light bulbs">
            <a:extLst>
              <a:ext uri="{FF2B5EF4-FFF2-40B4-BE49-F238E27FC236}">
                <a16:creationId xmlns:a16="http://schemas.microsoft.com/office/drawing/2014/main" id="{3D999B77-3C3E-3B70-655C-826AEE911D5C}"/>
              </a:ext>
            </a:extLst>
          </p:cNvPr>
          <p:cNvPicPr>
            <a:picLocks noChangeAspect="1"/>
          </p:cNvPicPr>
          <p:nvPr/>
        </p:nvPicPr>
        <p:blipFill rotWithShape="1">
          <a:blip r:embed="rId2"/>
          <a:srcRect r="10666" b="-1"/>
          <a:stretch/>
        </p:blipFill>
        <p:spPr>
          <a:xfrm>
            <a:off x="20" y="10"/>
            <a:ext cx="12191980" cy="6857990"/>
          </a:xfrm>
          <a:prstGeom prst="rect">
            <a:avLst/>
          </a:prstGeom>
        </p:spPr>
      </p:pic>
      <p:sp>
        <p:nvSpPr>
          <p:cNvPr id="18" name="Rectangle 17">
            <a:extLst>
              <a:ext uri="{FF2B5EF4-FFF2-40B4-BE49-F238E27FC236}">
                <a16:creationId xmlns:a16="http://schemas.microsoft.com/office/drawing/2014/main" id="{9FA98EAA-A866-4C95-A2A8-44E46FBAD5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3" y="4530071"/>
            <a:ext cx="12191999" cy="2327926"/>
          </a:xfrm>
          <a:prstGeom prst="rect">
            <a:avLst/>
          </a:prstGeom>
          <a:gradFill flip="none" rotWithShape="1">
            <a:gsLst>
              <a:gs pos="56000">
                <a:schemeClr val="tx1">
                  <a:alpha val="39000"/>
                </a:schemeClr>
              </a:gs>
              <a:gs pos="100000">
                <a:schemeClr val="tx1">
                  <a:alpha val="80000"/>
                </a:schemeClr>
              </a:gs>
              <a:gs pos="0">
                <a:schemeClr val="tx1">
                  <a:alpha val="0"/>
                </a:schemeClr>
              </a:gs>
            </a:gsLst>
            <a:lin ang="162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E582B95-81C3-C1D1-C131-467A356360CC}"/>
              </a:ext>
            </a:extLst>
          </p:cNvPr>
          <p:cNvSpPr>
            <a:spLocks noGrp="1"/>
          </p:cNvSpPr>
          <p:nvPr>
            <p:ph type="title"/>
          </p:nvPr>
        </p:nvSpPr>
        <p:spPr>
          <a:xfrm>
            <a:off x="2103121" y="4727173"/>
            <a:ext cx="7985759" cy="868823"/>
          </a:xfrm>
        </p:spPr>
        <p:txBody>
          <a:bodyPr vert="horz" lIns="91440" tIns="45720" rIns="91440" bIns="45720" rtlCol="0" anchor="b">
            <a:normAutofit/>
          </a:bodyPr>
          <a:lstStyle/>
          <a:p>
            <a:pPr algn="ctr"/>
            <a:r>
              <a:rPr lang="en-US" sz="2800" dirty="0">
                <a:solidFill>
                  <a:schemeClr val="bg1"/>
                </a:solidFill>
              </a:rPr>
              <a:t>Activity- why is emotional and social intelligence important ion leadership?</a:t>
            </a:r>
          </a:p>
        </p:txBody>
      </p:sp>
    </p:spTree>
    <p:extLst>
      <p:ext uri="{BB962C8B-B14F-4D97-AF65-F5344CB8AC3E}">
        <p14:creationId xmlns:p14="http://schemas.microsoft.com/office/powerpoint/2010/main" val="166706686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1">
                <a:tint val="90000"/>
                <a:lumMod val="110000"/>
              </a:schemeClr>
            </a:gs>
            <a:gs pos="100000">
              <a:schemeClr val="bg1">
                <a:shade val="98000"/>
                <a:satMod val="110000"/>
                <a:lumMod val="86000"/>
              </a:schemeClr>
            </a:gs>
          </a:gsLst>
          <a:path path="circle">
            <a:fillToRect l="50000" t="50000" r="100000" b="100000"/>
          </a:path>
        </a:gradFill>
        <a:effectLst/>
      </p:bgPr>
    </p:bg>
    <p:spTree>
      <p:nvGrpSpPr>
        <p:cNvPr id="1" name=""/>
        <p:cNvGrpSpPr/>
        <p:nvPr/>
      </p:nvGrpSpPr>
      <p:grpSpPr>
        <a:xfrm>
          <a:off x="0" y="0"/>
          <a:ext cx="0" cy="0"/>
          <a:chOff x="0" y="0"/>
          <a:chExt cx="0" cy="0"/>
        </a:xfrm>
      </p:grpSpPr>
      <p:sp useBgFill="1">
        <p:nvSpPr>
          <p:cNvPr id="9" name="Rectangle 11">
            <a:extLst>
              <a:ext uri="{FF2B5EF4-FFF2-40B4-BE49-F238E27FC236}">
                <a16:creationId xmlns:a16="http://schemas.microsoft.com/office/drawing/2014/main" id="{B373F125-DEF3-41D6-9918-AB21A2ACC3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3">
            <a:extLst>
              <a:ext uri="{FF2B5EF4-FFF2-40B4-BE49-F238E27FC236}">
                <a16:creationId xmlns:a16="http://schemas.microsoft.com/office/drawing/2014/main" id="{71E9F226-EB6E-48C9-ADDA-636DE4BF4EB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90581" y="485678"/>
            <a:ext cx="4174743" cy="5888772"/>
          </a:xfrm>
          <a:prstGeom prst="rect">
            <a:avLst/>
          </a:prstGeom>
          <a:solidFill>
            <a:srgbClr val="46535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5DE683C-DB41-4B55-A176-4E964822C170}"/>
              </a:ext>
            </a:extLst>
          </p:cNvPr>
          <p:cNvSpPr>
            <a:spLocks noGrp="1"/>
          </p:cNvSpPr>
          <p:nvPr>
            <p:ph type="title"/>
          </p:nvPr>
        </p:nvSpPr>
        <p:spPr>
          <a:xfrm>
            <a:off x="959157" y="1113764"/>
            <a:ext cx="3269749" cy="4624327"/>
          </a:xfrm>
        </p:spPr>
        <p:txBody>
          <a:bodyPr anchor="ctr">
            <a:normAutofit/>
          </a:bodyPr>
          <a:lstStyle/>
          <a:p>
            <a:r>
              <a:rPr lang="en-GB">
                <a:solidFill>
                  <a:srgbClr val="FFFFFF"/>
                </a:solidFill>
              </a:rPr>
              <a:t>Why it matters?</a:t>
            </a:r>
          </a:p>
        </p:txBody>
      </p:sp>
      <p:sp>
        <p:nvSpPr>
          <p:cNvPr id="3" name="Content Placeholder 2">
            <a:extLst>
              <a:ext uri="{FF2B5EF4-FFF2-40B4-BE49-F238E27FC236}">
                <a16:creationId xmlns:a16="http://schemas.microsoft.com/office/drawing/2014/main" id="{51B3853C-CA12-4E11-AE03-990BAE6EF93F}"/>
              </a:ext>
            </a:extLst>
          </p:cNvPr>
          <p:cNvSpPr>
            <a:spLocks noGrp="1"/>
          </p:cNvSpPr>
          <p:nvPr>
            <p:ph idx="1"/>
          </p:nvPr>
        </p:nvSpPr>
        <p:spPr>
          <a:xfrm>
            <a:off x="4983841" y="609861"/>
            <a:ext cx="6980791" cy="5767326"/>
          </a:xfrm>
        </p:spPr>
        <p:txBody>
          <a:bodyPr anchor="ctr">
            <a:normAutofit/>
          </a:bodyPr>
          <a:lstStyle/>
          <a:p>
            <a:pPr marL="305435" indent="-305435"/>
            <a:r>
              <a:rPr lang="en-GB" sz="2000" dirty="0">
                <a:ea typeface="+mn-lt"/>
                <a:cs typeface="+mn-lt"/>
              </a:rPr>
              <a:t>Since the publication of Goleman’s (2009) ‘Emotional Intelligence: Why it can matter more than IQ’, there has been increased interest in the role emotions play in our actions and, as such, performance at work. Due to the complexity of organisational change and the role emotions play in changes such as global expansion, job eliminations, leadership changes, and the stressors of day-to-day responsibilities, the EI and SI of leaders and how they interact with multiple stakeholders is something that organisations should be interested in </a:t>
            </a:r>
            <a:r>
              <a:rPr lang="en-GB" sz="2000">
                <a:ea typeface="+mn-lt"/>
                <a:cs typeface="+mn-lt"/>
              </a:rPr>
              <a:t>(Goleman, 1995). </a:t>
            </a:r>
            <a:endParaRPr lang="en-US" sz="1800"/>
          </a:p>
          <a:p>
            <a:pPr marL="305435" indent="-305435"/>
            <a:r>
              <a:rPr lang="en-GB" sz="2000" dirty="0"/>
              <a:t>Thought to be more significant than General Intelligence (IQ vs EQ).</a:t>
            </a:r>
          </a:p>
        </p:txBody>
      </p:sp>
    </p:spTree>
    <p:extLst>
      <p:ext uri="{BB962C8B-B14F-4D97-AF65-F5344CB8AC3E}">
        <p14:creationId xmlns:p14="http://schemas.microsoft.com/office/powerpoint/2010/main" val="260138628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32" name="Rectangle 31">
            <a:extLst>
              <a:ext uri="{FF2B5EF4-FFF2-40B4-BE49-F238E27FC236}">
                <a16:creationId xmlns:a16="http://schemas.microsoft.com/office/drawing/2014/main" id="{88C97474-5879-4DB5-B4F3-F0357104BC8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4" name="Rectangle 33">
            <a:extLst>
              <a:ext uri="{FF2B5EF4-FFF2-40B4-BE49-F238E27FC236}">
                <a16:creationId xmlns:a16="http://schemas.microsoft.com/office/drawing/2014/main" id="{9831CBB7-4817-4B54-A7F9-0AE2D0C4787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67029" y="457200"/>
            <a:ext cx="5010912" cy="91440"/>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pic>
        <p:nvPicPr>
          <p:cNvPr id="4" name="Picture 4" descr="Diagram&#10;&#10;Description automatically generated">
            <a:extLst>
              <a:ext uri="{FF2B5EF4-FFF2-40B4-BE49-F238E27FC236}">
                <a16:creationId xmlns:a16="http://schemas.microsoft.com/office/drawing/2014/main" id="{15C8AC2D-2524-43EF-9D60-7E1A2DBA3B66}"/>
              </a:ext>
            </a:extLst>
          </p:cNvPr>
          <p:cNvPicPr>
            <a:picLocks noChangeAspect="1"/>
          </p:cNvPicPr>
          <p:nvPr/>
        </p:nvPicPr>
        <p:blipFill>
          <a:blip r:embed="rId3"/>
          <a:stretch>
            <a:fillRect/>
          </a:stretch>
        </p:blipFill>
        <p:spPr>
          <a:xfrm>
            <a:off x="720636" y="881265"/>
            <a:ext cx="5476375" cy="5295934"/>
          </a:xfrm>
          <a:prstGeom prst="rect">
            <a:avLst/>
          </a:prstGeom>
        </p:spPr>
      </p:pic>
      <p:sp>
        <p:nvSpPr>
          <p:cNvPr id="36" name="Rectangle 35">
            <a:extLst>
              <a:ext uri="{FF2B5EF4-FFF2-40B4-BE49-F238E27FC236}">
                <a16:creationId xmlns:a16="http://schemas.microsoft.com/office/drawing/2014/main" id="{96BC321D-B05F-4857-8880-97F61B9B785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67791" y="601200"/>
            <a:ext cx="5009388" cy="5789365"/>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2" name="Title 1">
            <a:extLst>
              <a:ext uri="{FF2B5EF4-FFF2-40B4-BE49-F238E27FC236}">
                <a16:creationId xmlns:a16="http://schemas.microsoft.com/office/drawing/2014/main" id="{533D4691-9557-4530-967D-6B9E15DA1704}"/>
              </a:ext>
            </a:extLst>
          </p:cNvPr>
          <p:cNvSpPr>
            <a:spLocks noGrp="1"/>
          </p:cNvSpPr>
          <p:nvPr>
            <p:ph type="title"/>
          </p:nvPr>
        </p:nvSpPr>
        <p:spPr>
          <a:xfrm>
            <a:off x="6873606" y="938022"/>
            <a:ext cx="4597758" cy="1188720"/>
          </a:xfrm>
        </p:spPr>
        <p:txBody>
          <a:bodyPr>
            <a:normAutofit/>
          </a:bodyPr>
          <a:lstStyle/>
          <a:p>
            <a:r>
              <a:rPr lang="en-GB">
                <a:solidFill>
                  <a:srgbClr val="FFFFFF"/>
                </a:solidFill>
              </a:rPr>
              <a:t>Goleman's Model</a:t>
            </a:r>
          </a:p>
        </p:txBody>
      </p:sp>
      <p:sp>
        <p:nvSpPr>
          <p:cNvPr id="18" name="Content Placeholder 17">
            <a:extLst>
              <a:ext uri="{FF2B5EF4-FFF2-40B4-BE49-F238E27FC236}">
                <a16:creationId xmlns:a16="http://schemas.microsoft.com/office/drawing/2014/main" id="{2F4C2C04-C5FD-4BA0-85DC-F4BF14994281}"/>
              </a:ext>
            </a:extLst>
          </p:cNvPr>
          <p:cNvSpPr>
            <a:spLocks noGrp="1"/>
          </p:cNvSpPr>
          <p:nvPr>
            <p:ph idx="1"/>
          </p:nvPr>
        </p:nvSpPr>
        <p:spPr>
          <a:xfrm>
            <a:off x="6873606" y="2340864"/>
            <a:ext cx="4597758" cy="3793237"/>
          </a:xfrm>
        </p:spPr>
        <p:txBody>
          <a:bodyPr>
            <a:normAutofit/>
          </a:bodyPr>
          <a:lstStyle/>
          <a:p>
            <a:pPr marL="305435" indent="-305435"/>
            <a:r>
              <a:rPr lang="en-GB" b="1" dirty="0">
                <a:solidFill>
                  <a:srgbClr val="FFFFFF"/>
                </a:solidFill>
                <a:ea typeface="+mn-lt"/>
                <a:cs typeface="+mn-lt"/>
              </a:rPr>
              <a:t>Self-awareness:</a:t>
            </a:r>
            <a:r>
              <a:rPr lang="en-GB" dirty="0">
                <a:solidFill>
                  <a:srgbClr val="FFFFFF"/>
                </a:solidFill>
                <a:ea typeface="+mn-lt"/>
                <a:cs typeface="+mn-lt"/>
              </a:rPr>
              <a:t> The ability to recognise and understand personal moods and emotions and drives, as well as their effect on others. Hallmarks of self-awareness include self-confidence, realistic self-assessment, and a self-deprecating sense of humour. Self-awareness depend on one's ability to monitor one's own emotion state and to correctly identify and</a:t>
            </a:r>
            <a:r>
              <a:rPr lang="en-GB" b="1" dirty="0">
                <a:solidFill>
                  <a:srgbClr val="FFFFFF"/>
                </a:solidFill>
                <a:ea typeface="+mn-lt"/>
                <a:cs typeface="+mn-lt"/>
              </a:rPr>
              <a:t> </a:t>
            </a:r>
            <a:r>
              <a:rPr lang="en-GB" b="1" dirty="0">
                <a:solidFill>
                  <a:srgbClr val="FFFFFF"/>
                </a:solidFill>
                <a:ea typeface="+mn-lt"/>
                <a:cs typeface="+mn-lt"/>
                <a:hlinkClick r:id="rId4"/>
              </a:rPr>
              <a:t>name one's emotions</a:t>
            </a:r>
            <a:r>
              <a:rPr lang="en-GB" b="1" dirty="0">
                <a:solidFill>
                  <a:srgbClr val="FFFFFF"/>
                </a:solidFill>
                <a:ea typeface="+mn-lt"/>
                <a:cs typeface="+mn-lt"/>
              </a:rPr>
              <a:t>.</a:t>
            </a:r>
            <a:endParaRPr lang="en-GB" b="1" dirty="0">
              <a:solidFill>
                <a:srgbClr val="FFFFFF"/>
              </a:solidFill>
            </a:endParaRPr>
          </a:p>
        </p:txBody>
      </p:sp>
    </p:spTree>
    <p:extLst>
      <p:ext uri="{BB962C8B-B14F-4D97-AF65-F5344CB8AC3E}">
        <p14:creationId xmlns:p14="http://schemas.microsoft.com/office/powerpoint/2010/main" val="3007674092"/>
      </p:ext>
    </p:extLst>
  </p:cSld>
  <p:clrMapOvr>
    <a:overrideClrMapping bg1="dk1" tx1="lt1" bg2="dk2" tx2="lt2" accent1="accent1" accent2="accent2" accent3="accent3" accent4="accent4" accent5="accent5" accent6="accent6" hlink="hlink" folHlink="folHlink"/>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9" name="Rectangle 35">
            <a:extLst>
              <a:ext uri="{FF2B5EF4-FFF2-40B4-BE49-F238E27FC236}">
                <a16:creationId xmlns:a16="http://schemas.microsoft.com/office/drawing/2014/main" id="{E9751CB9-7B25-4EB8-9A6F-82F822549F1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1" name="Rectangle 37">
            <a:extLst>
              <a:ext uri="{FF2B5EF4-FFF2-40B4-BE49-F238E27FC236}">
                <a16:creationId xmlns:a16="http://schemas.microsoft.com/office/drawing/2014/main" id="{E1317383-CF3B-4B02-9512-BECBEF6362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43" name="Rectangle 39">
            <a:extLst>
              <a:ext uri="{FF2B5EF4-FFF2-40B4-BE49-F238E27FC236}">
                <a16:creationId xmlns:a16="http://schemas.microsoft.com/office/drawing/2014/main" id="{B1D4C7A0-6DF2-4F2D-A45D-F111582974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45" name="Rectangle 41">
            <a:extLst>
              <a:ext uri="{FF2B5EF4-FFF2-40B4-BE49-F238E27FC236}">
                <a16:creationId xmlns:a16="http://schemas.microsoft.com/office/drawing/2014/main" id="{DBF3943D-BCB6-4B31-809D-A005686483B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sp>
      <p:sp>
        <p:nvSpPr>
          <p:cNvPr id="46" name="Rectangle 43">
            <a:extLst>
              <a:ext uri="{FF2B5EF4-FFF2-40B4-BE49-F238E27FC236}">
                <a16:creationId xmlns:a16="http://schemas.microsoft.com/office/drawing/2014/main" id="{39373A6F-2E1F-4613-8E1D-D68057D29F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2377" y="601200"/>
            <a:ext cx="3707477" cy="5624979"/>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2" name="Title 1">
            <a:extLst>
              <a:ext uri="{FF2B5EF4-FFF2-40B4-BE49-F238E27FC236}">
                <a16:creationId xmlns:a16="http://schemas.microsoft.com/office/drawing/2014/main" id="{533D4691-9557-4530-967D-6B9E15DA1704}"/>
              </a:ext>
            </a:extLst>
          </p:cNvPr>
          <p:cNvSpPr>
            <a:spLocks noGrp="1"/>
          </p:cNvSpPr>
          <p:nvPr>
            <p:ph type="title"/>
          </p:nvPr>
        </p:nvSpPr>
        <p:spPr>
          <a:xfrm>
            <a:off x="601255" y="702155"/>
            <a:ext cx="3409783" cy="1300365"/>
          </a:xfrm>
        </p:spPr>
        <p:txBody>
          <a:bodyPr>
            <a:normAutofit/>
          </a:bodyPr>
          <a:lstStyle/>
          <a:p>
            <a:r>
              <a:rPr lang="en-GB">
                <a:solidFill>
                  <a:srgbClr val="FFFFFF"/>
                </a:solidFill>
              </a:rPr>
              <a:t>Goleman's Model</a:t>
            </a:r>
          </a:p>
        </p:txBody>
      </p:sp>
      <p:sp>
        <p:nvSpPr>
          <p:cNvPr id="18" name="Content Placeholder 17">
            <a:extLst>
              <a:ext uri="{FF2B5EF4-FFF2-40B4-BE49-F238E27FC236}">
                <a16:creationId xmlns:a16="http://schemas.microsoft.com/office/drawing/2014/main" id="{2F4C2C04-C5FD-4BA0-85DC-F4BF14994281}"/>
              </a:ext>
            </a:extLst>
          </p:cNvPr>
          <p:cNvSpPr>
            <a:spLocks noGrp="1"/>
          </p:cNvSpPr>
          <p:nvPr>
            <p:ph idx="1"/>
          </p:nvPr>
        </p:nvSpPr>
        <p:spPr>
          <a:xfrm>
            <a:off x="601255" y="2177142"/>
            <a:ext cx="3409782" cy="3823607"/>
          </a:xfrm>
        </p:spPr>
        <p:txBody>
          <a:bodyPr>
            <a:normAutofit/>
          </a:bodyPr>
          <a:lstStyle/>
          <a:p>
            <a:pPr marL="305435" indent="-305435"/>
            <a:r>
              <a:rPr lang="en-GB" b="1" dirty="0">
                <a:solidFill>
                  <a:srgbClr val="FFFFFF"/>
                </a:solidFill>
                <a:ea typeface="+mn-lt"/>
                <a:cs typeface="+mn-lt"/>
              </a:rPr>
              <a:t>Self-Management: </a:t>
            </a:r>
            <a:r>
              <a:rPr lang="en-GB" dirty="0">
                <a:solidFill>
                  <a:srgbClr val="FFFFFF"/>
                </a:solidFill>
                <a:ea typeface="+mn-lt"/>
                <a:cs typeface="+mn-lt"/>
              </a:rPr>
              <a:t>The ability to control or redirect disruptive impulses and moods, and the propensity to suspend judgment and to think before acting. Hallmarks include trustworthiness and integrity; comfort with ambiguity; and openness to change.</a:t>
            </a:r>
          </a:p>
        </p:txBody>
      </p:sp>
      <p:pic>
        <p:nvPicPr>
          <p:cNvPr id="4" name="Picture 4" descr="Diagram&#10;&#10;Description automatically generated">
            <a:extLst>
              <a:ext uri="{FF2B5EF4-FFF2-40B4-BE49-F238E27FC236}">
                <a16:creationId xmlns:a16="http://schemas.microsoft.com/office/drawing/2014/main" id="{15C8AC2D-2524-43EF-9D60-7E1A2DBA3B66}"/>
              </a:ext>
            </a:extLst>
          </p:cNvPr>
          <p:cNvPicPr>
            <a:picLocks noChangeAspect="1"/>
          </p:cNvPicPr>
          <p:nvPr/>
        </p:nvPicPr>
        <p:blipFill>
          <a:blip r:embed="rId3"/>
          <a:stretch>
            <a:fillRect/>
          </a:stretch>
        </p:blipFill>
        <p:spPr>
          <a:xfrm>
            <a:off x="5439191" y="936141"/>
            <a:ext cx="5137582" cy="4968305"/>
          </a:xfrm>
          <a:prstGeom prst="rect">
            <a:avLst/>
          </a:prstGeom>
        </p:spPr>
      </p:pic>
    </p:spTree>
    <p:extLst>
      <p:ext uri="{BB962C8B-B14F-4D97-AF65-F5344CB8AC3E}">
        <p14:creationId xmlns:p14="http://schemas.microsoft.com/office/powerpoint/2010/main" val="2370668383"/>
      </p:ext>
    </p:extLst>
  </p:cSld>
  <p:clrMapOvr>
    <a:overrideClrMapping bg1="dk1" tx1="lt1" bg2="dk2" tx2="lt2" accent1="accent1" accent2="accent2" accent3="accent3" accent4="accent4" accent5="accent5" accent6="accent6" hlink="hlink" folHlink="folHlink"/>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9" name="Rectangle 31">
            <a:extLst>
              <a:ext uri="{FF2B5EF4-FFF2-40B4-BE49-F238E27FC236}">
                <a16:creationId xmlns:a16="http://schemas.microsoft.com/office/drawing/2014/main" id="{88C97474-5879-4DB5-B4F3-F0357104BC8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 name="Rectangle 33">
            <a:extLst>
              <a:ext uri="{FF2B5EF4-FFF2-40B4-BE49-F238E27FC236}">
                <a16:creationId xmlns:a16="http://schemas.microsoft.com/office/drawing/2014/main" id="{9831CBB7-4817-4B54-A7F9-0AE2D0C4787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67029" y="457200"/>
            <a:ext cx="5010912" cy="91440"/>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pic>
        <p:nvPicPr>
          <p:cNvPr id="4" name="Picture 4" descr="Diagram&#10;&#10;Description automatically generated">
            <a:extLst>
              <a:ext uri="{FF2B5EF4-FFF2-40B4-BE49-F238E27FC236}">
                <a16:creationId xmlns:a16="http://schemas.microsoft.com/office/drawing/2014/main" id="{15C8AC2D-2524-43EF-9D60-7E1A2DBA3B66}"/>
              </a:ext>
            </a:extLst>
          </p:cNvPr>
          <p:cNvPicPr>
            <a:picLocks noChangeAspect="1"/>
          </p:cNvPicPr>
          <p:nvPr/>
        </p:nvPicPr>
        <p:blipFill>
          <a:blip r:embed="rId3"/>
          <a:stretch>
            <a:fillRect/>
          </a:stretch>
        </p:blipFill>
        <p:spPr>
          <a:xfrm>
            <a:off x="720636" y="881265"/>
            <a:ext cx="5476375" cy="5295934"/>
          </a:xfrm>
          <a:prstGeom prst="rect">
            <a:avLst/>
          </a:prstGeom>
        </p:spPr>
      </p:pic>
      <p:sp>
        <p:nvSpPr>
          <p:cNvPr id="31" name="Rectangle 35">
            <a:extLst>
              <a:ext uri="{FF2B5EF4-FFF2-40B4-BE49-F238E27FC236}">
                <a16:creationId xmlns:a16="http://schemas.microsoft.com/office/drawing/2014/main" id="{96BC321D-B05F-4857-8880-97F61B9B785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67791" y="601200"/>
            <a:ext cx="5009388" cy="5789365"/>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2" name="Title 1">
            <a:extLst>
              <a:ext uri="{FF2B5EF4-FFF2-40B4-BE49-F238E27FC236}">
                <a16:creationId xmlns:a16="http://schemas.microsoft.com/office/drawing/2014/main" id="{533D4691-9557-4530-967D-6B9E15DA1704}"/>
              </a:ext>
            </a:extLst>
          </p:cNvPr>
          <p:cNvSpPr>
            <a:spLocks noGrp="1"/>
          </p:cNvSpPr>
          <p:nvPr>
            <p:ph type="title"/>
          </p:nvPr>
        </p:nvSpPr>
        <p:spPr>
          <a:xfrm>
            <a:off x="6873606" y="938022"/>
            <a:ext cx="4597758" cy="1188720"/>
          </a:xfrm>
        </p:spPr>
        <p:txBody>
          <a:bodyPr>
            <a:normAutofit/>
          </a:bodyPr>
          <a:lstStyle/>
          <a:p>
            <a:r>
              <a:rPr lang="en-GB">
                <a:solidFill>
                  <a:srgbClr val="FFFFFF"/>
                </a:solidFill>
              </a:rPr>
              <a:t>Goleman's Model</a:t>
            </a:r>
          </a:p>
        </p:txBody>
      </p:sp>
      <p:sp>
        <p:nvSpPr>
          <p:cNvPr id="18" name="Content Placeholder 17">
            <a:extLst>
              <a:ext uri="{FF2B5EF4-FFF2-40B4-BE49-F238E27FC236}">
                <a16:creationId xmlns:a16="http://schemas.microsoft.com/office/drawing/2014/main" id="{2F4C2C04-C5FD-4BA0-85DC-F4BF14994281}"/>
              </a:ext>
            </a:extLst>
          </p:cNvPr>
          <p:cNvSpPr>
            <a:spLocks noGrp="1"/>
          </p:cNvSpPr>
          <p:nvPr>
            <p:ph idx="1"/>
          </p:nvPr>
        </p:nvSpPr>
        <p:spPr>
          <a:xfrm>
            <a:off x="6873606" y="2340864"/>
            <a:ext cx="4597758" cy="3793237"/>
          </a:xfrm>
        </p:spPr>
        <p:txBody>
          <a:bodyPr>
            <a:normAutofit fontScale="92500" lnSpcReduction="20000"/>
          </a:bodyPr>
          <a:lstStyle/>
          <a:p>
            <a:pPr marL="305435" indent="-305435"/>
            <a:r>
              <a:rPr lang="en-GB" b="1" dirty="0">
                <a:ea typeface="+mn-lt"/>
                <a:cs typeface="+mn-lt"/>
              </a:rPr>
              <a:t>Social Awareness:</a:t>
            </a:r>
            <a:r>
              <a:rPr lang="en-GB" dirty="0">
                <a:ea typeface="+mn-lt"/>
                <a:cs typeface="+mn-lt"/>
              </a:rPr>
              <a:t> The ability to understand the emotional makeup of other people. A skill in treating people according to their emotional reactions. Hallmarks include expertise in building and retaining talent, cross-cultural sensitivity, and service to clients and customers. (In an educational context, empathy is often thought to include, or lead to, sympathy, which implies concern, or care or a wish to soften negative emotions or experiences in others.) </a:t>
            </a:r>
          </a:p>
          <a:p>
            <a:pPr marL="305435" indent="-305435"/>
            <a:r>
              <a:rPr lang="en-GB" dirty="0">
                <a:ea typeface="+mn-lt"/>
                <a:cs typeface="+mn-lt"/>
              </a:rPr>
              <a:t>It is important to note that empathy does not necessarily imply compassion. Empathy can be 'used' for compassionate or cruel behaviour. Even serial killers can have great emphatic skills!</a:t>
            </a:r>
            <a:endParaRPr lang="en-US" dirty="0"/>
          </a:p>
        </p:txBody>
      </p:sp>
    </p:spTree>
    <p:extLst>
      <p:ext uri="{BB962C8B-B14F-4D97-AF65-F5344CB8AC3E}">
        <p14:creationId xmlns:p14="http://schemas.microsoft.com/office/powerpoint/2010/main" val="793554168"/>
      </p:ext>
    </p:extLst>
  </p:cSld>
  <p:clrMapOvr>
    <a:overrideClrMapping bg1="dk1" tx1="lt1" bg2="dk2" tx2="lt2" accent1="accent1" accent2="accent2" accent3="accent3" accent4="accent4" accent5="accent5" accent6="accent6" hlink="hlink" folHlink="folHlink"/>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9" name="Rectangle 35">
            <a:extLst>
              <a:ext uri="{FF2B5EF4-FFF2-40B4-BE49-F238E27FC236}">
                <a16:creationId xmlns:a16="http://schemas.microsoft.com/office/drawing/2014/main" id="{E9751CB9-7B25-4EB8-9A6F-82F822549F1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1" name="Rectangle 37">
            <a:extLst>
              <a:ext uri="{FF2B5EF4-FFF2-40B4-BE49-F238E27FC236}">
                <a16:creationId xmlns:a16="http://schemas.microsoft.com/office/drawing/2014/main" id="{E1317383-CF3B-4B02-9512-BECBEF6362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43" name="Rectangle 39">
            <a:extLst>
              <a:ext uri="{FF2B5EF4-FFF2-40B4-BE49-F238E27FC236}">
                <a16:creationId xmlns:a16="http://schemas.microsoft.com/office/drawing/2014/main" id="{B1D4C7A0-6DF2-4F2D-A45D-F111582974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45" name="Rectangle 41">
            <a:extLst>
              <a:ext uri="{FF2B5EF4-FFF2-40B4-BE49-F238E27FC236}">
                <a16:creationId xmlns:a16="http://schemas.microsoft.com/office/drawing/2014/main" id="{DBF3943D-BCB6-4B31-809D-A005686483B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sp>
      <p:sp>
        <p:nvSpPr>
          <p:cNvPr id="46" name="Rectangle 43">
            <a:extLst>
              <a:ext uri="{FF2B5EF4-FFF2-40B4-BE49-F238E27FC236}">
                <a16:creationId xmlns:a16="http://schemas.microsoft.com/office/drawing/2014/main" id="{39373A6F-2E1F-4613-8E1D-D68057D29F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2377" y="601200"/>
            <a:ext cx="3707477" cy="5624979"/>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2" name="Title 1">
            <a:extLst>
              <a:ext uri="{FF2B5EF4-FFF2-40B4-BE49-F238E27FC236}">
                <a16:creationId xmlns:a16="http://schemas.microsoft.com/office/drawing/2014/main" id="{533D4691-9557-4530-967D-6B9E15DA1704}"/>
              </a:ext>
            </a:extLst>
          </p:cNvPr>
          <p:cNvSpPr>
            <a:spLocks noGrp="1"/>
          </p:cNvSpPr>
          <p:nvPr>
            <p:ph type="title"/>
          </p:nvPr>
        </p:nvSpPr>
        <p:spPr>
          <a:xfrm>
            <a:off x="601255" y="702155"/>
            <a:ext cx="3409783" cy="1300365"/>
          </a:xfrm>
        </p:spPr>
        <p:txBody>
          <a:bodyPr>
            <a:normAutofit/>
          </a:bodyPr>
          <a:lstStyle/>
          <a:p>
            <a:r>
              <a:rPr lang="en-GB">
                <a:solidFill>
                  <a:srgbClr val="FFFFFF"/>
                </a:solidFill>
              </a:rPr>
              <a:t>Goleman's Model</a:t>
            </a:r>
          </a:p>
        </p:txBody>
      </p:sp>
      <p:sp>
        <p:nvSpPr>
          <p:cNvPr id="18" name="Content Placeholder 17">
            <a:extLst>
              <a:ext uri="{FF2B5EF4-FFF2-40B4-BE49-F238E27FC236}">
                <a16:creationId xmlns:a16="http://schemas.microsoft.com/office/drawing/2014/main" id="{2F4C2C04-C5FD-4BA0-85DC-F4BF14994281}"/>
              </a:ext>
            </a:extLst>
          </p:cNvPr>
          <p:cNvSpPr>
            <a:spLocks noGrp="1"/>
          </p:cNvSpPr>
          <p:nvPr>
            <p:ph idx="1"/>
          </p:nvPr>
        </p:nvSpPr>
        <p:spPr>
          <a:xfrm>
            <a:off x="601255" y="2177142"/>
            <a:ext cx="3409782" cy="3823607"/>
          </a:xfrm>
        </p:spPr>
        <p:txBody>
          <a:bodyPr>
            <a:normAutofit/>
          </a:bodyPr>
          <a:lstStyle/>
          <a:p>
            <a:pPr marL="305435" indent="-305435"/>
            <a:r>
              <a:rPr lang="en-GB" b="1" dirty="0">
                <a:ea typeface="+mn-lt"/>
                <a:cs typeface="+mn-lt"/>
              </a:rPr>
              <a:t>Relationship Management:</a:t>
            </a:r>
            <a:r>
              <a:rPr lang="en-GB" dirty="0">
                <a:ea typeface="+mn-lt"/>
                <a:cs typeface="+mn-lt"/>
              </a:rPr>
              <a:t> Proficiency in managing relationships and building networks, and an ability to find common ground and build rapport. Hallmarks of social skills include effectiveness in leading change, persuasiveness, and expertise building and leading teams.</a:t>
            </a:r>
            <a:endParaRPr lang="en-US" dirty="0"/>
          </a:p>
        </p:txBody>
      </p:sp>
      <p:pic>
        <p:nvPicPr>
          <p:cNvPr id="4" name="Picture 4" descr="Diagram&#10;&#10;Description automatically generated">
            <a:extLst>
              <a:ext uri="{FF2B5EF4-FFF2-40B4-BE49-F238E27FC236}">
                <a16:creationId xmlns:a16="http://schemas.microsoft.com/office/drawing/2014/main" id="{15C8AC2D-2524-43EF-9D60-7E1A2DBA3B66}"/>
              </a:ext>
            </a:extLst>
          </p:cNvPr>
          <p:cNvPicPr>
            <a:picLocks noChangeAspect="1"/>
          </p:cNvPicPr>
          <p:nvPr/>
        </p:nvPicPr>
        <p:blipFill>
          <a:blip r:embed="rId3"/>
          <a:stretch>
            <a:fillRect/>
          </a:stretch>
        </p:blipFill>
        <p:spPr>
          <a:xfrm>
            <a:off x="5439191" y="936141"/>
            <a:ext cx="5137582" cy="4968305"/>
          </a:xfrm>
          <a:prstGeom prst="rect">
            <a:avLst/>
          </a:prstGeom>
        </p:spPr>
      </p:pic>
    </p:spTree>
    <p:extLst>
      <p:ext uri="{BB962C8B-B14F-4D97-AF65-F5344CB8AC3E}">
        <p14:creationId xmlns:p14="http://schemas.microsoft.com/office/powerpoint/2010/main" val="2974608474"/>
      </p:ext>
    </p:extLst>
  </p:cSld>
  <p:clrMapOvr>
    <a:overrideClrMapping bg1="dk1" tx1="lt1" bg2="dk2" tx2="lt2" accent1="accent1" accent2="accent2" accent3="accent3" accent4="accent4" accent5="accent5" accent6="accent6" hlink="hlink" folHlink="folHlink"/>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14" name="Rectangle 16">
            <a:extLst>
              <a:ext uri="{FF2B5EF4-FFF2-40B4-BE49-F238E27FC236}">
                <a16:creationId xmlns:a16="http://schemas.microsoft.com/office/drawing/2014/main" id="{1BB56EB9-078F-4952-AC1F-149C7A0AE4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E319613-27D9-4452-A6BC-D011370F0E32}"/>
              </a:ext>
            </a:extLst>
          </p:cNvPr>
          <p:cNvSpPr>
            <a:spLocks noGrp="1"/>
          </p:cNvSpPr>
          <p:nvPr>
            <p:ph type="title"/>
          </p:nvPr>
        </p:nvSpPr>
        <p:spPr>
          <a:xfrm>
            <a:off x="672280" y="944752"/>
            <a:ext cx="3259016" cy="1462692"/>
          </a:xfrm>
        </p:spPr>
        <p:txBody>
          <a:bodyPr>
            <a:normAutofit/>
          </a:bodyPr>
          <a:lstStyle/>
          <a:p>
            <a:r>
              <a:rPr lang="en-GB" sz="2300">
                <a:solidFill>
                  <a:schemeClr val="bg1">
                    <a:lumMod val="75000"/>
                    <a:lumOff val="25000"/>
                  </a:schemeClr>
                </a:solidFill>
              </a:rPr>
              <a:t>Was Steve Jobs emotionally and socially intelligent?</a:t>
            </a:r>
          </a:p>
        </p:txBody>
      </p:sp>
      <p:sp>
        <p:nvSpPr>
          <p:cNvPr id="15" name="Rectangle 18">
            <a:extLst>
              <a:ext uri="{FF2B5EF4-FFF2-40B4-BE49-F238E27FC236}">
                <a16:creationId xmlns:a16="http://schemas.microsoft.com/office/drawing/2014/main" id="{10058680-D07C-4893-B2B7-91543F18AB3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16" name="Rectangle 20">
            <a:extLst>
              <a:ext uri="{FF2B5EF4-FFF2-40B4-BE49-F238E27FC236}">
                <a16:creationId xmlns:a16="http://schemas.microsoft.com/office/drawing/2014/main" id="{7B42427A-0A1F-4A55-8705-D9179F1E0C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dirty="0"/>
          </a:p>
        </p:txBody>
      </p:sp>
      <p:sp>
        <p:nvSpPr>
          <p:cNvPr id="23" name="Rectangle 22">
            <a:extLst>
              <a:ext uri="{FF2B5EF4-FFF2-40B4-BE49-F238E27FC236}">
                <a16:creationId xmlns:a16="http://schemas.microsoft.com/office/drawing/2014/main" id="{EE54A6FE-D8CB-48A3-900B-053D4EBD3B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sp>
      <p:sp>
        <p:nvSpPr>
          <p:cNvPr id="3" name="Content Placeholder 2">
            <a:extLst>
              <a:ext uri="{FF2B5EF4-FFF2-40B4-BE49-F238E27FC236}">
                <a16:creationId xmlns:a16="http://schemas.microsoft.com/office/drawing/2014/main" id="{17058D25-58C1-4000-9B8E-409AFAD299AD}"/>
              </a:ext>
            </a:extLst>
          </p:cNvPr>
          <p:cNvSpPr>
            <a:spLocks noGrp="1"/>
          </p:cNvSpPr>
          <p:nvPr>
            <p:ph idx="1"/>
          </p:nvPr>
        </p:nvSpPr>
        <p:spPr>
          <a:xfrm>
            <a:off x="671513" y="2536031"/>
            <a:ext cx="3123783" cy="3671936"/>
          </a:xfrm>
        </p:spPr>
        <p:txBody>
          <a:bodyPr anchor="t">
            <a:normAutofit/>
          </a:bodyPr>
          <a:lstStyle/>
          <a:p>
            <a:pPr marL="305435" indent="-305435"/>
            <a:r>
              <a:rPr lang="en-GB" b="1">
                <a:solidFill>
                  <a:schemeClr val="bg1">
                    <a:lumMod val="75000"/>
                    <a:lumOff val="25000"/>
                  </a:schemeClr>
                </a:solidFill>
                <a:ea typeface="+mn-lt"/>
                <a:cs typeface="+mn-lt"/>
              </a:rPr>
              <a:t>Self-management:</a:t>
            </a:r>
            <a:r>
              <a:rPr lang="en-GB">
                <a:solidFill>
                  <a:schemeClr val="bg1">
                    <a:lumMod val="75000"/>
                    <a:lumOff val="25000"/>
                  </a:schemeClr>
                </a:solidFill>
                <a:ea typeface="+mn-lt"/>
                <a:cs typeface="+mn-lt"/>
              </a:rPr>
              <a:t> Many people who worked at Apple “were afraid of Jobs “because of his spontaneous temper tantrums and his proclivity to tell everyone exactly what he thought, which often wasn’t very favorable”” (Isaacson, 2011, p. 113).</a:t>
            </a:r>
            <a:endParaRPr lang="en-GB">
              <a:solidFill>
                <a:schemeClr val="bg1">
                  <a:lumMod val="75000"/>
                  <a:lumOff val="25000"/>
                </a:schemeClr>
              </a:solidFill>
            </a:endParaRPr>
          </a:p>
        </p:txBody>
      </p:sp>
      <p:pic>
        <p:nvPicPr>
          <p:cNvPr id="4" name="Picture 4" descr="A picture containing person, person, glasses, indoor&#10;&#10;Description automatically generated">
            <a:extLst>
              <a:ext uri="{FF2B5EF4-FFF2-40B4-BE49-F238E27FC236}">
                <a16:creationId xmlns:a16="http://schemas.microsoft.com/office/drawing/2014/main" id="{BD51035D-8A66-43F4-92F2-668F3A472E58}"/>
              </a:ext>
            </a:extLst>
          </p:cNvPr>
          <p:cNvPicPr>
            <a:picLocks noChangeAspect="1"/>
          </p:cNvPicPr>
          <p:nvPr/>
        </p:nvPicPr>
        <p:blipFill rotWithShape="1">
          <a:blip r:embed="rId2">
            <a:extLst>
              <a:ext uri="{837473B0-CC2E-450A-ABE3-18F120FF3D39}">
                <a1611:picAttrSrcUrl xmlns:a1611="http://schemas.microsoft.com/office/drawing/2016/11/main" r:id="rId3"/>
              </a:ext>
            </a:extLst>
          </a:blip>
          <a:srcRect l="2468" r="1" b="1"/>
          <a:stretch/>
        </p:blipFill>
        <p:spPr>
          <a:xfrm>
            <a:off x="4241830" y="601200"/>
            <a:ext cx="7503636" cy="5789365"/>
          </a:xfrm>
          <a:prstGeom prst="rect">
            <a:avLst/>
          </a:prstGeom>
        </p:spPr>
      </p:pic>
    </p:spTree>
    <p:extLst>
      <p:ext uri="{BB962C8B-B14F-4D97-AF65-F5344CB8AC3E}">
        <p14:creationId xmlns:p14="http://schemas.microsoft.com/office/powerpoint/2010/main" val="2602696223"/>
      </p:ext>
    </p:extLst>
  </p:cSld>
  <p:clrMapOvr>
    <a:overrideClrMapping bg1="dk1" tx1="lt1" bg2="dk2" tx2="lt2" accent1="accent1" accent2="accent2" accent3="accent3" accent4="accent4" accent5="accent5" accent6="accent6" hlink="hlink" folHlink="folHlink"/>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64" name="Rectangle 63">
            <a:extLst>
              <a:ext uri="{FF2B5EF4-FFF2-40B4-BE49-F238E27FC236}">
                <a16:creationId xmlns:a16="http://schemas.microsoft.com/office/drawing/2014/main" id="{E6C8E6EB-4C59-429B-97E4-72A058CFC4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66" name="Rectangle 65">
            <a:extLst>
              <a:ext uri="{FF2B5EF4-FFF2-40B4-BE49-F238E27FC236}">
                <a16:creationId xmlns:a16="http://schemas.microsoft.com/office/drawing/2014/main" id="{B5B90362-AFCC-46A9-B41C-A257A8C5B3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sp>
      <p:sp>
        <p:nvSpPr>
          <p:cNvPr id="68" name="Rectangle 67">
            <a:extLst>
              <a:ext uri="{FF2B5EF4-FFF2-40B4-BE49-F238E27FC236}">
                <a16:creationId xmlns:a16="http://schemas.microsoft.com/office/drawing/2014/main" id="{F71EF7F1-38BA-471D-8CD4-2A9AE8E3552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70" name="Rectangle 69">
            <a:extLst>
              <a:ext uri="{FF2B5EF4-FFF2-40B4-BE49-F238E27FC236}">
                <a16:creationId xmlns:a16="http://schemas.microsoft.com/office/drawing/2014/main" id="{C0524398-BFB4-4C4A-8317-83B8729F9B2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3085764"/>
            <a:ext cx="11298932" cy="3338149"/>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useBgFill="1">
        <p:nvSpPr>
          <p:cNvPr id="72" name="Rectangle 71">
            <a:extLst>
              <a:ext uri="{FF2B5EF4-FFF2-40B4-BE49-F238E27FC236}">
                <a16:creationId xmlns:a16="http://schemas.microsoft.com/office/drawing/2014/main" id="{386191B5-2583-4B3E-B008-3E5A3761471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99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4" name="Rectangle 73">
            <a:extLst>
              <a:ext uri="{FF2B5EF4-FFF2-40B4-BE49-F238E27FC236}">
                <a16:creationId xmlns:a16="http://schemas.microsoft.com/office/drawing/2014/main" id="{295C4DB5-1B45-490F-A51B-23C9B9A433C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76" name="Rectangle 75">
            <a:extLst>
              <a:ext uri="{FF2B5EF4-FFF2-40B4-BE49-F238E27FC236}">
                <a16:creationId xmlns:a16="http://schemas.microsoft.com/office/drawing/2014/main" id="{63C20DDE-67DF-47CA-B658-875EA5D810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78" name="Rectangle 77">
            <a:extLst>
              <a:ext uri="{FF2B5EF4-FFF2-40B4-BE49-F238E27FC236}">
                <a16:creationId xmlns:a16="http://schemas.microsoft.com/office/drawing/2014/main" id="{72B4ED93-D6A4-4A1D-9CA7-A0549AB6D4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sp>
      <p:pic>
        <p:nvPicPr>
          <p:cNvPr id="12" name="Picture 13" descr="A picture containing sky, LEGO, toy, several&#10;&#10;Description automatically generated">
            <a:extLst>
              <a:ext uri="{FF2B5EF4-FFF2-40B4-BE49-F238E27FC236}">
                <a16:creationId xmlns:a16="http://schemas.microsoft.com/office/drawing/2014/main" id="{BA9A7DE7-7CCD-44E9-A71A-EF38EE000099}"/>
              </a:ext>
            </a:extLst>
          </p:cNvPr>
          <p:cNvPicPr>
            <a:picLocks noChangeAspect="1"/>
          </p:cNvPicPr>
          <p:nvPr/>
        </p:nvPicPr>
        <p:blipFill rotWithShape="1">
          <a:blip r:embed="rId2">
            <a:extLst>
              <a:ext uri="{837473B0-CC2E-450A-ABE3-18F120FF3D39}">
                <a1611:picAttrSrcUrl xmlns:a1611="http://schemas.microsoft.com/office/drawing/2016/11/main" r:id="rId3"/>
              </a:ext>
            </a:extLst>
          </a:blip>
          <a:srcRect l="13556" r="13670" b="-1"/>
          <a:stretch/>
        </p:blipFill>
        <p:spPr>
          <a:xfrm>
            <a:off x="446534" y="604757"/>
            <a:ext cx="7498616" cy="5796043"/>
          </a:xfrm>
          <a:prstGeom prst="rect">
            <a:avLst/>
          </a:prstGeom>
        </p:spPr>
      </p:pic>
      <p:sp>
        <p:nvSpPr>
          <p:cNvPr id="80" name="Rectangle 79">
            <a:extLst>
              <a:ext uri="{FF2B5EF4-FFF2-40B4-BE49-F238E27FC236}">
                <a16:creationId xmlns:a16="http://schemas.microsoft.com/office/drawing/2014/main" id="{A9C7CFDB-8577-4539-8795-F8B34A3075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601200"/>
            <a:ext cx="3703320" cy="5789365"/>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2" name="Title 1">
            <a:extLst>
              <a:ext uri="{FF2B5EF4-FFF2-40B4-BE49-F238E27FC236}">
                <a16:creationId xmlns:a16="http://schemas.microsoft.com/office/drawing/2014/main" id="{624BAE02-2099-4A95-8DC3-9820FDB41097}"/>
              </a:ext>
            </a:extLst>
          </p:cNvPr>
          <p:cNvSpPr>
            <a:spLocks noGrp="1"/>
          </p:cNvSpPr>
          <p:nvPr>
            <p:ph type="title"/>
          </p:nvPr>
        </p:nvSpPr>
        <p:spPr>
          <a:xfrm>
            <a:off x="8296275" y="1419225"/>
            <a:ext cx="3081576" cy="2085869"/>
          </a:xfrm>
        </p:spPr>
        <p:txBody>
          <a:bodyPr vert="horz" lIns="91440" tIns="45720" rIns="91440" bIns="45720" rtlCol="0" anchor="b">
            <a:normAutofit/>
          </a:bodyPr>
          <a:lstStyle/>
          <a:p>
            <a:r>
              <a:rPr lang="en-US" sz="3200">
                <a:solidFill>
                  <a:srgbClr val="FFFFFF"/>
                </a:solidFill>
              </a:rPr>
              <a:t>Learning Agility</a:t>
            </a:r>
          </a:p>
        </p:txBody>
      </p:sp>
    </p:spTree>
    <p:extLst>
      <p:ext uri="{BB962C8B-B14F-4D97-AF65-F5344CB8AC3E}">
        <p14:creationId xmlns:p14="http://schemas.microsoft.com/office/powerpoint/2010/main" val="144493704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7FEE71D-1383-4E5B-A849-F02E6DB557D7}"/>
              </a:ext>
            </a:extLst>
          </p:cNvPr>
          <p:cNvSpPr>
            <a:spLocks noGrp="1"/>
          </p:cNvSpPr>
          <p:nvPr>
            <p:ph type="title"/>
          </p:nvPr>
        </p:nvSpPr>
        <p:spPr/>
        <p:txBody>
          <a:bodyPr/>
          <a:lstStyle/>
          <a:p>
            <a:r>
              <a:rPr lang="en-GB" dirty="0"/>
              <a:t>What is it?</a:t>
            </a:r>
          </a:p>
        </p:txBody>
      </p:sp>
      <p:sp>
        <p:nvSpPr>
          <p:cNvPr id="3" name="Content Placeholder 2">
            <a:extLst>
              <a:ext uri="{FF2B5EF4-FFF2-40B4-BE49-F238E27FC236}">
                <a16:creationId xmlns:a16="http://schemas.microsoft.com/office/drawing/2014/main" id="{E63D56F3-7AEC-4C77-BD72-1C91630BA2D6}"/>
              </a:ext>
            </a:extLst>
          </p:cNvPr>
          <p:cNvSpPr>
            <a:spLocks noGrp="1"/>
          </p:cNvSpPr>
          <p:nvPr>
            <p:ph idx="1"/>
          </p:nvPr>
        </p:nvSpPr>
        <p:spPr/>
        <p:txBody>
          <a:bodyPr/>
          <a:lstStyle/>
          <a:p>
            <a:pPr marL="305435" indent="-305435" algn="just"/>
            <a:r>
              <a:rPr lang="en-GB" dirty="0">
                <a:ea typeface="+mn-lt"/>
                <a:cs typeface="+mn-lt"/>
              </a:rPr>
              <a:t>According to the Centre for Creative Leadership (CCL) learning agility is a mind-set and corresponding collection of practices that allows development, growth and the utilisation of new strategies to solve increasingly complex problems (Mitchinson &amp; Morris, 2015). It is widely agreed that learning agility consists of a set of qualities and attributes that allow an individual to learn, adapt, and apply themselves in constantly changing conditions. </a:t>
            </a:r>
            <a:endParaRPr lang="en-GB"/>
          </a:p>
          <a:p>
            <a:pPr marL="305435" indent="-305435" algn="just"/>
            <a:r>
              <a:rPr lang="en-GB" dirty="0">
                <a:ea typeface="+mn-lt"/>
                <a:cs typeface="+mn-lt"/>
              </a:rPr>
              <a:t>In other words, it is knowing what to do when you don’t know what to do (Hallenbeck, Swisher &amp; Orr, 2011). By absorbing information from experience and gathering patterns from one context, you can then then apply it in a completely different situation (Cashman, 2013). </a:t>
            </a:r>
            <a:endParaRPr lang="en-GB"/>
          </a:p>
          <a:p>
            <a:pPr marL="305435" indent="-305435"/>
            <a:r>
              <a:rPr lang="en-GB" dirty="0">
                <a:ea typeface="+mn-lt"/>
                <a:cs typeface="+mn-lt"/>
              </a:rPr>
              <a:t>Other definitions refer to the ability to learn, unlearn and relearn; the giving up of skills, perceptions, and thinking that are no longer relevant in order to learn new ones that are (Flaum &amp; Winkler, 2015; Hallenbeck, Swisher &amp; Orr, 2011). </a:t>
            </a:r>
            <a:endParaRPr lang="en-GB"/>
          </a:p>
        </p:txBody>
      </p:sp>
    </p:spTree>
    <p:extLst>
      <p:ext uri="{BB962C8B-B14F-4D97-AF65-F5344CB8AC3E}">
        <p14:creationId xmlns:p14="http://schemas.microsoft.com/office/powerpoint/2010/main" val="1221992162"/>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DD651B61-325E-4E73-8445-38B0DE8AAAB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11" name="Rectangle 10">
            <a:extLst>
              <a:ext uri="{FF2B5EF4-FFF2-40B4-BE49-F238E27FC236}">
                <a16:creationId xmlns:a16="http://schemas.microsoft.com/office/drawing/2014/main" id="{B42E5253-D3AC-4AC2-B766-8B34F13C2F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sp>
      <p:sp>
        <p:nvSpPr>
          <p:cNvPr id="13" name="Rectangle 12">
            <a:extLst>
              <a:ext uri="{FF2B5EF4-FFF2-40B4-BE49-F238E27FC236}">
                <a16:creationId xmlns:a16="http://schemas.microsoft.com/office/drawing/2014/main" id="{10AE8D57-436A-4073-9A75-15BB5949F8B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15" name="Rectangle 14">
            <a:extLst>
              <a:ext uri="{FF2B5EF4-FFF2-40B4-BE49-F238E27FC236}">
                <a16:creationId xmlns:a16="http://schemas.microsoft.com/office/drawing/2014/main" id="{E2852671-8EB6-4EAF-8AF8-65CF3FD664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3085764"/>
            <a:ext cx="11298932" cy="3338149"/>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useBgFill="1">
        <p:nvSpPr>
          <p:cNvPr id="17" name="Rectangle 16">
            <a:extLst>
              <a:ext uri="{FF2B5EF4-FFF2-40B4-BE49-F238E27FC236}">
                <a16:creationId xmlns:a16="http://schemas.microsoft.com/office/drawing/2014/main" id="{A52FF1B8-145F-47AA-9F6F-7DA3201AA6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DC3B7D5-70E1-B378-B8AE-A7637FC48D3A}"/>
              </a:ext>
            </a:extLst>
          </p:cNvPr>
          <p:cNvSpPr>
            <a:spLocks noGrp="1"/>
          </p:cNvSpPr>
          <p:nvPr>
            <p:ph type="title"/>
          </p:nvPr>
        </p:nvSpPr>
        <p:spPr>
          <a:xfrm>
            <a:off x="4618692" y="2255932"/>
            <a:ext cx="6798608" cy="2346136"/>
          </a:xfrm>
        </p:spPr>
        <p:txBody>
          <a:bodyPr vert="horz" lIns="91440" tIns="45720" rIns="91440" bIns="45720" rtlCol="0" anchor="b">
            <a:normAutofit/>
          </a:bodyPr>
          <a:lstStyle/>
          <a:p>
            <a:r>
              <a:rPr lang="en-US" sz="4100" dirty="0"/>
              <a:t>Activity- </a:t>
            </a:r>
            <a:br>
              <a:rPr lang="en-US" sz="4100" dirty="0"/>
            </a:br>
            <a:r>
              <a:rPr lang="en-US" sz="4100" dirty="0"/>
              <a:t>why is learning agility important ion leadership?</a:t>
            </a:r>
          </a:p>
        </p:txBody>
      </p:sp>
      <p:sp>
        <p:nvSpPr>
          <p:cNvPr id="19" name="Rectangle 18">
            <a:extLst>
              <a:ext uri="{FF2B5EF4-FFF2-40B4-BE49-F238E27FC236}">
                <a16:creationId xmlns:a16="http://schemas.microsoft.com/office/drawing/2014/main" id="{6DFE8A8C-8C1F-40A1-8A45-9D05B0DD8E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21" name="Rectangle 20">
            <a:extLst>
              <a:ext uri="{FF2B5EF4-FFF2-40B4-BE49-F238E27FC236}">
                <a16:creationId xmlns:a16="http://schemas.microsoft.com/office/drawing/2014/main" id="{EE1EF8C3-8F8A-447D-A5FF-C1242682541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23" name="Rectangle 22">
            <a:extLst>
              <a:ext uri="{FF2B5EF4-FFF2-40B4-BE49-F238E27FC236}">
                <a16:creationId xmlns:a16="http://schemas.microsoft.com/office/drawing/2014/main" id="{1B511BAF-6DC3-420A-8603-96945C66ADB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sp>
      <p:pic>
        <p:nvPicPr>
          <p:cNvPr id="6" name="Graphic 5" descr="Head with Gears">
            <a:extLst>
              <a:ext uri="{FF2B5EF4-FFF2-40B4-BE49-F238E27FC236}">
                <a16:creationId xmlns:a16="http://schemas.microsoft.com/office/drawing/2014/main" id="{3C3CB595-0F64-2040-F572-27C79D5AC7E7}"/>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774700" y="2049354"/>
            <a:ext cx="3053422" cy="3053422"/>
          </a:xfrm>
          <a:prstGeom prst="rect">
            <a:avLst/>
          </a:prstGeom>
        </p:spPr>
      </p:pic>
    </p:spTree>
    <p:extLst>
      <p:ext uri="{BB962C8B-B14F-4D97-AF65-F5344CB8AC3E}">
        <p14:creationId xmlns:p14="http://schemas.microsoft.com/office/powerpoint/2010/main" val="3184843556"/>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0675857-7B15-B5D4-207B-49AA9A0418CC}"/>
              </a:ext>
            </a:extLst>
          </p:cNvPr>
          <p:cNvSpPr>
            <a:spLocks noGrp="1"/>
          </p:cNvSpPr>
          <p:nvPr>
            <p:ph type="title"/>
          </p:nvPr>
        </p:nvSpPr>
        <p:spPr>
          <a:xfrm>
            <a:off x="581192" y="1390525"/>
            <a:ext cx="11029616" cy="1188720"/>
          </a:xfrm>
        </p:spPr>
        <p:txBody>
          <a:bodyPr>
            <a:normAutofit fontScale="90000"/>
          </a:bodyPr>
          <a:lstStyle/>
          <a:p>
            <a:r>
              <a:rPr lang="en-GB" b="1" dirty="0"/>
              <a:t>“Continued employment no longer depends on your employer, it depends on your employability” (Owen, 2020).</a:t>
            </a:r>
            <a:r>
              <a:rPr lang="en-GB" dirty="0"/>
              <a:t> According to Owen (2020), learning agility is essential for 4 reasons: </a:t>
            </a:r>
            <a:br>
              <a:rPr lang="en-US" dirty="0">
                <a:cs typeface="Calibri"/>
              </a:rPr>
            </a:br>
            <a:endParaRPr lang="en-GB" dirty="0"/>
          </a:p>
        </p:txBody>
      </p:sp>
      <p:sp>
        <p:nvSpPr>
          <p:cNvPr id="3" name="Content Placeholder 2">
            <a:extLst>
              <a:ext uri="{FF2B5EF4-FFF2-40B4-BE49-F238E27FC236}">
                <a16:creationId xmlns:a16="http://schemas.microsoft.com/office/drawing/2014/main" id="{E601D62B-F5A2-B655-6173-3D788A33EA66}"/>
              </a:ext>
            </a:extLst>
          </p:cNvPr>
          <p:cNvSpPr>
            <a:spLocks noGrp="1"/>
          </p:cNvSpPr>
          <p:nvPr>
            <p:ph idx="1"/>
          </p:nvPr>
        </p:nvSpPr>
        <p:spPr/>
        <p:txBody>
          <a:bodyPr/>
          <a:lstStyle/>
          <a:p>
            <a:pPr marL="305435" indent="-305435" algn="just">
              <a:lnSpc>
                <a:spcPct val="110000"/>
              </a:lnSpc>
              <a:spcBef>
                <a:spcPct val="20000"/>
              </a:spcBef>
              <a:spcAft>
                <a:spcPts val="600"/>
              </a:spcAft>
              <a:buFont typeface="Arial"/>
              <a:buChar char="•"/>
            </a:pPr>
            <a:r>
              <a:rPr lang="en-GB" dirty="0"/>
              <a:t>Industries will probably change out of all recognition.</a:t>
            </a:r>
            <a:endParaRPr lang="en-GB" dirty="0">
              <a:cs typeface="Calibri"/>
            </a:endParaRPr>
          </a:p>
          <a:p>
            <a:pPr marL="305435" indent="-305435" algn="just">
              <a:lnSpc>
                <a:spcPct val="110000"/>
              </a:lnSpc>
              <a:spcBef>
                <a:spcPct val="20000"/>
              </a:spcBef>
              <a:spcAft>
                <a:spcPts val="600"/>
              </a:spcAft>
              <a:buFont typeface="Arial"/>
              <a:buChar char="•"/>
            </a:pPr>
            <a:r>
              <a:rPr lang="en-GB" dirty="0"/>
              <a:t>Job roles will become obsolete and unrecognisable due to AI and other technologies.</a:t>
            </a:r>
            <a:endParaRPr lang="en-GB" dirty="0">
              <a:cs typeface="Calibri"/>
            </a:endParaRPr>
          </a:p>
          <a:p>
            <a:pPr marL="305435" indent="-305435" algn="just">
              <a:lnSpc>
                <a:spcPct val="110000"/>
              </a:lnSpc>
              <a:spcBef>
                <a:spcPct val="20000"/>
              </a:spcBef>
              <a:spcAft>
                <a:spcPts val="600"/>
              </a:spcAft>
              <a:buFont typeface="Arial"/>
              <a:buChar char="•"/>
            </a:pPr>
            <a:r>
              <a:rPr lang="en-GB" dirty="0"/>
              <a:t>The rules of survival and success will keep on changing.</a:t>
            </a:r>
            <a:endParaRPr lang="en-GB" dirty="0">
              <a:cs typeface="Calibri"/>
            </a:endParaRPr>
          </a:p>
          <a:p>
            <a:pPr marL="305435" indent="-305435" algn="just">
              <a:lnSpc>
                <a:spcPct val="110000"/>
              </a:lnSpc>
              <a:spcBef>
                <a:spcPct val="20000"/>
              </a:spcBef>
              <a:spcAft>
                <a:spcPts val="600"/>
              </a:spcAft>
              <a:buFont typeface="Arial"/>
              <a:buChar char="•"/>
            </a:pPr>
            <a:r>
              <a:rPr lang="en-GB" dirty="0"/>
              <a:t>There will always be younger, cheaper and hungrier people with fresher skills waiting to take our place. </a:t>
            </a:r>
            <a:endParaRPr lang="en-GB" dirty="0">
              <a:cs typeface="Calibri"/>
            </a:endParaRPr>
          </a:p>
          <a:p>
            <a:pPr>
              <a:lnSpc>
                <a:spcPct val="110000"/>
              </a:lnSpc>
              <a:spcBef>
                <a:spcPct val="20000"/>
              </a:spcBef>
              <a:spcAft>
                <a:spcPts val="600"/>
              </a:spcAft>
            </a:pPr>
            <a:r>
              <a:rPr lang="en-GB" dirty="0"/>
              <a:t>As a result, we must become comfortable with continually giving up skills, perspectives, and ideas that are no longer useful, to learn new ones that are (</a:t>
            </a:r>
            <a:r>
              <a:rPr lang="en-GB" dirty="0" err="1"/>
              <a:t>Mitchinson</a:t>
            </a:r>
            <a:r>
              <a:rPr lang="en-GB" dirty="0"/>
              <a:t> &amp; Morris, 2015). </a:t>
            </a:r>
            <a:endParaRPr lang="en-US" dirty="0">
              <a:cs typeface="Calibri"/>
            </a:endParaRPr>
          </a:p>
          <a:p>
            <a:endParaRPr lang="en-GB" dirty="0"/>
          </a:p>
        </p:txBody>
      </p:sp>
    </p:spTree>
    <p:extLst>
      <p:ext uri="{BB962C8B-B14F-4D97-AF65-F5344CB8AC3E}">
        <p14:creationId xmlns:p14="http://schemas.microsoft.com/office/powerpoint/2010/main" val="3119374591"/>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F92989FB-1024-49B7-BDF1-B3CE27D4862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8001"/>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E0B40FD-FD67-468A-9528-4F292A41FC9B}"/>
              </a:ext>
            </a:extLst>
          </p:cNvPr>
          <p:cNvSpPr>
            <a:spLocks noGrp="1"/>
          </p:cNvSpPr>
          <p:nvPr>
            <p:ph type="title"/>
          </p:nvPr>
        </p:nvSpPr>
        <p:spPr>
          <a:xfrm>
            <a:off x="581192" y="1073231"/>
            <a:ext cx="3219127" cy="4711539"/>
          </a:xfrm>
        </p:spPr>
        <p:txBody>
          <a:bodyPr anchor="ctr">
            <a:normAutofit/>
          </a:bodyPr>
          <a:lstStyle/>
          <a:p>
            <a:r>
              <a:rPr lang="en-GB">
                <a:solidFill>
                  <a:schemeClr val="bg1">
                    <a:lumMod val="85000"/>
                    <a:lumOff val="15000"/>
                  </a:schemeClr>
                </a:solidFill>
              </a:rPr>
              <a:t>Why it matters?</a:t>
            </a:r>
          </a:p>
        </p:txBody>
      </p:sp>
      <p:sp>
        <p:nvSpPr>
          <p:cNvPr id="10" name="Rectangle 9">
            <a:extLst>
              <a:ext uri="{FF2B5EF4-FFF2-40B4-BE49-F238E27FC236}">
                <a16:creationId xmlns:a16="http://schemas.microsoft.com/office/drawing/2014/main" id="{DFEE959E-BF10-4204-9556-D1707088D4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12" name="Rectangle 11">
            <a:extLst>
              <a:ext uri="{FF2B5EF4-FFF2-40B4-BE49-F238E27FC236}">
                <a16:creationId xmlns:a16="http://schemas.microsoft.com/office/drawing/2014/main" id="{DDD17B6A-CB37-4005-9681-A20AFCDC782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14" name="Rectangle 13">
            <a:extLst>
              <a:ext uri="{FF2B5EF4-FFF2-40B4-BE49-F238E27FC236}">
                <a16:creationId xmlns:a16="http://schemas.microsoft.com/office/drawing/2014/main" id="{3B7BBDE9-DAED-40B0-A640-503C918D1CE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sp>
      <p:sp>
        <p:nvSpPr>
          <p:cNvPr id="16" name="Rectangle 15">
            <a:extLst>
              <a:ext uri="{FF2B5EF4-FFF2-40B4-BE49-F238E27FC236}">
                <a16:creationId xmlns:a16="http://schemas.microsoft.com/office/drawing/2014/main" id="{7BC7EA7B-802E-41F4-8926-C4475287AA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6851" y="601200"/>
            <a:ext cx="7498616" cy="5799599"/>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3" name="Content Placeholder 2">
            <a:extLst>
              <a:ext uri="{FF2B5EF4-FFF2-40B4-BE49-F238E27FC236}">
                <a16:creationId xmlns:a16="http://schemas.microsoft.com/office/drawing/2014/main" id="{66698D3D-EA90-4A45-83B0-838757D7E65B}"/>
              </a:ext>
            </a:extLst>
          </p:cNvPr>
          <p:cNvSpPr>
            <a:spLocks noGrp="1"/>
          </p:cNvSpPr>
          <p:nvPr>
            <p:ph idx="1"/>
          </p:nvPr>
        </p:nvSpPr>
        <p:spPr>
          <a:xfrm>
            <a:off x="4702629" y="1073231"/>
            <a:ext cx="6541841" cy="4711539"/>
          </a:xfrm>
        </p:spPr>
        <p:txBody>
          <a:bodyPr>
            <a:normAutofit fontScale="92500"/>
          </a:bodyPr>
          <a:lstStyle/>
          <a:p>
            <a:pPr marL="305435" indent="-305435">
              <a:lnSpc>
                <a:spcPct val="100000"/>
              </a:lnSpc>
            </a:pPr>
            <a:r>
              <a:rPr lang="en-GB" sz="1600" dirty="0">
                <a:solidFill>
                  <a:srgbClr val="FFFFFF"/>
                </a:solidFill>
                <a:ea typeface="+mn-lt"/>
                <a:cs typeface="+mn-lt"/>
              </a:rPr>
              <a:t>In a world where workers need to shift from the routines of today’s jobs to new and previously unimagined futures, it will be an agile mindset and lifelong learning which will enable us to navigate the unknown, cope with complexity and maintain performance under first-time conditions (WEF, 2018; Miller 2019). </a:t>
            </a:r>
            <a:endParaRPr lang="en-US" sz="1600" dirty="0">
              <a:solidFill>
                <a:srgbClr val="FFFFFF"/>
              </a:solidFill>
            </a:endParaRPr>
          </a:p>
          <a:p>
            <a:pPr marL="305435" indent="-305435">
              <a:lnSpc>
                <a:spcPct val="100000"/>
              </a:lnSpc>
            </a:pPr>
            <a:r>
              <a:rPr lang="en-GB" sz="1600" dirty="0">
                <a:solidFill>
                  <a:srgbClr val="FFFFFF"/>
                </a:solidFill>
                <a:ea typeface="+mn-lt"/>
                <a:cs typeface="+mn-lt"/>
              </a:rPr>
              <a:t>A wide range of occupations will require a higher degree of cognitive abilities – such as creativity, logical reasoning and problem sensitivity – as part of their core skill set. More than 52% of all jobs expected to require these cognitive abilities as part of their core skill set in 2020 do not yet do so today, or only to a much smaller extent (WEF, 2018). </a:t>
            </a:r>
          </a:p>
          <a:p>
            <a:pPr marL="305435" indent="-305435">
              <a:lnSpc>
                <a:spcPct val="100000"/>
              </a:lnSpc>
            </a:pPr>
            <a:r>
              <a:rPr lang="en-GB" sz="1600" dirty="0">
                <a:solidFill>
                  <a:srgbClr val="FFFFFF"/>
                </a:solidFill>
                <a:ea typeface="+mn-lt"/>
                <a:cs typeface="+mn-lt"/>
              </a:rPr>
              <a:t>We need to become increasingly comfortable with uncertainty and change, which is a constant feature of the world we live in. </a:t>
            </a:r>
            <a:r>
              <a:rPr lang="en-US" sz="1600" dirty="0">
                <a:solidFill>
                  <a:srgbClr val="FFFFFF"/>
                </a:solidFill>
                <a:ea typeface="+mn-lt"/>
                <a:cs typeface="+mn-lt"/>
              </a:rPr>
              <a:t>Where there is volatility, uncertainty, complexity and ambiguity (VUCA), outcomes cannot be foreseen, and the past cannot predict the future.  </a:t>
            </a:r>
            <a:r>
              <a:rPr lang="en-GB" sz="1600" dirty="0">
                <a:solidFill>
                  <a:srgbClr val="FFFFFF"/>
                </a:solidFill>
                <a:ea typeface="+mn-lt"/>
                <a:cs typeface="+mn-lt"/>
              </a:rPr>
              <a:t>Success in this VUCA world, requires the mastery of our ability to adapt and learn. In this new world, our current skill-set is of secondary importance to our ability to learn new knowledge, skills, and behaviours to equip us to respond to future challenges. </a:t>
            </a:r>
          </a:p>
        </p:txBody>
      </p:sp>
    </p:spTree>
    <p:extLst>
      <p:ext uri="{BB962C8B-B14F-4D97-AF65-F5344CB8AC3E}">
        <p14:creationId xmlns:p14="http://schemas.microsoft.com/office/powerpoint/2010/main" val="2481040545"/>
      </p:ext>
    </p:extLst>
  </p:cSld>
  <p:clrMapOvr>
    <a:overrideClrMapping bg1="dk1" tx1="lt1" bg2="dk2" tx2="lt2" accent1="accent1" accent2="accent2" accent3="accent3" accent4="accent4" accent5="accent5" accent6="accent6" hlink="hlink" folHlink="folHlink"/>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5" name="Rectangle 34">
            <a:extLst>
              <a:ext uri="{FF2B5EF4-FFF2-40B4-BE49-F238E27FC236}">
                <a16:creationId xmlns:a16="http://schemas.microsoft.com/office/drawing/2014/main" id="{BFABBCE0-E08C-4BBE-9FD2-E2B253D4D5F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7999"/>
          </a:xfrm>
          <a:prstGeom prst="rect">
            <a:avLst/>
          </a:prstGeom>
          <a:solidFill>
            <a:schemeClr val="bg1">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Gill Sans MT" panose="020B0502020104020203"/>
              <a:ea typeface="+mn-ea"/>
              <a:cs typeface="+mn-cs"/>
            </a:endParaRPr>
          </a:p>
        </p:txBody>
      </p:sp>
      <p:sp>
        <p:nvSpPr>
          <p:cNvPr id="2" name="Title 1">
            <a:extLst>
              <a:ext uri="{FF2B5EF4-FFF2-40B4-BE49-F238E27FC236}">
                <a16:creationId xmlns:a16="http://schemas.microsoft.com/office/drawing/2014/main" id="{C37A2B3A-32A1-4663-89B0-17D4AEA62945}"/>
              </a:ext>
            </a:extLst>
          </p:cNvPr>
          <p:cNvSpPr>
            <a:spLocks noGrp="1"/>
          </p:cNvSpPr>
          <p:nvPr>
            <p:ph type="title"/>
          </p:nvPr>
        </p:nvSpPr>
        <p:spPr>
          <a:xfrm>
            <a:off x="581192" y="702156"/>
            <a:ext cx="11029616" cy="1188720"/>
          </a:xfrm>
        </p:spPr>
        <p:txBody>
          <a:bodyPr>
            <a:normAutofit/>
          </a:bodyPr>
          <a:lstStyle/>
          <a:p>
            <a:r>
              <a:rPr lang="en-GB">
                <a:solidFill>
                  <a:schemeClr val="tx1">
                    <a:lumMod val="85000"/>
                    <a:lumOff val="15000"/>
                  </a:schemeClr>
                </a:solidFill>
              </a:rPr>
              <a:t>4 components of Learning agility</a:t>
            </a:r>
          </a:p>
        </p:txBody>
      </p:sp>
      <p:sp>
        <p:nvSpPr>
          <p:cNvPr id="37" name="Rectangle 36">
            <a:extLst>
              <a:ext uri="{FF2B5EF4-FFF2-40B4-BE49-F238E27FC236}">
                <a16:creationId xmlns:a16="http://schemas.microsoft.com/office/drawing/2014/main" id="{FF426BAC-43D6-468E-B6FF-167034D5CE4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rgbClr val="60727A"/>
          </a:solidFill>
          <a:ln>
            <a:noFill/>
          </a:ln>
          <a:effectLst/>
        </p:spPr>
        <p:style>
          <a:lnRef idx="1">
            <a:schemeClr val="accent1"/>
          </a:lnRef>
          <a:fillRef idx="3">
            <a:schemeClr val="accent1"/>
          </a:fillRef>
          <a:effectRef idx="2">
            <a:schemeClr val="accent1"/>
          </a:effectRef>
          <a:fontRef idx="minor">
            <a:schemeClr val="lt1"/>
          </a:fontRef>
        </p:style>
      </p:sp>
      <p:sp>
        <p:nvSpPr>
          <p:cNvPr id="39" name="Rectangle 38">
            <a:extLst>
              <a:ext uri="{FF2B5EF4-FFF2-40B4-BE49-F238E27FC236}">
                <a16:creationId xmlns:a16="http://schemas.microsoft.com/office/drawing/2014/main" id="{FB02D80E-5995-4C54-8387-5893C2C8947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41" name="Rectangle 40">
            <a:extLst>
              <a:ext uri="{FF2B5EF4-FFF2-40B4-BE49-F238E27FC236}">
                <a16:creationId xmlns:a16="http://schemas.microsoft.com/office/drawing/2014/main" id="{896083C8-1401-4950-AF56-E2FAFE42D6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sp>
      <p:graphicFrame>
        <p:nvGraphicFramePr>
          <p:cNvPr id="31" name="Content Placeholder 2">
            <a:extLst>
              <a:ext uri="{FF2B5EF4-FFF2-40B4-BE49-F238E27FC236}">
                <a16:creationId xmlns:a16="http://schemas.microsoft.com/office/drawing/2014/main" id="{5CC35C20-92BC-4B80-9958-B7CD27C6D5F4}"/>
              </a:ext>
            </a:extLst>
          </p:cNvPr>
          <p:cNvGraphicFramePr>
            <a:graphicFrameLocks noGrp="1"/>
          </p:cNvGraphicFramePr>
          <p:nvPr>
            <p:ph idx="1"/>
            <p:extLst>
              <p:ext uri="{D42A27DB-BD31-4B8C-83A1-F6EECF244321}">
                <p14:modId xmlns:p14="http://schemas.microsoft.com/office/powerpoint/2010/main" val="1717401925"/>
              </p:ext>
            </p:extLst>
          </p:nvPr>
        </p:nvGraphicFramePr>
        <p:xfrm>
          <a:off x="581025" y="2341563"/>
          <a:ext cx="11029950" cy="381428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22" name="TextBox 21">
            <a:extLst>
              <a:ext uri="{FF2B5EF4-FFF2-40B4-BE49-F238E27FC236}">
                <a16:creationId xmlns:a16="http://schemas.microsoft.com/office/drawing/2014/main" id="{CF655F00-313B-4E74-83D4-E626FFAE71EC}"/>
              </a:ext>
            </a:extLst>
          </p:cNvPr>
          <p:cNvSpPr txBox="1"/>
          <p:nvPr/>
        </p:nvSpPr>
        <p:spPr>
          <a:xfrm>
            <a:off x="582561" y="2192594"/>
            <a:ext cx="8384458"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latin typeface="Calibri"/>
              </a:rPr>
              <a:t>Hallenbeck (2016) identifies Four Practices of Learning Agility: </a:t>
            </a:r>
            <a:endParaRPr lang="en-GB"/>
          </a:p>
        </p:txBody>
      </p:sp>
    </p:spTree>
    <p:extLst>
      <p:ext uri="{BB962C8B-B14F-4D97-AF65-F5344CB8AC3E}">
        <p14:creationId xmlns:p14="http://schemas.microsoft.com/office/powerpoint/2010/main" val="1453916225"/>
      </p:ext>
    </p:extLst>
  </p:cSld>
  <p:clrMapOvr>
    <a:overrideClrMapping bg1="dk1" tx1="lt1" bg2="dk2" tx2="lt2" accent1="accent1" accent2="accent2" accent3="accent3" accent4="accent4" accent5="accent5" accent6="accent6" hlink="hlink" folHlink="folHlink"/>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 name="Rectangle 7">
            <a:extLst>
              <a:ext uri="{FF2B5EF4-FFF2-40B4-BE49-F238E27FC236}">
                <a16:creationId xmlns:a16="http://schemas.microsoft.com/office/drawing/2014/main" id="{F858DF7D-C2D0-4B03-A7A0-2F06B789EE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Rectangle 9">
            <a:extLst>
              <a:ext uri="{FF2B5EF4-FFF2-40B4-BE49-F238E27FC236}">
                <a16:creationId xmlns:a16="http://schemas.microsoft.com/office/drawing/2014/main" id="{1B26B711-3121-40B0-8377-A64F3DC00C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7" name="Rectangle 11">
            <a:extLst>
              <a:ext uri="{FF2B5EF4-FFF2-40B4-BE49-F238E27FC236}">
                <a16:creationId xmlns:a16="http://schemas.microsoft.com/office/drawing/2014/main" id="{645C4D3D-ABBA-4B4E-93E5-01E34371984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9" name="Rectangle 13">
            <a:extLst>
              <a:ext uri="{FF2B5EF4-FFF2-40B4-BE49-F238E27FC236}">
                <a16:creationId xmlns:a16="http://schemas.microsoft.com/office/drawing/2014/main" id="{98DDD5E5-0097-4C6C-B266-5732EDA96CC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sp>
      <p:sp>
        <p:nvSpPr>
          <p:cNvPr id="11" name="Rectangle 15">
            <a:extLst>
              <a:ext uri="{FF2B5EF4-FFF2-40B4-BE49-F238E27FC236}">
                <a16:creationId xmlns:a16="http://schemas.microsoft.com/office/drawing/2014/main" id="{8952EF87-C74F-4D3F-9CAD-EEA1733C9B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597643"/>
            <a:ext cx="3703320" cy="5792922"/>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2" name="Title 1">
            <a:extLst>
              <a:ext uri="{FF2B5EF4-FFF2-40B4-BE49-F238E27FC236}">
                <a16:creationId xmlns:a16="http://schemas.microsoft.com/office/drawing/2014/main" id="{468D24F2-BD61-4911-B5F1-D781BD344530}"/>
              </a:ext>
            </a:extLst>
          </p:cNvPr>
          <p:cNvSpPr>
            <a:spLocks noGrp="1"/>
          </p:cNvSpPr>
          <p:nvPr>
            <p:ph type="title"/>
          </p:nvPr>
        </p:nvSpPr>
        <p:spPr>
          <a:xfrm>
            <a:off x="771148" y="1037967"/>
            <a:ext cx="3054091" cy="4709131"/>
          </a:xfrm>
        </p:spPr>
        <p:txBody>
          <a:bodyPr anchor="ctr">
            <a:normAutofit/>
          </a:bodyPr>
          <a:lstStyle/>
          <a:p>
            <a:r>
              <a:rPr lang="en-GB">
                <a:solidFill>
                  <a:srgbClr val="FFFEFF"/>
                </a:solidFill>
                <a:ea typeface="+mj-lt"/>
                <a:cs typeface="+mj-lt"/>
              </a:rPr>
              <a:t>4 components of Learning agility</a:t>
            </a:r>
            <a:endParaRPr lang="en-US">
              <a:solidFill>
                <a:srgbClr val="FFFEFF"/>
              </a:solidFill>
            </a:endParaRPr>
          </a:p>
        </p:txBody>
      </p:sp>
      <p:sp>
        <p:nvSpPr>
          <p:cNvPr id="3" name="Content Placeholder 2">
            <a:extLst>
              <a:ext uri="{FF2B5EF4-FFF2-40B4-BE49-F238E27FC236}">
                <a16:creationId xmlns:a16="http://schemas.microsoft.com/office/drawing/2014/main" id="{2895D817-CB8C-4923-A711-E778A0B617F9}"/>
              </a:ext>
            </a:extLst>
          </p:cNvPr>
          <p:cNvSpPr>
            <a:spLocks noGrp="1"/>
          </p:cNvSpPr>
          <p:nvPr>
            <p:ph idx="1"/>
          </p:nvPr>
        </p:nvSpPr>
        <p:spPr>
          <a:xfrm>
            <a:off x="4534935" y="792162"/>
            <a:ext cx="7389576" cy="5816347"/>
          </a:xfrm>
        </p:spPr>
        <p:txBody>
          <a:bodyPr>
            <a:normAutofit/>
          </a:bodyPr>
          <a:lstStyle/>
          <a:p>
            <a:pPr marL="0" indent="0">
              <a:lnSpc>
                <a:spcPct val="100000"/>
              </a:lnSpc>
              <a:spcBef>
                <a:spcPts val="1000"/>
              </a:spcBef>
              <a:spcAft>
                <a:spcPts val="0"/>
              </a:spcAft>
              <a:buNone/>
            </a:pPr>
            <a:r>
              <a:rPr lang="x-none" sz="1400" b="1" i="1">
                <a:latin typeface="Calibri"/>
                <a:cs typeface="Calibri"/>
              </a:rPr>
              <a:t>Seeking:</a:t>
            </a:r>
            <a:endParaRPr lang="en-US" sz="1400">
              <a:ea typeface="+mn-lt"/>
              <a:cs typeface="+mn-lt"/>
            </a:endParaRPr>
          </a:p>
          <a:p>
            <a:pPr marL="305435" indent="-305435">
              <a:lnSpc>
                <a:spcPct val="100000"/>
              </a:lnSpc>
              <a:spcBef>
                <a:spcPts val="1000"/>
              </a:spcBef>
              <a:spcAft>
                <a:spcPts val="0"/>
              </a:spcAft>
            </a:pPr>
            <a:r>
              <a:rPr lang="x-none" sz="1400">
                <a:latin typeface="Calibri"/>
                <a:cs typeface="Calibri"/>
              </a:rPr>
              <a:t>Experiences and quality and quantity of experience play a key role in developing learing agility. Life begins at the edge of your comfort zone. </a:t>
            </a:r>
            <a:endParaRPr lang="en-US" sz="1400">
              <a:ea typeface="+mn-lt"/>
              <a:cs typeface="+mn-lt"/>
            </a:endParaRPr>
          </a:p>
          <a:p>
            <a:pPr marL="305435" indent="-305435">
              <a:lnSpc>
                <a:spcPct val="100000"/>
              </a:lnSpc>
              <a:spcBef>
                <a:spcPts val="1000"/>
              </a:spcBef>
              <a:spcAft>
                <a:spcPts val="0"/>
              </a:spcAft>
            </a:pPr>
            <a:r>
              <a:rPr lang="x-none" sz="1400">
                <a:latin typeface="Calibri"/>
                <a:cs typeface="Calibri"/>
              </a:rPr>
              <a:t>Experinces</a:t>
            </a:r>
            <a:r>
              <a:rPr lang="x-none" sz="1400" b="1">
                <a:latin typeface="Calibri"/>
                <a:cs typeface="Calibri"/>
              </a:rPr>
              <a:t> </a:t>
            </a:r>
            <a:r>
              <a:rPr lang="x-none" sz="1400">
                <a:latin typeface="Calibri"/>
                <a:cs typeface="Calibri"/>
              </a:rPr>
              <a:t>with characteristics such as novelty, complexity and high stakes offer greater opportunity for learning than those that are straight forward and low risk. Diversity of experience matters.  The more we encounter new types of situations that require different skills for success the more we learn.  </a:t>
            </a:r>
            <a:endParaRPr lang="en-US" sz="1400">
              <a:latin typeface="Avenir Next LT Pro" panose="020B0502020104020203"/>
              <a:cs typeface="Calibri"/>
            </a:endParaRPr>
          </a:p>
          <a:p>
            <a:pPr marL="0" indent="0">
              <a:lnSpc>
                <a:spcPct val="100000"/>
              </a:lnSpc>
              <a:spcBef>
                <a:spcPts val="1000"/>
              </a:spcBef>
              <a:spcAft>
                <a:spcPts val="0"/>
              </a:spcAft>
              <a:buNone/>
            </a:pPr>
            <a:r>
              <a:rPr lang="x-none" sz="1400" b="1" i="1">
                <a:latin typeface="Calibri"/>
                <a:cs typeface="Calibri"/>
              </a:rPr>
              <a:t>Sensemaking:</a:t>
            </a:r>
            <a:endParaRPr lang="en-US" sz="1400">
              <a:ea typeface="+mn-lt"/>
              <a:cs typeface="+mn-lt"/>
            </a:endParaRPr>
          </a:p>
          <a:p>
            <a:pPr marL="305435" indent="-305435">
              <a:lnSpc>
                <a:spcPct val="100000"/>
              </a:lnSpc>
              <a:spcBef>
                <a:spcPts val="1000"/>
              </a:spcBef>
              <a:spcAft>
                <a:spcPts val="0"/>
              </a:spcAft>
            </a:pPr>
            <a:r>
              <a:rPr lang="x-none" sz="1400">
                <a:latin typeface="Calibri"/>
                <a:cs typeface="Calibri"/>
              </a:rPr>
              <a:t>Learning agile people recognise the best way to learn is to forget what they already know and demonstrate the courage to be curious. Learning is active, involving effort, intention and willingness. It is important to accept errors and mistakes as part of the learning experience.</a:t>
            </a:r>
            <a:endParaRPr lang="x-none" sz="1400">
              <a:highlight>
                <a:srgbClr val="00FF00"/>
              </a:highlight>
              <a:latin typeface="Calibri"/>
              <a:ea typeface="+mn-lt"/>
              <a:cs typeface="Calibri"/>
            </a:endParaRPr>
          </a:p>
          <a:p>
            <a:pPr marL="0" indent="0">
              <a:lnSpc>
                <a:spcPct val="100000"/>
              </a:lnSpc>
              <a:spcBef>
                <a:spcPts val="1000"/>
              </a:spcBef>
              <a:spcAft>
                <a:spcPts val="0"/>
              </a:spcAft>
              <a:buNone/>
            </a:pPr>
            <a:r>
              <a:rPr lang="x-none" sz="1400" b="1" i="1">
                <a:latin typeface="Calibri"/>
                <a:cs typeface="Calibri"/>
              </a:rPr>
              <a:t>Internalsing</a:t>
            </a:r>
            <a:endParaRPr lang="en-US" sz="1400">
              <a:ea typeface="+mn-lt"/>
              <a:cs typeface="+mn-lt"/>
            </a:endParaRPr>
          </a:p>
          <a:p>
            <a:pPr marL="305435" indent="-305435">
              <a:lnSpc>
                <a:spcPct val="100000"/>
              </a:lnSpc>
              <a:spcBef>
                <a:spcPts val="1000"/>
              </a:spcBef>
              <a:spcAft>
                <a:spcPts val="0"/>
              </a:spcAft>
            </a:pPr>
            <a:r>
              <a:rPr lang="x-none" sz="1400">
                <a:latin typeface="Calibri"/>
                <a:cs typeface="Calibri"/>
              </a:rPr>
              <a:t>Yeilding insights from what has already happened can be challenging and requires some deliberate effort. Practices such as reflecting, seeking feedback and embracing criticism take us out of our comfort zone and are therefor learning expereinces in themselves. </a:t>
            </a:r>
            <a:endParaRPr lang="x-none" sz="1400">
              <a:highlight>
                <a:srgbClr val="00FF00"/>
              </a:highlight>
              <a:latin typeface="Calibri"/>
              <a:ea typeface="+mn-lt"/>
              <a:cs typeface="Calibri"/>
            </a:endParaRPr>
          </a:p>
          <a:p>
            <a:pPr marL="0" indent="0">
              <a:lnSpc>
                <a:spcPct val="100000"/>
              </a:lnSpc>
              <a:spcBef>
                <a:spcPts val="1000"/>
              </a:spcBef>
              <a:spcAft>
                <a:spcPts val="0"/>
              </a:spcAft>
              <a:buNone/>
            </a:pPr>
            <a:r>
              <a:rPr lang="x-none" sz="1400" b="1" i="1">
                <a:latin typeface="Calibri"/>
                <a:cs typeface="Calibri"/>
              </a:rPr>
              <a:t>Applying</a:t>
            </a:r>
            <a:endParaRPr lang="en-US" sz="1400">
              <a:ea typeface="+mn-lt"/>
              <a:cs typeface="+mn-lt"/>
            </a:endParaRPr>
          </a:p>
          <a:p>
            <a:pPr marL="305435" indent="-305435">
              <a:lnSpc>
                <a:spcPct val="100000"/>
              </a:lnSpc>
              <a:spcBef>
                <a:spcPts val="1000"/>
              </a:spcBef>
              <a:spcAft>
                <a:spcPts val="0"/>
              </a:spcAft>
            </a:pPr>
            <a:r>
              <a:rPr lang="x-none" sz="1400">
                <a:latin typeface="Calibri"/>
                <a:cs typeface="Calibri"/>
              </a:rPr>
              <a:t>In new situations, you don't have direct experince to guide you. Instead you must reference indirect or seemingly unrelated experinces.  New and challenging experiences are charactersied by ambiguity where solutions are not clear, focus on the what you've done in the past that is somehow like the new experience and might help you.  First solutions rarely work so be prepared to generate alternatives and focus on learning from the failures.</a:t>
            </a:r>
            <a:endParaRPr lang="x-none" sz="1400">
              <a:highlight>
                <a:srgbClr val="00FF00"/>
              </a:highlight>
              <a:latin typeface="Calibri"/>
              <a:ea typeface="+mn-lt"/>
              <a:cs typeface="Calibri"/>
            </a:endParaRPr>
          </a:p>
          <a:p>
            <a:pPr marL="305435" indent="-305435">
              <a:lnSpc>
                <a:spcPct val="100000"/>
              </a:lnSpc>
              <a:spcBef>
                <a:spcPts val="1000"/>
              </a:spcBef>
              <a:spcAft>
                <a:spcPts val="0"/>
              </a:spcAft>
            </a:pPr>
            <a:endParaRPr lang="x-none" sz="1400">
              <a:ea typeface="+mn-lt"/>
              <a:cs typeface="+mn-lt"/>
            </a:endParaRPr>
          </a:p>
          <a:p>
            <a:pPr marL="305435" indent="-305435">
              <a:lnSpc>
                <a:spcPct val="100000"/>
              </a:lnSpc>
            </a:pPr>
            <a:endParaRPr lang="en-GB" sz="1400"/>
          </a:p>
        </p:txBody>
      </p:sp>
    </p:spTree>
    <p:extLst>
      <p:ext uri="{BB962C8B-B14F-4D97-AF65-F5344CB8AC3E}">
        <p14:creationId xmlns:p14="http://schemas.microsoft.com/office/powerpoint/2010/main" val="1438302964"/>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F92989FB-1024-49B7-BDF1-B3CE27D4862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9A4F2F9-646F-41DB-BD1C-D17FE4A552EB}"/>
              </a:ext>
            </a:extLst>
          </p:cNvPr>
          <p:cNvSpPr>
            <a:spLocks noGrp="1"/>
          </p:cNvSpPr>
          <p:nvPr>
            <p:ph type="title"/>
          </p:nvPr>
        </p:nvSpPr>
        <p:spPr>
          <a:xfrm>
            <a:off x="746228" y="1037967"/>
            <a:ext cx="3054091" cy="4709131"/>
          </a:xfrm>
        </p:spPr>
        <p:txBody>
          <a:bodyPr anchor="ctr">
            <a:normAutofit/>
          </a:bodyPr>
          <a:lstStyle/>
          <a:p>
            <a:r>
              <a:rPr lang="en-GB" sz="2500"/>
              <a:t>Characteristics of a learning agile leader</a:t>
            </a:r>
          </a:p>
        </p:txBody>
      </p:sp>
      <p:sp>
        <p:nvSpPr>
          <p:cNvPr id="11" name="Rectangle 10">
            <a:extLst>
              <a:ext uri="{FF2B5EF4-FFF2-40B4-BE49-F238E27FC236}">
                <a16:creationId xmlns:a16="http://schemas.microsoft.com/office/drawing/2014/main" id="{2987D6F4-EC95-4EF1-A8AD-4B70386CEE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13" name="Rectangle 12">
            <a:extLst>
              <a:ext uri="{FF2B5EF4-FFF2-40B4-BE49-F238E27FC236}">
                <a16:creationId xmlns:a16="http://schemas.microsoft.com/office/drawing/2014/main" id="{F5F792DF-9D0A-4DB6-9A9E-7312F5A7E87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749808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graphicFrame>
        <p:nvGraphicFramePr>
          <p:cNvPr id="5" name="Content Placeholder 2">
            <a:extLst>
              <a:ext uri="{FF2B5EF4-FFF2-40B4-BE49-F238E27FC236}">
                <a16:creationId xmlns:a16="http://schemas.microsoft.com/office/drawing/2014/main" id="{6F641333-5AEE-4623-9C6F-E680DF52A5A8}"/>
              </a:ext>
            </a:extLst>
          </p:cNvPr>
          <p:cNvGraphicFramePr>
            <a:graphicFrameLocks noGrp="1"/>
          </p:cNvGraphicFramePr>
          <p:nvPr>
            <p:ph idx="1"/>
            <p:extLst>
              <p:ext uri="{D42A27DB-BD31-4B8C-83A1-F6EECF244321}">
                <p14:modId xmlns:p14="http://schemas.microsoft.com/office/powerpoint/2010/main" val="1943343761"/>
              </p:ext>
            </p:extLst>
          </p:nvPr>
        </p:nvGraphicFramePr>
        <p:xfrm>
          <a:off x="4598438" y="1207783"/>
          <a:ext cx="7012370" cy="470913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887097640"/>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46" name="Rectangle 1030">
            <a:extLst>
              <a:ext uri="{FF2B5EF4-FFF2-40B4-BE49-F238E27FC236}">
                <a16:creationId xmlns:a16="http://schemas.microsoft.com/office/drawing/2014/main" id="{DD651B61-325E-4E73-8445-38B0DE8AAAB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1048" name="Rectangle 1032">
            <a:extLst>
              <a:ext uri="{FF2B5EF4-FFF2-40B4-BE49-F238E27FC236}">
                <a16:creationId xmlns:a16="http://schemas.microsoft.com/office/drawing/2014/main" id="{B42E5253-D3AC-4AC2-B766-8B34F13C2F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sp>
      <p:sp>
        <p:nvSpPr>
          <p:cNvPr id="1049" name="Rectangle 1034">
            <a:extLst>
              <a:ext uri="{FF2B5EF4-FFF2-40B4-BE49-F238E27FC236}">
                <a16:creationId xmlns:a16="http://schemas.microsoft.com/office/drawing/2014/main" id="{10AE8D57-436A-4073-9A75-15BB5949F8B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1050" name="Rectangle 1036">
            <a:extLst>
              <a:ext uri="{FF2B5EF4-FFF2-40B4-BE49-F238E27FC236}">
                <a16:creationId xmlns:a16="http://schemas.microsoft.com/office/drawing/2014/main" id="{E2852671-8EB6-4EAF-8AF8-65CF3FD664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3085764"/>
            <a:ext cx="11298932" cy="3338149"/>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useBgFill="1">
        <p:nvSpPr>
          <p:cNvPr id="1051" name="Rectangle 1038">
            <a:extLst>
              <a:ext uri="{FF2B5EF4-FFF2-40B4-BE49-F238E27FC236}">
                <a16:creationId xmlns:a16="http://schemas.microsoft.com/office/drawing/2014/main" id="{7C427EA3-1645-4B27-A5C2-55E8E24C665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52" name="Rectangle 1040">
            <a:extLst>
              <a:ext uri="{FF2B5EF4-FFF2-40B4-BE49-F238E27FC236}">
                <a16:creationId xmlns:a16="http://schemas.microsoft.com/office/drawing/2014/main" id="{885CDBF6-7B87-4A58-92CA-E887CA36AF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1053" name="Rectangle 1042">
            <a:extLst>
              <a:ext uri="{FF2B5EF4-FFF2-40B4-BE49-F238E27FC236}">
                <a16:creationId xmlns:a16="http://schemas.microsoft.com/office/drawing/2014/main" id="{6BFF2B2E-1CF1-403F-BB44-3F9C3E7F67F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1045" name="Rectangle 1044">
            <a:extLst>
              <a:ext uri="{FF2B5EF4-FFF2-40B4-BE49-F238E27FC236}">
                <a16:creationId xmlns:a16="http://schemas.microsoft.com/office/drawing/2014/main" id="{9D8B4D3C-0DE0-43B9-B032-32B536B96D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sp>
      <p:pic>
        <p:nvPicPr>
          <p:cNvPr id="1026" name="Picture 2">
            <a:extLst>
              <a:ext uri="{FF2B5EF4-FFF2-40B4-BE49-F238E27FC236}">
                <a16:creationId xmlns:a16="http://schemas.microsoft.com/office/drawing/2014/main" id="{8CE0A355-3ACD-6D27-92F1-98854B16AAE9}"/>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931166" y="1408564"/>
            <a:ext cx="6518800" cy="4335002"/>
          </a:xfrm>
          <a:prstGeom prst="rect">
            <a:avLst/>
          </a:prstGeom>
          <a:noFill/>
          <a:extLst>
            <a:ext uri="{909E8E84-426E-40DD-AFC4-6F175D3DCCD1}">
              <a14:hiddenFill xmlns:a14="http://schemas.microsoft.com/office/drawing/2010/main">
                <a:solidFill>
                  <a:srgbClr val="FFFFFF"/>
                </a:solidFill>
              </a14:hiddenFill>
            </a:ext>
          </a:extLst>
        </p:spPr>
      </p:pic>
      <p:sp>
        <p:nvSpPr>
          <p:cNvPr id="1047" name="Rectangle 1046">
            <a:extLst>
              <a:ext uri="{FF2B5EF4-FFF2-40B4-BE49-F238E27FC236}">
                <a16:creationId xmlns:a16="http://schemas.microsoft.com/office/drawing/2014/main" id="{707788D3-E467-4E25-A5E9-FD41795BD55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601200"/>
            <a:ext cx="3703320" cy="5789365"/>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7" name="Rectangle 1">
            <a:extLst>
              <a:ext uri="{FF2B5EF4-FFF2-40B4-BE49-F238E27FC236}">
                <a16:creationId xmlns:a16="http://schemas.microsoft.com/office/drawing/2014/main" id="{16032B64-FB56-D3C8-EBE5-C2A37333C9E6}"/>
              </a:ext>
            </a:extLst>
          </p:cNvPr>
          <p:cNvSpPr>
            <a:spLocks noChangeArrowheads="1"/>
          </p:cNvSpPr>
          <p:nvPr/>
        </p:nvSpPr>
        <p:spPr bwMode="auto">
          <a:xfrm>
            <a:off x="8296275" y="1419225"/>
            <a:ext cx="3081576" cy="2085869"/>
          </a:xfrm>
          <a:prstGeom prst="rect">
            <a:avLst/>
          </a:prstGeom>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lIns="91440" tIns="45720" rIns="91440" bIns="45720" numCol="1" rtlCol="0" anchor="b" anchorCtr="0" compatLnSpc="1">
            <a:prstTxWarp prst="textNoShape">
              <a:avLst/>
            </a:prstTxWarp>
            <a:normAutofit/>
          </a:bodyPr>
          <a:lstStyle>
            <a:lvl1pPr eaLnBrk="0" fontAlgn="base" hangingPunct="0">
              <a:spcBef>
                <a:spcPct val="0"/>
              </a:spcBef>
              <a:spcAft>
                <a:spcPct val="0"/>
              </a:spcAft>
              <a:defRPr>
                <a:solidFill>
                  <a:schemeClr val="tx1"/>
                </a:solidFill>
                <a:latin typeface="Arial" panose="020B0604020202020204" pitchFamily="34" charset="0"/>
              </a:defRPr>
            </a:lvl1pPr>
            <a:lvl2pPr eaLnBrk="0" fontAlgn="base" hangingPunct="0">
              <a:spcBef>
                <a:spcPct val="0"/>
              </a:spcBef>
              <a:spcAft>
                <a:spcPct val="0"/>
              </a:spcAft>
              <a:defRPr>
                <a:solidFill>
                  <a:schemeClr val="tx1"/>
                </a:solidFill>
                <a:latin typeface="Arial" panose="020B0604020202020204" pitchFamily="34" charset="0"/>
              </a:defRPr>
            </a:lvl2pPr>
            <a:lvl3pPr eaLnBrk="0" fontAlgn="base" hangingPunct="0">
              <a:spcBef>
                <a:spcPct val="0"/>
              </a:spcBef>
              <a:spcAft>
                <a:spcPct val="0"/>
              </a:spcAft>
              <a:defRPr>
                <a:solidFill>
                  <a:schemeClr val="tx1"/>
                </a:solidFill>
                <a:latin typeface="Arial" panose="020B0604020202020204" pitchFamily="34" charset="0"/>
              </a:defRPr>
            </a:lvl3pPr>
            <a:lvl4pPr eaLnBrk="0" fontAlgn="base" hangingPunct="0">
              <a:spcBef>
                <a:spcPct val="0"/>
              </a:spcBef>
              <a:spcAft>
                <a:spcPct val="0"/>
              </a:spcAft>
              <a:defRPr>
                <a:solidFill>
                  <a:schemeClr val="tx1"/>
                </a:solidFill>
                <a:latin typeface="Arial" panose="020B0604020202020204" pitchFamily="34" charset="0"/>
              </a:defRPr>
            </a:lvl4pPr>
            <a:lvl5pPr eaLnBrk="0" fontAlgn="base" hangingPunct="0">
              <a:spcBef>
                <a:spcPct val="0"/>
              </a:spcBef>
              <a:spcAft>
                <a:spcPct val="0"/>
              </a:spcAft>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eaLnBrk="1" fontAlgn="base" hangingPunct="1">
              <a:lnSpc>
                <a:spcPct val="90000"/>
              </a:lnSpc>
              <a:spcAft>
                <a:spcPts val="600"/>
              </a:spcAft>
              <a:buClrTx/>
              <a:buSzTx/>
              <a:tabLst/>
            </a:pPr>
            <a:r>
              <a:rPr kumimoji="0" lang="en-US" altLang="en-US" sz="1400" i="0" u="none" strike="noStrike" cap="all" normalizeH="0" baseline="0">
                <a:ln>
                  <a:noFill/>
                </a:ln>
                <a:solidFill>
                  <a:srgbClr val="FFFFFF"/>
                </a:solidFill>
                <a:effectLst/>
                <a:latin typeface="+mj-lt"/>
                <a:ea typeface="+mj-ea"/>
                <a:cs typeface="+mj-cs"/>
              </a:rPr>
              <a:t>How Learning Agile Are You?</a:t>
            </a:r>
          </a:p>
          <a:p>
            <a:pPr marL="0" marR="0" lvl="0" indent="0" eaLnBrk="1" fontAlgn="base" hangingPunct="1">
              <a:lnSpc>
                <a:spcPct val="90000"/>
              </a:lnSpc>
              <a:spcAft>
                <a:spcPts val="600"/>
              </a:spcAft>
              <a:buClrTx/>
              <a:buSzTx/>
              <a:tabLst/>
            </a:pPr>
            <a:r>
              <a:rPr kumimoji="0" lang="en-US" altLang="en-US" sz="1400" i="0" u="none" strike="noStrike" cap="all" normalizeH="0" baseline="0">
                <a:ln>
                  <a:noFill/>
                </a:ln>
                <a:solidFill>
                  <a:srgbClr val="FFFFFF"/>
                </a:solidFill>
                <a:effectLst/>
                <a:latin typeface="+mj-lt"/>
                <a:ea typeface="+mj-ea"/>
                <a:cs typeface="+mj-cs"/>
              </a:rPr>
              <a:t>Take this brief quiz. Give yourself 1, 2, or 3 points for each question, depending on your answer.</a:t>
            </a:r>
          </a:p>
          <a:p>
            <a:pPr marL="0" marR="0" lvl="0" indent="0" eaLnBrk="1" fontAlgn="base" hangingPunct="1">
              <a:lnSpc>
                <a:spcPct val="90000"/>
              </a:lnSpc>
              <a:spcAft>
                <a:spcPts val="600"/>
              </a:spcAft>
              <a:buClrTx/>
              <a:buSzTx/>
              <a:tabLst/>
            </a:pPr>
            <a:r>
              <a:rPr kumimoji="0" lang="en-US" altLang="en-US" sz="1400" i="0" u="none" strike="noStrike" cap="all" normalizeH="0" baseline="0">
                <a:ln>
                  <a:noFill/>
                </a:ln>
                <a:solidFill>
                  <a:srgbClr val="FFFFFF"/>
                </a:solidFill>
                <a:effectLst/>
                <a:latin typeface="+mj-lt"/>
                <a:ea typeface="+mj-ea"/>
                <a:cs typeface="+mj-cs"/>
              </a:rPr>
              <a:t>          </a:t>
            </a:r>
          </a:p>
        </p:txBody>
      </p:sp>
    </p:spTree>
    <p:extLst>
      <p:ext uri="{BB962C8B-B14F-4D97-AF65-F5344CB8AC3E}">
        <p14:creationId xmlns:p14="http://schemas.microsoft.com/office/powerpoint/2010/main" val="3851532093"/>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DE97FA3E-3217-76BD-3687-03058545EEB4}"/>
              </a:ext>
            </a:extLst>
          </p:cNvPr>
          <p:cNvSpPr txBox="1"/>
          <p:nvPr/>
        </p:nvSpPr>
        <p:spPr>
          <a:xfrm>
            <a:off x="2149439" y="1166842"/>
            <a:ext cx="7893122" cy="4524315"/>
          </a:xfrm>
          <a:prstGeom prst="rect">
            <a:avLst/>
          </a:prstGeom>
          <a:noFill/>
        </p:spPr>
        <p:txBody>
          <a:bodyPr wrap="square">
            <a:spAutoFit/>
          </a:bodyPr>
          <a:lstStyle/>
          <a:p>
            <a:pPr algn="ctr"/>
            <a:r>
              <a:rPr lang="en-GB" sz="2400" b="0" i="0" dirty="0">
                <a:solidFill>
                  <a:srgbClr val="00634F"/>
                </a:solidFill>
                <a:effectLst/>
                <a:latin typeface="Gotham A"/>
              </a:rPr>
              <a:t>Now add up your score.</a:t>
            </a:r>
            <a:endParaRPr lang="en-GB" sz="2400" b="0" i="0" dirty="0">
              <a:effectLst/>
              <a:latin typeface="Gotham A"/>
            </a:endParaRPr>
          </a:p>
          <a:p>
            <a:pPr algn="ctr"/>
            <a:r>
              <a:rPr lang="en-GB" sz="2400" b="0" i="0" dirty="0">
                <a:solidFill>
                  <a:srgbClr val="00634F"/>
                </a:solidFill>
                <a:effectLst/>
                <a:latin typeface="Gotham A"/>
              </a:rPr>
              <a:t>10-20 Points = </a:t>
            </a:r>
            <a:r>
              <a:rPr lang="en-GB" sz="2400" b="0" i="0" dirty="0">
                <a:effectLst/>
                <a:latin typeface="Gotham A"/>
              </a:rPr>
              <a:t>Your pattern of scores indicates a predisposition toward "learning agility," especially change and mental agility. The ability to deal with uncertainty and change, while having the capacity to tolerate a lack of details, is a hallmark of the agile approach to work.</a:t>
            </a:r>
          </a:p>
          <a:p>
            <a:pPr algn="ctr"/>
            <a:r>
              <a:rPr lang="en-GB" sz="2400" b="0" i="0" dirty="0">
                <a:solidFill>
                  <a:srgbClr val="00634F"/>
                </a:solidFill>
                <a:effectLst/>
                <a:latin typeface="Gotham A"/>
              </a:rPr>
              <a:t>21-30 Points = </a:t>
            </a:r>
            <a:r>
              <a:rPr lang="en-GB" sz="2400" b="0" i="0" dirty="0">
                <a:effectLst/>
                <a:latin typeface="Gotham A"/>
              </a:rPr>
              <a:t>Your pattern of scores indicates a predisposition toward diligence and dutifulness. Detail orientation and a need for certainty are hallmarks of </a:t>
            </a:r>
            <a:r>
              <a:rPr lang="en-GB" sz="2400" b="0" i="0" dirty="0" err="1">
                <a:effectLst/>
                <a:latin typeface="Gotham A"/>
              </a:rPr>
              <a:t>of</a:t>
            </a:r>
            <a:r>
              <a:rPr lang="en-GB" sz="2400" b="0" i="0" dirty="0">
                <a:effectLst/>
                <a:latin typeface="Gotham A"/>
              </a:rPr>
              <a:t> a strong contributing employee, but they can impede promotion and are in many ways the opposite of the agile approach to work. </a:t>
            </a:r>
          </a:p>
        </p:txBody>
      </p:sp>
    </p:spTree>
    <p:extLst>
      <p:ext uri="{BB962C8B-B14F-4D97-AF65-F5344CB8AC3E}">
        <p14:creationId xmlns:p14="http://schemas.microsoft.com/office/powerpoint/2010/main" val="522686669"/>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504BED40-EAF7-4E55-AFF7-2CD840EBD3A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E319613-27D9-4452-A6BC-D011370F0E32}"/>
              </a:ext>
            </a:extLst>
          </p:cNvPr>
          <p:cNvSpPr>
            <a:spLocks noGrp="1"/>
          </p:cNvSpPr>
          <p:nvPr>
            <p:ph type="title"/>
          </p:nvPr>
        </p:nvSpPr>
        <p:spPr>
          <a:xfrm>
            <a:off x="581193" y="702156"/>
            <a:ext cx="6309003" cy="1013800"/>
          </a:xfrm>
        </p:spPr>
        <p:txBody>
          <a:bodyPr>
            <a:normAutofit/>
          </a:bodyPr>
          <a:lstStyle/>
          <a:p>
            <a:r>
              <a:rPr lang="en-GB" sz="2300">
                <a:solidFill>
                  <a:schemeClr val="tx2"/>
                </a:solidFill>
              </a:rPr>
              <a:t> How does Indra nooyi demonstrate learning agility?</a:t>
            </a:r>
          </a:p>
        </p:txBody>
      </p:sp>
      <p:sp>
        <p:nvSpPr>
          <p:cNvPr id="19" name="Rectangle 18">
            <a:extLst>
              <a:ext uri="{FF2B5EF4-FFF2-40B4-BE49-F238E27FC236}">
                <a16:creationId xmlns:a16="http://schemas.microsoft.com/office/drawing/2014/main" id="{F367CCF1-BB1E-41CF-8499-94A870C33E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6675120" cy="9499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3" name="Content Placeholder 2">
            <a:extLst>
              <a:ext uri="{FF2B5EF4-FFF2-40B4-BE49-F238E27FC236}">
                <a16:creationId xmlns:a16="http://schemas.microsoft.com/office/drawing/2014/main" id="{17058D25-58C1-4000-9B8E-409AFAD299AD}"/>
              </a:ext>
            </a:extLst>
          </p:cNvPr>
          <p:cNvSpPr>
            <a:spLocks noGrp="1"/>
          </p:cNvSpPr>
          <p:nvPr>
            <p:ph idx="1"/>
          </p:nvPr>
        </p:nvSpPr>
        <p:spPr>
          <a:xfrm>
            <a:off x="581194" y="1896533"/>
            <a:ext cx="6309003" cy="3962266"/>
          </a:xfrm>
        </p:spPr>
        <p:txBody>
          <a:bodyPr>
            <a:normAutofit lnSpcReduction="10000"/>
          </a:bodyPr>
          <a:lstStyle/>
          <a:p>
            <a:pPr marL="305435" indent="-305435"/>
            <a:r>
              <a:rPr lang="en-GB" sz="2400" b="1" dirty="0">
                <a:solidFill>
                  <a:schemeClr val="tx2"/>
                </a:solidFill>
                <a:ea typeface="+mn-lt"/>
                <a:cs typeface="+mn-lt"/>
              </a:rPr>
              <a:t>Open to learning:</a:t>
            </a:r>
            <a:r>
              <a:rPr lang="en-GB" sz="2400" dirty="0">
                <a:solidFill>
                  <a:schemeClr val="tx2"/>
                </a:solidFill>
                <a:ea typeface="+mn-lt"/>
                <a:cs typeface="+mn-lt"/>
              </a:rPr>
              <a:t> “The distance between number one and number two is always a constant. If you want to improve the organization, you have to improve yourself and the organization gets pulled up with you. That is a big lesson. I cannot just expect the organization to improve if I don’t improve myself and lift the organization, because that distance is a constant” (</a:t>
            </a:r>
            <a:r>
              <a:rPr lang="en-GB" sz="2400" dirty="0" err="1">
                <a:solidFill>
                  <a:schemeClr val="tx2"/>
                </a:solidFill>
                <a:ea typeface="+mn-lt"/>
                <a:cs typeface="+mn-lt"/>
              </a:rPr>
              <a:t>Burnison</a:t>
            </a:r>
            <a:r>
              <a:rPr lang="en-GB" sz="2400" dirty="0">
                <a:solidFill>
                  <a:schemeClr val="tx2"/>
                </a:solidFill>
                <a:ea typeface="+mn-lt"/>
                <a:cs typeface="+mn-lt"/>
              </a:rPr>
              <a:t>, 2011).</a:t>
            </a:r>
            <a:endParaRPr lang="en-GB" sz="2400" dirty="0">
              <a:solidFill>
                <a:schemeClr val="tx2"/>
              </a:solidFill>
            </a:endParaRPr>
          </a:p>
        </p:txBody>
      </p:sp>
      <p:pic>
        <p:nvPicPr>
          <p:cNvPr id="4" name="Picture 4">
            <a:extLst>
              <a:ext uri="{FF2B5EF4-FFF2-40B4-BE49-F238E27FC236}">
                <a16:creationId xmlns:a16="http://schemas.microsoft.com/office/drawing/2014/main" id="{BD51035D-8A66-43F4-92F2-668F3A472E58}"/>
              </a:ext>
            </a:extLst>
          </p:cNvPr>
          <p:cNvPicPr>
            <a:picLocks noChangeAspect="1"/>
          </p:cNvPicPr>
          <p:nvPr/>
        </p:nvPicPr>
        <p:blipFill rotWithShape="1">
          <a:blip r:embed="rId2">
            <a:extLst>
              <a:ext uri="{837473B0-CC2E-450A-ABE3-18F120FF3D39}">
                <a1611:picAttrSrcUrl xmlns:a1611="http://schemas.microsoft.com/office/drawing/2016/11/main" r:id="rId3"/>
              </a:ext>
            </a:extLst>
          </a:blip>
          <a:srcRect r="7965"/>
          <a:stretch/>
        </p:blipFill>
        <p:spPr>
          <a:xfrm>
            <a:off x="7521283" y="10"/>
            <a:ext cx="4670717" cy="6857990"/>
          </a:xfrm>
          <a:prstGeom prst="rect">
            <a:avLst/>
          </a:prstGeom>
        </p:spPr>
      </p:pic>
      <p:sp>
        <p:nvSpPr>
          <p:cNvPr id="5" name="TextBox 4">
            <a:extLst>
              <a:ext uri="{FF2B5EF4-FFF2-40B4-BE49-F238E27FC236}">
                <a16:creationId xmlns:a16="http://schemas.microsoft.com/office/drawing/2014/main" id="{6746BC27-BC7A-8646-243F-8CECB66E0880}"/>
              </a:ext>
            </a:extLst>
          </p:cNvPr>
          <p:cNvSpPr txBox="1"/>
          <p:nvPr/>
        </p:nvSpPr>
        <p:spPr>
          <a:xfrm>
            <a:off x="7341589" y="87868"/>
            <a:ext cx="5514807" cy="369332"/>
          </a:xfrm>
          <a:prstGeom prst="rect">
            <a:avLst/>
          </a:prstGeom>
          <a:noFill/>
        </p:spPr>
        <p:txBody>
          <a:bodyPr wrap="square" rtlCol="0">
            <a:spAutoFit/>
          </a:bodyPr>
          <a:lstStyle/>
          <a:p>
            <a:r>
              <a:rPr lang="en-GB" dirty="0"/>
              <a:t>Former CEO of PepsiCo</a:t>
            </a:r>
          </a:p>
        </p:txBody>
      </p:sp>
    </p:spTree>
    <p:extLst>
      <p:ext uri="{BB962C8B-B14F-4D97-AF65-F5344CB8AC3E}">
        <p14:creationId xmlns:p14="http://schemas.microsoft.com/office/powerpoint/2010/main" val="2627106653"/>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11">
            <a:extLst>
              <a:ext uri="{FF2B5EF4-FFF2-40B4-BE49-F238E27FC236}">
                <a16:creationId xmlns:a16="http://schemas.microsoft.com/office/drawing/2014/main" id="{7C427EA3-1645-4B27-A5C2-55E8E24C665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885CDBF6-7B87-4A58-92CA-E887CA36AF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16" name="Rectangle 15">
            <a:extLst>
              <a:ext uri="{FF2B5EF4-FFF2-40B4-BE49-F238E27FC236}">
                <a16:creationId xmlns:a16="http://schemas.microsoft.com/office/drawing/2014/main" id="{6BFF2B2E-1CF1-403F-BB44-3F9C3E7F67F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18" name="Rectangle 17">
            <a:extLst>
              <a:ext uri="{FF2B5EF4-FFF2-40B4-BE49-F238E27FC236}">
                <a16:creationId xmlns:a16="http://schemas.microsoft.com/office/drawing/2014/main" id="{9D8B4D3C-0DE0-43B9-B032-32B536B96D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sp>
      <p:pic>
        <p:nvPicPr>
          <p:cNvPr id="6" name="Picture 6" descr="Map&#10;&#10;Description automatically generated">
            <a:extLst>
              <a:ext uri="{FF2B5EF4-FFF2-40B4-BE49-F238E27FC236}">
                <a16:creationId xmlns:a16="http://schemas.microsoft.com/office/drawing/2014/main" id="{767096F5-D7CB-4EB7-965F-58B889C9F266}"/>
              </a:ext>
            </a:extLst>
          </p:cNvPr>
          <p:cNvPicPr>
            <a:picLocks noChangeAspect="1"/>
          </p:cNvPicPr>
          <p:nvPr/>
        </p:nvPicPr>
        <p:blipFill>
          <a:blip r:embed="rId2"/>
          <a:stretch>
            <a:fillRect/>
          </a:stretch>
        </p:blipFill>
        <p:spPr>
          <a:xfrm>
            <a:off x="931166" y="2016785"/>
            <a:ext cx="6518800" cy="3118561"/>
          </a:xfrm>
          <a:prstGeom prst="rect">
            <a:avLst/>
          </a:prstGeom>
        </p:spPr>
      </p:pic>
      <p:sp>
        <p:nvSpPr>
          <p:cNvPr id="20" name="Rectangle 19">
            <a:extLst>
              <a:ext uri="{FF2B5EF4-FFF2-40B4-BE49-F238E27FC236}">
                <a16:creationId xmlns:a16="http://schemas.microsoft.com/office/drawing/2014/main" id="{707788D3-E467-4E25-A5E9-FD41795BD55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601200"/>
            <a:ext cx="3703320" cy="5789365"/>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2" name="Title 1">
            <a:extLst>
              <a:ext uri="{FF2B5EF4-FFF2-40B4-BE49-F238E27FC236}">
                <a16:creationId xmlns:a16="http://schemas.microsoft.com/office/drawing/2014/main" id="{624BAE02-2099-4A95-8DC3-9820FDB41097}"/>
              </a:ext>
            </a:extLst>
          </p:cNvPr>
          <p:cNvSpPr>
            <a:spLocks noGrp="1"/>
          </p:cNvSpPr>
          <p:nvPr>
            <p:ph type="ctrTitle"/>
          </p:nvPr>
        </p:nvSpPr>
        <p:spPr>
          <a:xfrm>
            <a:off x="8296275" y="1419225"/>
            <a:ext cx="3081576" cy="2085869"/>
          </a:xfrm>
        </p:spPr>
        <p:txBody>
          <a:bodyPr vert="horz" lIns="91440" tIns="45720" rIns="91440" bIns="45720" rtlCol="0">
            <a:normAutofit/>
          </a:bodyPr>
          <a:lstStyle/>
          <a:p>
            <a:r>
              <a:rPr lang="en-US">
                <a:solidFill>
                  <a:srgbClr val="FFFFFF"/>
                </a:solidFill>
              </a:rPr>
              <a:t>Boundary spanning</a:t>
            </a:r>
          </a:p>
        </p:txBody>
      </p:sp>
    </p:spTree>
    <p:extLst>
      <p:ext uri="{BB962C8B-B14F-4D97-AF65-F5344CB8AC3E}">
        <p14:creationId xmlns:p14="http://schemas.microsoft.com/office/powerpoint/2010/main" val="116603828"/>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 name="Rectangle 7">
            <a:extLst>
              <a:ext uri="{FF2B5EF4-FFF2-40B4-BE49-F238E27FC236}">
                <a16:creationId xmlns:a16="http://schemas.microsoft.com/office/drawing/2014/main" id="{F858DF7D-C2D0-4B03-A7A0-2F06B789EE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Rectangle 9">
            <a:extLst>
              <a:ext uri="{FF2B5EF4-FFF2-40B4-BE49-F238E27FC236}">
                <a16:creationId xmlns:a16="http://schemas.microsoft.com/office/drawing/2014/main" id="{1B26B711-3121-40B0-8377-A64F3DC00C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7" name="Rectangle 11">
            <a:extLst>
              <a:ext uri="{FF2B5EF4-FFF2-40B4-BE49-F238E27FC236}">
                <a16:creationId xmlns:a16="http://schemas.microsoft.com/office/drawing/2014/main" id="{645C4D3D-ABBA-4B4E-93E5-01E34371984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9" name="Rectangle 13">
            <a:extLst>
              <a:ext uri="{FF2B5EF4-FFF2-40B4-BE49-F238E27FC236}">
                <a16:creationId xmlns:a16="http://schemas.microsoft.com/office/drawing/2014/main" id="{98DDD5E5-0097-4C6C-B266-5732EDA96CC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sp>
      <p:sp>
        <p:nvSpPr>
          <p:cNvPr id="16" name="Rectangle 15">
            <a:extLst>
              <a:ext uri="{FF2B5EF4-FFF2-40B4-BE49-F238E27FC236}">
                <a16:creationId xmlns:a16="http://schemas.microsoft.com/office/drawing/2014/main" id="{8952EF87-C74F-4D3F-9CAD-EEA1733C9B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597643"/>
            <a:ext cx="3703320" cy="5792922"/>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2" name="Title 1">
            <a:extLst>
              <a:ext uri="{FF2B5EF4-FFF2-40B4-BE49-F238E27FC236}">
                <a16:creationId xmlns:a16="http://schemas.microsoft.com/office/drawing/2014/main" id="{67FEE71D-1383-4E5B-A849-F02E6DB557D7}"/>
              </a:ext>
            </a:extLst>
          </p:cNvPr>
          <p:cNvSpPr>
            <a:spLocks noGrp="1"/>
          </p:cNvSpPr>
          <p:nvPr>
            <p:ph type="title"/>
          </p:nvPr>
        </p:nvSpPr>
        <p:spPr>
          <a:xfrm>
            <a:off x="771148" y="1037967"/>
            <a:ext cx="3054091" cy="4709131"/>
          </a:xfrm>
        </p:spPr>
        <p:txBody>
          <a:bodyPr anchor="ctr">
            <a:normAutofit/>
          </a:bodyPr>
          <a:lstStyle/>
          <a:p>
            <a:r>
              <a:rPr lang="en-GB">
                <a:solidFill>
                  <a:srgbClr val="FFFEFF"/>
                </a:solidFill>
              </a:rPr>
              <a:t>What is it?</a:t>
            </a:r>
          </a:p>
        </p:txBody>
      </p:sp>
      <p:sp>
        <p:nvSpPr>
          <p:cNvPr id="3" name="Content Placeholder 2">
            <a:extLst>
              <a:ext uri="{FF2B5EF4-FFF2-40B4-BE49-F238E27FC236}">
                <a16:creationId xmlns:a16="http://schemas.microsoft.com/office/drawing/2014/main" id="{E63D56F3-7AEC-4C77-BD72-1C91630BA2D6}"/>
              </a:ext>
            </a:extLst>
          </p:cNvPr>
          <p:cNvSpPr>
            <a:spLocks noGrp="1"/>
          </p:cNvSpPr>
          <p:nvPr>
            <p:ph idx="1"/>
          </p:nvPr>
        </p:nvSpPr>
        <p:spPr>
          <a:xfrm>
            <a:off x="4534935" y="1037968"/>
            <a:ext cx="6725899" cy="5349315"/>
          </a:xfrm>
        </p:spPr>
        <p:txBody>
          <a:bodyPr>
            <a:normAutofit/>
          </a:bodyPr>
          <a:lstStyle/>
          <a:p>
            <a:pPr marL="305435" indent="-305435"/>
            <a:r>
              <a:rPr lang="en-GB" sz="2400" dirty="0">
                <a:ea typeface="+mn-lt"/>
                <a:cs typeface="+mn-lt"/>
              </a:rPr>
              <a:t>Boundary spanners are individuals who are skilled at bridging interests and transferring information from disparate parts of the organisation and beyond (Cullen, et al., 2014; Williams, 2002). </a:t>
            </a:r>
          </a:p>
          <a:p>
            <a:pPr marL="305435" indent="-305435"/>
            <a:r>
              <a:rPr lang="en-GB" sz="2400" dirty="0">
                <a:ea typeface="+mn-lt"/>
                <a:cs typeface="+mn-lt"/>
              </a:rPr>
              <a:t>In reaching across boundaries, leaders learn to broaden their perspectives and generate more diverse and alternative ways of problem-solving, fostering cross-organisational innovation and transformation (Clarke, 2013; Ibarra &amp; Hunter, 2007; Yip, et al., 2016). </a:t>
            </a:r>
            <a:endParaRPr lang="en-GB" sz="2400"/>
          </a:p>
        </p:txBody>
      </p:sp>
    </p:spTree>
    <p:extLst>
      <p:ext uri="{BB962C8B-B14F-4D97-AF65-F5344CB8AC3E}">
        <p14:creationId xmlns:p14="http://schemas.microsoft.com/office/powerpoint/2010/main" val="2977397931"/>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DD651B61-325E-4E73-8445-38B0DE8AAAB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11" name="Rectangle 10">
            <a:extLst>
              <a:ext uri="{FF2B5EF4-FFF2-40B4-BE49-F238E27FC236}">
                <a16:creationId xmlns:a16="http://schemas.microsoft.com/office/drawing/2014/main" id="{B42E5253-D3AC-4AC2-B766-8B34F13C2F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sp>
      <p:sp>
        <p:nvSpPr>
          <p:cNvPr id="13" name="Rectangle 12">
            <a:extLst>
              <a:ext uri="{FF2B5EF4-FFF2-40B4-BE49-F238E27FC236}">
                <a16:creationId xmlns:a16="http://schemas.microsoft.com/office/drawing/2014/main" id="{10AE8D57-436A-4073-9A75-15BB5949F8B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15" name="Rectangle 14">
            <a:extLst>
              <a:ext uri="{FF2B5EF4-FFF2-40B4-BE49-F238E27FC236}">
                <a16:creationId xmlns:a16="http://schemas.microsoft.com/office/drawing/2014/main" id="{E2852671-8EB6-4EAF-8AF8-65CF3FD664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3085764"/>
            <a:ext cx="11298932" cy="3338149"/>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useBgFill="1">
        <p:nvSpPr>
          <p:cNvPr id="17" name="Rectangle 16">
            <a:extLst>
              <a:ext uri="{FF2B5EF4-FFF2-40B4-BE49-F238E27FC236}">
                <a16:creationId xmlns:a16="http://schemas.microsoft.com/office/drawing/2014/main" id="{A52FF1B8-145F-47AA-9F6F-7DA3201AA6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51B6166-C181-EC92-C7FB-87A225D144BF}"/>
              </a:ext>
            </a:extLst>
          </p:cNvPr>
          <p:cNvSpPr>
            <a:spLocks noGrp="1"/>
          </p:cNvSpPr>
          <p:nvPr>
            <p:ph type="title"/>
          </p:nvPr>
        </p:nvSpPr>
        <p:spPr>
          <a:xfrm>
            <a:off x="4387490" y="2402997"/>
            <a:ext cx="6798608" cy="2346136"/>
          </a:xfrm>
        </p:spPr>
        <p:txBody>
          <a:bodyPr vert="horz" lIns="91440" tIns="45720" rIns="91440" bIns="45720" rtlCol="0" anchor="b">
            <a:normAutofit fontScale="90000"/>
          </a:bodyPr>
          <a:lstStyle/>
          <a:p>
            <a:r>
              <a:rPr lang="en-US" sz="4100" dirty="0"/>
              <a:t>Activity- </a:t>
            </a:r>
            <a:br>
              <a:rPr lang="en-US" sz="4100" dirty="0"/>
            </a:br>
            <a:br>
              <a:rPr lang="en-US" sz="4100" dirty="0"/>
            </a:br>
            <a:r>
              <a:rPr lang="en-US" sz="4100" dirty="0"/>
              <a:t>why is boundary spanning important ion leadership?</a:t>
            </a:r>
          </a:p>
        </p:txBody>
      </p:sp>
      <p:sp>
        <p:nvSpPr>
          <p:cNvPr id="19" name="Rectangle 18">
            <a:extLst>
              <a:ext uri="{FF2B5EF4-FFF2-40B4-BE49-F238E27FC236}">
                <a16:creationId xmlns:a16="http://schemas.microsoft.com/office/drawing/2014/main" id="{6DFE8A8C-8C1F-40A1-8A45-9D05B0DD8E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21" name="Rectangle 20">
            <a:extLst>
              <a:ext uri="{FF2B5EF4-FFF2-40B4-BE49-F238E27FC236}">
                <a16:creationId xmlns:a16="http://schemas.microsoft.com/office/drawing/2014/main" id="{EE1EF8C3-8F8A-447D-A5FF-C1242682541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23" name="Rectangle 22">
            <a:extLst>
              <a:ext uri="{FF2B5EF4-FFF2-40B4-BE49-F238E27FC236}">
                <a16:creationId xmlns:a16="http://schemas.microsoft.com/office/drawing/2014/main" id="{1B511BAF-6DC3-420A-8603-96945C66ADB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sp>
      <p:pic>
        <p:nvPicPr>
          <p:cNvPr id="6" name="Graphic 5" descr="Cycle with People">
            <a:extLst>
              <a:ext uri="{FF2B5EF4-FFF2-40B4-BE49-F238E27FC236}">
                <a16:creationId xmlns:a16="http://schemas.microsoft.com/office/drawing/2014/main" id="{13AECF6D-5474-7DC6-6F63-E1DCC6907F81}"/>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774700" y="2049354"/>
            <a:ext cx="3053422" cy="3053422"/>
          </a:xfrm>
          <a:prstGeom prst="rect">
            <a:avLst/>
          </a:prstGeom>
        </p:spPr>
      </p:pic>
    </p:spTree>
    <p:extLst>
      <p:ext uri="{BB962C8B-B14F-4D97-AF65-F5344CB8AC3E}">
        <p14:creationId xmlns:p14="http://schemas.microsoft.com/office/powerpoint/2010/main" val="2450669159"/>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 name="Rectangle 7">
            <a:extLst>
              <a:ext uri="{FF2B5EF4-FFF2-40B4-BE49-F238E27FC236}">
                <a16:creationId xmlns:a16="http://schemas.microsoft.com/office/drawing/2014/main" id="{B373F125-DEF3-41D6-9918-AB21A2ACC3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Rectangle 9">
            <a:extLst>
              <a:ext uri="{FF2B5EF4-FFF2-40B4-BE49-F238E27FC236}">
                <a16:creationId xmlns:a16="http://schemas.microsoft.com/office/drawing/2014/main" id="{71E9F226-EB6E-48C9-ADDA-636DE4BF4EB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26677" y="485678"/>
            <a:ext cx="4174743" cy="5888772"/>
          </a:xfrm>
          <a:prstGeom prst="rect">
            <a:avLst/>
          </a:prstGeom>
          <a:solidFill>
            <a:srgbClr val="46535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E0B40FD-FD67-468A-9528-4F292A41FC9B}"/>
              </a:ext>
            </a:extLst>
          </p:cNvPr>
          <p:cNvSpPr>
            <a:spLocks noGrp="1"/>
          </p:cNvSpPr>
          <p:nvPr>
            <p:ph type="title"/>
          </p:nvPr>
        </p:nvSpPr>
        <p:spPr>
          <a:xfrm>
            <a:off x="7963094" y="1113764"/>
            <a:ext cx="3269749" cy="4624327"/>
          </a:xfrm>
        </p:spPr>
        <p:txBody>
          <a:bodyPr anchor="ctr">
            <a:normAutofit/>
          </a:bodyPr>
          <a:lstStyle/>
          <a:p>
            <a:r>
              <a:rPr lang="en-GB" sz="3200">
                <a:solidFill>
                  <a:srgbClr val="FFFFFF"/>
                </a:solidFill>
              </a:rPr>
              <a:t>Why it matters?</a:t>
            </a:r>
          </a:p>
        </p:txBody>
      </p:sp>
      <p:sp>
        <p:nvSpPr>
          <p:cNvPr id="3" name="Content Placeholder 2">
            <a:extLst>
              <a:ext uri="{FF2B5EF4-FFF2-40B4-BE49-F238E27FC236}">
                <a16:creationId xmlns:a16="http://schemas.microsoft.com/office/drawing/2014/main" id="{66698D3D-EA90-4A45-83B0-838757D7E65B}"/>
              </a:ext>
            </a:extLst>
          </p:cNvPr>
          <p:cNvSpPr>
            <a:spLocks noGrp="1"/>
          </p:cNvSpPr>
          <p:nvPr>
            <p:ph idx="1"/>
          </p:nvPr>
        </p:nvSpPr>
        <p:spPr>
          <a:xfrm>
            <a:off x="927916" y="1113764"/>
            <a:ext cx="6108179" cy="4624327"/>
          </a:xfrm>
        </p:spPr>
        <p:txBody>
          <a:bodyPr anchor="ctr">
            <a:normAutofit/>
          </a:bodyPr>
          <a:lstStyle/>
          <a:p>
            <a:pPr marL="305435" indent="-305435"/>
            <a:r>
              <a:rPr lang="en-GB" i="1" dirty="0">
                <a:ea typeface="+mn-lt"/>
                <a:cs typeface="+mn-lt"/>
              </a:rPr>
              <a:t>“Complexity leadership requires leaders to develop their skills in effectively managing and developing networks</a:t>
            </a:r>
            <a:r>
              <a:rPr lang="en-GB" dirty="0">
                <a:ea typeface="+mn-lt"/>
                <a:cs typeface="+mn-lt"/>
              </a:rPr>
              <a:t>” (Clarke, 2013, p. 141). However, a study by Ibarra &amp; Hunter (2007, p. 101) found networking is </a:t>
            </a:r>
            <a:r>
              <a:rPr lang="en-GB" i="1" dirty="0">
                <a:ea typeface="+mn-lt"/>
                <a:cs typeface="+mn-lt"/>
              </a:rPr>
              <a:t>“simultaneously one of the most self-evident and one of the most dreaded developmental challenges that aspiring leaders must address.’</a:t>
            </a:r>
            <a:r>
              <a:rPr lang="en-GB" dirty="0">
                <a:ea typeface="+mn-lt"/>
                <a:cs typeface="+mn-lt"/>
              </a:rPr>
              <a:t> </a:t>
            </a:r>
          </a:p>
          <a:p>
            <a:pPr marL="305435" indent="-305435"/>
            <a:r>
              <a:rPr lang="en-GB" dirty="0">
                <a:ea typeface="+mn-lt"/>
                <a:cs typeface="+mn-lt"/>
              </a:rPr>
              <a:t>As organisations strive for effective collaboration across boundaries, leaders must look beyond the organisational chart to the invisible informal networks supporting the organisation (Cross, et al., 2013; Cullen, et al., 2014). </a:t>
            </a:r>
          </a:p>
          <a:p>
            <a:pPr marL="305435" indent="-305435"/>
            <a:r>
              <a:rPr lang="en-GB" dirty="0">
                <a:ea typeface="+mn-lt"/>
                <a:cs typeface="+mn-lt"/>
              </a:rPr>
              <a:t>Research by MIT found that getting people to collaborate across boundaries was the biggest barrier to collaboration in organisations (Kane, et al., 2018).  </a:t>
            </a:r>
            <a:endParaRPr lang="en-GB"/>
          </a:p>
        </p:txBody>
      </p:sp>
    </p:spTree>
    <p:extLst>
      <p:ext uri="{BB962C8B-B14F-4D97-AF65-F5344CB8AC3E}">
        <p14:creationId xmlns:p14="http://schemas.microsoft.com/office/powerpoint/2010/main" val="2114237526"/>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F198FD0-B877-4ECA-9B36-9E83D696C8AE}"/>
              </a:ext>
            </a:extLst>
          </p:cNvPr>
          <p:cNvSpPr>
            <a:spLocks noGrp="1"/>
          </p:cNvSpPr>
          <p:nvPr>
            <p:ph type="title"/>
          </p:nvPr>
        </p:nvSpPr>
        <p:spPr/>
        <p:txBody>
          <a:bodyPr/>
          <a:lstStyle/>
          <a:p>
            <a:r>
              <a:rPr lang="en-GB" dirty="0"/>
              <a:t>5 types of boundary spanning</a:t>
            </a:r>
          </a:p>
        </p:txBody>
      </p:sp>
      <p:graphicFrame>
        <p:nvGraphicFramePr>
          <p:cNvPr id="3" name="Content Placeholder 2"/>
          <p:cNvGraphicFramePr>
            <a:graphicFrameLocks noGrp="1"/>
          </p:cNvGraphicFramePr>
          <p:nvPr>
            <p:ph idx="1"/>
            <p:extLst>
              <p:ext uri="{D42A27DB-BD31-4B8C-83A1-F6EECF244321}">
                <p14:modId xmlns:p14="http://schemas.microsoft.com/office/powerpoint/2010/main" val="1615926840"/>
              </p:ext>
            </p:extLst>
          </p:nvPr>
        </p:nvGraphicFramePr>
        <p:xfrm>
          <a:off x="581025" y="2341563"/>
          <a:ext cx="11029950" cy="3633787"/>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500191566"/>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F858DF7D-C2D0-4B03-A7A0-2F06B789EE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1B26B711-3121-40B0-8377-A64F3DC00C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12" name="Rectangle 11">
            <a:extLst>
              <a:ext uri="{FF2B5EF4-FFF2-40B4-BE49-F238E27FC236}">
                <a16:creationId xmlns:a16="http://schemas.microsoft.com/office/drawing/2014/main" id="{645C4D3D-ABBA-4B4E-93E5-01E34371984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14" name="Rectangle 13">
            <a:extLst>
              <a:ext uri="{FF2B5EF4-FFF2-40B4-BE49-F238E27FC236}">
                <a16:creationId xmlns:a16="http://schemas.microsoft.com/office/drawing/2014/main" id="{98DDD5E5-0097-4C6C-B266-5732EDA96CC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sp>
      <p:sp>
        <p:nvSpPr>
          <p:cNvPr id="16" name="Rectangle 15">
            <a:extLst>
              <a:ext uri="{FF2B5EF4-FFF2-40B4-BE49-F238E27FC236}">
                <a16:creationId xmlns:a16="http://schemas.microsoft.com/office/drawing/2014/main" id="{8952EF87-C74F-4D3F-9CAD-EEA1733C9B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597643"/>
            <a:ext cx="3703320" cy="5792922"/>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2" name="Title 1">
            <a:extLst>
              <a:ext uri="{FF2B5EF4-FFF2-40B4-BE49-F238E27FC236}">
                <a16:creationId xmlns:a16="http://schemas.microsoft.com/office/drawing/2014/main" id="{FC017CBF-9F98-4A66-A489-7DD2293BDB6D}"/>
              </a:ext>
            </a:extLst>
          </p:cNvPr>
          <p:cNvSpPr>
            <a:spLocks noGrp="1"/>
          </p:cNvSpPr>
          <p:nvPr>
            <p:ph type="title"/>
          </p:nvPr>
        </p:nvSpPr>
        <p:spPr>
          <a:xfrm>
            <a:off x="771148" y="1037967"/>
            <a:ext cx="3054091" cy="4709131"/>
          </a:xfrm>
        </p:spPr>
        <p:txBody>
          <a:bodyPr anchor="ctr">
            <a:normAutofit/>
          </a:bodyPr>
          <a:lstStyle/>
          <a:p>
            <a:r>
              <a:rPr lang="en-GB" sz="2500">
                <a:solidFill>
                  <a:srgbClr val="FFFEFF"/>
                </a:solidFill>
              </a:rPr>
              <a:t>Characteristics of Boundary spanners</a:t>
            </a:r>
          </a:p>
        </p:txBody>
      </p:sp>
      <p:sp>
        <p:nvSpPr>
          <p:cNvPr id="3" name="Content Placeholder 2">
            <a:extLst>
              <a:ext uri="{FF2B5EF4-FFF2-40B4-BE49-F238E27FC236}">
                <a16:creationId xmlns:a16="http://schemas.microsoft.com/office/drawing/2014/main" id="{078D0475-831D-4009-AD11-F371A25266E6}"/>
              </a:ext>
            </a:extLst>
          </p:cNvPr>
          <p:cNvSpPr>
            <a:spLocks noGrp="1"/>
          </p:cNvSpPr>
          <p:nvPr>
            <p:ph idx="1"/>
          </p:nvPr>
        </p:nvSpPr>
        <p:spPr>
          <a:xfrm>
            <a:off x="4534935" y="1037968"/>
            <a:ext cx="6725899" cy="4820832"/>
          </a:xfrm>
        </p:spPr>
        <p:txBody>
          <a:bodyPr>
            <a:normAutofit/>
          </a:bodyPr>
          <a:lstStyle/>
          <a:p>
            <a:pPr marL="0" indent="0">
              <a:lnSpc>
                <a:spcPct val="100000"/>
              </a:lnSpc>
              <a:buNone/>
            </a:pPr>
            <a:r>
              <a:rPr lang="en-GB" dirty="0">
                <a:ea typeface="+mn-lt"/>
                <a:cs typeface="+mn-lt"/>
              </a:rPr>
              <a:t>Williams (2002) identified the following traits that characterise boundary spanners: </a:t>
            </a:r>
            <a:endParaRPr lang="en-GB"/>
          </a:p>
          <a:p>
            <a:pPr marL="305435" indent="-305435">
              <a:lnSpc>
                <a:spcPct val="100000"/>
              </a:lnSpc>
            </a:pPr>
            <a:r>
              <a:rPr lang="en-GB" dirty="0">
                <a:ea typeface="+mn-lt"/>
                <a:cs typeface="+mn-lt"/>
              </a:rPr>
              <a:t>Can communicate effectively without jargon and listen actively </a:t>
            </a:r>
            <a:endParaRPr lang="en-GB"/>
          </a:p>
          <a:p>
            <a:pPr marL="305435" indent="-305435">
              <a:lnSpc>
                <a:spcPct val="100000"/>
              </a:lnSpc>
            </a:pPr>
            <a:r>
              <a:rPr lang="en-GB" dirty="0">
                <a:ea typeface="+mn-lt"/>
                <a:cs typeface="+mn-lt"/>
              </a:rPr>
              <a:t>Empathy and the ability to disagree and move on without harming the relationship</a:t>
            </a:r>
            <a:endParaRPr lang="en-GB">
              <a:ea typeface="+mn-lt"/>
              <a:cs typeface="+mn-lt"/>
            </a:endParaRPr>
          </a:p>
          <a:p>
            <a:pPr marL="305435" indent="-305435">
              <a:lnSpc>
                <a:spcPct val="100000"/>
              </a:lnSpc>
            </a:pPr>
            <a:r>
              <a:rPr lang="en-GB" dirty="0">
                <a:ea typeface="+mn-lt"/>
                <a:cs typeface="+mn-lt"/>
              </a:rPr>
              <a:t>An easy and inviting personality that fosters honesty and openness</a:t>
            </a:r>
            <a:endParaRPr lang="en-GB"/>
          </a:p>
          <a:p>
            <a:pPr marL="305435" indent="-305435">
              <a:lnSpc>
                <a:spcPct val="100000"/>
              </a:lnSpc>
            </a:pPr>
            <a:r>
              <a:rPr lang="en-GB" dirty="0">
                <a:ea typeface="+mn-lt"/>
                <a:cs typeface="+mn-lt"/>
              </a:rPr>
              <a:t>Politically sensitive </a:t>
            </a:r>
            <a:endParaRPr lang="en-GB"/>
          </a:p>
          <a:p>
            <a:pPr marL="305435" indent="-305435">
              <a:lnSpc>
                <a:spcPct val="100000"/>
              </a:lnSpc>
            </a:pPr>
            <a:r>
              <a:rPr lang="en-GB" dirty="0">
                <a:ea typeface="+mn-lt"/>
                <a:cs typeface="+mn-lt"/>
              </a:rPr>
              <a:t>Ability to manage interdependencies (complexity) – contributing factors: inter-organisational experience, transdisciplinary knowledge and cognitive ability</a:t>
            </a:r>
            <a:endParaRPr lang="en-GB"/>
          </a:p>
          <a:p>
            <a:pPr marL="305435" indent="-305435">
              <a:lnSpc>
                <a:spcPct val="100000"/>
              </a:lnSpc>
            </a:pPr>
            <a:r>
              <a:rPr lang="en-GB" dirty="0">
                <a:ea typeface="+mn-lt"/>
                <a:cs typeface="+mn-lt"/>
              </a:rPr>
              <a:t>Have a large quantity of social capital </a:t>
            </a:r>
            <a:endParaRPr lang="en-GB"/>
          </a:p>
          <a:p>
            <a:pPr marL="305435" indent="-305435">
              <a:lnSpc>
                <a:spcPct val="100000"/>
              </a:lnSpc>
            </a:pPr>
            <a:r>
              <a:rPr lang="en-GB" dirty="0">
                <a:ea typeface="+mn-lt"/>
                <a:cs typeface="+mn-lt"/>
              </a:rPr>
              <a:t>Influencing and negotiating skills </a:t>
            </a:r>
            <a:endParaRPr lang="en-GB"/>
          </a:p>
          <a:p>
            <a:pPr marL="305435" indent="-305435">
              <a:lnSpc>
                <a:spcPct val="100000"/>
              </a:lnSpc>
            </a:pPr>
            <a:r>
              <a:rPr lang="en-GB" dirty="0">
                <a:ea typeface="+mn-lt"/>
                <a:cs typeface="+mn-lt"/>
              </a:rPr>
              <a:t>Is a trusted colleague </a:t>
            </a:r>
            <a:endParaRPr lang="en-GB"/>
          </a:p>
          <a:p>
            <a:pPr marL="305435" indent="-305435">
              <a:lnSpc>
                <a:spcPct val="100000"/>
              </a:lnSpc>
            </a:pPr>
            <a:endParaRPr lang="en-GB"/>
          </a:p>
        </p:txBody>
      </p:sp>
    </p:spTree>
    <p:extLst>
      <p:ext uri="{BB962C8B-B14F-4D97-AF65-F5344CB8AC3E}">
        <p14:creationId xmlns:p14="http://schemas.microsoft.com/office/powerpoint/2010/main" val="1298672597"/>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8871B05-C13B-11C2-7ECE-1DCC48D516E6}"/>
              </a:ext>
            </a:extLst>
          </p:cNvPr>
          <p:cNvSpPr>
            <a:spLocks noGrp="1"/>
          </p:cNvSpPr>
          <p:nvPr>
            <p:ph type="title"/>
          </p:nvPr>
        </p:nvSpPr>
        <p:spPr/>
        <p:txBody>
          <a:bodyPr/>
          <a:lstStyle/>
          <a:p>
            <a:r>
              <a:rPr lang="en-GB" dirty="0"/>
              <a:t>Assessment 2 Guidance…</a:t>
            </a:r>
          </a:p>
        </p:txBody>
      </p:sp>
    </p:spTree>
    <p:extLst>
      <p:ext uri="{BB962C8B-B14F-4D97-AF65-F5344CB8AC3E}">
        <p14:creationId xmlns:p14="http://schemas.microsoft.com/office/powerpoint/2010/main" val="1599168450"/>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6B695AA2-4B70-477F-AF90-536B720A134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4" descr="Close-up of open book against blurred bookshelf background">
            <a:extLst>
              <a:ext uri="{FF2B5EF4-FFF2-40B4-BE49-F238E27FC236}">
                <a16:creationId xmlns:a16="http://schemas.microsoft.com/office/drawing/2014/main" id="{E0D466CF-0D9F-40E5-98EC-5AFE56E3E51A}"/>
              </a:ext>
            </a:extLst>
          </p:cNvPr>
          <p:cNvPicPr>
            <a:picLocks noGrp="1" noChangeAspect="1"/>
          </p:cNvPicPr>
          <p:nvPr>
            <p:ph idx="4294967295"/>
          </p:nvPr>
        </p:nvPicPr>
        <p:blipFill rotWithShape="1">
          <a:blip r:embed="rId2">
            <a:alphaModFix amt="40000"/>
          </a:blip>
          <a:srcRect t="15730"/>
          <a:stretch/>
        </p:blipFill>
        <p:spPr>
          <a:xfrm>
            <a:off x="20" y="10"/>
            <a:ext cx="12191980" cy="6857990"/>
          </a:xfrm>
          <a:prstGeom prst="rect">
            <a:avLst/>
          </a:prstGeom>
        </p:spPr>
      </p:pic>
      <p:sp>
        <p:nvSpPr>
          <p:cNvPr id="2" name="Title 1">
            <a:extLst>
              <a:ext uri="{FF2B5EF4-FFF2-40B4-BE49-F238E27FC236}">
                <a16:creationId xmlns:a16="http://schemas.microsoft.com/office/drawing/2014/main" id="{7546DC14-1DF0-439D-84F6-9D82C7C522B3}"/>
              </a:ext>
            </a:extLst>
          </p:cNvPr>
          <p:cNvSpPr>
            <a:spLocks noGrp="1"/>
          </p:cNvSpPr>
          <p:nvPr>
            <p:ph type="ctrTitle"/>
          </p:nvPr>
        </p:nvSpPr>
        <p:spPr>
          <a:xfrm>
            <a:off x="965201" y="1020431"/>
            <a:ext cx="10225530" cy="1475013"/>
          </a:xfrm>
        </p:spPr>
        <p:txBody>
          <a:bodyPr>
            <a:normAutofit/>
          </a:bodyPr>
          <a:lstStyle/>
          <a:p>
            <a:r>
              <a:rPr lang="en-GB" sz="4000">
                <a:solidFill>
                  <a:schemeClr val="tx1"/>
                </a:solidFill>
              </a:rPr>
              <a:t>References</a:t>
            </a:r>
          </a:p>
        </p:txBody>
      </p:sp>
    </p:spTree>
    <p:extLst>
      <p:ext uri="{BB962C8B-B14F-4D97-AF65-F5344CB8AC3E}">
        <p14:creationId xmlns:p14="http://schemas.microsoft.com/office/powerpoint/2010/main" val="4111312526"/>
      </p:ext>
    </p:extLst>
  </p:cSld>
  <p:clrMapOvr>
    <a:overrideClrMapping bg1="dk1" tx1="lt1" bg2="dk2" tx2="lt2" accent1="accent1" accent2="accent2" accent3="accent3" accent4="accent4" accent5="accent5" accent6="accent6" hlink="hlink" folHlink="folHlink"/>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2C50DD-9798-4841-9FA7-5AB88DCE012D}"/>
              </a:ext>
            </a:extLst>
          </p:cNvPr>
          <p:cNvSpPr>
            <a:spLocks noGrp="1"/>
          </p:cNvSpPr>
          <p:nvPr>
            <p:ph type="title"/>
          </p:nvPr>
        </p:nvSpPr>
        <p:spPr/>
        <p:txBody>
          <a:bodyPr/>
          <a:lstStyle/>
          <a:p>
            <a:r>
              <a:rPr lang="en-GB" dirty="0"/>
              <a:t>References – Emotional &amp; Social Intelligence</a:t>
            </a:r>
          </a:p>
        </p:txBody>
      </p:sp>
      <p:sp>
        <p:nvSpPr>
          <p:cNvPr id="3" name="Content Placeholder 2">
            <a:extLst>
              <a:ext uri="{FF2B5EF4-FFF2-40B4-BE49-F238E27FC236}">
                <a16:creationId xmlns:a16="http://schemas.microsoft.com/office/drawing/2014/main" id="{3D7E57AC-9E4F-41CF-A1FA-9A6EAE8FBDA7}"/>
              </a:ext>
            </a:extLst>
          </p:cNvPr>
          <p:cNvSpPr>
            <a:spLocks noGrp="1"/>
          </p:cNvSpPr>
          <p:nvPr>
            <p:ph idx="1"/>
          </p:nvPr>
        </p:nvSpPr>
        <p:spPr/>
        <p:txBody>
          <a:bodyPr/>
          <a:lstStyle/>
          <a:p>
            <a:pPr marL="305435" indent="-305435"/>
            <a:r>
              <a:rPr lang="en-US">
                <a:ea typeface="+mn-lt"/>
                <a:cs typeface="+mn-lt"/>
              </a:rPr>
              <a:t>Goleman, D., 1995. </a:t>
            </a:r>
            <a:r>
              <a:rPr lang="en-US" i="1">
                <a:ea typeface="+mn-lt"/>
                <a:cs typeface="+mn-lt"/>
              </a:rPr>
              <a:t>Emotional Intelligence: Why it can matter more than IQ. </a:t>
            </a:r>
            <a:r>
              <a:rPr lang="en-US">
                <a:ea typeface="+mn-lt"/>
                <a:cs typeface="+mn-lt"/>
              </a:rPr>
              <a:t>London: Bloomsbury.</a:t>
            </a:r>
            <a:endParaRPr lang="en-GB" dirty="0">
              <a:ea typeface="+mn-lt"/>
              <a:cs typeface="+mn-lt"/>
            </a:endParaRPr>
          </a:p>
          <a:p>
            <a:pPr marL="305435" indent="-305435"/>
            <a:r>
              <a:rPr lang="en-US">
                <a:ea typeface="+mn-lt"/>
                <a:cs typeface="+mn-lt"/>
              </a:rPr>
              <a:t>Goleman, D. and Boyatzis, R. (2008) Social intelligence and the biology of leadership. </a:t>
            </a:r>
            <a:r>
              <a:rPr lang="en-US" i="1">
                <a:ea typeface="+mn-lt"/>
                <a:cs typeface="+mn-lt"/>
              </a:rPr>
              <a:t>Harvard business review</a:t>
            </a:r>
            <a:r>
              <a:rPr lang="en-US">
                <a:ea typeface="+mn-lt"/>
                <a:cs typeface="+mn-lt"/>
              </a:rPr>
              <a:t>, </a:t>
            </a:r>
            <a:r>
              <a:rPr lang="en-US" i="1">
                <a:ea typeface="+mn-lt"/>
                <a:cs typeface="+mn-lt"/>
              </a:rPr>
              <a:t>86</a:t>
            </a:r>
            <a:r>
              <a:rPr lang="en-US">
                <a:ea typeface="+mn-lt"/>
                <a:cs typeface="+mn-lt"/>
              </a:rPr>
              <a:t>(9), pp.74-81  </a:t>
            </a:r>
            <a:endParaRPr lang="en-GB"/>
          </a:p>
          <a:p>
            <a:pPr marL="305435" indent="-305435"/>
            <a:r>
              <a:rPr lang="en-US">
                <a:ea typeface="+mn-lt"/>
                <a:cs typeface="+mn-lt"/>
              </a:rPr>
              <a:t>Mayer, J. D., &amp; Salovey, P. (1997). What is emotional intelligence? In P. Salovey &amp; D. Sluyter (Eds.). </a:t>
            </a:r>
            <a:r>
              <a:rPr lang="en-US" i="1">
                <a:ea typeface="+mn-lt"/>
                <a:cs typeface="+mn-lt"/>
              </a:rPr>
              <a:t>Emotional development and emotional intelligence: Implications for educators</a:t>
            </a:r>
            <a:r>
              <a:rPr lang="en-US">
                <a:ea typeface="+mn-lt"/>
                <a:cs typeface="+mn-lt"/>
              </a:rPr>
              <a:t> (pp. 3– 31). New York, NY: Basic Books. </a:t>
            </a:r>
          </a:p>
          <a:p>
            <a:pPr marL="305435" indent="-305435"/>
            <a:r>
              <a:rPr lang="en-US">
                <a:ea typeface="+mn-lt"/>
                <a:cs typeface="+mn-lt"/>
              </a:rPr>
              <a:t>Njoroge, C. N. &amp; Yazdanifard, R., 2014. The impact of social and emotional intelligence on employee motivation in a multigenerational workplace. </a:t>
            </a:r>
            <a:r>
              <a:rPr lang="en-US" i="1">
                <a:ea typeface="+mn-lt"/>
                <a:cs typeface="+mn-lt"/>
              </a:rPr>
              <a:t>Global Journal of Management And Business Research., </a:t>
            </a:r>
            <a:r>
              <a:rPr lang="en-US">
                <a:ea typeface="+mn-lt"/>
                <a:cs typeface="+mn-lt"/>
              </a:rPr>
              <a:t>14(3), pp. 30-36. </a:t>
            </a:r>
            <a:endParaRPr lang="en-US" dirty="0"/>
          </a:p>
        </p:txBody>
      </p:sp>
    </p:spTree>
    <p:extLst>
      <p:ext uri="{BB962C8B-B14F-4D97-AF65-F5344CB8AC3E}">
        <p14:creationId xmlns:p14="http://schemas.microsoft.com/office/powerpoint/2010/main" val="3439329775"/>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2C50DD-9798-4841-9FA7-5AB88DCE012D}"/>
              </a:ext>
            </a:extLst>
          </p:cNvPr>
          <p:cNvSpPr>
            <a:spLocks noGrp="1"/>
          </p:cNvSpPr>
          <p:nvPr>
            <p:ph type="title"/>
          </p:nvPr>
        </p:nvSpPr>
        <p:spPr/>
        <p:txBody>
          <a:bodyPr/>
          <a:lstStyle/>
          <a:p>
            <a:r>
              <a:rPr lang="en-GB" dirty="0"/>
              <a:t>References – Learning Agility</a:t>
            </a:r>
          </a:p>
        </p:txBody>
      </p:sp>
      <p:sp>
        <p:nvSpPr>
          <p:cNvPr id="3" name="Content Placeholder 2">
            <a:extLst>
              <a:ext uri="{FF2B5EF4-FFF2-40B4-BE49-F238E27FC236}">
                <a16:creationId xmlns:a16="http://schemas.microsoft.com/office/drawing/2014/main" id="{3D7E57AC-9E4F-41CF-A1FA-9A6EAE8FBDA7}"/>
              </a:ext>
            </a:extLst>
          </p:cNvPr>
          <p:cNvSpPr>
            <a:spLocks noGrp="1"/>
          </p:cNvSpPr>
          <p:nvPr>
            <p:ph idx="1"/>
          </p:nvPr>
        </p:nvSpPr>
        <p:spPr/>
        <p:txBody>
          <a:bodyPr>
            <a:normAutofit fontScale="85000" lnSpcReduction="10000"/>
          </a:bodyPr>
          <a:lstStyle/>
          <a:p>
            <a:pPr marL="305435" indent="-305435"/>
            <a:r>
              <a:rPr lang="en-GB">
                <a:ea typeface="+mn-lt"/>
                <a:cs typeface="+mn-lt"/>
              </a:rPr>
              <a:t>Cashman, K. (2013). </a:t>
            </a:r>
            <a:r>
              <a:rPr lang="en-GB" i="1">
                <a:ea typeface="+mn-lt"/>
                <a:cs typeface="+mn-lt"/>
              </a:rPr>
              <a:t>The Five Dimensions of Learning-Agile Leaders. </a:t>
            </a:r>
            <a:r>
              <a:rPr lang="en-GB">
                <a:ea typeface="+mn-lt"/>
                <a:cs typeface="+mn-lt"/>
              </a:rPr>
              <a:t>Available at: </a:t>
            </a:r>
            <a:r>
              <a:rPr lang="en-GB" dirty="0">
                <a:ea typeface="+mn-lt"/>
                <a:cs typeface="+mn-lt"/>
                <a:hlinkClick r:id="rId2"/>
              </a:rPr>
              <a:t>https://www.forbes.com/sites/kevincashman/2013/04/03/the-five-dimensions-of-learning-agile-leaders/#3e22b6f47457</a:t>
            </a:r>
            <a:r>
              <a:rPr lang="en-GB" dirty="0">
                <a:ea typeface="+mn-lt"/>
                <a:cs typeface="+mn-lt"/>
              </a:rPr>
              <a:t> </a:t>
            </a:r>
            <a:r>
              <a:rPr lang="en-GB">
                <a:ea typeface="+mn-lt"/>
                <a:cs typeface="+mn-lt"/>
              </a:rPr>
              <a:t>(Accessed 24</a:t>
            </a:r>
            <a:r>
              <a:rPr lang="en-GB" baseline="30000">
                <a:ea typeface="+mn-lt"/>
                <a:cs typeface="+mn-lt"/>
              </a:rPr>
              <a:t>th</a:t>
            </a:r>
            <a:r>
              <a:rPr lang="en-GB">
                <a:ea typeface="+mn-lt"/>
                <a:cs typeface="+mn-lt"/>
              </a:rPr>
              <a:t> November 2019). </a:t>
            </a:r>
            <a:endParaRPr lang="en-GB"/>
          </a:p>
          <a:p>
            <a:pPr marL="305435" indent="-305435"/>
            <a:r>
              <a:rPr lang="en-GB">
                <a:ea typeface="+mn-lt"/>
                <a:cs typeface="+mn-lt"/>
              </a:rPr>
              <a:t>Flaum, J.P. &amp; Winkler, B. (2015) </a:t>
            </a:r>
            <a:r>
              <a:rPr lang="en-GB" i="1">
                <a:ea typeface="+mn-lt"/>
                <a:cs typeface="+mn-lt"/>
              </a:rPr>
              <a:t>Improve Your Ability to Learn. </a:t>
            </a:r>
            <a:r>
              <a:rPr lang="en-GB">
                <a:ea typeface="+mn-lt"/>
                <a:cs typeface="+mn-lt"/>
              </a:rPr>
              <a:t>Available at: </a:t>
            </a:r>
            <a:r>
              <a:rPr lang="en-GB" dirty="0">
                <a:ea typeface="+mn-lt"/>
                <a:cs typeface="+mn-lt"/>
                <a:hlinkClick r:id="rId3"/>
              </a:rPr>
              <a:t>https://hbr.org/2015/06/improve-your-ability-to-learn</a:t>
            </a:r>
            <a:r>
              <a:rPr lang="en-GB" dirty="0">
                <a:ea typeface="+mn-lt"/>
                <a:cs typeface="+mn-lt"/>
              </a:rPr>
              <a:t> </a:t>
            </a:r>
            <a:r>
              <a:rPr lang="en-GB">
                <a:ea typeface="+mn-lt"/>
                <a:cs typeface="+mn-lt"/>
              </a:rPr>
              <a:t>(Accessed 24th November 2019). </a:t>
            </a:r>
            <a:endParaRPr lang="en-GB"/>
          </a:p>
          <a:p>
            <a:pPr marL="305435" indent="-305435"/>
            <a:r>
              <a:rPr lang="en-GB">
                <a:ea typeface="+mn-lt"/>
                <a:cs typeface="+mn-lt"/>
              </a:rPr>
              <a:t>Hallenbeck, G. S., Swisher, V. &amp; Orr, J. E. (2011) The Seven Faces of Learning Agility. Available at: </a:t>
            </a:r>
            <a:r>
              <a:rPr lang="en-GB" dirty="0">
                <a:ea typeface="+mn-lt"/>
                <a:cs typeface="+mn-lt"/>
                <a:hlinkClick r:id="rId4"/>
              </a:rPr>
              <a:t>https://www.kornferry.com/media/lominger_pdf/Seven_faces_of_learning_agility.pdf</a:t>
            </a:r>
            <a:r>
              <a:rPr lang="en-GB">
                <a:ea typeface="+mn-lt"/>
                <a:cs typeface="+mn-lt"/>
              </a:rPr>
              <a:t> (Accessed 24</a:t>
            </a:r>
            <a:r>
              <a:rPr lang="en-GB" baseline="30000">
                <a:ea typeface="+mn-lt"/>
                <a:cs typeface="+mn-lt"/>
              </a:rPr>
              <a:t>th</a:t>
            </a:r>
            <a:r>
              <a:rPr lang="en-GB">
                <a:ea typeface="+mn-lt"/>
                <a:cs typeface="+mn-lt"/>
              </a:rPr>
              <a:t> November 2019) </a:t>
            </a:r>
            <a:endParaRPr lang="en-GB"/>
          </a:p>
          <a:p>
            <a:pPr marL="305435" indent="-305435"/>
            <a:r>
              <a:rPr lang="en-GB">
                <a:ea typeface="+mn-lt"/>
                <a:cs typeface="+mn-lt"/>
              </a:rPr>
              <a:t>Miller, S. (2019). Exploring the concept of learning agility. </a:t>
            </a:r>
            <a:r>
              <a:rPr lang="en-GB" i="1">
                <a:ea typeface="+mn-lt"/>
                <a:cs typeface="+mn-lt"/>
              </a:rPr>
              <a:t>Training &amp; Development</a:t>
            </a:r>
            <a:r>
              <a:rPr lang="en-GB">
                <a:ea typeface="+mn-lt"/>
                <a:cs typeface="+mn-lt"/>
              </a:rPr>
              <a:t>, 46(3), pp. 17-19. </a:t>
            </a:r>
            <a:endParaRPr lang="en-GB"/>
          </a:p>
          <a:p>
            <a:pPr marL="305435" indent="-305435"/>
            <a:r>
              <a:rPr lang="en-GB">
                <a:ea typeface="+mn-lt"/>
                <a:cs typeface="+mn-lt"/>
              </a:rPr>
              <a:t>Mitchinson, A. &amp; Morris, R. (2015). </a:t>
            </a:r>
            <a:r>
              <a:rPr lang="en-GB" i="1">
                <a:ea typeface="+mn-lt"/>
                <a:cs typeface="+mn-lt"/>
              </a:rPr>
              <a:t>Learning About Learning Agility</a:t>
            </a:r>
            <a:r>
              <a:rPr lang="en-GB">
                <a:ea typeface="+mn-lt"/>
                <a:cs typeface="+mn-lt"/>
              </a:rPr>
              <a:t>. Available at: </a:t>
            </a:r>
            <a:r>
              <a:rPr lang="en-GB" dirty="0">
                <a:ea typeface="+mn-lt"/>
                <a:cs typeface="+mn-lt"/>
                <a:hlinkClick r:id="rId5"/>
              </a:rPr>
              <a:t>https://www.ccl.org/wp-content/uploads/2015/04/LearningAgility.pdf</a:t>
            </a:r>
            <a:r>
              <a:rPr lang="en-GB">
                <a:ea typeface="+mn-lt"/>
                <a:cs typeface="+mn-lt"/>
              </a:rPr>
              <a:t> (Accessed 23rd November 2019). </a:t>
            </a:r>
            <a:endParaRPr lang="en-GB"/>
          </a:p>
          <a:p>
            <a:pPr marL="305435" indent="-305435"/>
            <a:r>
              <a:rPr lang="en-GB">
                <a:ea typeface="+mn-lt"/>
                <a:cs typeface="+mn-lt"/>
              </a:rPr>
              <a:t>Owen, J. (2020) </a:t>
            </a:r>
            <a:r>
              <a:rPr lang="en-GB" i="1">
                <a:ea typeface="+mn-lt"/>
                <a:cs typeface="+mn-lt"/>
              </a:rPr>
              <a:t>Resilience: 10 habits to thrive in life and work</a:t>
            </a:r>
            <a:r>
              <a:rPr lang="en-GB">
                <a:ea typeface="+mn-lt"/>
                <a:cs typeface="+mn-lt"/>
              </a:rPr>
              <a:t>, Harlow: Pearson Education Limited. </a:t>
            </a:r>
            <a:endParaRPr lang="en-GB"/>
          </a:p>
          <a:p>
            <a:pPr marL="305435" indent="-305435"/>
            <a:r>
              <a:rPr lang="en-GB">
                <a:ea typeface="+mn-lt"/>
                <a:cs typeface="+mn-lt"/>
              </a:rPr>
              <a:t>WEF (2018). </a:t>
            </a:r>
            <a:r>
              <a:rPr lang="en-GB" i="1">
                <a:ea typeface="+mn-lt"/>
                <a:cs typeface="+mn-lt"/>
              </a:rPr>
              <a:t>The Future of Jobs Report 2018</a:t>
            </a:r>
            <a:r>
              <a:rPr lang="en-GB">
                <a:ea typeface="+mn-lt"/>
                <a:cs typeface="+mn-lt"/>
              </a:rPr>
              <a:t>. Available at: </a:t>
            </a:r>
            <a:r>
              <a:rPr lang="en-GB" dirty="0">
                <a:ea typeface="+mn-lt"/>
                <a:cs typeface="+mn-lt"/>
                <a:hlinkClick r:id="rId6"/>
              </a:rPr>
              <a:t>https://www.weforum.org/reports/the-future-of-jobs-report-2018</a:t>
            </a:r>
            <a:r>
              <a:rPr lang="en-GB" dirty="0">
                <a:ea typeface="+mn-lt"/>
                <a:cs typeface="+mn-lt"/>
              </a:rPr>
              <a:t> </a:t>
            </a:r>
            <a:r>
              <a:rPr lang="en-GB">
                <a:ea typeface="+mn-lt"/>
                <a:cs typeface="+mn-lt"/>
              </a:rPr>
              <a:t>(Accessed 23rd November 2019). </a:t>
            </a:r>
            <a:endParaRPr lang="en-GB"/>
          </a:p>
        </p:txBody>
      </p:sp>
    </p:spTree>
    <p:extLst>
      <p:ext uri="{BB962C8B-B14F-4D97-AF65-F5344CB8AC3E}">
        <p14:creationId xmlns:p14="http://schemas.microsoft.com/office/powerpoint/2010/main" val="2721130526"/>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2C50DD-9798-4841-9FA7-5AB88DCE012D}"/>
              </a:ext>
            </a:extLst>
          </p:cNvPr>
          <p:cNvSpPr>
            <a:spLocks noGrp="1"/>
          </p:cNvSpPr>
          <p:nvPr>
            <p:ph type="title"/>
          </p:nvPr>
        </p:nvSpPr>
        <p:spPr/>
        <p:txBody>
          <a:bodyPr/>
          <a:lstStyle/>
          <a:p>
            <a:r>
              <a:rPr lang="en-GB" dirty="0"/>
              <a:t>References – Boundary Spanning</a:t>
            </a:r>
          </a:p>
        </p:txBody>
      </p:sp>
      <p:sp>
        <p:nvSpPr>
          <p:cNvPr id="3" name="Content Placeholder 2">
            <a:extLst>
              <a:ext uri="{FF2B5EF4-FFF2-40B4-BE49-F238E27FC236}">
                <a16:creationId xmlns:a16="http://schemas.microsoft.com/office/drawing/2014/main" id="{3D7E57AC-9E4F-41CF-A1FA-9A6EAE8FBDA7}"/>
              </a:ext>
            </a:extLst>
          </p:cNvPr>
          <p:cNvSpPr>
            <a:spLocks noGrp="1"/>
          </p:cNvSpPr>
          <p:nvPr>
            <p:ph idx="1"/>
          </p:nvPr>
        </p:nvSpPr>
        <p:spPr/>
        <p:txBody>
          <a:bodyPr>
            <a:normAutofit fontScale="92500" lnSpcReduction="10000"/>
          </a:bodyPr>
          <a:lstStyle/>
          <a:p>
            <a:pPr marL="305435" indent="-305435"/>
            <a:r>
              <a:rPr lang="en-US">
                <a:ea typeface="+mn-lt"/>
                <a:cs typeface="+mn-lt"/>
              </a:rPr>
              <a:t>Clarke, N., 2013. Model of complexity leadership development. </a:t>
            </a:r>
            <a:r>
              <a:rPr lang="en-US" i="1">
                <a:ea typeface="+mn-lt"/>
                <a:cs typeface="+mn-lt"/>
              </a:rPr>
              <a:t>Human Resource Development International, </a:t>
            </a:r>
            <a:r>
              <a:rPr lang="en-US">
                <a:ea typeface="+mn-lt"/>
                <a:cs typeface="+mn-lt"/>
              </a:rPr>
              <a:t>16(2), pp. 135-150.</a:t>
            </a:r>
            <a:r>
              <a:rPr lang="en-GB" dirty="0">
                <a:ea typeface="+mn-lt"/>
                <a:cs typeface="+mn-lt"/>
              </a:rPr>
              <a:t> </a:t>
            </a:r>
            <a:endParaRPr lang="en-GB"/>
          </a:p>
          <a:p>
            <a:pPr marL="305435" indent="-305435"/>
            <a:r>
              <a:rPr lang="en-US">
                <a:ea typeface="+mn-lt"/>
                <a:cs typeface="+mn-lt"/>
              </a:rPr>
              <a:t>Cross, R., Ernst, C. &amp; Passmore, B., 2013. A Bridge too Far? How Boundary Spanning Networks Drive Organizational Change and Effectiveness. </a:t>
            </a:r>
            <a:r>
              <a:rPr lang="en-US" i="1">
                <a:ea typeface="+mn-lt"/>
                <a:cs typeface="+mn-lt"/>
              </a:rPr>
              <a:t>Organizational Dynamics, </a:t>
            </a:r>
            <a:r>
              <a:rPr lang="en-US">
                <a:ea typeface="+mn-lt"/>
                <a:cs typeface="+mn-lt"/>
              </a:rPr>
              <a:t>42(2), pp. 81-91.</a:t>
            </a:r>
            <a:r>
              <a:rPr lang="en-GB" dirty="0">
                <a:ea typeface="+mn-lt"/>
                <a:cs typeface="+mn-lt"/>
              </a:rPr>
              <a:t> </a:t>
            </a:r>
            <a:endParaRPr lang="en-GB"/>
          </a:p>
          <a:p>
            <a:pPr marL="305435" indent="-305435"/>
            <a:r>
              <a:rPr lang="en-US">
                <a:ea typeface="+mn-lt"/>
                <a:cs typeface="+mn-lt"/>
              </a:rPr>
              <a:t>Cullen, K. L., Palus, C. J. &amp; Appaneal, C., 2014. </a:t>
            </a:r>
            <a:r>
              <a:rPr lang="en-US" i="1">
                <a:ea typeface="+mn-lt"/>
                <a:cs typeface="+mn-lt"/>
              </a:rPr>
              <a:t>Developing Network Perspective: Understanding the Basics of Social Networks and Their Role in Leadership, </a:t>
            </a:r>
            <a:r>
              <a:rPr lang="en-US">
                <a:ea typeface="+mn-lt"/>
                <a:cs typeface="+mn-lt"/>
              </a:rPr>
              <a:t>Greensboro: Centre for Creative Leadership.</a:t>
            </a:r>
            <a:r>
              <a:rPr lang="en-GB" dirty="0">
                <a:ea typeface="+mn-lt"/>
                <a:cs typeface="+mn-lt"/>
              </a:rPr>
              <a:t> </a:t>
            </a:r>
            <a:endParaRPr lang="en-GB">
              <a:ea typeface="+mn-lt"/>
              <a:cs typeface="+mn-lt"/>
            </a:endParaRPr>
          </a:p>
          <a:p>
            <a:pPr marL="305435" indent="-305435"/>
            <a:r>
              <a:rPr lang="en-US">
                <a:ea typeface="+mn-lt"/>
                <a:cs typeface="+mn-lt"/>
              </a:rPr>
              <a:t>Ibarra, H. &amp; Hunter, M. L., 2007. How Leaders Create and Use Networks. </a:t>
            </a:r>
            <a:r>
              <a:rPr lang="en-US" i="1">
                <a:ea typeface="+mn-lt"/>
                <a:cs typeface="+mn-lt"/>
              </a:rPr>
              <a:t>Harvard Business Review</a:t>
            </a:r>
            <a:r>
              <a:rPr lang="en-US">
                <a:ea typeface="+mn-lt"/>
                <a:cs typeface="+mn-lt"/>
              </a:rPr>
              <a:t>, January. </a:t>
            </a:r>
            <a:endParaRPr lang="en-GB" dirty="0">
              <a:ea typeface="+mn-lt"/>
              <a:cs typeface="+mn-lt"/>
            </a:endParaRPr>
          </a:p>
          <a:p>
            <a:pPr marL="305435" indent="-305435"/>
            <a:r>
              <a:rPr lang="en-US">
                <a:ea typeface="+mn-lt"/>
                <a:cs typeface="+mn-lt"/>
              </a:rPr>
              <a:t>Kane, G. C. et al., 2018. </a:t>
            </a:r>
            <a:r>
              <a:rPr lang="en-US" i="1">
                <a:ea typeface="+mn-lt"/>
                <a:cs typeface="+mn-lt"/>
              </a:rPr>
              <a:t>Coming of Age Digitally,</a:t>
            </a:r>
            <a:r>
              <a:rPr lang="en-US">
                <a:ea typeface="+mn-lt"/>
                <a:cs typeface="+mn-lt"/>
              </a:rPr>
              <a:t> MIT Sloan Management Review and Deloitte Insights. </a:t>
            </a:r>
          </a:p>
          <a:p>
            <a:pPr marL="305435" indent="-305435"/>
            <a:r>
              <a:rPr lang="en-US">
                <a:ea typeface="+mn-lt"/>
                <a:cs typeface="+mn-lt"/>
              </a:rPr>
              <a:t>Williams, P., 2002. The Competent Boundary Spanner. </a:t>
            </a:r>
            <a:r>
              <a:rPr lang="en-US" i="1">
                <a:ea typeface="+mn-lt"/>
                <a:cs typeface="+mn-lt"/>
              </a:rPr>
              <a:t>Public Administration, </a:t>
            </a:r>
            <a:r>
              <a:rPr lang="en-US">
                <a:ea typeface="+mn-lt"/>
                <a:cs typeface="+mn-lt"/>
              </a:rPr>
              <a:t>80(1), pp. 103-124. </a:t>
            </a:r>
            <a:endParaRPr lang="en-US" dirty="0">
              <a:ea typeface="+mn-lt"/>
              <a:cs typeface="+mn-lt"/>
            </a:endParaRPr>
          </a:p>
          <a:p>
            <a:pPr marL="305435" indent="-305435"/>
            <a:r>
              <a:rPr lang="en-US">
                <a:ea typeface="+mn-lt"/>
                <a:cs typeface="+mn-lt"/>
              </a:rPr>
              <a:t>Yip, J., Ernst, C. &amp; Campbell, M., 2016. </a:t>
            </a:r>
            <a:r>
              <a:rPr lang="en-US" i="1">
                <a:ea typeface="+mn-lt"/>
                <a:cs typeface="+mn-lt"/>
              </a:rPr>
              <a:t>Boundary Spanning Leadership, </a:t>
            </a:r>
            <a:r>
              <a:rPr lang="en-US">
                <a:ea typeface="+mn-lt"/>
                <a:cs typeface="+mn-lt"/>
              </a:rPr>
              <a:t>Greensboro: Centre for Creative Leadership. </a:t>
            </a:r>
            <a:endParaRPr lang="en-US"/>
          </a:p>
        </p:txBody>
      </p:sp>
    </p:spTree>
    <p:extLst>
      <p:ext uri="{BB962C8B-B14F-4D97-AF65-F5344CB8AC3E}">
        <p14:creationId xmlns:p14="http://schemas.microsoft.com/office/powerpoint/2010/main" val="3220943582"/>
      </p:ext>
    </p:extLst>
  </p:cSld>
  <p:clrMapOvr>
    <a:masterClrMapping/>
  </p:clrMapOvr>
</p:sld>
</file>

<file path=ppt/theme/theme1.xml><?xml version="1.0" encoding="utf-8"?>
<a:theme xmlns:a="http://schemas.openxmlformats.org/drawingml/2006/main" name="DividendVTI">
  <a:themeElements>
    <a:clrScheme name="DividendVTI">
      <a:dk1>
        <a:sysClr val="windowText" lastClr="000000"/>
      </a:dk1>
      <a:lt1>
        <a:sysClr val="window" lastClr="FFFFFF"/>
      </a:lt1>
      <a:dk2>
        <a:srgbClr val="3D3D3D"/>
      </a:dk2>
      <a:lt2>
        <a:srgbClr val="EBEBEB"/>
      </a:lt2>
      <a:accent1>
        <a:srgbClr val="ED8428"/>
      </a:accent1>
      <a:accent2>
        <a:srgbClr val="E6C46D"/>
      </a:accent2>
      <a:accent3>
        <a:srgbClr val="537685"/>
      </a:accent3>
      <a:accent4>
        <a:srgbClr val="969FA7"/>
      </a:accent4>
      <a:accent5>
        <a:srgbClr val="A9C37C"/>
      </a:accent5>
      <a:accent6>
        <a:srgbClr val="5A8071"/>
      </a:accent6>
      <a:hlink>
        <a:srgbClr val="828282"/>
      </a:hlink>
      <a:folHlink>
        <a:srgbClr val="A5A5A5"/>
      </a:folHlink>
    </a:clrScheme>
    <a:fontScheme name="Dividend">
      <a:majorFont>
        <a:latin typeface="Avenir Next LT Pro" panose="020B0502020104020203"/>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Avenir Next LT Pro" panose="020B0502020104020203"/>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Dividend">
      <a:fillStyleLst>
        <a:solidFill>
          <a:schemeClr val="phClr"/>
        </a:solidFill>
        <a:gradFill rotWithShape="1">
          <a:gsLst>
            <a:gs pos="0">
              <a:schemeClr val="phClr">
                <a:tint val="68000"/>
                <a:alpha val="90000"/>
                <a:lumMod val="100000"/>
              </a:schemeClr>
            </a:gs>
            <a:gs pos="100000">
              <a:schemeClr val="phClr">
                <a:tint val="90000"/>
                <a:lumMod val="95000"/>
              </a:schemeClr>
            </a:gs>
          </a:gsLst>
          <a:lin ang="5400000" scaled="1"/>
        </a:gradFill>
        <a:gradFill rotWithShape="1">
          <a:gsLst>
            <a:gs pos="0">
              <a:schemeClr val="phClr">
                <a:tint val="98000"/>
                <a:lumMod val="110000"/>
              </a:schemeClr>
            </a:gs>
            <a:gs pos="84000">
              <a:schemeClr val="phClr">
                <a:shade val="90000"/>
                <a:lumMod val="88000"/>
              </a:schemeClr>
            </a:gs>
          </a:gsLst>
          <a:lin ang="5400000" scaled="0"/>
        </a:gradFill>
      </a:fillStyleLst>
      <a:lnStyleLst>
        <a:ln w="12700" cap="rnd" cmpd="sng" algn="ctr">
          <a:solidFill>
            <a:schemeClr val="phClr">
              <a:lumMod val="90000"/>
            </a:schemeClr>
          </a:solidFill>
          <a:prstDash val="solid"/>
        </a:ln>
        <a:ln w="22225"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55000"/>
              </a:srgbClr>
            </a:outerShdw>
          </a:effectLst>
        </a:effectStyle>
        <a:effectStyle>
          <a:effectLst>
            <a:outerShdw blurRad="88900" dist="38100" dir="5040000" rotWithShape="0">
              <a:srgbClr val="000000">
                <a:alpha val="60000"/>
              </a:srgbClr>
            </a:outerShdw>
          </a:effectLst>
          <a:scene3d>
            <a:camera prst="orthographicFront">
              <a:rot lat="0" lon="0" rev="0"/>
            </a:camera>
            <a:lightRig rig="threePt" dir="tl">
              <a:rot lat="0" lon="0" rev="1200000"/>
            </a:lightRig>
          </a:scene3d>
          <a:sp3d>
            <a:bevelT w="38100" h="50800"/>
          </a:sp3d>
        </a:effectStyle>
      </a:effectStyleLst>
      <a:bgFillStyleLst>
        <a:solidFill>
          <a:schemeClr val="phClr"/>
        </a:solidFill>
        <a:gradFill rotWithShape="1">
          <a:gsLst>
            <a:gs pos="0">
              <a:schemeClr val="phClr">
                <a:tint val="90000"/>
                <a:lumMod val="110000"/>
              </a:schemeClr>
            </a:gs>
            <a:gs pos="88000">
              <a:schemeClr val="phClr">
                <a:shade val="94000"/>
                <a:satMod val="110000"/>
                <a:lumMod val="88000"/>
              </a:schemeClr>
            </a:gs>
          </a:gsLst>
          <a:lin ang="5400000" scaled="0"/>
        </a:gradFill>
        <a:gradFill rotWithShape="1">
          <a:gsLst>
            <a:gs pos="0">
              <a:schemeClr val="phClr">
                <a:tint val="90000"/>
                <a:lumMod val="110000"/>
              </a:schemeClr>
            </a:gs>
            <a:gs pos="100000">
              <a:schemeClr val="phClr">
                <a:shade val="98000"/>
                <a:satMod val="110000"/>
                <a:lumMod val="8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DividendVTI" id="{97558BDE-0B66-457C-BB6F-7B1B22DAA9B8}" vid="{F53508A3-AC60-448A-AF37-934D5F1A0D5E}"/>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MediaServiceKeyPoints xmlns="7ac54d59-15ae-468f-8833-3c6b8f4d3013" xsi:nil="true"/>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71DCDABCFA65E84D8B810BF0C5457A5E" ma:contentTypeVersion="13" ma:contentTypeDescription="Create a new document." ma:contentTypeScope="" ma:versionID="8a9b1aa4e9f0db44849dff61844ca092">
  <xsd:schema xmlns:xsd="http://www.w3.org/2001/XMLSchema" xmlns:xs="http://www.w3.org/2001/XMLSchema" xmlns:p="http://schemas.microsoft.com/office/2006/metadata/properties" xmlns:ns3="21682d76-7fed-41ad-9dab-ad3c63b4cd86" xmlns:ns4="7ac54d59-15ae-468f-8833-3c6b8f4d3013" targetNamespace="http://schemas.microsoft.com/office/2006/metadata/properties" ma:root="true" ma:fieldsID="b525c77487dee52f940dcd62c2f01479" ns3:_="" ns4:_="">
    <xsd:import namespace="21682d76-7fed-41ad-9dab-ad3c63b4cd86"/>
    <xsd:import namespace="7ac54d59-15ae-468f-8833-3c6b8f4d3013"/>
    <xsd:element name="properties">
      <xsd:complexType>
        <xsd:sequence>
          <xsd:element name="documentManagement">
            <xsd:complexType>
              <xsd:all>
                <xsd:element ref="ns3:SharedWithUsers" minOccurs="0"/>
                <xsd:element ref="ns3:SharedWithDetails" minOccurs="0"/>
                <xsd:element ref="ns3:SharingHintHash" minOccurs="0"/>
                <xsd:element ref="ns4:MediaServiceMetadata" minOccurs="0"/>
                <xsd:element ref="ns4:MediaServiceFastMetadata" minOccurs="0"/>
                <xsd:element ref="ns4:MediaServiceDateTaken" minOccurs="0"/>
                <xsd:element ref="ns4:MediaServiceAutoTags" minOccurs="0"/>
                <xsd:element ref="ns4:MediaServiceLocation" minOccurs="0"/>
                <xsd:element ref="ns4:MediaServiceOCR" minOccurs="0"/>
                <xsd:element ref="ns4:MediaServiceAutoKeyPoints" minOccurs="0"/>
                <xsd:element ref="ns4:MediaServiceKeyPoints" minOccurs="0"/>
                <xsd:element ref="ns4:MediaServiceGenerationTime" minOccurs="0"/>
                <xsd:element ref="ns4:MediaServiceEventHashCode"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21682d76-7fed-41ad-9dab-ad3c63b4cd86" elementFormDefault="qualified">
    <xsd:import namespace="http://schemas.microsoft.com/office/2006/documentManagement/types"/>
    <xsd:import namespace="http://schemas.microsoft.com/office/infopath/2007/PartnerControls"/>
    <xsd:element name="SharedWithUsers" ma:index="8" nillable="true" ma:displayName="Shared With" ma:description=""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9" nillable="true" ma:displayName="Shared With Details" ma:description="" ma:internalName="SharedWithDetails" ma:readOnly="true">
      <xsd:simpleType>
        <xsd:restriction base="dms:Note">
          <xsd:maxLength value="255"/>
        </xsd:restriction>
      </xsd:simpleType>
    </xsd:element>
    <xsd:element name="SharingHintHash" ma:index="10" nillable="true" ma:displayName="Sharing Hint Hash" ma:description="" ma:hidden="true" ma:internalName="SharingHintHash"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7ac54d59-15ae-468f-8833-3c6b8f4d3013" elementFormDefault="qualified">
    <xsd:import namespace="http://schemas.microsoft.com/office/2006/documentManagement/types"/>
    <xsd:import namespace="http://schemas.microsoft.com/office/infopath/2007/PartnerControls"/>
    <xsd:element name="MediaServiceMetadata" ma:index="11" nillable="true" ma:displayName="MediaServiceMetadata" ma:description="" ma:hidden="true" ma:internalName="MediaServiceMetadata" ma:readOnly="true">
      <xsd:simpleType>
        <xsd:restriction base="dms:Note"/>
      </xsd:simpleType>
    </xsd:element>
    <xsd:element name="MediaServiceFastMetadata" ma:index="12" nillable="true" ma:displayName="MediaServiceFastMetadata" ma:description="" ma:hidden="true" ma:internalName="MediaServiceFastMetadata" ma:readOnly="true">
      <xsd:simpleType>
        <xsd:restriction base="dms:Note"/>
      </xsd:simpleType>
    </xsd:element>
    <xsd:element name="MediaServiceDateTaken" ma:index="13" nillable="true" ma:displayName="MediaServiceDateTaken" ma:hidden="true" ma:internalName="MediaServiceDateTaken" ma:readOnly="true">
      <xsd:simpleType>
        <xsd:restriction base="dms:Text"/>
      </xsd:simpleType>
    </xsd:element>
    <xsd:element name="MediaServiceAutoTags" ma:index="14" nillable="true" ma:displayName="Tags" ma:internalName="MediaServiceAutoTags" ma:readOnly="true">
      <xsd:simpleType>
        <xsd:restriction base="dms:Text"/>
      </xsd:simpleType>
    </xsd:element>
    <xsd:element name="MediaServiceLocation" ma:index="15" nillable="true" ma:displayName="Location" ma:internalName="MediaServiceLocation" ma:readOnly="true">
      <xsd:simpleType>
        <xsd:restriction base="dms:Text"/>
      </xsd:simpleType>
    </xsd:element>
    <xsd:element name="MediaServiceOCR" ma:index="16" nillable="true" ma:displayName="Extracted Text" ma:internalName="MediaServiceOCR" ma:readOnly="true">
      <xsd:simpleType>
        <xsd:restriction base="dms:Note">
          <xsd:maxLength value="255"/>
        </xsd:restriction>
      </xsd:simpleType>
    </xsd:element>
    <xsd:element name="MediaServiceAutoKeyPoints" ma:index="17" nillable="true" ma:displayName="MediaServiceAutoKeyPoints" ma:hidden="true" ma:internalName="MediaServiceAutoKeyPoints" ma:readOnly="true">
      <xsd:simpleType>
        <xsd:restriction base="dms:Note"/>
      </xsd:simpleType>
    </xsd:element>
    <xsd:element name="MediaServiceKeyPoints" ma:index="18" nillable="true" ma:displayName="KeyPoints" ma:internalName="MediaServiceKeyPoints" ma:readOnly="true">
      <xsd:simpleType>
        <xsd:restriction base="dms:Note">
          <xsd:maxLength value="255"/>
        </xsd:restriction>
      </xsd:simpleType>
    </xsd:element>
    <xsd:element name="MediaServiceGenerationTime" ma:index="19" nillable="true" ma:displayName="MediaServiceGenerationTime" ma:hidden="true" ma:internalName="MediaServiceGenerationTime" ma:readOnly="true">
      <xsd:simpleType>
        <xsd:restriction base="dms:Text"/>
      </xsd:simpleType>
    </xsd:element>
    <xsd:element name="MediaServiceEventHashCode" ma:index="20" nillable="true" ma:displayName="MediaServiceEventHashCode" ma:hidden="true" ma:internalName="MediaServiceEventHashCode"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055D5C12-9048-448D-A69C-F00736C0732E}">
  <ds:schemaRefs>
    <ds:schemaRef ds:uri="http://purl.org/dc/terms/"/>
    <ds:schemaRef ds:uri="http://schemas.microsoft.com/office/2006/documentManagement/types"/>
    <ds:schemaRef ds:uri="http://purl.org/dc/dcmitype/"/>
    <ds:schemaRef ds:uri="http://schemas.microsoft.com/office/infopath/2007/PartnerControls"/>
    <ds:schemaRef ds:uri="http://purl.org/dc/elements/1.1/"/>
    <ds:schemaRef ds:uri="http://schemas.microsoft.com/office/2006/metadata/properties"/>
    <ds:schemaRef ds:uri="http://schemas.openxmlformats.org/package/2006/metadata/core-properties"/>
    <ds:schemaRef ds:uri="7ac54d59-15ae-468f-8833-3c6b8f4d3013"/>
    <ds:schemaRef ds:uri="21682d76-7fed-41ad-9dab-ad3c63b4cd86"/>
    <ds:schemaRef ds:uri="http://www.w3.org/XML/1998/namespace"/>
  </ds:schemaRefs>
</ds:datastoreItem>
</file>

<file path=customXml/itemProps2.xml><?xml version="1.0" encoding="utf-8"?>
<ds:datastoreItem xmlns:ds="http://schemas.openxmlformats.org/officeDocument/2006/customXml" ds:itemID="{032C9D10-CA80-4BC9-9D59-B4B9486E9328}">
  <ds:schemaRefs>
    <ds:schemaRef ds:uri="http://schemas.microsoft.com/sharepoint/v3/contenttype/forms"/>
  </ds:schemaRefs>
</ds:datastoreItem>
</file>

<file path=customXml/itemProps3.xml><?xml version="1.0" encoding="utf-8"?>
<ds:datastoreItem xmlns:ds="http://schemas.openxmlformats.org/officeDocument/2006/customXml" ds:itemID="{8A3B31F1-ECE7-4FEC-9F5E-DD52DA581AEE}">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21682d76-7fed-41ad-9dab-ad3c63b4cd86"/>
    <ds:schemaRef ds:uri="7ac54d59-15ae-468f-8833-3c6b8f4d3013"/>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Badge design</Template>
  <TotalTime>0</TotalTime>
  <Words>2925</Words>
  <Application>Microsoft Office PowerPoint</Application>
  <PresentationFormat>Widescreen</PresentationFormat>
  <Paragraphs>144</Paragraphs>
  <Slides>34</Slides>
  <Notes>6</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34</vt:i4>
      </vt:variant>
    </vt:vector>
  </HeadingPairs>
  <TitlesOfParts>
    <vt:vector size="41" baseType="lpstr">
      <vt:lpstr>Gotham A</vt:lpstr>
      <vt:lpstr>Arial</vt:lpstr>
      <vt:lpstr>Avenir Next LT Pro</vt:lpstr>
      <vt:lpstr>Calibri</vt:lpstr>
      <vt:lpstr>Gill Sans MT</vt:lpstr>
      <vt:lpstr>Wingdings 2</vt:lpstr>
      <vt:lpstr>DividendVTI</vt:lpstr>
      <vt:lpstr>Leadership Skills</vt:lpstr>
      <vt:lpstr>Essential Leadership Skills</vt:lpstr>
      <vt:lpstr>Leadership Skills for the 21st Century</vt:lpstr>
      <vt:lpstr>Emotional &amp; Social Intelligence</vt:lpstr>
      <vt:lpstr>What is it?</vt:lpstr>
      <vt:lpstr>Activity- why is emotional and social intelligence important ion leadership?</vt:lpstr>
      <vt:lpstr>Why it matters?</vt:lpstr>
      <vt:lpstr>Goleman's Model</vt:lpstr>
      <vt:lpstr>Goleman's Model</vt:lpstr>
      <vt:lpstr>Goleman's Model</vt:lpstr>
      <vt:lpstr>Goleman's Model</vt:lpstr>
      <vt:lpstr>Was Steve Jobs emotionally and socially intelligent?</vt:lpstr>
      <vt:lpstr>Learning Agility</vt:lpstr>
      <vt:lpstr>What is it?</vt:lpstr>
      <vt:lpstr>Activity-  why is learning agility important ion leadership?</vt:lpstr>
      <vt:lpstr>“Continued employment no longer depends on your employer, it depends on your employability” (Owen, 2020). According to Owen (2020), learning agility is essential for 4 reasons:  </vt:lpstr>
      <vt:lpstr>Why it matters?</vt:lpstr>
      <vt:lpstr>4 components of Learning agility</vt:lpstr>
      <vt:lpstr>4 components of Learning agility</vt:lpstr>
      <vt:lpstr>Characteristics of a learning agile leader</vt:lpstr>
      <vt:lpstr>PowerPoint Presentation</vt:lpstr>
      <vt:lpstr>PowerPoint Presentation</vt:lpstr>
      <vt:lpstr> How does Indra nooyi demonstrate learning agility?</vt:lpstr>
      <vt:lpstr>Boundary spanning</vt:lpstr>
      <vt:lpstr>What is it?</vt:lpstr>
      <vt:lpstr>Activity-   why is boundary spanning important ion leadership?</vt:lpstr>
      <vt:lpstr>Why it matters?</vt:lpstr>
      <vt:lpstr>5 types of boundary spanning</vt:lpstr>
      <vt:lpstr>Characteristics of Boundary spanners</vt:lpstr>
      <vt:lpstr>Assessment 2 Guidance…</vt:lpstr>
      <vt:lpstr>References</vt:lpstr>
      <vt:lpstr>References – Emotional &amp; Social Intelligence</vt:lpstr>
      <vt:lpstr>References – Learning Agility</vt:lpstr>
      <vt:lpstr>References – Boundary Spanning</vt:lpstr>
    </vt:vector>
  </TitlesOfParts>
  <Manager/>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Leadership Skills</dc:title>
  <dc:creator/>
  <cp:lastModifiedBy/>
  <cp:revision>486</cp:revision>
  <dcterms:created xsi:type="dcterms:W3CDTF">2021-02-15T17:39:36Z</dcterms:created>
  <dcterms:modified xsi:type="dcterms:W3CDTF">2023-03-23T10:19:40Z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0x01010071DCDABCFA65E84D8B810BF0C5457A5E</vt:lpwstr>
  </property>
</Properties>
</file>