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8" roundtripDataSignature="AMtx7miRtlyfuuhW1SAa1Np+bTIDuRHN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77BD7E9-C7C5-4836-8758-B56A3011AECD}">
  <a:tblStyle styleId="{777BD7E9-C7C5-4836-8758-B56A3011AEC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ogo mono_image bckgrnd 2">
  <p:cSld name="logo mono_image bckgrnd 2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  <p:pic>
        <p:nvPicPr>
          <p:cNvPr descr="A picture containing screenshot, white, design&#10;&#10;Description automatically generated" id="19" name="Google Shape;19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3" name="Google Shape;23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9" name="Google Shape;29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2" name="Google Shape;42;p1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1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0" name="Google Shape;60;p2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1" name="Google Shape;6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7" name="Google Shape;67;p2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8" name="Google Shape;68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4" name="Google Shape;74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"/>
          <p:cNvSpPr txBox="1"/>
          <p:nvPr/>
        </p:nvSpPr>
        <p:spPr>
          <a:xfrm>
            <a:off x="708804" y="862642"/>
            <a:ext cx="10774500" cy="464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Student Name:</a:t>
            </a:r>
            <a:r>
              <a:rPr b="1" lang="en-GB" sz="3200">
                <a:solidFill>
                  <a:schemeClr val="dk1"/>
                </a:solidFill>
              </a:rPr>
              <a:t>Eva stefan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Student ID:	2510915	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Lecturer’s Name:</a:t>
            </a:r>
            <a:r>
              <a:rPr b="1" lang="en-GB" sz="3200">
                <a:solidFill>
                  <a:schemeClr val="dk1"/>
                </a:solidFill>
              </a:rPr>
              <a:t>Annamarie Dufficy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Module Code: </a:t>
            </a:r>
            <a:r>
              <a:rPr b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LCLM 4004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Module Name: </a:t>
            </a:r>
            <a:r>
              <a:rPr b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Problem Solving and Decision-Making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Component 1: </a:t>
            </a:r>
            <a:r>
              <a:rPr b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Basil’s Bakery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/>
          <p:nvPr>
            <p:ph type="title"/>
          </p:nvPr>
        </p:nvSpPr>
        <p:spPr>
          <a:xfrm>
            <a:off x="526211" y="227104"/>
            <a:ext cx="11326483" cy="7476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GB" sz="3200" u="sng">
                <a:latin typeface="Arial"/>
                <a:ea typeface="Arial"/>
                <a:cs typeface="Arial"/>
                <a:sym typeface="Arial"/>
              </a:rPr>
              <a:t>Provide an Overview of your presentation. </a:t>
            </a:r>
            <a:br>
              <a:rPr b="1" lang="en-GB" sz="3200">
                <a:latin typeface="Arial"/>
                <a:ea typeface="Arial"/>
                <a:cs typeface="Arial"/>
                <a:sym typeface="Arial"/>
              </a:rPr>
            </a:br>
            <a:r>
              <a:rPr lang="en-GB" sz="3200">
                <a:latin typeface="Arial"/>
                <a:ea typeface="Arial"/>
                <a:cs typeface="Arial"/>
                <a:sym typeface="Arial"/>
              </a:rPr>
              <a:t>(approx. 30 seconds)</a:t>
            </a:r>
            <a:endParaRPr/>
          </a:p>
        </p:txBody>
      </p:sp>
      <p:sp>
        <p:nvSpPr>
          <p:cNvPr id="93" name="Google Shape;93;p2"/>
          <p:cNvSpPr txBox="1"/>
          <p:nvPr>
            <p:ph idx="1" type="body"/>
          </p:nvPr>
        </p:nvSpPr>
        <p:spPr>
          <a:xfrm>
            <a:off x="526200" y="1265278"/>
            <a:ext cx="7219200" cy="50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1714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Arial"/>
              <a:ea typeface="Arial"/>
              <a:cs typeface="Arial"/>
              <a:sym typeface="Arial"/>
            </a:endParaRPr>
          </a:p>
          <a:p>
            <a:pPr indent="-215265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Good afternoon. My name is eva stefan 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 In this presentation i will discuss the Basil bakery case study and look at the main problems affecting the growth of the business. I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will use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the fishbone diagram to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identify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the possible cause of the lack of sales growth.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Bakery solid icon set, pastry symbols collection or sketches. Dessert signs for web, glyph style pictogram package isolated on white background. Vector graphics. (provided by Getty Images)" id="94" name="Google Shape;94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54299" y="1361474"/>
            <a:ext cx="4074199" cy="4074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"/>
          <p:cNvSpPr txBox="1"/>
          <p:nvPr>
            <p:ph type="title"/>
          </p:nvPr>
        </p:nvSpPr>
        <p:spPr>
          <a:xfrm>
            <a:off x="491706" y="408257"/>
            <a:ext cx="1117983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GB" sz="3200" u="sng">
                <a:latin typeface="Arial"/>
                <a:ea typeface="Arial"/>
                <a:cs typeface="Arial"/>
                <a:sym typeface="Arial"/>
              </a:rPr>
              <a:t>Provide an overview of Basil’s Bakery. </a:t>
            </a:r>
            <a:br>
              <a:rPr b="1" lang="en-GB" sz="3200">
                <a:latin typeface="Arial"/>
                <a:ea typeface="Arial"/>
                <a:cs typeface="Arial"/>
                <a:sym typeface="Arial"/>
              </a:rPr>
            </a:br>
            <a:r>
              <a:rPr lang="en-GB" sz="3200">
                <a:latin typeface="Arial"/>
                <a:ea typeface="Arial"/>
                <a:cs typeface="Arial"/>
                <a:sym typeface="Arial"/>
              </a:rPr>
              <a:t>(approx. 30 seconds)</a:t>
            </a:r>
            <a:endParaRPr sz="3200"/>
          </a:p>
        </p:txBody>
      </p:sp>
      <p:sp>
        <p:nvSpPr>
          <p:cNvPr id="100" name="Google Shape;100;p3"/>
          <p:cNvSpPr txBox="1"/>
          <p:nvPr>
            <p:ph idx="1" type="body"/>
          </p:nvPr>
        </p:nvSpPr>
        <p:spPr>
          <a:xfrm>
            <a:off x="229373" y="1663313"/>
            <a:ext cx="10515600" cy="35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Basil’s bakery is a small business located in a retail park in coventry. This shop make cakes,pastries and bread using high-quality organic ingredients .This bakery is very famous and all the customers like to buy from this store because is very tasty 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able with various cookies, tarts, cakes, cupcakes and cakepops (provided by Getty Images)" id="101" name="Google Shape;101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375" y="3704500"/>
            <a:ext cx="4724449" cy="31535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ssortment of bread (provided by Getty Images)" id="102" name="Google Shape;102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30250" y="3632000"/>
            <a:ext cx="4270126" cy="3298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title"/>
          </p:nvPr>
        </p:nvSpPr>
        <p:spPr>
          <a:xfrm>
            <a:off x="506083" y="104833"/>
            <a:ext cx="1117983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rPr b="1" lang="en-GB" sz="2900" u="sng">
                <a:latin typeface="Arial"/>
                <a:ea typeface="Arial"/>
                <a:cs typeface="Arial"/>
                <a:sym typeface="Arial"/>
              </a:rPr>
              <a:t>Provide an insight into the problems Basil’s Bakery are facing. </a:t>
            </a:r>
            <a:r>
              <a:rPr lang="en-GB" sz="2900">
                <a:latin typeface="Arial"/>
                <a:ea typeface="Arial"/>
                <a:cs typeface="Arial"/>
                <a:sym typeface="Arial"/>
              </a:rPr>
              <a:t>(approx. 1 minute)</a:t>
            </a:r>
            <a:endParaRPr sz="2900"/>
          </a:p>
        </p:txBody>
      </p:sp>
      <p:sp>
        <p:nvSpPr>
          <p:cNvPr id="108" name="Google Shape;108;p4"/>
          <p:cNvSpPr txBox="1"/>
          <p:nvPr>
            <p:ph idx="1" type="body"/>
          </p:nvPr>
        </p:nvSpPr>
        <p:spPr>
          <a:xfrm>
            <a:off x="823823" y="1430396"/>
            <a:ext cx="10515600" cy="49762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1935" lvl="0" marL="2286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main problem was that it  has been affected by covid-19 and has lost control over the pandemic .Before the pandemic ,the bakery shop was very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popular and had lots of sales.During the covid-19 the customers numbers reduce and many office workers started working from home and this affected the bakery because there where few people were in the area to visit the bakery.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 txBox="1"/>
          <p:nvPr>
            <p:ph type="title"/>
          </p:nvPr>
        </p:nvSpPr>
        <p:spPr>
          <a:xfrm>
            <a:off x="838200" y="24435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GB" sz="3200" u="sng">
                <a:latin typeface="Arial"/>
                <a:ea typeface="Arial"/>
                <a:cs typeface="Arial"/>
                <a:sym typeface="Arial"/>
              </a:rPr>
              <a:t>Provide a critique of the PESTEL Framework </a:t>
            </a:r>
            <a:br>
              <a:rPr b="1" lang="en-GB" sz="3200">
                <a:latin typeface="Arial"/>
                <a:ea typeface="Arial"/>
                <a:cs typeface="Arial"/>
                <a:sym typeface="Arial"/>
              </a:rPr>
            </a:br>
            <a:r>
              <a:rPr lang="en-GB" sz="3200">
                <a:latin typeface="Arial"/>
                <a:ea typeface="Arial"/>
                <a:cs typeface="Arial"/>
                <a:sym typeface="Arial"/>
              </a:rPr>
              <a:t>(approx. 1 minute).</a:t>
            </a:r>
            <a:endParaRPr/>
          </a:p>
        </p:txBody>
      </p:sp>
      <p:sp>
        <p:nvSpPr>
          <p:cNvPr id="114" name="Google Shape;114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651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Pestel is a diagram to understand why and how a problem is happening. It helps business look at  different reason for the problem 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"/>
          <p:cNvSpPr txBox="1"/>
          <p:nvPr>
            <p:ph type="title"/>
          </p:nvPr>
        </p:nvSpPr>
        <p:spPr>
          <a:xfrm>
            <a:off x="682304" y="489116"/>
            <a:ext cx="10827390" cy="11790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GB" u="sng">
                <a:latin typeface="Arial"/>
                <a:ea typeface="Arial"/>
                <a:cs typeface="Arial"/>
                <a:sym typeface="Arial"/>
              </a:rPr>
            </a:br>
            <a:br>
              <a:rPr b="1" lang="en-GB" u="sng">
                <a:latin typeface="Arial"/>
                <a:ea typeface="Arial"/>
                <a:cs typeface="Arial"/>
                <a:sym typeface="Arial"/>
              </a:rPr>
            </a:br>
            <a:r>
              <a:rPr b="1" lang="en-GB" sz="3300">
                <a:latin typeface="Arial"/>
                <a:ea typeface="Arial"/>
                <a:cs typeface="Arial"/>
                <a:sym typeface="Arial"/>
              </a:rPr>
              <a:t>Provide an application and discuss the information </a:t>
            </a:r>
            <a:r>
              <a:rPr b="1" lang="en-GB" sz="3300" u="sng">
                <a:latin typeface="Arial"/>
                <a:ea typeface="Arial"/>
                <a:cs typeface="Arial"/>
                <a:sym typeface="Arial"/>
              </a:rPr>
              <a:t>provided in your PESTEL Framework </a:t>
            </a:r>
            <a:br>
              <a:rPr b="1" lang="en-GB" sz="3300">
                <a:latin typeface="Arial"/>
                <a:ea typeface="Arial"/>
                <a:cs typeface="Arial"/>
                <a:sym typeface="Arial"/>
              </a:rPr>
            </a:br>
            <a:r>
              <a:rPr lang="en-GB" sz="3300">
                <a:latin typeface="Arial"/>
                <a:ea typeface="Arial"/>
                <a:cs typeface="Arial"/>
                <a:sym typeface="Arial"/>
              </a:rPr>
              <a:t>(approx. 1 minute 30 seconds).</a:t>
            </a:r>
            <a:br>
              <a:rPr b="1" lang="en-GB" u="sng"/>
            </a:br>
            <a:br>
              <a:rPr b="1" lang="en-GB"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20" name="Google Shape;120;p6"/>
          <p:cNvSpPr txBox="1"/>
          <p:nvPr>
            <p:ph idx="1" type="body"/>
          </p:nvPr>
        </p:nvSpPr>
        <p:spPr>
          <a:xfrm>
            <a:off x="682304" y="1763353"/>
            <a:ext cx="10827392" cy="4974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526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Here is the tabular PESTLE analysis of </a:t>
            </a:r>
            <a:r>
              <a:rPr b="1" lang="en-GB" sz="2800">
                <a:latin typeface="Arial"/>
                <a:ea typeface="Arial"/>
                <a:cs typeface="Arial"/>
                <a:sym typeface="Arial"/>
              </a:rPr>
              <a:t>Olive Tree Bistro.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graphicFrame>
        <p:nvGraphicFramePr>
          <p:cNvPr id="121" name="Google Shape;121;p6"/>
          <p:cNvGraphicFramePr/>
          <p:nvPr/>
        </p:nvGraphicFramePr>
        <p:xfrm>
          <a:off x="682304" y="213201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{777BD7E9-C7C5-4836-8758-B56A3011AECD}</a:tableStyleId>
              </a:tblPr>
              <a:tblGrid>
                <a:gridCol w="1821550"/>
                <a:gridCol w="1857775"/>
                <a:gridCol w="1751625"/>
                <a:gridCol w="1902025"/>
                <a:gridCol w="1663150"/>
                <a:gridCol w="1831250"/>
              </a:tblGrid>
              <a:tr h="1237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Political  Factors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Economic Factors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Social Factors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Technological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Factors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Legal Factors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100">
                          <a:solidFill>
                            <a:schemeClr val="dk1"/>
                          </a:solidFill>
                        </a:rPr>
                        <a:t>Environmental Factors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  <a:tr h="1742175">
                <a:tc>
                  <a:txBody>
                    <a:bodyPr/>
                    <a:lstStyle/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Noto Sans Symbols"/>
                        <a:buChar char="▪"/>
                      </a:pPr>
                      <a:r>
                        <a:rPr b="1" lang="en-GB"/>
                        <a:t>Covid-19 </a:t>
                      </a:r>
                      <a:r>
                        <a:rPr b="1" lang="en-GB"/>
                        <a:t>restrictions</a:t>
                      </a:r>
                      <a:r>
                        <a:rPr b="1" lang="en-GB"/>
                        <a:t> </a:t>
                      </a:r>
                      <a:endParaRPr b="1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▪"/>
                      </a:pPr>
                      <a:r>
                        <a:rPr b="1" lang="en-GB"/>
                        <a:t>Government rules</a:t>
                      </a:r>
                      <a:endParaRPr b="1"/>
                    </a:p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Noto Sans Symbols"/>
                        <a:buChar char="▪"/>
                      </a:pPr>
                      <a:r>
                        <a:rPr b="1" lang="en-GB"/>
                        <a:t>Rising cost</a:t>
                      </a:r>
                      <a:endParaRPr b="1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▪"/>
                      </a:pPr>
                      <a:r>
                        <a:rPr b="1" lang="en-GB"/>
                        <a:t>Spending less</a:t>
                      </a:r>
                      <a:endParaRPr b="1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400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Noto Sans Symbols"/>
                        <a:buChar char="▪"/>
                      </a:pPr>
                      <a:r>
                        <a:rPr b="1" lang="en-GB"/>
                        <a:t>Home working</a:t>
                      </a:r>
                      <a:endParaRPr b="1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▪"/>
                      </a:pPr>
                      <a:r>
                        <a:rPr b="1" lang="en-GB"/>
                        <a:t>Changing</a:t>
                      </a:r>
                      <a:r>
                        <a:rPr b="1" lang="en-GB"/>
                        <a:t> customer habits</a:t>
                      </a:r>
                      <a:endParaRPr b="1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400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Noto Sans Symbols"/>
                        <a:buChar char="▪"/>
                      </a:pPr>
                      <a:r>
                        <a:rPr b="1" lang="en-GB"/>
                        <a:t>Online order</a:t>
                      </a:r>
                      <a:endParaRPr b="1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▪"/>
                      </a:pPr>
                      <a:r>
                        <a:rPr b="1" lang="en-GB"/>
                        <a:t>Social media</a:t>
                      </a:r>
                      <a:endParaRPr b="1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Noto Sans Symbols"/>
                        <a:buChar char="▪"/>
                      </a:pPr>
                      <a:r>
                        <a:rPr b="1" lang="en-GB"/>
                        <a:t>Health and safety rules</a:t>
                      </a:r>
                      <a:endParaRPr b="1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▪"/>
                      </a:pPr>
                      <a:r>
                        <a:rPr b="1" lang="en-GB"/>
                        <a:t>Food safety laws</a:t>
                      </a:r>
                      <a:endParaRPr b="1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400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Organic </a:t>
                      </a:r>
                      <a:r>
                        <a:rPr b="1" lang="en-GB"/>
                        <a:t>ingredients</a:t>
                      </a:r>
                      <a:r>
                        <a:rPr b="1" lang="en-GB"/>
                        <a:t> </a:t>
                      </a:r>
                      <a:endParaRPr b="1"/>
                    </a:p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/>
                    </a:p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Food wast</a:t>
                      </a:r>
                      <a:endParaRPr b="1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"/>
          <p:cNvSpPr txBox="1"/>
          <p:nvPr>
            <p:ph type="title"/>
          </p:nvPr>
        </p:nvSpPr>
        <p:spPr>
          <a:xfrm>
            <a:off x="838200" y="21847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GB" sz="3200" u="sng">
                <a:latin typeface="Arial"/>
                <a:ea typeface="Arial"/>
                <a:cs typeface="Arial"/>
                <a:sym typeface="Arial"/>
              </a:rPr>
              <a:t>Provide a critique of the Cause-and-Effect model </a:t>
            </a:r>
            <a:r>
              <a:rPr lang="en-GB" sz="3200">
                <a:latin typeface="Arial"/>
                <a:ea typeface="Arial"/>
                <a:cs typeface="Arial"/>
                <a:sym typeface="Arial"/>
              </a:rPr>
              <a:t>(approx. 1 minute).</a:t>
            </a:r>
            <a:endParaRPr/>
          </a:p>
        </p:txBody>
      </p:sp>
      <p:sp>
        <p:nvSpPr>
          <p:cNvPr id="127" name="Google Shape;12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In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business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it's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called fishbone diagram because it looks like a fish skeleton.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651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It is use to find the problem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651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It helps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businesses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understand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why problem is happening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651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"/>
          <p:cNvSpPr/>
          <p:nvPr>
            <p:ph idx="2" type="pic"/>
          </p:nvPr>
        </p:nvSpPr>
        <p:spPr>
          <a:xfrm>
            <a:off x="388466" y="1028763"/>
            <a:ext cx="11585447" cy="4496781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sp>
      <p:cxnSp>
        <p:nvCxnSpPr>
          <p:cNvPr id="133" name="Google Shape;133;p8"/>
          <p:cNvCxnSpPr/>
          <p:nvPr/>
        </p:nvCxnSpPr>
        <p:spPr>
          <a:xfrm>
            <a:off x="701977" y="3417569"/>
            <a:ext cx="8615759" cy="22861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4" name="Google Shape;134;p8"/>
          <p:cNvCxnSpPr/>
          <p:nvPr/>
        </p:nvCxnSpPr>
        <p:spPr>
          <a:xfrm rot="10800000">
            <a:off x="1744458" y="1936353"/>
            <a:ext cx="1466092" cy="1453896"/>
          </a:xfrm>
          <a:prstGeom prst="straightConnector1">
            <a:avLst/>
          </a:prstGeom>
          <a:noFill/>
          <a:ln cap="flat" cmpd="sng" w="57150">
            <a:solidFill>
              <a:srgbClr val="FFC000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5" name="Google Shape;135;p8"/>
          <p:cNvCxnSpPr/>
          <p:nvPr/>
        </p:nvCxnSpPr>
        <p:spPr>
          <a:xfrm flipH="1">
            <a:off x="1736841" y="3456320"/>
            <a:ext cx="1481326" cy="1460754"/>
          </a:xfrm>
          <a:prstGeom prst="straightConnector1">
            <a:avLst/>
          </a:prstGeom>
          <a:noFill/>
          <a:ln cap="flat" cmpd="sng" w="57150">
            <a:solidFill>
              <a:srgbClr val="7030A0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6" name="Google Shape;136;p8"/>
          <p:cNvCxnSpPr/>
          <p:nvPr/>
        </p:nvCxnSpPr>
        <p:spPr>
          <a:xfrm rot="10800000">
            <a:off x="4610100" y="1967102"/>
            <a:ext cx="1485900" cy="1442466"/>
          </a:xfrm>
          <a:prstGeom prst="straightConnector1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7" name="Google Shape;137;p8"/>
          <p:cNvCxnSpPr/>
          <p:nvPr/>
        </p:nvCxnSpPr>
        <p:spPr>
          <a:xfrm flipH="1">
            <a:off x="4578912" y="3445002"/>
            <a:ext cx="1485900" cy="1440180"/>
          </a:xfrm>
          <a:prstGeom prst="straightConnector1">
            <a:avLst/>
          </a:prstGeom>
          <a:noFill/>
          <a:ln cap="flat" cmpd="sng" w="5715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8" name="Google Shape;138;p8"/>
          <p:cNvCxnSpPr>
            <a:endCxn id="139" idx="2"/>
          </p:cNvCxnSpPr>
          <p:nvPr/>
        </p:nvCxnSpPr>
        <p:spPr>
          <a:xfrm rot="10800000">
            <a:off x="7481250" y="1976409"/>
            <a:ext cx="1524300" cy="144120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40" name="Google Shape;140;p8"/>
          <p:cNvCxnSpPr/>
          <p:nvPr/>
        </p:nvCxnSpPr>
        <p:spPr>
          <a:xfrm flipH="1">
            <a:off x="7481251" y="3458662"/>
            <a:ext cx="1501135" cy="1440180"/>
          </a:xfrm>
          <a:prstGeom prst="straightConnector1">
            <a:avLst/>
          </a:prstGeom>
          <a:noFill/>
          <a:ln cap="flat" cmpd="sng" w="57150">
            <a:solidFill>
              <a:srgbClr val="00B050"/>
            </a:solidFill>
            <a:prstDash val="solid"/>
            <a:miter lim="8000"/>
            <a:headEnd len="sm" w="sm" type="none"/>
            <a:tailEnd len="sm" w="sm" type="none"/>
          </a:ln>
        </p:spPr>
      </p:cxnSp>
      <p:sp>
        <p:nvSpPr>
          <p:cNvPr id="141" name="Google Shape;141;p8"/>
          <p:cNvSpPr txBox="1"/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cap="flat" cmpd="sng" w="5715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Methods</a:t>
            </a:r>
            <a:endParaRPr/>
          </a:p>
        </p:txBody>
      </p:sp>
      <p:sp>
        <p:nvSpPr>
          <p:cNvPr id="142" name="Google Shape;142;p8"/>
          <p:cNvSpPr txBox="1"/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Machines</a:t>
            </a:r>
            <a:endParaRPr/>
          </a:p>
        </p:txBody>
      </p:sp>
      <p:sp>
        <p:nvSpPr>
          <p:cNvPr id="139" name="Google Shape;139;p8"/>
          <p:cNvSpPr txBox="1"/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cap="flat" cmpd="sng" w="5715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People</a:t>
            </a:r>
            <a:endParaRPr/>
          </a:p>
        </p:txBody>
      </p:sp>
      <p:sp>
        <p:nvSpPr>
          <p:cNvPr id="143" name="Google Shape;143;p8"/>
          <p:cNvSpPr txBox="1"/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cap="flat" cmpd="sng" w="5715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Materials</a:t>
            </a:r>
            <a:endParaRPr/>
          </a:p>
        </p:txBody>
      </p:sp>
      <p:sp>
        <p:nvSpPr>
          <p:cNvPr id="144" name="Google Shape;144;p8"/>
          <p:cNvSpPr txBox="1"/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cap="flat" cmpd="sng" w="57150">
            <a:solidFill>
              <a:srgbClr val="00B0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Measurement</a:t>
            </a:r>
            <a:endParaRPr/>
          </a:p>
        </p:txBody>
      </p:sp>
      <p:sp>
        <p:nvSpPr>
          <p:cNvPr id="145" name="Google Shape;145;p8"/>
          <p:cNvSpPr txBox="1"/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cap="flat" cmpd="sng" w="5715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Environment</a:t>
            </a:r>
            <a:endParaRPr/>
          </a:p>
        </p:txBody>
      </p:sp>
      <p:sp>
        <p:nvSpPr>
          <p:cNvPr id="146" name="Google Shape;146;p8"/>
          <p:cNvSpPr txBox="1"/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Root Problem</a:t>
            </a:r>
            <a:endParaRPr/>
          </a:p>
        </p:txBody>
      </p:sp>
      <p:sp>
        <p:nvSpPr>
          <p:cNvPr id="147" name="Google Shape;147;p8"/>
          <p:cNvSpPr txBox="1"/>
          <p:nvPr/>
        </p:nvSpPr>
        <p:spPr>
          <a:xfrm>
            <a:off x="6369413" y="4416742"/>
            <a:ext cx="2207700" cy="461700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Text:changes the shopping habits</a:t>
            </a:r>
            <a:endParaRPr/>
          </a:p>
        </p:txBody>
      </p:sp>
      <p:sp>
        <p:nvSpPr>
          <p:cNvPr id="148" name="Google Shape;148;p8"/>
          <p:cNvSpPr txBox="1"/>
          <p:nvPr/>
        </p:nvSpPr>
        <p:spPr>
          <a:xfrm>
            <a:off x="6377453" y="3799203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Text:covid-19 pandemic</a:t>
            </a:r>
            <a:endParaRPr/>
          </a:p>
        </p:txBody>
      </p:sp>
      <p:sp>
        <p:nvSpPr>
          <p:cNvPr id="149" name="Google Shape;149;p8"/>
          <p:cNvSpPr txBox="1"/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Text:fewer customers</a:t>
            </a:r>
            <a:endParaRPr/>
          </a:p>
        </p:txBody>
      </p:sp>
      <p:sp>
        <p:nvSpPr>
          <p:cNvPr id="150" name="Google Shape;150;p8"/>
          <p:cNvSpPr txBox="1"/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</a:t>
            </a:r>
            <a:r>
              <a:rPr lang="en-GB" sz="1200">
                <a:solidFill>
                  <a:schemeClr val="dk1"/>
                </a:solidFill>
              </a:rPr>
              <a:t>:working for home</a:t>
            </a:r>
            <a:endParaRPr/>
          </a:p>
        </p:txBody>
      </p:sp>
      <p:sp>
        <p:nvSpPr>
          <p:cNvPr id="151" name="Google Shape;151;p8"/>
          <p:cNvSpPr txBox="1"/>
          <p:nvPr/>
        </p:nvSpPr>
        <p:spPr>
          <a:xfrm>
            <a:off x="3506303" y="4416742"/>
            <a:ext cx="2207700" cy="461700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Text:changes in customer demand</a:t>
            </a:r>
            <a:endParaRPr/>
          </a:p>
        </p:txBody>
      </p:sp>
      <p:sp>
        <p:nvSpPr>
          <p:cNvPr id="152" name="Google Shape;152;p8"/>
          <p:cNvSpPr txBox="1"/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Text:sales stopped growing </a:t>
            </a:r>
            <a:endParaRPr/>
          </a:p>
        </p:txBody>
      </p:sp>
      <p:sp>
        <p:nvSpPr>
          <p:cNvPr id="153" name="Google Shape;153;p8"/>
          <p:cNvSpPr txBox="1"/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Texthigher ingredients</a:t>
            </a:r>
            <a:endParaRPr/>
          </a:p>
        </p:txBody>
      </p:sp>
      <p:sp>
        <p:nvSpPr>
          <p:cNvPr id="154" name="Google Shape;154;p8"/>
          <p:cNvSpPr txBox="1"/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Text:organic ingredients</a:t>
            </a:r>
            <a:endParaRPr/>
          </a:p>
        </p:txBody>
      </p:sp>
      <p:sp>
        <p:nvSpPr>
          <p:cNvPr id="155" name="Google Shape;155;p8"/>
          <p:cNvSpPr txBox="1"/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</a:t>
            </a:r>
            <a:r>
              <a:rPr lang="en-GB" sz="1200">
                <a:solidFill>
                  <a:schemeClr val="dk1"/>
                </a:solidFill>
              </a:rPr>
              <a:t>:limited </a:t>
            </a:r>
            <a:r>
              <a:rPr lang="en-GB" sz="1200">
                <a:solidFill>
                  <a:schemeClr val="dk1"/>
                </a:solidFill>
              </a:rPr>
              <a:t>technology</a:t>
            </a:r>
            <a:r>
              <a:rPr lang="en-GB" sz="1200">
                <a:solidFill>
                  <a:schemeClr val="dk1"/>
                </a:solidFill>
              </a:rPr>
              <a:t> </a:t>
            </a:r>
            <a:endParaRPr/>
          </a:p>
        </p:txBody>
      </p:sp>
      <p:sp>
        <p:nvSpPr>
          <p:cNvPr id="156" name="Google Shape;156;p8"/>
          <p:cNvSpPr txBox="1"/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Text:online serivi</a:t>
            </a:r>
            <a:r>
              <a:rPr lang="en-GB" sz="1200">
                <a:solidFill>
                  <a:schemeClr val="dk1"/>
                </a:solidFill>
              </a:rPr>
              <a:t>ces</a:t>
            </a:r>
            <a:endParaRPr/>
          </a:p>
        </p:txBody>
      </p:sp>
      <p:sp>
        <p:nvSpPr>
          <p:cNvPr id="157" name="Google Shape;157;p8"/>
          <p:cNvSpPr txBox="1"/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Text:shop sale</a:t>
            </a:r>
            <a:endParaRPr/>
          </a:p>
        </p:txBody>
      </p:sp>
      <p:sp>
        <p:nvSpPr>
          <p:cNvPr id="158" name="Google Shape;158;p8"/>
          <p:cNvSpPr txBox="1"/>
          <p:nvPr/>
        </p:nvSpPr>
        <p:spPr>
          <a:xfrm>
            <a:off x="606084" y="2797352"/>
            <a:ext cx="2207700" cy="461700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Text:limted way to </a:t>
            </a:r>
            <a:r>
              <a:rPr lang="en-GB" sz="1200">
                <a:solidFill>
                  <a:schemeClr val="dk1"/>
                </a:solidFill>
              </a:rPr>
              <a:t>reach customers</a:t>
            </a:r>
            <a:endParaRPr/>
          </a:p>
        </p:txBody>
      </p:sp>
      <p:sp>
        <p:nvSpPr>
          <p:cNvPr id="159" name="Google Shape;159;p8"/>
          <p:cNvSpPr txBox="1"/>
          <p:nvPr/>
        </p:nvSpPr>
        <p:spPr>
          <a:xfrm>
            <a:off x="388465" y="94505"/>
            <a:ext cx="11585447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Provide an application and discuss the information provided in your Cause-and-Effect diagram 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(approx. 1 minute 30 seconds).</a:t>
            </a:r>
            <a:endParaRPr/>
          </a:p>
        </p:txBody>
      </p:sp>
      <p:sp>
        <p:nvSpPr>
          <p:cNvPr id="160" name="Google Shape;160;p8"/>
          <p:cNvSpPr txBox="1"/>
          <p:nvPr/>
        </p:nvSpPr>
        <p:spPr>
          <a:xfrm>
            <a:off x="1932318" y="5874927"/>
            <a:ext cx="1004159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"/>
          <p:cNvSpPr txBox="1"/>
          <p:nvPr>
            <p:ph type="title"/>
          </p:nvPr>
        </p:nvSpPr>
        <p:spPr>
          <a:xfrm>
            <a:off x="838200" y="563533"/>
            <a:ext cx="10515600" cy="9302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GB" sz="3200" u="sng">
                <a:latin typeface="Arial"/>
                <a:ea typeface="Arial"/>
                <a:cs typeface="Arial"/>
                <a:sym typeface="Arial"/>
              </a:rPr>
              <a:t>Provide a summary of your Key Findings </a:t>
            </a:r>
            <a:br>
              <a:rPr b="1" lang="en-GB" sz="3200">
                <a:latin typeface="Arial"/>
                <a:ea typeface="Arial"/>
                <a:cs typeface="Arial"/>
                <a:sym typeface="Arial"/>
              </a:rPr>
            </a:br>
            <a:r>
              <a:rPr lang="en-GB" sz="3200">
                <a:latin typeface="Arial"/>
                <a:ea typeface="Arial"/>
                <a:cs typeface="Arial"/>
                <a:sym typeface="Arial"/>
              </a:rPr>
              <a:t>(approx. 30 seconds)</a:t>
            </a:r>
            <a:endParaRPr/>
          </a:p>
        </p:txBody>
      </p:sp>
      <p:sp>
        <p:nvSpPr>
          <p:cNvPr id="166" name="Google Shape;166;p9"/>
          <p:cNvSpPr txBox="1"/>
          <p:nvPr>
            <p:ph idx="1" type="body"/>
          </p:nvPr>
        </p:nvSpPr>
        <p:spPr>
          <a:xfrm>
            <a:off x="838200" y="214153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Detail and discuss the key findings from your presentation:</a:t>
            </a:r>
            <a:endParaRPr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</a:pPr>
            <a:r>
              <a:t/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GB" sz="2400">
                <a:latin typeface="Arial"/>
                <a:ea typeface="Arial"/>
                <a:cs typeface="Arial"/>
                <a:sym typeface="Arial"/>
              </a:rPr>
              <a:t>Key Finding 1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: covid-19 impacted the bussiness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GB" sz="2400">
                <a:latin typeface="Arial"/>
                <a:ea typeface="Arial"/>
                <a:cs typeface="Arial"/>
                <a:sym typeface="Arial"/>
              </a:rPr>
              <a:t>Key Finding 2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: lack of sales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GB" sz="2400">
                <a:latin typeface="Arial"/>
                <a:ea typeface="Arial"/>
                <a:cs typeface="Arial"/>
                <a:sym typeface="Arial"/>
              </a:rPr>
              <a:t>Key Finding 3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: reduced customers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GB" sz="2400">
                <a:latin typeface="Arial"/>
                <a:ea typeface="Arial"/>
                <a:cs typeface="Arial"/>
                <a:sym typeface="Arial"/>
              </a:rPr>
              <a:t>Key Finding 4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: fishbone diagram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0"/>
          <p:cNvSpPr txBox="1"/>
          <p:nvPr>
            <p:ph type="title"/>
          </p:nvPr>
        </p:nvSpPr>
        <p:spPr>
          <a:xfrm>
            <a:off x="838200" y="365125"/>
            <a:ext cx="10515600" cy="796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GB">
                <a:latin typeface="Arial"/>
                <a:ea typeface="Arial"/>
                <a:cs typeface="Arial"/>
                <a:sym typeface="Arial"/>
              </a:rPr>
              <a:t>Reference List:</a:t>
            </a:r>
            <a:endParaRPr/>
          </a:p>
        </p:txBody>
      </p:sp>
      <p:sp>
        <p:nvSpPr>
          <p:cNvPr id="172" name="Google Shape;172;p10"/>
          <p:cNvSpPr txBox="1"/>
          <p:nvPr>
            <p:ph idx="1" type="body"/>
          </p:nvPr>
        </p:nvSpPr>
        <p:spPr>
          <a:xfrm>
            <a:off x="734683" y="146036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sz="1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br>
              <a:rPr b="1" lang="en-GB">
                <a:latin typeface="Arial"/>
                <a:ea typeface="Arial"/>
                <a:cs typeface="Arial"/>
                <a:sym typeface="Arial"/>
              </a:rPr>
            </a:br>
            <a:endParaRPr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11"/>
          <p:cNvSpPr txBox="1"/>
          <p:nvPr>
            <p:ph idx="1" type="body"/>
          </p:nvPr>
        </p:nvSpPr>
        <p:spPr>
          <a:xfrm>
            <a:off x="838200" y="2424023"/>
            <a:ext cx="10515600" cy="15700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r>
              <a:rPr b="1" lang="en-GB" sz="4800">
                <a:latin typeface="Arial"/>
                <a:ea typeface="Arial"/>
                <a:cs typeface="Arial"/>
                <a:sym typeface="Arial"/>
              </a:rPr>
              <a:t>Thank you for listening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"/>
          <p:cNvSpPr txBox="1"/>
          <p:nvPr>
            <p:ph idx="1" type="body"/>
          </p:nvPr>
        </p:nvSpPr>
        <p:spPr>
          <a:xfrm>
            <a:off x="769121" y="1495426"/>
            <a:ext cx="10584679" cy="4681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r>
              <a:t/>
            </a:r>
            <a:endParaRPr sz="4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Questions &amp; Answers on Collaboration ..." id="184" name="Google Shape;18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85871" y="2087592"/>
            <a:ext cx="6551427" cy="2737628"/>
          </a:xfrm>
          <a:prstGeom prst="rect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2024-01-29T11:42:05Z</dcterms:created>
  <dc:creator>Olu Adegbite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