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4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  <p:sldMasterId id="2147483663" r:id="rId2"/>
    <p:sldMasterId id="2147483668" r:id="rId3"/>
    <p:sldMasterId id="2147483669" r:id="rId4"/>
    <p:sldMasterId id="2147483778" r:id="rId5"/>
  </p:sldMasterIdLst>
  <p:notesMasterIdLst>
    <p:notesMasterId r:id="rId38"/>
  </p:notesMasterIdLst>
  <p:sldIdLst>
    <p:sldId id="257" r:id="rId6"/>
    <p:sldId id="258" r:id="rId7"/>
    <p:sldId id="469" r:id="rId8"/>
    <p:sldId id="484" r:id="rId9"/>
    <p:sldId id="470" r:id="rId10"/>
    <p:sldId id="459" r:id="rId11"/>
    <p:sldId id="478" r:id="rId12"/>
    <p:sldId id="479" r:id="rId13"/>
    <p:sldId id="496" r:id="rId14"/>
    <p:sldId id="471" r:id="rId15"/>
    <p:sldId id="472" r:id="rId16"/>
    <p:sldId id="473" r:id="rId17"/>
    <p:sldId id="474" r:id="rId18"/>
    <p:sldId id="475" r:id="rId19"/>
    <p:sldId id="476" r:id="rId20"/>
    <p:sldId id="466" r:id="rId21"/>
    <p:sldId id="460" r:id="rId22"/>
    <p:sldId id="481" r:id="rId23"/>
    <p:sldId id="482" r:id="rId24"/>
    <p:sldId id="483" r:id="rId25"/>
    <p:sldId id="486" r:id="rId26"/>
    <p:sldId id="485" r:id="rId27"/>
    <p:sldId id="487" r:id="rId28"/>
    <p:sldId id="488" r:id="rId29"/>
    <p:sldId id="493" r:id="rId30"/>
    <p:sldId id="494" r:id="rId31"/>
    <p:sldId id="495" r:id="rId32"/>
    <p:sldId id="489" r:id="rId33"/>
    <p:sldId id="490" r:id="rId34"/>
    <p:sldId id="468" r:id="rId35"/>
    <p:sldId id="492" r:id="rId36"/>
    <p:sldId id="491" r:id="rId3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320"/>
    <p:restoredTop sz="63549" autoAdjust="0"/>
  </p:normalViewPr>
  <p:slideViewPr>
    <p:cSldViewPr snapToGrid="0" snapToObjects="1">
      <p:cViewPr varScale="1">
        <p:scale>
          <a:sx n="71" d="100"/>
          <a:sy n="71" d="100"/>
        </p:scale>
        <p:origin x="2370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presProps" Target="presProp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microsoft.com/office/2016/11/relationships/changesInfo" Target="changesInfos/changesInfo1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on Rees-Edwards" userId="6ddc9a34-5fd4-438d-87b4-9c8b83b97512" providerId="ADAL" clId="{7949757A-AD69-4126-B2D1-7959911563A1}"/>
    <pc:docChg chg="modSld">
      <pc:chgData name="Alison Rees-Edwards" userId="6ddc9a34-5fd4-438d-87b4-9c8b83b97512" providerId="ADAL" clId="{7949757A-AD69-4126-B2D1-7959911563A1}" dt="2026-09-15T08:18:04.319" v="34" actId="20577"/>
      <pc:docMkLst>
        <pc:docMk/>
      </pc:docMkLst>
      <pc:sldChg chg="modNotesTx">
        <pc:chgData name="Alison Rees-Edwards" userId="6ddc9a34-5fd4-438d-87b4-9c8b83b97512" providerId="ADAL" clId="{7949757A-AD69-4126-B2D1-7959911563A1}" dt="2026-09-15T08:16:19.321" v="0" actId="6549"/>
        <pc:sldMkLst>
          <pc:docMk/>
          <pc:sldMk cId="4000592592" sldId="257"/>
        </pc:sldMkLst>
      </pc:sldChg>
      <pc:sldChg chg="modNotesTx">
        <pc:chgData name="Alison Rees-Edwards" userId="6ddc9a34-5fd4-438d-87b4-9c8b83b97512" providerId="ADAL" clId="{7949757A-AD69-4126-B2D1-7959911563A1}" dt="2026-09-15T08:16:23.855" v="1" actId="6549"/>
        <pc:sldMkLst>
          <pc:docMk/>
          <pc:sldMk cId="891992905" sldId="258"/>
        </pc:sldMkLst>
      </pc:sldChg>
      <pc:sldChg chg="modNotesTx">
        <pc:chgData name="Alison Rees-Edwards" userId="6ddc9a34-5fd4-438d-87b4-9c8b83b97512" providerId="ADAL" clId="{7949757A-AD69-4126-B2D1-7959911563A1}" dt="2026-09-15T08:16:39.688" v="6" actId="20577"/>
        <pc:sldMkLst>
          <pc:docMk/>
          <pc:sldMk cId="3026624250" sldId="459"/>
        </pc:sldMkLst>
      </pc:sldChg>
      <pc:sldChg chg="modNotesTx">
        <pc:chgData name="Alison Rees-Edwards" userId="6ddc9a34-5fd4-438d-87b4-9c8b83b97512" providerId="ADAL" clId="{7949757A-AD69-4126-B2D1-7959911563A1}" dt="2026-09-15T08:17:12.265" v="17" actId="20577"/>
        <pc:sldMkLst>
          <pc:docMk/>
          <pc:sldMk cId="3903898980" sldId="460"/>
        </pc:sldMkLst>
      </pc:sldChg>
      <pc:sldChg chg="modNotesTx">
        <pc:chgData name="Alison Rees-Edwards" userId="6ddc9a34-5fd4-438d-87b4-9c8b83b97512" providerId="ADAL" clId="{7949757A-AD69-4126-B2D1-7959911563A1}" dt="2026-09-15T08:17:09.193" v="16" actId="20577"/>
        <pc:sldMkLst>
          <pc:docMk/>
          <pc:sldMk cId="3909467280" sldId="466"/>
        </pc:sldMkLst>
      </pc:sldChg>
      <pc:sldChg chg="modNotesTx">
        <pc:chgData name="Alison Rees-Edwards" userId="6ddc9a34-5fd4-438d-87b4-9c8b83b97512" providerId="ADAL" clId="{7949757A-AD69-4126-B2D1-7959911563A1}" dt="2026-09-15T08:16:27.995" v="2" actId="20577"/>
        <pc:sldMkLst>
          <pc:docMk/>
          <pc:sldMk cId="2574646640" sldId="469"/>
        </pc:sldMkLst>
      </pc:sldChg>
      <pc:sldChg chg="modNotesTx">
        <pc:chgData name="Alison Rees-Edwards" userId="6ddc9a34-5fd4-438d-87b4-9c8b83b97512" providerId="ADAL" clId="{7949757A-AD69-4126-B2D1-7959911563A1}" dt="2026-09-15T08:16:36.573" v="5" actId="20577"/>
        <pc:sldMkLst>
          <pc:docMk/>
          <pc:sldMk cId="3990440847" sldId="470"/>
        </pc:sldMkLst>
      </pc:sldChg>
      <pc:sldChg chg="modNotesTx">
        <pc:chgData name="Alison Rees-Edwards" userId="6ddc9a34-5fd4-438d-87b4-9c8b83b97512" providerId="ADAL" clId="{7949757A-AD69-4126-B2D1-7959911563A1}" dt="2026-09-15T08:16:52.051" v="10" actId="20577"/>
        <pc:sldMkLst>
          <pc:docMk/>
          <pc:sldMk cId="191918876" sldId="471"/>
        </pc:sldMkLst>
      </pc:sldChg>
      <pc:sldChg chg="modNotesTx">
        <pc:chgData name="Alison Rees-Edwards" userId="6ddc9a34-5fd4-438d-87b4-9c8b83b97512" providerId="ADAL" clId="{7949757A-AD69-4126-B2D1-7959911563A1}" dt="2026-09-15T08:16:55.040" v="11" actId="20577"/>
        <pc:sldMkLst>
          <pc:docMk/>
          <pc:sldMk cId="1142493200" sldId="472"/>
        </pc:sldMkLst>
      </pc:sldChg>
      <pc:sldChg chg="modNotesTx">
        <pc:chgData name="Alison Rees-Edwards" userId="6ddc9a34-5fd4-438d-87b4-9c8b83b97512" providerId="ADAL" clId="{7949757A-AD69-4126-B2D1-7959911563A1}" dt="2026-09-15T08:16:58.043" v="12" actId="20577"/>
        <pc:sldMkLst>
          <pc:docMk/>
          <pc:sldMk cId="1526664815" sldId="473"/>
        </pc:sldMkLst>
      </pc:sldChg>
      <pc:sldChg chg="modNotesTx">
        <pc:chgData name="Alison Rees-Edwards" userId="6ddc9a34-5fd4-438d-87b4-9c8b83b97512" providerId="ADAL" clId="{7949757A-AD69-4126-B2D1-7959911563A1}" dt="2026-09-15T08:17:01.067" v="13" actId="20577"/>
        <pc:sldMkLst>
          <pc:docMk/>
          <pc:sldMk cId="2662497189" sldId="474"/>
        </pc:sldMkLst>
      </pc:sldChg>
      <pc:sldChg chg="modNotesTx">
        <pc:chgData name="Alison Rees-Edwards" userId="6ddc9a34-5fd4-438d-87b4-9c8b83b97512" providerId="ADAL" clId="{7949757A-AD69-4126-B2D1-7959911563A1}" dt="2026-09-15T08:17:03.722" v="14" actId="20577"/>
        <pc:sldMkLst>
          <pc:docMk/>
          <pc:sldMk cId="3232665164" sldId="475"/>
        </pc:sldMkLst>
      </pc:sldChg>
      <pc:sldChg chg="modNotesTx">
        <pc:chgData name="Alison Rees-Edwards" userId="6ddc9a34-5fd4-438d-87b4-9c8b83b97512" providerId="ADAL" clId="{7949757A-AD69-4126-B2D1-7959911563A1}" dt="2026-09-15T08:17:06.721" v="15" actId="20577"/>
        <pc:sldMkLst>
          <pc:docMk/>
          <pc:sldMk cId="3758399975" sldId="476"/>
        </pc:sldMkLst>
      </pc:sldChg>
      <pc:sldChg chg="modNotesTx">
        <pc:chgData name="Alison Rees-Edwards" userId="6ddc9a34-5fd4-438d-87b4-9c8b83b97512" providerId="ADAL" clId="{7949757A-AD69-4126-B2D1-7959911563A1}" dt="2026-09-15T08:16:42.969" v="7" actId="20577"/>
        <pc:sldMkLst>
          <pc:docMk/>
          <pc:sldMk cId="1567724422" sldId="478"/>
        </pc:sldMkLst>
      </pc:sldChg>
      <pc:sldChg chg="modNotesTx">
        <pc:chgData name="Alison Rees-Edwards" userId="6ddc9a34-5fd4-438d-87b4-9c8b83b97512" providerId="ADAL" clId="{7949757A-AD69-4126-B2D1-7959911563A1}" dt="2026-09-15T08:16:45.844" v="8" actId="20577"/>
        <pc:sldMkLst>
          <pc:docMk/>
          <pc:sldMk cId="3718728654" sldId="479"/>
        </pc:sldMkLst>
      </pc:sldChg>
      <pc:sldChg chg="modNotesTx">
        <pc:chgData name="Alison Rees-Edwards" userId="6ddc9a34-5fd4-438d-87b4-9c8b83b97512" providerId="ADAL" clId="{7949757A-AD69-4126-B2D1-7959911563A1}" dt="2026-09-15T08:17:14.951" v="18" actId="20577"/>
        <pc:sldMkLst>
          <pc:docMk/>
          <pc:sldMk cId="3264238864" sldId="481"/>
        </pc:sldMkLst>
      </pc:sldChg>
      <pc:sldChg chg="modNotesTx">
        <pc:chgData name="Alison Rees-Edwards" userId="6ddc9a34-5fd4-438d-87b4-9c8b83b97512" providerId="ADAL" clId="{7949757A-AD69-4126-B2D1-7959911563A1}" dt="2026-09-15T08:17:18.094" v="19" actId="20577"/>
        <pc:sldMkLst>
          <pc:docMk/>
          <pc:sldMk cId="3689486584" sldId="482"/>
        </pc:sldMkLst>
      </pc:sldChg>
      <pc:sldChg chg="modNotesTx">
        <pc:chgData name="Alison Rees-Edwards" userId="6ddc9a34-5fd4-438d-87b4-9c8b83b97512" providerId="ADAL" clId="{7949757A-AD69-4126-B2D1-7959911563A1}" dt="2026-09-15T08:17:21.016" v="20" actId="20577"/>
        <pc:sldMkLst>
          <pc:docMk/>
          <pc:sldMk cId="2514986643" sldId="483"/>
        </pc:sldMkLst>
      </pc:sldChg>
      <pc:sldChg chg="modNotesTx">
        <pc:chgData name="Alison Rees-Edwards" userId="6ddc9a34-5fd4-438d-87b4-9c8b83b97512" providerId="ADAL" clId="{7949757A-AD69-4126-B2D1-7959911563A1}" dt="2026-09-15T08:16:31.896" v="4" actId="20577"/>
        <pc:sldMkLst>
          <pc:docMk/>
          <pc:sldMk cId="301690878" sldId="484"/>
        </pc:sldMkLst>
      </pc:sldChg>
      <pc:sldChg chg="modNotesTx">
        <pc:chgData name="Alison Rees-Edwards" userId="6ddc9a34-5fd4-438d-87b4-9c8b83b97512" providerId="ADAL" clId="{7949757A-AD69-4126-B2D1-7959911563A1}" dt="2026-09-15T08:17:30.561" v="23" actId="20577"/>
        <pc:sldMkLst>
          <pc:docMk/>
          <pc:sldMk cId="1611648387" sldId="485"/>
        </pc:sldMkLst>
      </pc:sldChg>
      <pc:sldChg chg="modNotesTx">
        <pc:chgData name="Alison Rees-Edwards" userId="6ddc9a34-5fd4-438d-87b4-9c8b83b97512" providerId="ADAL" clId="{7949757A-AD69-4126-B2D1-7959911563A1}" dt="2026-09-15T08:17:25.509" v="22" actId="20577"/>
        <pc:sldMkLst>
          <pc:docMk/>
          <pc:sldMk cId="3031713857" sldId="486"/>
        </pc:sldMkLst>
      </pc:sldChg>
      <pc:sldChg chg="modNotesTx">
        <pc:chgData name="Alison Rees-Edwards" userId="6ddc9a34-5fd4-438d-87b4-9c8b83b97512" providerId="ADAL" clId="{7949757A-AD69-4126-B2D1-7959911563A1}" dt="2026-09-15T08:17:33.672" v="24" actId="20577"/>
        <pc:sldMkLst>
          <pc:docMk/>
          <pc:sldMk cId="4170878743" sldId="487"/>
        </pc:sldMkLst>
      </pc:sldChg>
      <pc:sldChg chg="modNotesTx">
        <pc:chgData name="Alison Rees-Edwards" userId="6ddc9a34-5fd4-438d-87b4-9c8b83b97512" providerId="ADAL" clId="{7949757A-AD69-4126-B2D1-7959911563A1}" dt="2026-09-15T08:17:36.622" v="25" actId="20577"/>
        <pc:sldMkLst>
          <pc:docMk/>
          <pc:sldMk cId="1335246425" sldId="488"/>
        </pc:sldMkLst>
      </pc:sldChg>
      <pc:sldChg chg="modNotesTx">
        <pc:chgData name="Alison Rees-Edwards" userId="6ddc9a34-5fd4-438d-87b4-9c8b83b97512" providerId="ADAL" clId="{7949757A-AD69-4126-B2D1-7959911563A1}" dt="2026-09-15T08:17:53.879" v="32" actId="20577"/>
        <pc:sldMkLst>
          <pc:docMk/>
          <pc:sldMk cId="1231083053" sldId="489"/>
        </pc:sldMkLst>
      </pc:sldChg>
      <pc:sldChg chg="modNotesTx">
        <pc:chgData name="Alison Rees-Edwards" userId="6ddc9a34-5fd4-438d-87b4-9c8b83b97512" providerId="ADAL" clId="{7949757A-AD69-4126-B2D1-7959911563A1}" dt="2026-09-15T08:17:56.492" v="33" actId="20577"/>
        <pc:sldMkLst>
          <pc:docMk/>
          <pc:sldMk cId="3510690615" sldId="490"/>
        </pc:sldMkLst>
      </pc:sldChg>
      <pc:sldChg chg="modNotesTx">
        <pc:chgData name="Alison Rees-Edwards" userId="6ddc9a34-5fd4-438d-87b4-9c8b83b97512" providerId="ADAL" clId="{7949757A-AD69-4126-B2D1-7959911563A1}" dt="2026-09-15T08:18:04.319" v="34" actId="20577"/>
        <pc:sldMkLst>
          <pc:docMk/>
          <pc:sldMk cId="902627986" sldId="491"/>
        </pc:sldMkLst>
      </pc:sldChg>
      <pc:sldChg chg="modNotesTx">
        <pc:chgData name="Alison Rees-Edwards" userId="6ddc9a34-5fd4-438d-87b4-9c8b83b97512" providerId="ADAL" clId="{7949757A-AD69-4126-B2D1-7959911563A1}" dt="2026-09-15T08:17:42.031" v="27" actId="20577"/>
        <pc:sldMkLst>
          <pc:docMk/>
          <pc:sldMk cId="1776204824" sldId="493"/>
        </pc:sldMkLst>
      </pc:sldChg>
      <pc:sldChg chg="modNotesTx">
        <pc:chgData name="Alison Rees-Edwards" userId="6ddc9a34-5fd4-438d-87b4-9c8b83b97512" providerId="ADAL" clId="{7949757A-AD69-4126-B2D1-7959911563A1}" dt="2026-09-15T08:17:46.787" v="29" actId="20577"/>
        <pc:sldMkLst>
          <pc:docMk/>
          <pc:sldMk cId="3449148022" sldId="494"/>
        </pc:sldMkLst>
      </pc:sldChg>
      <pc:sldChg chg="modNotesTx">
        <pc:chgData name="Alison Rees-Edwards" userId="6ddc9a34-5fd4-438d-87b4-9c8b83b97512" providerId="ADAL" clId="{7949757A-AD69-4126-B2D1-7959911563A1}" dt="2026-09-15T08:17:51.177" v="31" actId="20577"/>
        <pc:sldMkLst>
          <pc:docMk/>
          <pc:sldMk cId="1088542635" sldId="495"/>
        </pc:sldMkLst>
      </pc:sldChg>
      <pc:sldChg chg="modNotesTx">
        <pc:chgData name="Alison Rees-Edwards" userId="6ddc9a34-5fd4-438d-87b4-9c8b83b97512" providerId="ADAL" clId="{7949757A-AD69-4126-B2D1-7959911563A1}" dt="2026-09-15T08:16:49.211" v="9" actId="20577"/>
        <pc:sldMkLst>
          <pc:docMk/>
          <pc:sldMk cId="1377349863" sldId="49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62973-5E8C-6249-93BD-BAF7AE7072BD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FDD11-B3EC-214B-B984-1798BFAD0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5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altLang="cy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139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348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1E247-ED43-FA70-C48F-A3D5C86333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0AA529-9642-66D3-5C75-67575CA9ED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486EC1-AF4F-A879-F8CF-D7A0B44214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2BB21B-4A88-ED07-4DC5-DA5D296F18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1732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452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A326E6-1C74-9DAC-0AE9-B5E2EA5ABE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0696D7-B6C9-EB6B-C12E-1AB060B9D8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E31B17-B812-AB19-8317-525C4E6A6C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B9E6A2-222B-0F5F-5421-744C4B994A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887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A41D5A-FE16-0892-7076-EC91B16D5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705A4A-1304-DACF-D49B-11864C06A5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02870D-A4E3-54CD-240A-F3A899C4C2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5AE87E-C406-E0D0-AF3B-5F10179456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1338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104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14263B-0328-A72E-B554-FBD95EA33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AEC8DC-227C-ED3E-4A72-9427CA18C5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D2CAC4-D348-B69F-90CD-BDF580087F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422A0E-3244-44E5-BDC0-F02187342F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1828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1847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1B20A-15F2-7425-97E9-35035CDF3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80CA27-D0E3-9C9B-7E6C-D98E4040E4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9743F8-F510-CDAC-DA3E-8C0E09984E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899B93-8D11-4F47-A6FB-8DC36739F8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2393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62CB5-C0C9-B8A0-5327-42ED6326E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913AD4-9275-A232-C7BE-4C4797DA84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135A4-BCC0-5D56-B840-EE4728D433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0CE9C5-3D6B-6399-5D52-0ED3016543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7424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5DA583-168C-49A1-2554-B9F167B1DD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2E68EF-FDAD-F169-04BF-DD951EB755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975CA9-E84D-E90C-56E1-B5B7824C75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F76537-BB65-4C91-E07B-A6BFFFFF7B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8106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B0B320-4CE4-B06F-9760-05F0828206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225C93-6812-C387-E403-20FD8442DD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CE7429-8188-02A9-CF4B-AB366D28DE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5ACA2E-4D3E-63EA-351F-4BBCA4CFBF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919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71E9A2-90A6-B1F7-42E3-EFC2892BD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F16DA6-AC0D-2691-78BD-1D23BBE161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0F094C-AB57-6009-7611-21BA671956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56B302-6CA3-FEA9-08A1-1C1570570B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1062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BC5464-4281-49DF-F936-AFC92B5AB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1C7E7F-A6AD-F778-1ABF-31B3A7C273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66C681-D29F-090D-7482-472EC8FED8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8B93F4-FEFF-263F-1CAD-92D56642E4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7937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BB16D5-B5FE-4FFB-D021-6C4043015E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1CD6CD-935C-4FB7-173F-19BFB2439D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25F42F-B6FD-B4E0-6017-DA7D110A91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711CAF-5F4B-AB86-C73A-BEB3483405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5553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E0BD98-2181-05BE-2A5F-304D37060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93573E-BDCF-B3C9-F612-7F1203841D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C196CE-6A64-6409-0CDA-837424FAB6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C3DAB4-231C-9094-902D-59C45ED537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4469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4928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19F18C-9DE2-B644-A62B-FB9D37656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939499-3100-ECF6-C769-BA3D993F5B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6B0392-7FC1-4661-9185-BE08E154BD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FA2A45-F549-ED70-8825-5A7DED93E6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8014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3FF24-5873-058E-3466-C157F6ECE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811C8B-0782-FB59-FBE2-BB7EB45F78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77E1B5-5F6B-8B53-9DBD-4248732321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2B888F-51E9-8CE5-7771-24DAF96F47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9413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5854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120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612970-281B-F8D9-A23C-3A1077A865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BB32ED-A00D-7D44-2D2C-C503FC3AF6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DBFC83-72A7-B706-412B-0D146C28CB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292F77-BED2-B61D-95C9-AC6A083495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8452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732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72709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CB0F15-8B13-8148-63D5-D331CAC698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DD9B00-E934-6043-3DD3-D0C782DF0D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D3D5B8-1230-BAA1-B898-52E0ECFF23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AC3C19-BEC1-74E0-DBE2-5E18393569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34907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EF2C49-1672-4F01-23D3-FC200DABA5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EBB25A-5168-1E27-0C21-A909078EFA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019DFF-C177-9C9B-A2EF-AF137EC5BB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901953-F2D2-1EF2-CDBA-B05C53D4D3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57002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F2BDD-CE09-38F3-7255-5CCBA9BD46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C9477E-A103-826E-9989-3EBBAB1FAF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114395-C437-1F41-604D-45A3234B08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401AAA-C2D4-0218-947B-7798CA9E3F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35991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52E6B1-AA49-FDD1-7CB6-A4EEEE047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48CBAD-A9BC-E1FF-5B29-2D9BF53597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1C9782-87AA-B79B-6EBF-07EFD967C5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25DAEE-F694-0FBC-02D6-D5F080887A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4967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AB4EE6-5C3E-5121-DE0C-EAABCD383E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ABA0E6-119E-9046-BA50-327B54FE8D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60A0E7-B60E-778E-286E-EA6B771812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E2CFDD-04D9-354F-07DD-F49EEE6AEF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19473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FBE981-1147-4E95-CD56-9C61292E73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84933D-F3A4-E424-6EEB-11B310435F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D07DBA-FB05-008A-380E-3FB09DF8BB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63BCF8-1B26-3230-31D1-638B3BE1F4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40244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7622E6-D06E-F773-6B1E-87D7028613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8F46E0-D51E-6074-7630-4E829A27B0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2E5300-31A6-85D3-E80F-2BD2CE3605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6C7676-E3E3-77CA-C02C-F9FF6812E9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218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64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184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5753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568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64089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775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015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00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67056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199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00839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6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adge&#10;&#10;Description automatically generated with low confidence">
            <a:extLst>
              <a:ext uri="{FF2B5EF4-FFF2-40B4-BE49-F238E27FC236}">
                <a16:creationId xmlns:a16="http://schemas.microsoft.com/office/drawing/2014/main" id="{321E63E8-38CD-D033-DCAF-C35E9D59516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2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rochure&#10;&#10;Description automatically generated with low confidence">
            <a:extLst>
              <a:ext uri="{FF2B5EF4-FFF2-40B4-BE49-F238E27FC236}">
                <a16:creationId xmlns:a16="http://schemas.microsoft.com/office/drawing/2014/main" id="{70687FFB-C9C8-95F0-A402-046B0732843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37101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graphic design, font&#10;&#10;Description automatically generated">
            <a:extLst>
              <a:ext uri="{FF2B5EF4-FFF2-40B4-BE49-F238E27FC236}">
                <a16:creationId xmlns:a16="http://schemas.microsoft.com/office/drawing/2014/main" id="{D259B7C1-A8D7-F339-5012-17BB3E1361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742971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6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608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2" r:id="rId3"/>
    <p:sldLayoutId id="2147483783" r:id="rId4"/>
    <p:sldLayoutId id="2147483786" r:id="rId5"/>
    <p:sldLayoutId id="214748378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mailto:hwb@uwtsd.ac.uk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7E06FFB-A1DB-B9D6-C19A-B6F200C6B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 err="1"/>
              <a:t>Lefel</a:t>
            </a:r>
            <a:r>
              <a:rPr lang="en-GB" sz="3600" b="1" dirty="0"/>
              <a:t> 4 </a:t>
            </a:r>
            <a:br>
              <a:rPr lang="en-GB" sz="3600" b="1" dirty="0"/>
            </a:br>
            <a:r>
              <a:rPr lang="en-GB" sz="3600" b="1" dirty="0" err="1"/>
              <a:t>Paratoi</a:t>
            </a:r>
            <a:r>
              <a:rPr lang="en-GB" sz="3600" b="1" dirty="0"/>
              <a:t> </a:t>
            </a:r>
            <a:r>
              <a:rPr lang="en-GB" sz="3600" b="1" dirty="0" err="1"/>
              <a:t>ar</a:t>
            </a:r>
            <a:r>
              <a:rPr lang="en-GB" sz="3600" b="1" dirty="0"/>
              <a:t> </a:t>
            </a:r>
            <a:r>
              <a:rPr lang="en-GB" sz="3600" b="1" dirty="0" err="1"/>
              <a:t>gyfer</a:t>
            </a:r>
            <a:r>
              <a:rPr lang="en-GB" sz="3600" b="1" dirty="0"/>
              <a:t> Arweinyddiaeth a </a:t>
            </a:r>
            <a:r>
              <a:rPr lang="en-GB" sz="3600" b="1" dirty="0" err="1"/>
              <a:t>Rheolaeth</a:t>
            </a:r>
            <a:br>
              <a:rPr lang="en-GB" sz="3600" b="1" dirty="0"/>
            </a:br>
            <a:br>
              <a:rPr lang="en-GB" sz="3600" b="1" dirty="0"/>
            </a:br>
            <a:r>
              <a:rPr lang="en-GB" sz="3600" dirty="0" err="1"/>
              <a:t>Trosolwg</a:t>
            </a:r>
            <a:r>
              <a:rPr lang="en-GB" sz="3600" dirty="0"/>
              <a:t> </a:t>
            </a:r>
            <a:r>
              <a:rPr lang="en-GB" sz="3600" dirty="0" err="1"/>
              <a:t>o’r</a:t>
            </a:r>
            <a:r>
              <a:rPr lang="en-GB" sz="3600" dirty="0"/>
              <a:t> </a:t>
            </a:r>
            <a:r>
              <a:rPr lang="en-GB" sz="3600" dirty="0" err="1"/>
              <a:t>Asesiad</a:t>
            </a:r>
            <a:br>
              <a:rPr lang="en-GB" sz="3600" b="1" dirty="0"/>
            </a:br>
            <a:br>
              <a:rPr lang="en-GB" sz="3600" b="1" dirty="0"/>
            </a:br>
            <a:br>
              <a:rPr lang="en-GB" sz="3600" b="1" dirty="0"/>
            </a:br>
            <a:br>
              <a:rPr lang="en-GB" sz="3600" b="1" dirty="0"/>
            </a:br>
            <a:br>
              <a:rPr lang="en-GB" sz="4400" dirty="0"/>
            </a:br>
            <a:br>
              <a:rPr lang="en-GB" sz="4400" dirty="0"/>
            </a:br>
            <a:br>
              <a:rPr lang="en-GB" sz="4400" dirty="0"/>
            </a:br>
            <a:endParaRPr lang="en-GB" sz="4400" i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ADC0A30-BE25-DB7F-6367-EEDD0CD073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GB" sz="3600" b="1" kern="0" dirty="0">
                <a:solidFill>
                  <a:schemeClr val="accent4">
                    <a:lumMod val="20000"/>
                    <a:lumOff val="80000"/>
                  </a:schemeClr>
                </a:solidFill>
                <a:ea typeface="ＭＳ Ｐゴシック" charset="-128"/>
              </a:rPr>
              <a:t>Level 4 Preparing for Leadership and Management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en-GB" sz="3600" b="1" kern="0" dirty="0">
              <a:solidFill>
                <a:schemeClr val="accent4">
                  <a:lumMod val="20000"/>
                  <a:lumOff val="80000"/>
                </a:schemeClr>
              </a:solidFill>
              <a:latin typeface="Arial"/>
              <a:ea typeface="ＭＳ Ｐゴシック" charset="-128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GB" sz="3600" kern="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ea typeface="ＭＳ Ｐゴシック" charset="-128"/>
              </a:rPr>
              <a:t>Assessment Overview</a:t>
            </a:r>
            <a:endParaRPr lang="cy-GB" sz="3600" kern="0" dirty="0">
              <a:solidFill>
                <a:schemeClr val="accent4">
                  <a:lumMod val="20000"/>
                  <a:lumOff val="80000"/>
                </a:schemeClr>
              </a:solidFill>
              <a:latin typeface="Arial"/>
              <a:ea typeface="ＭＳ Ｐゴシック" charset="-128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0592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645EF5-D069-8894-ADC1-5AD0C0511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Croeso i’r Daith Arweinyddiaeth</a:t>
            </a:r>
            <a:br>
              <a:rPr lang="cy-GB" sz="27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the </a:t>
            </a: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Journey</a:t>
            </a:r>
            <a:endParaRPr lang="en-GB" sz="27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A7315-B909-41F8-CDDC-A839B65EC7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192214"/>
            <a:ext cx="3867150" cy="3669323"/>
          </a:xfrm>
        </p:spPr>
        <p:txBody>
          <a:bodyPr>
            <a:normAutofit/>
          </a:bodyPr>
          <a:lstStyle/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ECLP4001C Arwain Arfer Addysg a Gofal Cynnar;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Paratoi ar gyfer Arweinyddiaeth a Rheolaeth;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Deall y daith asesiad.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20C1C3-D0CD-D855-4E9F-66DEEC1AC0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2192215"/>
            <a:ext cx="3867150" cy="366932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ECLP4001 Leading Practice in Early Education and Care;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Preparing for Leadership and Management;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the assessment journey.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992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716E9-E75F-AB87-6330-B606CAEB50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FD27250-833D-1983-8C81-36C3ABC0C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Beth yw Pwrpas y Modiwl?</a:t>
            </a:r>
            <a:br>
              <a:rPr lang="cy-GB" sz="27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the </a:t>
            </a: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Purpose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the </a:t>
            </a: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sz="27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D910F5-20AB-8CA2-3564-A95A443493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2047" y="1869141"/>
            <a:ext cx="4253753" cy="4182035"/>
          </a:xfrm>
        </p:spPr>
        <p:txBody>
          <a:bodyPr>
            <a:noAutofit/>
          </a:bodyPr>
          <a:lstStyle/>
          <a:p>
            <a:r>
              <a:rPr lang="cy-GB" sz="2300" dirty="0">
                <a:latin typeface="Arial" panose="020B0604020202020204" pitchFamily="34" charset="0"/>
                <a:cs typeface="Arial" panose="020B0604020202020204" pitchFamily="34" charset="0"/>
              </a:rPr>
              <a:t>Datblygu arweinyddiaeth sy’n plentyn-ganolog;</a:t>
            </a:r>
          </a:p>
          <a:p>
            <a:r>
              <a:rPr lang="cy-GB" sz="2300" dirty="0">
                <a:latin typeface="Arial" panose="020B0604020202020204" pitchFamily="34" charset="0"/>
                <a:cs typeface="Arial" panose="020B0604020202020204" pitchFamily="34" charset="0"/>
              </a:rPr>
              <a:t>Hawliau a chyfranogiad plant;</a:t>
            </a:r>
          </a:p>
          <a:p>
            <a:r>
              <a:rPr lang="cy-GB" sz="2300" dirty="0">
                <a:latin typeface="Arial" panose="020B0604020202020204" pitchFamily="34" charset="0"/>
                <a:cs typeface="Arial" panose="020B0604020202020204" pitchFamily="34" charset="0"/>
              </a:rPr>
              <a:t>Arfer ac arweinyddiaeth gynhwysol;</a:t>
            </a:r>
          </a:p>
          <a:p>
            <a:r>
              <a:rPr lang="cy-GB" sz="2300" dirty="0">
                <a:latin typeface="Arial" panose="020B0604020202020204" pitchFamily="34" charset="0"/>
                <a:cs typeface="Arial" panose="020B0604020202020204" pitchFamily="34" charset="0"/>
              </a:rPr>
              <a:t>Cyfrifoldebau diogelu;</a:t>
            </a:r>
          </a:p>
          <a:p>
            <a:r>
              <a:rPr lang="cy-GB" sz="2300" dirty="0">
                <a:latin typeface="Arial" panose="020B0604020202020204" pitchFamily="34" charset="0"/>
                <a:cs typeface="Arial" panose="020B0604020202020204" pitchFamily="34" charset="0"/>
              </a:rPr>
              <a:t>Dulliau tosturiol o arweinyddiaeth;</a:t>
            </a:r>
          </a:p>
          <a:p>
            <a:r>
              <a:rPr lang="cy-GB" sz="2300" dirty="0">
                <a:latin typeface="Arial" panose="020B0604020202020204" pitchFamily="34" charset="0"/>
                <a:cs typeface="Arial" panose="020B0604020202020204" pitchFamily="34" charset="0"/>
              </a:rPr>
              <a:t>Gwelliant parhaus a datblygiad proffesiynol.</a:t>
            </a:r>
            <a:endParaRPr lang="en-GB" sz="23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1A57B2-24E0-B8D3-19D7-A4CBF2B51A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869141"/>
            <a:ext cx="4253753" cy="3992396"/>
          </a:xfrm>
        </p:spPr>
        <p:txBody>
          <a:bodyPr>
            <a:normAutofit fontScale="77500" lnSpcReduction="20000"/>
          </a:bodyPr>
          <a:lstStyle/>
          <a:p>
            <a:r>
              <a:rPr lang="en-GB" sz="3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Developing child-centred leadership;</a:t>
            </a:r>
          </a:p>
          <a:p>
            <a:r>
              <a:rPr lang="en-GB" sz="3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Children's rights and participation;</a:t>
            </a:r>
          </a:p>
          <a:p>
            <a:r>
              <a:rPr lang="en-GB" sz="3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Inclusive practice and leadership;</a:t>
            </a:r>
          </a:p>
          <a:p>
            <a:r>
              <a:rPr lang="en-GB" sz="3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Safeguarding responsibilities;</a:t>
            </a:r>
          </a:p>
          <a:p>
            <a:r>
              <a:rPr lang="en-GB" sz="3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Compassionate approaches to leadership;</a:t>
            </a:r>
          </a:p>
          <a:p>
            <a:r>
              <a:rPr lang="en-GB" sz="3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Continuous improvement and professional development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646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54086-D913-FF42-E72A-2FDB90DEA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Trosolwg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o’r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Asesiad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 Overview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B2AF91-695F-5DB1-6E6A-AFA4972C322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100% o farc y modiwl;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3,000 gair neu gyfwerth;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cy-GB" i="1" noProof="0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Dewis o ddull cyflwyno;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Cefnogi gyda darllen academaidd;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Cyfeiriadau ac atodiadau.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6B04F9-30F1-2358-F8BE-CF8E637A7CC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100% of module mark;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3,000 words or equivalent;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patches;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Choice of submission;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with academic reading;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 and appendices. </a:t>
            </a:r>
          </a:p>
        </p:txBody>
      </p:sp>
    </p:spTree>
    <p:extLst>
      <p:ext uri="{BB962C8B-B14F-4D97-AF65-F5344CB8AC3E}">
        <p14:creationId xmlns:p14="http://schemas.microsoft.com/office/powerpoint/2010/main" val="301690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6C21C4-40CF-4F80-FE42-3A570B75DE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20D6834-BCCE-27B4-4B97-5800EC93F6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619613"/>
          </a:xfrm>
        </p:spPr>
        <p:txBody>
          <a:bodyPr>
            <a:normAutofit fontScale="90000"/>
          </a:bodyPr>
          <a:lstStyle/>
          <a:p>
            <a:pPr algn="ctr"/>
            <a:r>
              <a:rPr lang="cy-GB" sz="3600" dirty="0">
                <a:latin typeface="Arial" panose="020B0604020202020204" pitchFamily="34" charset="0"/>
                <a:cs typeface="Arial" panose="020B0604020202020204" pitchFamily="34" charset="0"/>
              </a:rPr>
              <a:t>Y Daith Ddysgu</a:t>
            </a:r>
            <a:b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Learning </a:t>
            </a:r>
            <a:r>
              <a:rPr lang="cy-GB" sz="36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Journey</a:t>
            </a: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8EDD42-2BC7-21DD-013E-7FE3189976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5FBA9BC-DDFA-AA5F-6AB6-0264DBA6AD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7049850"/>
              </p:ext>
            </p:extLst>
          </p:nvPr>
        </p:nvGraphicFramePr>
        <p:xfrm>
          <a:off x="152401" y="1391478"/>
          <a:ext cx="8827476" cy="49993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3968">
                  <a:extLst>
                    <a:ext uri="{9D8B030D-6E8A-4147-A177-3AD203B41FA5}">
                      <a16:colId xmlns:a16="http://schemas.microsoft.com/office/drawing/2014/main" val="1865213180"/>
                    </a:ext>
                  </a:extLst>
                </a:gridCol>
                <a:gridCol w="6963508">
                  <a:extLst>
                    <a:ext uri="{9D8B030D-6E8A-4147-A177-3AD203B41FA5}">
                      <a16:colId xmlns:a16="http://schemas.microsoft.com/office/drawing/2014/main" val="896678269"/>
                    </a:ext>
                  </a:extLst>
                </a:gridCol>
              </a:tblGrid>
              <a:tr h="64289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Thema / </a:t>
                      </a:r>
                      <a:r>
                        <a:rPr lang="en-GB" sz="2400" dirty="0">
                          <a:solidFill>
                            <a:schemeClr val="accent4">
                              <a:lumMod val="20000"/>
                              <a:lumOff val="8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717121"/>
                  </a:ext>
                </a:extLst>
              </a:tr>
              <a:tr h="748509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Patch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Hunaniaeth</a:t>
                      </a: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Gwerthoedd</a:t>
                      </a: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Arweinyddiaeth</a:t>
                      </a:r>
                    </a:p>
                    <a:p>
                      <a:r>
                        <a:rPr lang="en-GB" b="1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Leadership Identity and Values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8461154"/>
                  </a:ext>
                </a:extLst>
              </a:tr>
              <a:tr h="703893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Patch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Myfyrio a </a:t>
                      </a:r>
                      <a:r>
                        <a:rPr lang="en-GB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Gwelliant</a:t>
                      </a: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Parhaus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b="1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Reflection and Continuous Improvement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8246994"/>
                  </a:ext>
                </a:extLst>
              </a:tr>
              <a:tr h="703893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Patch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Arweinyddiaeth </a:t>
                      </a:r>
                      <a:r>
                        <a:rPr lang="en-GB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Gynhwysol</a:t>
                      </a: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Seiliedig</a:t>
                      </a: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Hawliau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b="1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Rights-Based, Inclusive and Culturally Responsive Leadership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440074"/>
                  </a:ext>
                </a:extLst>
              </a:tr>
              <a:tr h="703893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Patch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Digwyddiad Arweinyddiaeth </a:t>
                      </a:r>
                      <a:r>
                        <a:rPr lang="en-GB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Critigol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b="1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Critical Leadership Incident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3114719"/>
                  </a:ext>
                </a:extLst>
              </a:tr>
              <a:tr h="642893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Patch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Damcaniaethau Arweinyddiaeth</a:t>
                      </a:r>
                    </a:p>
                    <a:p>
                      <a:r>
                        <a:rPr lang="en-GB" b="1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Leadership Theories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7358142"/>
                  </a:ext>
                </a:extLst>
              </a:tr>
              <a:tr h="642893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Patch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Cynllun </a:t>
                      </a:r>
                      <a:r>
                        <a:rPr lang="en-GB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Datblygu</a:t>
                      </a: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Arweinyddiaeth</a:t>
                      </a:r>
                    </a:p>
                    <a:p>
                      <a:r>
                        <a:rPr lang="en-GB" b="1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Leadership Development Action Plan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9019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0440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5E82CF-69ED-39CB-DAA9-7B7141177D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DE25AD3-E428-FB9A-EF21-7A36BE3C9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5" y="365126"/>
            <a:ext cx="8651629" cy="615376"/>
          </a:xfrm>
        </p:spPr>
        <p:txBody>
          <a:bodyPr>
            <a:normAutofit fontScale="90000"/>
          </a:bodyPr>
          <a:lstStyle/>
          <a:p>
            <a:pPr algn="ctr"/>
            <a:r>
              <a:rPr lang="cy-GB" sz="3200" dirty="0">
                <a:latin typeface="Arial" panose="020B0604020202020204" pitchFamily="34" charset="0"/>
                <a:cs typeface="Arial" panose="020B0604020202020204" pitchFamily="34" charset="0"/>
              </a:rPr>
              <a:t>Deall y Daith Asesu</a:t>
            </a:r>
            <a:br>
              <a:rPr lang="cy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32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</a:t>
            </a:r>
            <a:r>
              <a:rPr lang="cy-GB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cy-GB" sz="32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</a:t>
            </a:r>
            <a:r>
              <a:rPr lang="cy-GB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32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Journey</a:t>
            </a:r>
            <a:endParaRPr lang="en-GB" sz="200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31A4B-D18C-EAC1-7B27-C8AABCBC30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119" y="1355075"/>
            <a:ext cx="4418682" cy="473725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Codau Lliw</a:t>
            </a:r>
          </a:p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🟦 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Portffolio Glas</a:t>
            </a:r>
          </a:p>
          <a:p>
            <a:pPr>
              <a:buFontTx/>
              <a:buChar char="-"/>
            </a:pPr>
            <a:r>
              <a:rPr lang="cy-GB" i="1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 1  </a:t>
            </a:r>
            <a:r>
              <a:rPr lang="cy-GB" i="1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2;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Hunaniaeth Arweinyddiaeth a Gwelliant Parhaus.</a:t>
            </a:r>
          </a:p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🟨 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Portffolio Aur</a:t>
            </a:r>
          </a:p>
          <a:p>
            <a:pPr>
              <a:buFontTx/>
              <a:buChar char="-"/>
            </a:pPr>
            <a:r>
              <a:rPr lang="cy-GB" i="1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 3;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Arweinyddiaeth Seiliedig ar Hawliau, Gynhwysol ac sy'n Ymatebol yn Ddiwylliannol.</a:t>
            </a:r>
          </a:p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🟥 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Portffolio Coch</a:t>
            </a:r>
          </a:p>
          <a:p>
            <a:pPr>
              <a:buFontTx/>
              <a:buChar char="-"/>
            </a:pPr>
            <a:r>
              <a:rPr lang="cy-GB" i="1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 4;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Cyfrifoldebau Arweinyddiaeth mewn Arfer.</a:t>
            </a:r>
          </a:p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🟩 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Portffolio Gwyrdd</a:t>
            </a:r>
          </a:p>
          <a:p>
            <a:pPr>
              <a:buFontTx/>
              <a:buChar char="-"/>
            </a:pPr>
            <a:r>
              <a:rPr lang="cy-GB" i="1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i="1" dirty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y-GB" i="1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i="1" dirty="0">
                <a:latin typeface="Arial" panose="020B0604020202020204" pitchFamily="34" charset="0"/>
                <a:cs typeface="Arial" panose="020B0604020202020204" pitchFamily="34" charset="0"/>
              </a:rPr>
              <a:t> 6;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Damcaniaeth Arweinyddiaeth a Datblygiad yn y Dyfodol.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8DDF5C-B0D0-7BEB-7CD0-AF5CE5D12B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355075"/>
            <a:ext cx="4418682" cy="461197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Colour Codes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🟦 </a:t>
            </a: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Blue Portfolio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Patch 1 and Patch 2;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Identity and Continuous Improvement.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🟨 </a:t>
            </a: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Gold Portfolio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Patch 3;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Rights-Based, Inclusive and Culturally Responsive Leadership.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🟥 </a:t>
            </a: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 Portfolio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Patch 4;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Responsibilities in Practice.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🟩 </a:t>
            </a: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Portfolio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Patch 5 and Patch 6;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Theory and Future Development.</a:t>
            </a: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624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8FE92-E7FC-7B20-E72D-0CC6AACDA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Asesu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Ffurfiannol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Chrynodol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Formative and Summative 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C5C0F4-9238-A39C-92BB-CA04BCBDB9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2371" y="1825625"/>
            <a:ext cx="4253429" cy="4090432"/>
          </a:xfrm>
        </p:spPr>
        <p:txBody>
          <a:bodyPr>
            <a:normAutofit fontScale="85000" lnSpcReduction="10000"/>
          </a:bodyPr>
          <a:lstStyle/>
          <a:p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Ffurfiannol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Cyfle i ymarfer a derbyn adborth;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Yn cefnogi gwelliant cyn yr asesiad terfynol.</a:t>
            </a:r>
          </a:p>
          <a:p>
            <a:pPr marL="0" indent="0">
              <a:buNone/>
            </a:pPr>
            <a:endParaRPr lang="cy-GB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Crynodol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Portffolio terfynol wedi’i asesu;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Yn dangos cyflawni deilliannau dysgu’r modiwl.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CFC005-10ED-CDB8-1198-F621533372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825624"/>
            <a:ext cx="4253429" cy="4090433"/>
          </a:xfrm>
        </p:spPr>
        <p:txBody>
          <a:bodyPr>
            <a:normAutofit fontScale="85000" lnSpcReduction="10000"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Formative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chance to practice and receive feedback;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Supports improvement before final assessment.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Summative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 assessed portfolio;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Demonstrates achievement of module learning outcomes.</a:t>
            </a:r>
          </a:p>
        </p:txBody>
      </p:sp>
    </p:spTree>
    <p:extLst>
      <p:ext uri="{BB962C8B-B14F-4D97-AF65-F5344CB8AC3E}">
        <p14:creationId xmlns:p14="http://schemas.microsoft.com/office/powerpoint/2010/main" val="15677244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CC73B6-69C4-B0DE-CF19-9CF87DFA49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ACD30-A695-55B5-5FA6-473BB0F71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120775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Cysylltiadau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AWLIF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AWLIF</a:t>
            </a: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2166B-A79D-D5B3-D75D-F174109D02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2371" y="1825625"/>
            <a:ext cx="4253429" cy="4090432"/>
          </a:xfrm>
        </p:spPr>
        <p:txBody>
          <a:bodyPr>
            <a:normAutofit fontScale="77500" lnSpcReduction="20000"/>
          </a:bodyPr>
          <a:lstStyle/>
          <a:p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Mae eich </a:t>
            </a:r>
            <a:r>
              <a:rPr lang="cy-GB" b="1" i="1" noProof="0" dirty="0" err="1">
                <a:latin typeface="Arial" panose="020B0604020202020204" pitchFamily="34" charset="0"/>
                <a:cs typeface="Arial" panose="020B0604020202020204" pitchFamily="34" charset="0"/>
              </a:rPr>
              <a:t>Patches</a:t>
            </a:r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 yn cynhyrchu tystiolaeth a all gefnogi: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cy-GB" noProof="0" dirty="0" err="1">
                <a:latin typeface="Arial" panose="020B0604020202020204" pitchFamily="34" charset="0"/>
                <a:cs typeface="Arial" panose="020B0604020202020204" pitchFamily="34" charset="0"/>
              </a:rPr>
              <a:t>rfer</a:t>
            </a: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 sy'n Seiliedig ar Hawliau;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Cydraddoldeb, Amrywiaeth a Chynhwysiant;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Y Gymraeg a Diwylliant Cymru;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Diogelu;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Datblygiad Plant;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Arweinyddiaeth a Rheolaeth;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Datblygiad y Gweithlu</a:t>
            </a:r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cy-GB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A2C888-5D4B-759B-4BE0-5C837EE118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825624"/>
            <a:ext cx="4253429" cy="4090433"/>
          </a:xfrm>
        </p:spPr>
        <p:txBody>
          <a:bodyPr>
            <a:normAutofit fontScale="77500" lnSpcReduction="20000"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patches generate evidence that may support: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Rights-Based Practice;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Equality, Diversity and Inclusion;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Welsh Language and Culture;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Safeguarding;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 Development;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and Management;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Workforce Development.</a:t>
            </a:r>
          </a:p>
        </p:txBody>
      </p:sp>
    </p:spTree>
    <p:extLst>
      <p:ext uri="{BB962C8B-B14F-4D97-AF65-F5344CB8AC3E}">
        <p14:creationId xmlns:p14="http://schemas.microsoft.com/office/powerpoint/2010/main" val="3718728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C327-C878-5020-5F11-CDBAF98DD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Templed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dewisol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Template (optional)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61725-69FF-D157-ACEE-BE914568566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Strwythur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â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Argymhellir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📁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Clawr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Blaen;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📁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Adrannau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Patch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1-6;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📁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Myfyrdod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Integredig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📁 Cynllun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Datblygu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Arweinyddiaeth;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📁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Cyfeiriadau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📁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Atodiadau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350E3D-5AD1-A860-673A-3353A188531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Suggested Portfolio Structure</a:t>
            </a:r>
          </a:p>
          <a:p>
            <a:pPr marL="0" indent="0">
              <a:buNone/>
            </a:pP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📁 Front Cover;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📁 Patch 1-6 Sections;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📁 Integrative Reflection;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📁 Leadership Development Plan;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📁 References;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📁 Appendices.</a:t>
            </a:r>
          </a:p>
        </p:txBody>
      </p:sp>
    </p:spTree>
    <p:extLst>
      <p:ext uri="{BB962C8B-B14F-4D97-AF65-F5344CB8AC3E}">
        <p14:creationId xmlns:p14="http://schemas.microsoft.com/office/powerpoint/2010/main" val="1377349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FD41E6-9EFB-8177-0339-73475AF8D4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1F581CB-816F-0298-136C-2A9489387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cy-GB" sz="4000" i="1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b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en-GB" sz="27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888C19-5B3B-CA37-BC30-24FA38CEAB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863970"/>
            <a:ext cx="4237892" cy="4091352"/>
          </a:xfrm>
        </p:spPr>
        <p:txBody>
          <a:bodyPr>
            <a:normAutofit fontScale="92500" lnSpcReduction="10000"/>
          </a:bodyPr>
          <a:lstStyle/>
          <a:p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Hunaniaeth a Gwerthoedd Arweinyddiaeth</a:t>
            </a:r>
          </a:p>
          <a:p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Themâu allweddol: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Cryfderau arweinyddiaeth;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Gwerthoedd personol;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Hunaniaeth broffesiynol;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Arweinyddiaeth dosturiol.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97DAB9-C887-08DF-1823-F22B2713F2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63969"/>
            <a:ext cx="4237892" cy="4091354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Identity and Values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themes: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strengths;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values;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Professional identity;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Compassionate leadership.</a:t>
            </a: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18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99CD58-F393-D7B5-EF92-69D2966C4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11CEC34-AF21-95CC-AB35-DE6DF6D53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cy-GB" sz="4000" i="1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  <a:b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  <a:endParaRPr lang="en-GB" sz="27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379DF1-FBEA-B5A3-E0FA-F2E864AFC8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863970"/>
            <a:ext cx="4237892" cy="4091352"/>
          </a:xfrm>
        </p:spPr>
        <p:txBody>
          <a:bodyPr>
            <a:normAutofit lnSpcReduction="10000"/>
          </a:bodyPr>
          <a:lstStyle/>
          <a:p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Myfyrio a Gwelliant Parhaus</a:t>
            </a:r>
          </a:p>
          <a:p>
            <a:endParaRPr lang="cy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Themâu allweddol: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Hunan-arfarnu;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Adborth;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Gwelliant gwasanaeth;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Arfer myfyriol.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C5A4D2-7B92-4ECA-3D1B-1E6C1C41FC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63969"/>
            <a:ext cx="4237892" cy="4091354"/>
          </a:xfrm>
        </p:spPr>
        <p:txBody>
          <a:bodyPr>
            <a:normAutofit lnSpcReduction="10000"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Reflection and Continuous Improvement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themes: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Self-;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Feedback;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Service improvement;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Reflective practice.</a:t>
            </a: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4932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40A69D-46E4-3303-AF79-58B2CBC86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D03C77D-CA25-9428-ADB1-E1886B18D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cy-GB" sz="4000" i="1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 3</a:t>
            </a:r>
            <a:b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</a:t>
            </a:r>
            <a:endParaRPr lang="en-GB" sz="27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D3C73A-AF39-8F84-9BDD-6441FE39D7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863970"/>
            <a:ext cx="4237892" cy="4091352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Arweinyddiaeth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Gynhwysol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Seiliedig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Hawliau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Themâu allweddol: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Hawliau plant;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Cynhwysiant;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Tegwch;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Y Gymraeg a diwylliant Cymru;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Cyfiawnder cymdeithasol.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C06D52-7BEA-558D-482D-AEC9DBAE65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63969"/>
            <a:ext cx="4237892" cy="4091354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Rights-Based, Inclusive and Culturally Responsive Leadership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themes: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Children’s rights;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Inclusion;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Equity;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Welsh language and culture;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justice.</a:t>
            </a: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6648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41C7A-D27F-140D-CC9E-EF9304D1E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D731581-A581-2B30-7D54-93E16110F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cy-GB" sz="4000" i="1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 4</a:t>
            </a:r>
            <a:b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</a:t>
            </a:r>
            <a:endParaRPr lang="en-GB" sz="27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C9B8D-BCE0-FB42-A2E6-6C39B10488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863970"/>
            <a:ext cx="4237892" cy="4091352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Digwyddiad Arweinyddiaeth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Critigol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Themâu allweddol: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Datblygiad plant;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Diogelu;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Atebolrwydd proffesiynol;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Barn broffesiynol;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Myfyrdod beirniadol.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7CBE05-913A-9F2B-5790-79AA9E3CB3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63969"/>
            <a:ext cx="4237892" cy="4091354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 Leadership Incident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themes: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 development;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Safeguarding;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Professional accountability;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Professional judgement;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 reflection.</a:t>
            </a: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4971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13FC0A-2B4E-7DD9-AFB1-826522A30E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F1F963A-17A2-4A77-2775-F4D7CD20E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cy-GB" sz="4000" i="1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b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en-GB" sz="27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A18DB1-8EE2-37AB-F24A-FD97211015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863970"/>
            <a:ext cx="4237892" cy="4091352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Damcaniaethau Arweinyddiaeth</a:t>
            </a:r>
          </a:p>
          <a:p>
            <a:pPr marL="0" indent="0">
              <a:buNone/>
            </a:pPr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Themâu allweddol: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Arweinyddiaeth Drawsnewidiol;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Arweinyddiaeth Wasgaredig;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Arweinyddiaeth Wasanaethol;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Arweinyddiaeth Dosturiol;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Arwain newid.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BD9079-2B21-F676-850C-62BABADDC3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63969"/>
            <a:ext cx="4237892" cy="4091354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Theory in Practice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themes: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Transformational Leadership;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Distributed Leadership;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Servant Leadership;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Compassionate Leadership;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Leading change.</a:t>
            </a: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6651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9BACA0-4F19-9F6C-5A11-B3BC4A9F3D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B518AE5-5875-0FE9-0E3F-C14BDBA3F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cy-GB" sz="4000" i="1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 6</a:t>
            </a:r>
            <a:b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</a:t>
            </a:r>
            <a:endParaRPr lang="en-GB" sz="27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71CFA9-7AC9-F7B8-6226-A73E45227B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863970"/>
            <a:ext cx="4237892" cy="4091352"/>
          </a:xfrm>
        </p:spPr>
        <p:txBody>
          <a:bodyPr>
            <a:normAutofit lnSpcReduction="1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Cynllun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Datblygu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Arweinyddiaeth</a:t>
            </a:r>
          </a:p>
          <a:p>
            <a:pPr marL="0" indent="0">
              <a:buNone/>
            </a:pPr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Themâu allweddol: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Cryfderau;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Meysydd datblygu;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Nodau proffesiynol;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Dysgu'r dyfodol.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24A25C-0C6A-7ECC-4B2E-731FDF873C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63969"/>
            <a:ext cx="4237892" cy="4091354"/>
          </a:xfrm>
        </p:spPr>
        <p:txBody>
          <a:bodyPr>
            <a:normAutofit lnSpcReduction="10000"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Development Action Plan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themes: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Strengths;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Areas for improvement;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Professional aims;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Future learning.</a:t>
            </a: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3999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339E44-D7D4-5A68-8727-58C16915BD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FBBBAA1-A709-0BA3-236B-F5E0FA745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215153"/>
            <a:ext cx="7886700" cy="1566753"/>
          </a:xfrm>
        </p:spPr>
        <p:txBody>
          <a:bodyPr>
            <a:normAutofit/>
          </a:bodyPr>
          <a:lstStyle/>
          <a:p>
            <a:pPr algn="ctr"/>
            <a:r>
              <a:rPr lang="cy-GB" sz="3600" dirty="0">
                <a:latin typeface="Arial" panose="020B0604020202020204" pitchFamily="34" charset="0"/>
                <a:cs typeface="Arial" panose="020B0604020202020204" pitchFamily="34" charset="0"/>
              </a:rPr>
              <a:t>Negeseuon allweddol</a:t>
            </a:r>
            <a:br>
              <a:rPr lang="cy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messages</a:t>
            </a: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D985A-24E4-5106-6D34-4DC6A21E92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781906"/>
            <a:ext cx="4237892" cy="41734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✅ Casglwch dystiolaeth yn gynnar;</a:t>
            </a:r>
          </a:p>
          <a:p>
            <a:pPr marL="0" indent="0">
              <a:buNone/>
            </a:pP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✅ Cadwch bob </a:t>
            </a:r>
            <a:r>
              <a:rPr lang="cy-GB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>
              <a:buNone/>
            </a:pP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✅ Myfyriwch yn feirniadol;</a:t>
            </a:r>
          </a:p>
          <a:p>
            <a:pPr marL="0" indent="0">
              <a:buNone/>
            </a:pP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✅ Cysylltwch damcaniaeth ag arfer;</a:t>
            </a:r>
          </a:p>
          <a:p>
            <a:pPr marL="0" indent="0">
              <a:buNone/>
            </a:pP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✅ Defnyddiwch adborth;</a:t>
            </a:r>
          </a:p>
          <a:p>
            <a:pPr marL="0" indent="0">
              <a:buNone/>
            </a:pP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✅ Meddyliwch fel arweinydd.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661EB1-98A3-90A6-D0D6-92C9828A23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781908"/>
            <a:ext cx="4402015" cy="41734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Gather evidence early;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Keep each Patch;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Reflect critically;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Link theory and practice;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Use feedback;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Think as a leader.</a:t>
            </a:r>
          </a:p>
        </p:txBody>
      </p:sp>
    </p:spTree>
    <p:extLst>
      <p:ext uri="{BB962C8B-B14F-4D97-AF65-F5344CB8AC3E}">
        <p14:creationId xmlns:p14="http://schemas.microsoft.com/office/powerpoint/2010/main" val="39094672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9055D-6F45-370B-0B97-B4E8EBAB1E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C449938-A050-60AF-9183-553D42D2E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Yr Asesiad Terfynol</a:t>
            </a:r>
            <a:b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</a:t>
            </a:r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</a:t>
            </a:r>
            <a:endParaRPr lang="en-GB" sz="27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11B2FF-4007-7376-918F-F3829E96C9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863970"/>
            <a:ext cx="4237892" cy="4091352"/>
          </a:xfrm>
        </p:spPr>
        <p:txBody>
          <a:bodyPr>
            <a:normAutofit fontScale="85000" lnSpcReduction="20000"/>
          </a:bodyPr>
          <a:lstStyle/>
          <a:p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Llwybr A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Adroddiad Proffesiynol Myfyriol;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3,000 gair.</a:t>
            </a:r>
          </a:p>
          <a:p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neu</a:t>
            </a:r>
          </a:p>
          <a:p>
            <a:pPr marL="0" indent="0">
              <a:buNone/>
            </a:pPr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Llwybr B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Cyflwyniad Proffesiynol;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10 munud;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Sylwebaeth 1,500 gair.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CFD853-9CEC-0F88-31C1-0FFBD30B3C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63969"/>
            <a:ext cx="4237892" cy="4091354"/>
          </a:xfrm>
        </p:spPr>
        <p:txBody>
          <a:bodyPr>
            <a:normAutofit fontScale="85000" lnSpcReduction="20000"/>
          </a:bodyPr>
          <a:lstStyle/>
          <a:p>
            <a:r>
              <a:rPr lang="cy-GB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Route</a:t>
            </a: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</a:t>
            </a:r>
          </a:p>
          <a:p>
            <a:pPr>
              <a:buFontTx/>
              <a:buChar char="-"/>
            </a:pPr>
            <a:r>
              <a:rPr lang="cy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Reflective</a:t>
            </a: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Professional </a:t>
            </a:r>
            <a:r>
              <a:rPr lang="cy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Account</a:t>
            </a: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buFontTx/>
              <a:buChar char="-"/>
            </a:pP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3,000 </a:t>
            </a:r>
            <a:r>
              <a:rPr lang="cy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</a:t>
            </a: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cy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</a:p>
          <a:p>
            <a:pPr marL="0" indent="0">
              <a:buNone/>
            </a:pPr>
            <a:endParaRPr lang="cy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Route</a:t>
            </a: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</a:t>
            </a:r>
          </a:p>
          <a:p>
            <a:pPr>
              <a:buFontTx/>
              <a:buChar char="-"/>
            </a:pP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Professional </a:t>
            </a:r>
            <a:r>
              <a:rPr lang="cy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</a:t>
            </a: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buFontTx/>
              <a:buChar char="-"/>
            </a:pP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cy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minutes</a:t>
            </a: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buFontTx/>
              <a:buChar char="-"/>
            </a:pPr>
            <a:r>
              <a:rPr lang="cy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Commentary</a:t>
            </a: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1,500 </a:t>
            </a:r>
            <a:r>
              <a:rPr lang="cy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</a:t>
            </a: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38989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B9B55F-77F5-B502-8D9D-F41217A364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00199-6739-01CE-3236-31947273A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Llwybr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A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Beth mae’r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aseswyr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yn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chwilio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amdano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CD1177DC-B12C-ADCE-7FB4-CCF979D1F3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4230962"/>
              </p:ext>
            </p:extLst>
          </p:nvPr>
        </p:nvGraphicFramePr>
        <p:xfrm>
          <a:off x="285007" y="1825624"/>
          <a:ext cx="8562110" cy="40471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1055">
                  <a:extLst>
                    <a:ext uri="{9D8B030D-6E8A-4147-A177-3AD203B41FA5}">
                      <a16:colId xmlns:a16="http://schemas.microsoft.com/office/drawing/2014/main" val="3683968955"/>
                    </a:ext>
                  </a:extLst>
                </a:gridCol>
                <a:gridCol w="4281055">
                  <a:extLst>
                    <a:ext uri="{9D8B030D-6E8A-4147-A177-3AD203B41FA5}">
                      <a16:colId xmlns:a16="http://schemas.microsoft.com/office/drawing/2014/main" val="658444908"/>
                    </a:ext>
                  </a:extLst>
                </a:gridCol>
              </a:tblGrid>
              <a:tr h="789157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Yn </a:t>
                      </a:r>
                      <a:r>
                        <a:rPr lang="en-GB" sz="3200" dirty="0" err="1"/>
                        <a:t>hytrach</a:t>
                      </a:r>
                      <a:r>
                        <a:rPr lang="en-GB" sz="3200" dirty="0"/>
                        <a:t> </a:t>
                      </a:r>
                      <a:r>
                        <a:rPr lang="en-GB" sz="3200" dirty="0" err="1"/>
                        <a:t>na</a:t>
                      </a:r>
                      <a:r>
                        <a:rPr lang="en-GB" sz="3200" dirty="0"/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err="1"/>
                        <a:t>Dangoswch</a:t>
                      </a:r>
                      <a:r>
                        <a:rPr lang="en-GB" sz="3200" dirty="0"/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1934300"/>
                  </a:ext>
                </a:extLst>
              </a:tr>
              <a:tr h="789157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Disgrifio’r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hyn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wnaethoch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Esbonio’r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hyn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ddysgoch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2352420"/>
                  </a:ext>
                </a:extLst>
              </a:tr>
              <a:tr h="789157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Rhestru’r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gweithgareddau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gwblhawyd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Dadansoddi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eu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heffaith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7893462"/>
                  </a:ext>
                </a:extLst>
              </a:tr>
              <a:tr h="789157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Ailadrodd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damcaniaeth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Cymhwyso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damcaniaeth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arfer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663006"/>
                  </a:ext>
                </a:extLst>
              </a:tr>
              <a:tr h="789157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Disgrifio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arweinyddiaeth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Dangos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datblygiad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arweinyddiaeth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85514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42388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C582A0-AB35-8C1F-F7AA-518C8106C3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2B49C-B7CA-9736-A60B-CB0CDC1C5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Route A</a:t>
            </a:r>
            <a:b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assessors looking for?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4ABBFCA7-788B-29FC-2BD1-0D95194BCFF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85007" y="1825624"/>
          <a:ext cx="8562110" cy="4013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1055">
                  <a:extLst>
                    <a:ext uri="{9D8B030D-6E8A-4147-A177-3AD203B41FA5}">
                      <a16:colId xmlns:a16="http://schemas.microsoft.com/office/drawing/2014/main" val="3683968955"/>
                    </a:ext>
                  </a:extLst>
                </a:gridCol>
                <a:gridCol w="4281055">
                  <a:extLst>
                    <a:ext uri="{9D8B030D-6E8A-4147-A177-3AD203B41FA5}">
                      <a16:colId xmlns:a16="http://schemas.microsoft.com/office/drawing/2014/main" val="658444908"/>
                    </a:ext>
                  </a:extLst>
                </a:gridCol>
              </a:tblGrid>
              <a:tr h="789157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Instead of…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Show…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1934300"/>
                  </a:ext>
                </a:extLst>
              </a:tr>
              <a:tr h="789157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Describing what you did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Explaining what you have learned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2352420"/>
                  </a:ext>
                </a:extLst>
              </a:tr>
              <a:tr h="789157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Listing activities completed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Analysing their impact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7893462"/>
                  </a:ext>
                </a:extLst>
              </a:tr>
              <a:tr h="789157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Repeating theory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Applying theory to practice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663006"/>
                  </a:ext>
                </a:extLst>
              </a:tr>
              <a:tr h="789157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Describing leadership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Demonstrating leadership development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85514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94865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BC1495-74ED-EC1B-373A-14DCCBB3A4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E62B7-170F-047E-2775-CF946B5C9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Llwybr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B</a:t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Route 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1B2341-1AC3-FF78-0D65-C82D2E4AE18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Clear communication;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Effective presentation skills;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 reflection;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learning;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Evidence from all patches;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Links between theory and practice.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3231DED-371B-71FE-609F-1A9C505D741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Cyfathrebu clir;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Sgiliau cyflwyno effeithiol;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Myfyrio beirniadol;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Dysgu arweinyddiaeth;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Tystiolaeth o bob </a:t>
            </a:r>
            <a:r>
              <a:rPr lang="cy-GB" i="1" noProof="0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Cysylltiadau rhwng damcaniaeth ag arfer.</a:t>
            </a:r>
          </a:p>
        </p:txBody>
      </p:sp>
    </p:spTree>
    <p:extLst>
      <p:ext uri="{BB962C8B-B14F-4D97-AF65-F5344CB8AC3E}">
        <p14:creationId xmlns:p14="http://schemas.microsoft.com/office/powerpoint/2010/main" val="25149866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ABB57-4BDD-59A6-CDCB-DEF93EDC9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893659"/>
          </a:xfrm>
        </p:spPr>
        <p:txBody>
          <a:bodyPr>
            <a:noAutofit/>
          </a:bodyPr>
          <a:lstStyle/>
          <a:p>
            <a:pPr algn="ctr"/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llenyddiaeth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yn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effeithiol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 literature effectively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8247C-36A0-8779-E123-E839CF8D90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8130" y="1448790"/>
            <a:ext cx="4317670" cy="4476997"/>
          </a:xfrm>
        </p:spPr>
        <p:txBody>
          <a:bodyPr>
            <a:normAutofit fontScale="62500" lnSpcReduction="20000"/>
          </a:bodyPr>
          <a:lstStyle/>
          <a:p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Llenyddiaeth Academaidd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Damcaniaethau arweinyddiaeth;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Modelau arfer myfyriol;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Damcaniaethau datblygiad plant.</a:t>
            </a:r>
          </a:p>
          <a:p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Dogfennau Polisi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Polisi Llywodraeth Cymru;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CCUHP;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Cymraeg 2050;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Canllawiau diogelu.</a:t>
            </a:r>
          </a:p>
          <a:p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Adnoddau Proffesiynol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Gofal Cymdeithasol Cymru;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Arolygiaeth Gofal Cymru (AGC);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Canllawiau perthnasol ar y gweithlu.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9F6954-2FA2-CBFE-64C7-BBFDB3D708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448790"/>
            <a:ext cx="4234543" cy="4476997"/>
          </a:xfrm>
        </p:spPr>
        <p:txBody>
          <a:bodyPr>
            <a:normAutofit fontScale="62500" lnSpcReduction="20000"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Academic Literature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theories;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Reflective practice models;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 development theories.</a:t>
            </a:r>
          </a:p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Policy Documents 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Welsh Government policy;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UNCRC;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Cymraeg 2050;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Safeguarding guidance.</a:t>
            </a:r>
          </a:p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Professional Resources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Care Wales;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Care Inspectorate Wales (CIW);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Relevant workforce guidance.</a:t>
            </a:r>
          </a:p>
        </p:txBody>
      </p:sp>
    </p:spTree>
    <p:extLst>
      <p:ext uri="{BB962C8B-B14F-4D97-AF65-F5344CB8AC3E}">
        <p14:creationId xmlns:p14="http://schemas.microsoft.com/office/powerpoint/2010/main" val="30317138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8767E-528C-860E-AD49-B9DDCF2C7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Disgwyliadau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Cyfeirnodi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Referencing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C1357F-24CA-0605-6E74-A22B9EB047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90005" y="1825624"/>
            <a:ext cx="4305795" cy="41476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✅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Cynnwys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dyfyniadau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yn y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testun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✅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Cynnwys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rhestr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gyfeirio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✅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Cydnabod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pobl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eraill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✅ Dilyn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canllawiau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cyfeirnodi'r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Brifysgol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gonestrwydd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academaidd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yn rhan o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arfer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proffesiynol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FE5AF8-EDE1-8BD4-2145-C3506D8AA9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4305794" cy="414766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Include in-text citations;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Include a reference list;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Credit the work of others;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Follow University referencing requirements.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Academic honesty is professional practice.</a:t>
            </a:r>
          </a:p>
        </p:txBody>
      </p:sp>
    </p:spTree>
    <p:extLst>
      <p:ext uri="{BB962C8B-B14F-4D97-AF65-F5344CB8AC3E}">
        <p14:creationId xmlns:p14="http://schemas.microsoft.com/office/powerpoint/2010/main" val="16116483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7C9464-7D01-8A2E-0518-70867AC449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4736A-384E-20C4-3465-72F84B947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893659"/>
          </a:xfrm>
        </p:spPr>
        <p:txBody>
          <a:bodyPr>
            <a:noAutofit/>
          </a:bodyPr>
          <a:lstStyle/>
          <a:p>
            <a:pPr algn="ctr"/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Atodiadau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 Appendices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E29F23-AB4E-CDA9-90BF-976B4CADCC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8130" y="1448790"/>
            <a:ext cx="4317670" cy="4476997"/>
          </a:xfrm>
        </p:spPr>
        <p:txBody>
          <a:bodyPr>
            <a:normAutofit fontScale="77500" lnSpcReduction="20000"/>
          </a:bodyPr>
          <a:lstStyle/>
          <a:p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Enghreifftiau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Archwiliad Arweinyddiaeth;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Archwiliad EDI;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Archwiliad o'r Gymraeg;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Cynllun Gwella;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Cynllun Gweithredu Arweinyddiaeth;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Cofnodion Adborth;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Nodiadau Myfyriol.</a:t>
            </a:r>
          </a:p>
          <a:p>
            <a:pPr>
              <a:buFontTx/>
              <a:buChar char="-"/>
            </a:pPr>
            <a:endParaRPr lang="cy-GB" b="1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Dylai'r asesiad wneud synnwyr heb ddarllen yr atodiadau.</a:t>
            </a:r>
            <a:endParaRPr lang="cy-GB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FDDFA2-AEBB-E661-33B0-F33E4C3E5F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448790"/>
            <a:ext cx="4234543" cy="4476997"/>
          </a:xfrm>
        </p:spPr>
        <p:txBody>
          <a:bodyPr>
            <a:normAutofit fontScale="77500" lnSpcReduction="20000"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Audit;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 Audit;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Welsh Language Audit;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Improvement Plan;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Action Plan;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Feedback Records;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Reflective Notes.</a:t>
            </a:r>
          </a:p>
          <a:p>
            <a:pPr>
              <a:buFontTx/>
              <a:buChar char="-"/>
            </a:pP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Assessors should understand the assessment without needing to read the appendices.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8787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46CEF-47D0-4F55-A262-95EAA2600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Uniondeb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Academaidd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ac AI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Academic Integrity and AI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DBF2069C-2A7A-1285-4FFF-ABE90B470D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5539998"/>
              </p:ext>
            </p:extLst>
          </p:nvPr>
        </p:nvGraphicFramePr>
        <p:xfrm>
          <a:off x="314036" y="1825625"/>
          <a:ext cx="8552872" cy="40945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6436">
                  <a:extLst>
                    <a:ext uri="{9D8B030D-6E8A-4147-A177-3AD203B41FA5}">
                      <a16:colId xmlns:a16="http://schemas.microsoft.com/office/drawing/2014/main" val="463976233"/>
                    </a:ext>
                  </a:extLst>
                </a:gridCol>
                <a:gridCol w="4276436">
                  <a:extLst>
                    <a:ext uri="{9D8B030D-6E8A-4147-A177-3AD203B41FA5}">
                      <a16:colId xmlns:a16="http://schemas.microsoft.com/office/drawing/2014/main" val="2684791867"/>
                    </a:ext>
                  </a:extLst>
                </a:gridCol>
              </a:tblGrid>
              <a:tr h="57574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Gweithgaredd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</a:t>
                      </a:r>
                      <a:r>
                        <a:rPr lang="en-GB" sz="2400" dirty="0">
                          <a:solidFill>
                            <a:schemeClr val="accent4">
                              <a:lumMod val="20000"/>
                              <a:lumOff val="8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Caniateir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? / </a:t>
                      </a:r>
                      <a:r>
                        <a:rPr lang="en-GB" sz="2400" dirty="0">
                          <a:solidFill>
                            <a:schemeClr val="accent4">
                              <a:lumMod val="20000"/>
                              <a:lumOff val="8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Permitted?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430314"/>
                  </a:ext>
                </a:extLst>
              </a:tr>
              <a:tr h="575747">
                <a:tc>
                  <a:txBody>
                    <a:bodyPr/>
                    <a:lstStyle/>
                    <a:p>
                      <a:r>
                        <a:rPr lang="en-GB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Cymorth</a:t>
                      </a: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Ymchwil</a:t>
                      </a: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</a:t>
                      </a:r>
                      <a:r>
                        <a:rPr lang="en-GB" sz="1800" b="1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Research Support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ts val="1500"/>
                        </a:lnSpc>
                        <a:buNone/>
                      </a:pPr>
                      <a:r>
                        <a:rPr lang="en-GB" sz="1800" b="0" i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❌ Na/ </a:t>
                      </a:r>
                      <a:r>
                        <a:rPr lang="en-GB" sz="1800" b="1" i="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4167511"/>
                  </a:ext>
                </a:extLst>
              </a:tr>
              <a:tr h="575747">
                <a:tc>
                  <a:txBody>
                    <a:bodyPr/>
                    <a:lstStyle/>
                    <a:p>
                      <a:r>
                        <a:rPr lang="en-GB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Cymorth</a:t>
                      </a: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Strwythur</a:t>
                      </a: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</a:t>
                      </a:r>
                      <a:r>
                        <a:rPr lang="en-GB" sz="1800" b="1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Structure Support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ts val="1500"/>
                        </a:lnSpc>
                        <a:buNone/>
                      </a:pPr>
                      <a:r>
                        <a:rPr lang="en-GB" sz="1800" b="0" i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❌ Na / </a:t>
                      </a:r>
                      <a:r>
                        <a:rPr lang="en-GB" sz="1800" b="1" i="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2101419"/>
                  </a:ext>
                </a:extLst>
              </a:tr>
              <a:tr h="575747">
                <a:tc>
                  <a:txBody>
                    <a:bodyPr/>
                    <a:lstStyle/>
                    <a:p>
                      <a:r>
                        <a:rPr lang="en-GB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Ysgrifennu</a:t>
                      </a: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Cynnwys</a:t>
                      </a: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</a:t>
                      </a:r>
                      <a:r>
                        <a:rPr lang="en-GB" sz="1800" b="1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Writing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ts val="1500"/>
                        </a:lnSpc>
                        <a:buNone/>
                      </a:pPr>
                      <a:r>
                        <a:rPr lang="en-GB" sz="1800" b="0" i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❌ Na / </a:t>
                      </a:r>
                      <a:r>
                        <a:rPr lang="en-GB" sz="1800" b="1" i="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8504304"/>
                  </a:ext>
                </a:extLst>
              </a:tr>
              <a:tr h="575747">
                <a:tc>
                  <a:txBody>
                    <a:bodyPr/>
                    <a:lstStyle/>
                    <a:p>
                      <a:r>
                        <a:rPr lang="en-GB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Cynhyrchu</a:t>
                      </a: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Cynnwys</a:t>
                      </a: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Creadigol</a:t>
                      </a: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</a:t>
                      </a:r>
                      <a:r>
                        <a:rPr lang="en-GB" sz="1800" b="1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Creative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ts val="1500"/>
                        </a:lnSpc>
                        <a:buNone/>
                      </a:pPr>
                      <a:r>
                        <a:rPr lang="en-GB" sz="1800" b="0" i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❌ Na / </a:t>
                      </a:r>
                      <a:r>
                        <a:rPr lang="en-GB" sz="1800" b="1" i="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4238835"/>
                  </a:ext>
                </a:extLst>
              </a:tr>
              <a:tr h="575747">
                <a:tc>
                  <a:txBody>
                    <a:bodyPr/>
                    <a:lstStyle/>
                    <a:p>
                      <a:r>
                        <a:rPr lang="en-GB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Rhaglennu</a:t>
                      </a: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</a:t>
                      </a:r>
                      <a:r>
                        <a:rPr lang="en-GB" sz="1800" b="1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Programming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ts val="1500"/>
                        </a:lnSpc>
                        <a:buNone/>
                      </a:pPr>
                      <a:r>
                        <a:rPr lang="en-GB" sz="1800" b="0" i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❌ Na / </a:t>
                      </a:r>
                      <a:r>
                        <a:rPr lang="en-GB" sz="1800" b="1" i="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0257681"/>
                  </a:ext>
                </a:extLst>
              </a:tr>
              <a:tr h="575747">
                <a:tc>
                  <a:txBody>
                    <a:bodyPr/>
                    <a:lstStyle/>
                    <a:p>
                      <a:r>
                        <a:rPr lang="en-GB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Prawfddarllen</a:t>
                      </a: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</a:t>
                      </a:r>
                      <a:r>
                        <a:rPr lang="en-GB" sz="1800" b="1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Proofreading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ts val="1500"/>
                        </a:lnSpc>
                        <a:buNone/>
                      </a:pPr>
                      <a:r>
                        <a:rPr lang="en-GB" sz="1800" b="0" i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✅ Ie / </a:t>
                      </a:r>
                      <a:r>
                        <a:rPr lang="en-GB" sz="1800" b="1" i="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48428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52464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1FD6A-49DF-5AB1-9E72-A74BC331D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Cyflwyno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eich Gwaith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Submitting your Work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B51F55B-798E-CB44-86D1-80D7C72C09D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55494" y="2178425"/>
            <a:ext cx="4240306" cy="2561158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E10834EE-C602-2F75-D797-2ED9F14294D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648199" y="2178425"/>
            <a:ext cx="4240305" cy="263688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6F2F6C-2DE1-1592-2434-AF6BF82F343D}"/>
              </a:ext>
            </a:extLst>
          </p:cNvPr>
          <p:cNvSpPr txBox="1"/>
          <p:nvPr/>
        </p:nvSpPr>
        <p:spPr>
          <a:xfrm>
            <a:off x="1008529" y="5056094"/>
            <a:ext cx="23855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(Source: Turnitin, 2025)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1F8545-B77B-FA67-C428-737FE715A59B}"/>
              </a:ext>
            </a:extLst>
          </p:cNvPr>
          <p:cNvSpPr txBox="1"/>
          <p:nvPr/>
        </p:nvSpPr>
        <p:spPr>
          <a:xfrm>
            <a:off x="5257800" y="5056094"/>
            <a:ext cx="2822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(Source: Tech Advisor, 2014)</a:t>
            </a:r>
          </a:p>
        </p:txBody>
      </p:sp>
    </p:spTree>
    <p:extLst>
      <p:ext uri="{BB962C8B-B14F-4D97-AF65-F5344CB8AC3E}">
        <p14:creationId xmlns:p14="http://schemas.microsoft.com/office/powerpoint/2010/main" val="17762048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D74FC5-076A-767B-21E7-48EC0C2258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B001-CF60-4279-8C4C-E71471A16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Gofynion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eich Gwaith - A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Submitting Requirements - A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DE1DC7BA-C8E0-10C3-AA4F-0268AF464E8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Llwybr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A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ddogfen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yn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chyflwyno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drwy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Turnitin;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Tua 3,000 gair;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Yn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cynnwys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Myfyrdod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Integredig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Yn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cynnwys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Cynllun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Datblygu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Arweinyddiaeth.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68E15A4A-B44C-141F-30D3-141F166D382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Route A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 document submitted via Turnitin;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Approximately 3,000 words;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Includes Integrative Reflection;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Includes Leadership Development Plan.</a:t>
            </a:r>
          </a:p>
        </p:txBody>
      </p:sp>
    </p:spTree>
    <p:extLst>
      <p:ext uri="{BB962C8B-B14F-4D97-AF65-F5344CB8AC3E}">
        <p14:creationId xmlns:p14="http://schemas.microsoft.com/office/powerpoint/2010/main" val="34491480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9AA4D1-2F92-E1D1-F363-8B9A5B90C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13A5B-A03D-0D59-DEEB-E51EA7AE4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Gofynion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eich Gwaith - B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Submitting Requirements - B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EBCA97E-FBDA-B8D5-9F07-02550B4DB57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Llwybr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B</a:t>
            </a: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Cyflwyniad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wedi'i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recordio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 10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munud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Sylwebaeth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fyfyriol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 1,500 gair;</a:t>
            </a: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Recordiad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wedi’i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lanlwytho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OneDrive;</a:t>
            </a: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Sylwebaeth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yn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chyflwyno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drwy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Turnitin;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Dolen OneDrive yn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rhannu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yn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unol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â'r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cyfarwyddiadau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48EAE842-C410-B09D-B0D0-9F5F762E413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Route B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10-minute recorded presentation;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1,500-word reflective commentary;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Recording uploaded to OneDrive;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Commentary submitted via Turnitin;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OneDrive link shared as instructed.</a:t>
            </a:r>
          </a:p>
        </p:txBody>
      </p:sp>
    </p:spTree>
    <p:extLst>
      <p:ext uri="{BB962C8B-B14F-4D97-AF65-F5344CB8AC3E}">
        <p14:creationId xmlns:p14="http://schemas.microsoft.com/office/powerpoint/2010/main" val="10885426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295F10-C894-3BE5-4342-CCC06A1B9E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B1FAA38-7356-442C-5905-0265BE9A1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215153"/>
            <a:ext cx="7886700" cy="1035423"/>
          </a:xfrm>
        </p:spPr>
        <p:txBody>
          <a:bodyPr>
            <a:normAutofit fontScale="90000"/>
          </a:bodyPr>
          <a:lstStyle/>
          <a:p>
            <a:pPr algn="ctr"/>
            <a:r>
              <a:rPr lang="cy-GB" sz="3600" dirty="0">
                <a:latin typeface="Arial" panose="020B0604020202020204" pitchFamily="34" charset="0"/>
                <a:cs typeface="Arial" panose="020B0604020202020204" pitchFamily="34" charset="0"/>
              </a:rPr>
              <a:t>Cyflwyniadau o ansawdd uchel</a:t>
            </a:r>
            <a:br>
              <a:rPr lang="cy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36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High-performing</a:t>
            </a:r>
            <a:r>
              <a:rPr lang="cy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36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submissions</a:t>
            </a: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0AEBB-A8CF-1B28-E9E1-49C494BAC9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479176"/>
            <a:ext cx="4237892" cy="447614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y-GB" sz="1900" b="1" dirty="0">
                <a:latin typeface="Arial" panose="020B0604020202020204" pitchFamily="34" charset="0"/>
                <a:cs typeface="Arial" panose="020B0604020202020204" pitchFamily="34" charset="0"/>
              </a:rPr>
              <a:t>Dosbarth Cyntaf / Anrhydedd (70%+)</a:t>
            </a:r>
          </a:p>
          <a:p>
            <a:pPr marL="0" indent="0">
              <a:buNone/>
            </a:pP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✅ Myfyrdod beirniadol cryf;</a:t>
            </a:r>
          </a:p>
          <a:p>
            <a:pPr marL="0" indent="0">
              <a:buNone/>
            </a:pP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✅ Defnydd cyson o lenyddiaeth;</a:t>
            </a:r>
          </a:p>
          <a:p>
            <a:pPr marL="0" indent="0">
              <a:buNone/>
            </a:pP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✅ Cysylltiadau clir rhwng damcaniaeth ac arfer;</a:t>
            </a:r>
          </a:p>
          <a:p>
            <a:pPr marL="0" indent="0">
              <a:buNone/>
            </a:pP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✅ Tystiolaeth gref o ddatblygiad proffesiynol;</a:t>
            </a:r>
          </a:p>
          <a:p>
            <a:pPr marL="0" indent="0">
              <a:buNone/>
            </a:pP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✅ Trafodaeth dreiddgar a </a:t>
            </a:r>
            <a:r>
              <a:rPr lang="cy-GB" sz="2400" dirty="0" err="1">
                <a:latin typeface="Arial" panose="020B0604020202020204" pitchFamily="34" charset="0"/>
                <a:cs typeface="Arial" panose="020B0604020202020204" pitchFamily="34" charset="0"/>
              </a:rPr>
              <a:t>chefnogedig</a:t>
            </a: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>
              <a:buNone/>
            </a:pP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✅ Cynlluniau datblygu'r dyfodol wedi'u datblygu'n dda.</a:t>
            </a:r>
          </a:p>
          <a:p>
            <a:pPr marL="0" indent="0">
              <a:buNone/>
            </a:pPr>
            <a:endParaRPr lang="cy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83753F-4EBF-0784-FE2F-473583636F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479176"/>
            <a:ext cx="4402015" cy="447614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19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 Class / Distinction (70%+)</a:t>
            </a:r>
            <a:endParaRPr lang="en-GB" sz="2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Strong critical reflection;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Consistent use of literature;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Clear links between theory and practice;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Strong evidence of professional growth;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Insightful and supported discussion;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✅ Well-developed future plans</a:t>
            </a:r>
          </a:p>
        </p:txBody>
      </p:sp>
    </p:spTree>
    <p:extLst>
      <p:ext uri="{BB962C8B-B14F-4D97-AF65-F5344CB8AC3E}">
        <p14:creationId xmlns:p14="http://schemas.microsoft.com/office/powerpoint/2010/main" val="12310830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C1C957-5328-B90F-FA4A-589B7F1A8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889093A-2BE2-C457-117C-53AB1AEB11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215153"/>
            <a:ext cx="7886700" cy="1035423"/>
          </a:xfrm>
        </p:spPr>
        <p:txBody>
          <a:bodyPr>
            <a:normAutofit fontScale="90000"/>
          </a:bodyPr>
          <a:lstStyle/>
          <a:p>
            <a:pPr algn="ctr"/>
            <a:r>
              <a:rPr lang="cy-GB" sz="3600" dirty="0">
                <a:latin typeface="Arial" panose="020B0604020202020204" pitchFamily="34" charset="0"/>
                <a:cs typeface="Arial" panose="020B0604020202020204" pitchFamily="34" charset="0"/>
              </a:rPr>
              <a:t>Beth i osgoi...</a:t>
            </a:r>
            <a:br>
              <a:rPr lang="cy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36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cy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cy-GB" sz="36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avoid</a:t>
            </a:r>
            <a:r>
              <a:rPr lang="cy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...</a:t>
            </a: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AD734-F25D-CC61-691F-42B180AF14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479176"/>
            <a:ext cx="4237892" cy="44761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❌ Disgrifio yn hytrach na myfyrio;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❌ Methu cysylltu damcaniaeth ac arfer;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❌ Defnydd cyfyngedig o dystiolaeth;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❌ Cyfeiriadau annigonol at Hawliau Plant;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❌ Diffyg cyd-destun Cymreig;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❌ Cynllunio gweithredu gwan;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❌ Gormod o ddibyniaeth ar farn bersonol;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❌ Strwythur gwan.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30E724-60E7-B4FA-FB75-534819E039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479176"/>
            <a:ext cx="4402015" cy="44761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❌ Describing rather than reflecting;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❌ Failing to connect theory and practice;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❌ Limited use of evidence;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❌ Insufficient reference to Children's Rights;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❌ Lack of Welsh context;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❌ Weak action planning;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❌ Overreliance on personal opinion;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❌ Poor structure.</a:t>
            </a:r>
          </a:p>
        </p:txBody>
      </p:sp>
    </p:spTree>
    <p:extLst>
      <p:ext uri="{BB962C8B-B14F-4D97-AF65-F5344CB8AC3E}">
        <p14:creationId xmlns:p14="http://schemas.microsoft.com/office/powerpoint/2010/main" val="35106906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5B06D-C318-37B9-AAE3-5F8FFA40E3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3CC81A5-2A7C-E43B-7396-8D7FF53D6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065089"/>
          </a:xfrm>
        </p:spPr>
        <p:txBody>
          <a:bodyPr>
            <a:normAutofit/>
          </a:bodyPr>
          <a:lstStyle/>
          <a:p>
            <a:pPr algn="ctr"/>
            <a:r>
              <a:rPr lang="cy-GB" sz="3200" dirty="0">
                <a:latin typeface="Arial" panose="020B0604020202020204" pitchFamily="34" charset="0"/>
                <a:cs typeface="Arial" panose="020B0604020202020204" pitchFamily="34" charset="0"/>
              </a:rPr>
              <a:t>Rhestr Wirio Terfynol</a:t>
            </a:r>
            <a:br>
              <a:rPr lang="cy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 Checklist</a:t>
            </a:r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E0A62D-2192-CA22-0416-936A49ECFF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781906"/>
            <a:ext cx="4237892" cy="4173416"/>
          </a:xfrm>
        </p:spPr>
        <p:txBody>
          <a:bodyPr>
            <a:normAutofit fontScale="92500" lnSpcReduction="10000"/>
          </a:bodyPr>
          <a:lstStyle/>
          <a:p>
            <a:r>
              <a:rPr lang="cy-GB" sz="2000" b="1" dirty="0">
                <a:latin typeface="Arial" panose="020B0604020202020204" pitchFamily="34" charset="0"/>
                <a:cs typeface="Arial" panose="020B0604020202020204" pitchFamily="34" charset="0"/>
              </a:rPr>
              <a:t>Gofynion Asesu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Dewiswyd llwybr asesu;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Cwblhawyd pob adran ofynnol;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Cynhwyswyd y Myfyrdod Integredig;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Cynhwyswyd Cynllun Datblygu Arweinyddiaeth.</a:t>
            </a:r>
          </a:p>
          <a:p>
            <a:r>
              <a:rPr lang="cy-GB" sz="2000" b="1" dirty="0">
                <a:latin typeface="Arial" panose="020B0604020202020204" pitchFamily="34" charset="0"/>
                <a:cs typeface="Arial" panose="020B0604020202020204" pitchFamily="34" charset="0"/>
              </a:rPr>
              <a:t>Gofynion Academaidd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Cyfeirnodi cywir;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Wedi cynnwys rhestr cyfeirnodi;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Wedi gwirio sillafu a gramadeg;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O fewn y terfyn geiriau.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D32F93-2D31-397A-766C-0B26BD2286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781908"/>
            <a:ext cx="4402015" cy="4173415"/>
          </a:xfrm>
        </p:spPr>
        <p:txBody>
          <a:bodyPr>
            <a:normAutofit fontScale="92500" lnSpcReduction="10000"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 Requirements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Chosen assessment route;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Completed all required sections;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Included Integrative Reflection;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Included Leadership Development Plan.</a:t>
            </a:r>
          </a:p>
          <a:p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Academic Requirements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Literature cited correctly;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Reference list included;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Proofread spelling and grammar;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Within word count limits.</a:t>
            </a:r>
          </a:p>
        </p:txBody>
      </p:sp>
    </p:spTree>
    <p:extLst>
      <p:ext uri="{BB962C8B-B14F-4D97-AF65-F5344CB8AC3E}">
        <p14:creationId xmlns:p14="http://schemas.microsoft.com/office/powerpoint/2010/main" val="15994378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526A65-6AB4-4134-F38C-6435C277E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C2CF0D5-7546-7156-015D-B47A7F4CE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065089"/>
          </a:xfrm>
        </p:spPr>
        <p:txBody>
          <a:bodyPr>
            <a:normAutofit/>
          </a:bodyPr>
          <a:lstStyle/>
          <a:p>
            <a:pPr algn="ctr"/>
            <a:r>
              <a:rPr lang="cy-GB" sz="3200" dirty="0">
                <a:latin typeface="Arial" panose="020B0604020202020204" pitchFamily="34" charset="0"/>
                <a:cs typeface="Arial" panose="020B0604020202020204" pitchFamily="34" charset="0"/>
              </a:rPr>
              <a:t>Rhestr Wirio Terfynol</a:t>
            </a:r>
            <a:br>
              <a:rPr lang="cy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 Checklist</a:t>
            </a:r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AC43CE-9DBE-002B-D471-EE63A9EB36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781906"/>
            <a:ext cx="4237892" cy="4173416"/>
          </a:xfrm>
        </p:spPr>
        <p:txBody>
          <a:bodyPr>
            <a:normAutofit fontScale="92500" lnSpcReduction="20000"/>
          </a:bodyPr>
          <a:lstStyle/>
          <a:p>
            <a:r>
              <a:rPr lang="cy-GB" sz="2000" b="1" dirty="0">
                <a:latin typeface="Arial" panose="020B0604020202020204" pitchFamily="34" charset="0"/>
                <a:cs typeface="Arial" panose="020B0604020202020204" pitchFamily="34" charset="0"/>
              </a:rPr>
              <a:t>Gofynion Proffesiynol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Gwybodaeth gyfrinachol wedi'i dileu;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Wedi'i defnyddio iaith broffesiynol;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Ystyriwyd y cyd-destun Cymreig;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Cyfeiriwyd at Hawliau Plant lle bo'n briodol.</a:t>
            </a:r>
          </a:p>
          <a:p>
            <a:r>
              <a:rPr lang="cy-GB" sz="2000" b="1" dirty="0">
                <a:latin typeface="Arial" panose="020B0604020202020204" pitchFamily="34" charset="0"/>
                <a:cs typeface="Arial" panose="020B0604020202020204" pitchFamily="34" charset="0"/>
              </a:rPr>
              <a:t>Gofynion Portffolio 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Tystiolaeth o bob un o'r chwe </a:t>
            </a:r>
            <a:r>
              <a:rPr lang="cy-GB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Tystiolaeth AWLIF wedi'i chadw;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Atodiadau ategol wedi'u cynnwys;</a:t>
            </a:r>
          </a:p>
          <a:p>
            <a:pPr marL="0" indent="0">
              <a:buNone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☐ Adolygiad terfynol wedi'i gwblhau.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EF807E-FDD8-469F-88F9-C6E2744370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781908"/>
            <a:ext cx="4402015" cy="4173415"/>
          </a:xfrm>
        </p:spPr>
        <p:txBody>
          <a:bodyPr>
            <a:normAutofit fontScale="92500" lnSpcReduction="20000"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Professional Requirements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Confidential information removed;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Professional language used;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Welsh context considered where appropriate;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Children's rights referenced where appropriate.</a:t>
            </a:r>
          </a:p>
          <a:p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 Requirements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Evidence from all six patches included;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AWLIF evidence retained;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Supporting appendices included;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☐ Final review completed.</a:t>
            </a:r>
          </a:p>
        </p:txBody>
      </p:sp>
    </p:spTree>
    <p:extLst>
      <p:ext uri="{BB962C8B-B14F-4D97-AF65-F5344CB8AC3E}">
        <p14:creationId xmlns:p14="http://schemas.microsoft.com/office/powerpoint/2010/main" val="8618386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A97CC8-9B7A-B72C-D09D-9E4558B107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913E15E-D348-6789-BE03-E91322E51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065089"/>
          </a:xfrm>
        </p:spPr>
        <p:txBody>
          <a:bodyPr>
            <a:normAutofit/>
          </a:bodyPr>
          <a:lstStyle/>
          <a:p>
            <a:pPr algn="ctr"/>
            <a:r>
              <a:rPr lang="cy-GB" sz="3200" dirty="0">
                <a:latin typeface="Arial" panose="020B0604020202020204" pitchFamily="34" charset="0"/>
                <a:cs typeface="Arial" panose="020B0604020202020204" pitchFamily="34" charset="0"/>
              </a:rPr>
              <a:t>Cymorth a Chysylltiadau Defnyddiol</a:t>
            </a:r>
            <a:br>
              <a:rPr lang="cy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noProof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 and Useful Contacts</a:t>
            </a:r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01DE5-7610-77C6-AB00-C5F95EF933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781906"/>
            <a:ext cx="4237892" cy="41734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2000" b="1" dirty="0">
                <a:latin typeface="Arial" panose="020B0604020202020204" pitchFamily="34" charset="0"/>
                <a:cs typeface="Arial" panose="020B0604020202020204" pitchFamily="34" charset="0"/>
              </a:rPr>
              <a:t>Unrhyw broblem neu gonsyrn:</a:t>
            </a:r>
          </a:p>
          <a:p>
            <a:pPr>
              <a:buFontTx/>
              <a:buChar char="-"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Cysylltwch â thiwtor y sesiwn;</a:t>
            </a:r>
          </a:p>
          <a:p>
            <a:pPr>
              <a:buFontTx/>
              <a:buChar char="-"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Hwb: </a:t>
            </a: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hwb@uwtsd.ac.uk</a:t>
            </a: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Service </a:t>
            </a:r>
            <a:r>
              <a:rPr lang="cy-GB" sz="2000" dirty="0" err="1"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r>
              <a:rPr lang="cy-GB" sz="2000" dirty="0">
                <a:latin typeface="Arial" panose="020B0604020202020204" pitchFamily="34" charset="0"/>
                <a:cs typeface="Arial" panose="020B0604020202020204" pitchFamily="34" charset="0"/>
              </a:rPr>
              <a:t> drwy eich tudalen Hwb</a:t>
            </a:r>
          </a:p>
          <a:p>
            <a:pPr>
              <a:buFontTx/>
              <a:buChar char="-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☎ IT Helpdesk (24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awr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):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0300 500 5055</a:t>
            </a:r>
            <a:endParaRPr lang="cy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1191BC-835E-54C6-B079-564F98A596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781908"/>
            <a:ext cx="4402015" cy="41734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Any issues/concerns:</a:t>
            </a:r>
          </a:p>
          <a:p>
            <a:pPr>
              <a:buFontTx/>
              <a:buChar char="-"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Contact session tutor;</a:t>
            </a:r>
          </a:p>
          <a:p>
            <a:pPr>
              <a:buFontTx/>
              <a:buChar char="-"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Hwb – </a:t>
            </a: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hwb@uwtsd.ac.uk</a:t>
            </a:r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Service Now via your Hwb page</a:t>
            </a:r>
          </a:p>
          <a:p>
            <a:pPr>
              <a:buFontTx/>
              <a:buChar char="-"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☎ IT Helpdesk (24 hour):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0300 500 5055</a:t>
            </a:r>
          </a:p>
        </p:txBody>
      </p:sp>
    </p:spTree>
    <p:extLst>
      <p:ext uri="{BB962C8B-B14F-4D97-AF65-F5344CB8AC3E}">
        <p14:creationId xmlns:p14="http://schemas.microsoft.com/office/powerpoint/2010/main" val="902627986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2141</Words>
  <Application>Microsoft Office PowerPoint</Application>
  <PresentationFormat>On-screen Show (4:3)</PresentationFormat>
  <Paragraphs>524</Paragraphs>
  <Slides>32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ＭＳ Ｐゴシック</vt:lpstr>
      <vt:lpstr>Arial</vt:lpstr>
      <vt:lpstr>Calibri</vt:lpstr>
      <vt:lpstr>Calibri Light</vt:lpstr>
      <vt:lpstr>Title Slide 1</vt:lpstr>
      <vt:lpstr>Title Slide 2</vt:lpstr>
      <vt:lpstr>Title Slide 4</vt:lpstr>
      <vt:lpstr>Sub Title 1</vt:lpstr>
      <vt:lpstr>Accessible 2</vt:lpstr>
      <vt:lpstr>Lefel 4  Paratoi ar gyfer Arweinyddiaeth a Rheolaeth  Trosolwg o’r Asesiad       </vt:lpstr>
      <vt:lpstr>Croeso i’r Daith Arweinyddiaeth Welcome to the Leadership Journey</vt:lpstr>
      <vt:lpstr>Beth yw Pwrpas y Modiwl? What is the Purpose of the Module?</vt:lpstr>
      <vt:lpstr> Trosolwg o’r Asesiad Assessment Overview </vt:lpstr>
      <vt:lpstr>Y Daith Ddysgu The Learning Journey</vt:lpstr>
      <vt:lpstr>Deall y Daith Asesu Understanding the Assessment Journey</vt:lpstr>
      <vt:lpstr>Asesu Ffurfiannol a Chrynodol Formative and Summative Assessment</vt:lpstr>
      <vt:lpstr>Cysylltiadau AWLIF AWLIF Links</vt:lpstr>
      <vt:lpstr>Templed (dewisol) Template (optional)</vt:lpstr>
      <vt:lpstr>Patch 1 Patch 1</vt:lpstr>
      <vt:lpstr>Patch 2 Patch 2</vt:lpstr>
      <vt:lpstr>Patch 3 Patch 3</vt:lpstr>
      <vt:lpstr>Patch 4 Patch 4</vt:lpstr>
      <vt:lpstr>Patch 5 Patch 5</vt:lpstr>
      <vt:lpstr>Patch 6 Patch 6</vt:lpstr>
      <vt:lpstr>Negeseuon allweddol Key messages</vt:lpstr>
      <vt:lpstr>Yr Asesiad Terfynol Final Assessment</vt:lpstr>
      <vt:lpstr>Llwybr A Beth mae’r aseswyr yn chwilio amdano?</vt:lpstr>
      <vt:lpstr>Route A What are assessors looking for?</vt:lpstr>
      <vt:lpstr>Llwybr B Route B</vt:lpstr>
      <vt:lpstr>Defnyddio llenyddiaeth yn effeithiol Using literature effectively</vt:lpstr>
      <vt:lpstr>Disgwyliadau Cyfeirnodi Referencing Expectations</vt:lpstr>
      <vt:lpstr>Defnyddio Atodiadau Using Appendices</vt:lpstr>
      <vt:lpstr>Uniondeb Academaidd ac AI Academic Integrity and AI</vt:lpstr>
      <vt:lpstr>Cyflwyno eich Gwaith Submitting your Work</vt:lpstr>
      <vt:lpstr>Gofynion eich Gwaith - A Submitting Requirements - A</vt:lpstr>
      <vt:lpstr>Gofynion eich Gwaith - B Submitting Requirements - B</vt:lpstr>
      <vt:lpstr>Cyflwyniadau o ansawdd uchel High-performing submissions</vt:lpstr>
      <vt:lpstr>Beth i osgoi... What to avoid...</vt:lpstr>
      <vt:lpstr>Rhestr Wirio Terfynol Final Checklist</vt:lpstr>
      <vt:lpstr>Rhestr Wirio Terfynol Final Checklist</vt:lpstr>
      <vt:lpstr>Cymorth a Chysylltiadau Defnyddiol Help and Useful Contacts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Alison Rees-Edwards</cp:lastModifiedBy>
  <cp:revision>22</cp:revision>
  <dcterms:created xsi:type="dcterms:W3CDTF">2021-03-10T12:10:47Z</dcterms:created>
  <dcterms:modified xsi:type="dcterms:W3CDTF">2026-09-15T08:18:06Z</dcterms:modified>
</cp:coreProperties>
</file>