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1"/>
  </p:sldMasterIdLst>
  <p:sldIdLst>
    <p:sldId id="256" r:id="rId2"/>
    <p:sldId id="257" r:id="rId3"/>
    <p:sldId id="259"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98" d="100"/>
          <a:sy n="98" d="100"/>
        </p:scale>
        <p:origin x="90" y="27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83059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094542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761370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418660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218F0-42D4-42B6-842F-FE7AA8633826}" type="datetimeFigureOut">
              <a:rPr lang="en-US" smtClean="0"/>
              <a:t>6/20/2023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382325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218F0-42D4-42B6-842F-FE7AA8633826}" type="datetimeFigureOut">
              <a:rPr lang="en-US" smtClean="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796306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5C218F0-42D4-42B6-842F-FE7AA8633826}" type="datetimeFigureOut">
              <a:rPr lang="en-US" smtClean="0"/>
              <a:t>6/20/2023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620487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66828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40265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988774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018508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969467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218F0-42D4-42B6-842F-FE7AA8633826}" type="datetimeFigureOut">
              <a:rPr lang="en-US" smtClean="0"/>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387551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C218F0-42D4-42B6-842F-FE7AA8633826}" type="datetimeFigureOut">
              <a:rPr lang="en-US" smtClean="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2931624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5C218F0-42D4-42B6-842F-FE7AA8633826}" type="datetimeFigureOut">
              <a:rPr lang="en-US" smtClean="0"/>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4282743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280419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19088837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218F0-42D4-42B6-842F-FE7AA8633826}" type="datetimeFigureOut">
              <a:rPr lang="en-US" smtClean="0"/>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F11037-7253-4FD6-8D59-331AF0F10EEE}" type="slidenum">
              <a:rPr lang="en-US" smtClean="0"/>
              <a:t>‹#›</a:t>
            </a:fld>
            <a:endParaRPr lang="en-US"/>
          </a:p>
        </p:txBody>
      </p:sp>
    </p:spTree>
    <p:extLst>
      <p:ext uri="{BB962C8B-B14F-4D97-AF65-F5344CB8AC3E}">
        <p14:creationId xmlns:p14="http://schemas.microsoft.com/office/powerpoint/2010/main" val="52090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5C218F0-42D4-42B6-842F-FE7AA8633826}" type="datetimeFigureOut">
              <a:rPr lang="en-US" smtClean="0"/>
              <a:t>6/20/2023</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0F11037-7253-4FD6-8D59-331AF0F10EEE}" type="slidenum">
              <a:rPr lang="en-US" smtClean="0"/>
              <a:t>‹#›</a:t>
            </a:fld>
            <a:endParaRPr lang="en-US"/>
          </a:p>
        </p:txBody>
      </p:sp>
    </p:spTree>
    <p:extLst>
      <p:ext uri="{BB962C8B-B14F-4D97-AF65-F5344CB8AC3E}">
        <p14:creationId xmlns:p14="http://schemas.microsoft.com/office/powerpoint/2010/main" val="1157761760"/>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 id="2147483895" r:id="rId12"/>
    <p:sldLayoutId id="2147483896" r:id="rId13"/>
    <p:sldLayoutId id="2147483897" r:id="rId14"/>
    <p:sldLayoutId id="2147483898" r:id="rId15"/>
    <p:sldLayoutId id="2147483899" r:id="rId16"/>
    <p:sldLayoutId id="2147483900" r:id="rId17"/>
    <p:sldLayoutId id="2147483901"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6AE8-4946-A9FA-F2A1-F1D14CE877D8}"/>
              </a:ext>
            </a:extLst>
          </p:cNvPr>
          <p:cNvSpPr>
            <a:spLocks noGrp="1"/>
          </p:cNvSpPr>
          <p:nvPr>
            <p:ph type="ctrTitle"/>
          </p:nvPr>
        </p:nvSpPr>
        <p:spPr>
          <a:xfrm>
            <a:off x="1751012" y="1300786"/>
            <a:ext cx="8689976" cy="1853120"/>
          </a:xfrm>
        </p:spPr>
        <p:txBody>
          <a:bodyPr/>
          <a:lstStyle/>
          <a:p>
            <a:r>
              <a:rPr lang="en-US" dirty="0"/>
              <a:t>Digestive System</a:t>
            </a:r>
          </a:p>
        </p:txBody>
      </p:sp>
      <p:sp>
        <p:nvSpPr>
          <p:cNvPr id="3" name="Subtitle 2">
            <a:extLst>
              <a:ext uri="{FF2B5EF4-FFF2-40B4-BE49-F238E27FC236}">
                <a16:creationId xmlns:a16="http://schemas.microsoft.com/office/drawing/2014/main" id="{6699072B-FC2D-AEA9-2C2A-534C8D0C12F2}"/>
              </a:ext>
            </a:extLst>
          </p:cNvPr>
          <p:cNvSpPr>
            <a:spLocks noGrp="1"/>
          </p:cNvSpPr>
          <p:nvPr>
            <p:ph type="subTitle" idx="1"/>
          </p:nvPr>
        </p:nvSpPr>
        <p:spPr>
          <a:xfrm>
            <a:off x="1751012" y="3429001"/>
            <a:ext cx="8689976" cy="2243380"/>
          </a:xfrm>
        </p:spPr>
        <p:txBody>
          <a:bodyPr>
            <a:normAutofit fontScale="92500" lnSpcReduction="20000"/>
          </a:bodyPr>
          <a:lstStyle/>
          <a:p>
            <a:r>
              <a:rPr lang="en-US" dirty="0"/>
              <a:t>Student Name : Vimi Naiko</a:t>
            </a:r>
          </a:p>
          <a:p>
            <a:r>
              <a:rPr lang="en-US" dirty="0"/>
              <a:t>Student Number : 2120212</a:t>
            </a:r>
          </a:p>
          <a:p>
            <a:r>
              <a:rPr lang="en-US" dirty="0"/>
              <a:t>Lecturer : Gillian Weaver</a:t>
            </a:r>
          </a:p>
          <a:p>
            <a:r>
              <a:rPr lang="en-US" dirty="0"/>
              <a:t>Module : Introduction To Physiology</a:t>
            </a:r>
          </a:p>
          <a:p>
            <a:r>
              <a:rPr lang="en-US" dirty="0"/>
              <a:t>Module Code : BMHP 5003- BIRM</a:t>
            </a:r>
          </a:p>
        </p:txBody>
      </p:sp>
    </p:spTree>
    <p:extLst>
      <p:ext uri="{BB962C8B-B14F-4D97-AF65-F5344CB8AC3E}">
        <p14:creationId xmlns:p14="http://schemas.microsoft.com/office/powerpoint/2010/main" val="3073399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816DD-C909-58CD-CF84-ABF8A3BD3EFE}"/>
              </a:ext>
            </a:extLst>
          </p:cNvPr>
          <p:cNvSpPr>
            <a:spLocks noGrp="1"/>
          </p:cNvSpPr>
          <p:nvPr>
            <p:ph idx="1"/>
          </p:nvPr>
        </p:nvSpPr>
        <p:spPr>
          <a:xfrm>
            <a:off x="-1" y="138602"/>
            <a:ext cx="2330167" cy="3518181"/>
          </a:xfrm>
        </p:spPr>
        <p:txBody>
          <a:bodyPr>
            <a:normAutofit fontScale="40000" lnSpcReduction="20000"/>
          </a:bodyPr>
          <a:lstStyle/>
          <a:p>
            <a:pPr marL="36900" indent="0">
              <a:buNone/>
            </a:pPr>
            <a:r>
              <a:rPr lang="en-US" b="1" u="sng" dirty="0">
                <a:effectLst/>
                <a:latin typeface="Arial" panose="020B0604020202020204" pitchFamily="34" charset="0"/>
                <a:ea typeface="Calibri" panose="020F0502020204030204" pitchFamily="34" charset="0"/>
                <a:cs typeface="Times New Roman" panose="02020603050405020304" pitchFamily="18" charset="0"/>
              </a:rPr>
              <a:t>Introduction</a:t>
            </a:r>
          </a:p>
          <a:p>
            <a:pPr marL="36900" indent="0" algn="just">
              <a:lnSpc>
                <a:spcPct val="120000"/>
              </a:lnSpc>
              <a:buNone/>
            </a:pPr>
            <a:r>
              <a:rPr lang="en-US" dirty="0">
                <a:effectLst/>
                <a:latin typeface="Arial" panose="020B0604020202020204" pitchFamily="34" charset="0"/>
                <a:ea typeface="Calibri" panose="020F0502020204030204" pitchFamily="34" charset="0"/>
                <a:cs typeface="Times New Roman" panose="02020603050405020304" pitchFamily="18" charset="0"/>
              </a:rPr>
              <a:t>The digestive tract plays a crucial role in a person's overall health and happiness. By dissolving, absorbing, and assimilation the nutrients from the food we eat, it makes sure the body has the necessary fuel and building blocks for its many functions. For the purpose of promoting and maintaining optimal health in the context of health and social care, knowledge of the anatomy and physiology of the digestive system is essential (</a:t>
            </a:r>
            <a:r>
              <a:rPr lang="en-US" b="0" i="0" dirty="0">
                <a:effectLst/>
                <a:latin typeface="Arial" panose="020B0604020202020204" pitchFamily="34" charset="0"/>
              </a:rPr>
              <a:t>Dibner</a:t>
            </a:r>
            <a:r>
              <a:rPr lang="en-US" dirty="0">
                <a:effectLst/>
                <a:latin typeface="Arial" panose="020B0604020202020204" pitchFamily="34" charset="0"/>
                <a:ea typeface="Calibri" panose="020F0502020204030204" pitchFamily="34" charset="0"/>
                <a:cs typeface="Times New Roman" panose="02020603050405020304" pitchFamily="18" charset="0"/>
              </a:rPr>
              <a:t>, 2004). This essay's goal is to look at the digestive system's components, how they work, and any potential health issues they could create. Additionally, appropriate advice will be provided to improve and control the chosen digestive system health condition.</a:t>
            </a:r>
          </a:p>
          <a:p>
            <a:pPr algn="just"/>
            <a:endParaRPr lang="en-US" dirty="0"/>
          </a:p>
        </p:txBody>
      </p:sp>
      <p:sp>
        <p:nvSpPr>
          <p:cNvPr id="5" name="Content Placeholder 2">
            <a:extLst>
              <a:ext uri="{FF2B5EF4-FFF2-40B4-BE49-F238E27FC236}">
                <a16:creationId xmlns:a16="http://schemas.microsoft.com/office/drawing/2014/main" id="{AB4D3190-B046-EDFD-D14B-EA1CFDC2D4AA}"/>
              </a:ext>
            </a:extLst>
          </p:cNvPr>
          <p:cNvSpPr txBox="1">
            <a:spLocks/>
          </p:cNvSpPr>
          <p:nvPr/>
        </p:nvSpPr>
        <p:spPr>
          <a:xfrm>
            <a:off x="2563690" y="3429000"/>
            <a:ext cx="1849284" cy="732183"/>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lgn="just"/>
            <a:endParaRPr lang="en-US" dirty="0"/>
          </a:p>
        </p:txBody>
      </p:sp>
      <p:pic>
        <p:nvPicPr>
          <p:cNvPr id="15" name="Picture 14">
            <a:extLst>
              <a:ext uri="{FF2B5EF4-FFF2-40B4-BE49-F238E27FC236}">
                <a16:creationId xmlns:a16="http://schemas.microsoft.com/office/drawing/2014/main" id="{31634F88-14B5-6B6F-849E-72945DB69CDA}"/>
              </a:ext>
            </a:extLst>
          </p:cNvPr>
          <p:cNvPicPr>
            <a:picLocks noChangeAspect="1"/>
          </p:cNvPicPr>
          <p:nvPr/>
        </p:nvPicPr>
        <p:blipFill>
          <a:blip r:embed="rId2"/>
          <a:stretch>
            <a:fillRect/>
          </a:stretch>
        </p:blipFill>
        <p:spPr>
          <a:xfrm>
            <a:off x="4323349" y="625642"/>
            <a:ext cx="3208321" cy="4596796"/>
          </a:xfrm>
          <a:prstGeom prst="rect">
            <a:avLst/>
          </a:prstGeom>
        </p:spPr>
      </p:pic>
      <p:sp>
        <p:nvSpPr>
          <p:cNvPr id="20" name="Content Placeholder 2">
            <a:extLst>
              <a:ext uri="{FF2B5EF4-FFF2-40B4-BE49-F238E27FC236}">
                <a16:creationId xmlns:a16="http://schemas.microsoft.com/office/drawing/2014/main" id="{91A24811-32AD-E4EF-2F3D-AC68D8B91859}"/>
              </a:ext>
            </a:extLst>
          </p:cNvPr>
          <p:cNvSpPr txBox="1">
            <a:spLocks/>
          </p:cNvSpPr>
          <p:nvPr/>
        </p:nvSpPr>
        <p:spPr>
          <a:xfrm>
            <a:off x="2518404" y="460454"/>
            <a:ext cx="1985141"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100" b="1" dirty="0">
                <a:effectLst/>
                <a:latin typeface="Arial" panose="020B0604020202020204" pitchFamily="34" charset="0"/>
                <a:ea typeface="Times New Roman" panose="02020603050405020304" pitchFamily="18" charset="0"/>
                <a:cs typeface="Arial" panose="020B0604020202020204" pitchFamily="34" charset="0"/>
              </a:rPr>
              <a:t>Mouth</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cs typeface="Arial" panose="020B0604020202020204" pitchFamily="34" charset="0"/>
              </a:rPr>
              <a:t>In the mouth, the digestive process starts. The lips, cheeks, tongue, and teeth make up this structure. By modifying food while the teeth are cut into smaller pieces, the tongue helps in mechanical digestion.</a:t>
            </a:r>
          </a:p>
          <a:p>
            <a:pPr algn="just"/>
            <a:endParaRPr lang="en-US" sz="1100" dirty="0">
              <a:latin typeface="Arial" panose="020B0604020202020204" pitchFamily="34" charset="0"/>
              <a:cs typeface="Arial" panose="020B0604020202020204" pitchFamily="34" charset="0"/>
            </a:endParaRPr>
          </a:p>
        </p:txBody>
      </p:sp>
      <p:cxnSp>
        <p:nvCxnSpPr>
          <p:cNvPr id="24" name="Straight Arrow Connector 23">
            <a:extLst>
              <a:ext uri="{FF2B5EF4-FFF2-40B4-BE49-F238E27FC236}">
                <a16:creationId xmlns:a16="http://schemas.microsoft.com/office/drawing/2014/main" id="{0DF43FB8-1239-1DE5-820A-A910F6AA6667}"/>
              </a:ext>
            </a:extLst>
          </p:cNvPr>
          <p:cNvCxnSpPr>
            <a:cxnSpLocks/>
          </p:cNvCxnSpPr>
          <p:nvPr/>
        </p:nvCxnSpPr>
        <p:spPr>
          <a:xfrm>
            <a:off x="3910263" y="525977"/>
            <a:ext cx="1600200" cy="7373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D8B81BB0-C71E-F22A-86B3-5A69B856FD21}"/>
              </a:ext>
            </a:extLst>
          </p:cNvPr>
          <p:cNvSpPr txBox="1">
            <a:spLocks/>
          </p:cNvSpPr>
          <p:nvPr/>
        </p:nvSpPr>
        <p:spPr>
          <a:xfrm>
            <a:off x="2518404" y="2290960"/>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latin typeface="Arial" panose="020B0604020202020204" pitchFamily="34" charset="0"/>
                <a:ea typeface="Times New Roman" panose="02020603050405020304" pitchFamily="18" charset="0"/>
                <a:cs typeface="Arial" panose="020B0604020202020204" pitchFamily="34" charset="0"/>
              </a:rPr>
              <a:t>Liver</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In the upper belly, the liver is the biggest glandular organ. Bile generation, metabolism, detoxification, and nutrition storage are just a few of the essential tasks it completes.</a:t>
            </a:r>
            <a:endParaRPr lang="en-US" sz="1000" dirty="0">
              <a:effectLst/>
              <a:latin typeface="Times New Roman" panose="02020603050405020304" pitchFamily="18" charset="0"/>
              <a:ea typeface="Times New Roman" panose="02020603050405020304" pitchFamily="18" charset="0"/>
            </a:endParaRPr>
          </a:p>
          <a:p>
            <a:pPr algn="just"/>
            <a:endParaRPr lang="en-US" sz="1100" dirty="0">
              <a:latin typeface="Arial" panose="020B0604020202020204" pitchFamily="34" charset="0"/>
              <a:cs typeface="Arial" panose="020B0604020202020204" pitchFamily="34" charset="0"/>
            </a:endParaRPr>
          </a:p>
        </p:txBody>
      </p:sp>
      <p:cxnSp>
        <p:nvCxnSpPr>
          <p:cNvPr id="28" name="Straight Arrow Connector 27">
            <a:extLst>
              <a:ext uri="{FF2B5EF4-FFF2-40B4-BE49-F238E27FC236}">
                <a16:creationId xmlns:a16="http://schemas.microsoft.com/office/drawing/2014/main" id="{1175A457-A6AF-6726-99A0-0334F681CFD3}"/>
              </a:ext>
            </a:extLst>
          </p:cNvPr>
          <p:cNvCxnSpPr>
            <a:cxnSpLocks/>
          </p:cNvCxnSpPr>
          <p:nvPr/>
        </p:nvCxnSpPr>
        <p:spPr>
          <a:xfrm>
            <a:off x="3801979" y="2367745"/>
            <a:ext cx="1708484" cy="556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Content Placeholder 2">
            <a:extLst>
              <a:ext uri="{FF2B5EF4-FFF2-40B4-BE49-F238E27FC236}">
                <a16:creationId xmlns:a16="http://schemas.microsoft.com/office/drawing/2014/main" id="{DEB62364-514D-B02A-66FB-BE2E9110BAC2}"/>
              </a:ext>
            </a:extLst>
          </p:cNvPr>
          <p:cNvSpPr txBox="1">
            <a:spLocks/>
          </p:cNvSpPr>
          <p:nvPr/>
        </p:nvSpPr>
        <p:spPr>
          <a:xfrm>
            <a:off x="2356829" y="3706616"/>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effectLst/>
                <a:latin typeface="Arial" panose="020B0604020202020204" pitchFamily="34" charset="0"/>
                <a:ea typeface="Times New Roman" panose="02020603050405020304" pitchFamily="18" charset="0"/>
                <a:cs typeface="Arial" panose="020B0604020202020204" pitchFamily="34" charset="0"/>
              </a:rPr>
              <a:t>Gallbladder</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Located underneath the liver, the gallbladder is a small, elongated organ. There is a concentration of and storage for the bile the liver produces.</a:t>
            </a:r>
            <a:endParaRPr lang="en-US" sz="1000" dirty="0">
              <a:effectLst/>
              <a:latin typeface="Times New Roman" panose="02020603050405020304" pitchFamily="18" charset="0"/>
              <a:ea typeface="Times New Roman" panose="02020603050405020304" pitchFamily="18" charset="0"/>
            </a:endParaRPr>
          </a:p>
        </p:txBody>
      </p:sp>
      <p:cxnSp>
        <p:nvCxnSpPr>
          <p:cNvPr id="35" name="Straight Arrow Connector 34">
            <a:extLst>
              <a:ext uri="{FF2B5EF4-FFF2-40B4-BE49-F238E27FC236}">
                <a16:creationId xmlns:a16="http://schemas.microsoft.com/office/drawing/2014/main" id="{D7C70C75-B2CD-CE20-1FFF-054F7CA98E98}"/>
              </a:ext>
            </a:extLst>
          </p:cNvPr>
          <p:cNvCxnSpPr/>
          <p:nvPr/>
        </p:nvCxnSpPr>
        <p:spPr>
          <a:xfrm flipV="1">
            <a:off x="3801979" y="3344779"/>
            <a:ext cx="1997242" cy="450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Content Placeholder 2">
            <a:extLst>
              <a:ext uri="{FF2B5EF4-FFF2-40B4-BE49-F238E27FC236}">
                <a16:creationId xmlns:a16="http://schemas.microsoft.com/office/drawing/2014/main" id="{43ECEE99-F672-483C-F486-74EEFF789893}"/>
              </a:ext>
            </a:extLst>
          </p:cNvPr>
          <p:cNvSpPr txBox="1">
            <a:spLocks/>
          </p:cNvSpPr>
          <p:nvPr/>
        </p:nvSpPr>
        <p:spPr>
          <a:xfrm>
            <a:off x="2290369" y="4853650"/>
            <a:ext cx="229016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0"/>
              </a:spcAft>
            </a:pPr>
            <a:r>
              <a:rPr lang="en-US" sz="1000" b="1" dirty="0">
                <a:effectLst/>
                <a:latin typeface="Arial" panose="020B0604020202020204" pitchFamily="34" charset="0"/>
                <a:ea typeface="Times New Roman" panose="02020603050405020304" pitchFamily="18" charset="0"/>
              </a:rPr>
              <a:t>Large Intestine</a:t>
            </a:r>
            <a:endParaRPr lang="en-US" sz="10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The large intestine is made up of the colon, rectum, cecum, and anal canal. It is a larger tube than the small intestine. Its main roles are in water absorption and feces production. The haustra, or pouches in the colon, are coated with bacteria and cells that secrete mucus (</a:t>
            </a:r>
            <a:r>
              <a:rPr lang="en-US" sz="1000" b="0" i="0" dirty="0">
                <a:solidFill>
                  <a:srgbClr val="222222"/>
                </a:solidFill>
                <a:effectLst/>
                <a:latin typeface="Arial" panose="020B0604020202020204" pitchFamily="34" charset="0"/>
              </a:rPr>
              <a:t>Svihus,2014</a:t>
            </a:r>
            <a:r>
              <a:rPr lang="en-US" sz="1000" dirty="0">
                <a:effectLst/>
                <a:latin typeface="Arial" panose="020B0604020202020204" pitchFamily="34" charset="0"/>
                <a:ea typeface="Times New Roman" panose="02020603050405020304" pitchFamily="18" charset="0"/>
              </a:rPr>
              <a:t>).</a:t>
            </a:r>
          </a:p>
        </p:txBody>
      </p:sp>
      <p:cxnSp>
        <p:nvCxnSpPr>
          <p:cNvPr id="40" name="Straight Arrow Connector 39">
            <a:extLst>
              <a:ext uri="{FF2B5EF4-FFF2-40B4-BE49-F238E27FC236}">
                <a16:creationId xmlns:a16="http://schemas.microsoft.com/office/drawing/2014/main" id="{2A953B2F-B517-47D1-D85F-372E08E799F3}"/>
              </a:ext>
            </a:extLst>
          </p:cNvPr>
          <p:cNvCxnSpPr/>
          <p:nvPr/>
        </p:nvCxnSpPr>
        <p:spPr>
          <a:xfrm flipV="1">
            <a:off x="3910263" y="3795091"/>
            <a:ext cx="1684421" cy="112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 name="Content Placeholder 2">
            <a:extLst>
              <a:ext uri="{FF2B5EF4-FFF2-40B4-BE49-F238E27FC236}">
                <a16:creationId xmlns:a16="http://schemas.microsoft.com/office/drawing/2014/main" id="{9379A66C-CC75-8272-9C31-5CB8AED582F5}"/>
              </a:ext>
            </a:extLst>
          </p:cNvPr>
          <p:cNvSpPr txBox="1">
            <a:spLocks/>
          </p:cNvSpPr>
          <p:nvPr/>
        </p:nvSpPr>
        <p:spPr>
          <a:xfrm>
            <a:off x="7398777" y="453409"/>
            <a:ext cx="2041259" cy="1365823"/>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spcBef>
                <a:spcPts val="0"/>
              </a:spcBef>
              <a:spcAft>
                <a:spcPts val="0"/>
              </a:spcAft>
            </a:pPr>
            <a:r>
              <a:rPr lang="en-US" sz="1000" b="1" dirty="0">
                <a:effectLst/>
                <a:latin typeface="Arial" panose="020B0604020202020204" pitchFamily="34" charset="0"/>
                <a:ea typeface="Times New Roman" panose="02020603050405020304" pitchFamily="18" charset="0"/>
              </a:rPr>
              <a:t>Esophagus: </a:t>
            </a:r>
            <a:endParaRPr lang="en-US" sz="10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000" dirty="0">
                <a:effectLst/>
                <a:latin typeface="Arial" panose="020B0604020202020204" pitchFamily="34" charset="0"/>
                <a:ea typeface="Times New Roman" panose="02020603050405020304" pitchFamily="18" charset="0"/>
              </a:rPr>
              <a:t>The esophagus is a muscular tube connecting the mouth to the stomach. It has a layered structure consisting of an inner mucosa, submucosa, muscular, and outer adventitia. The muscles propel food through rhythmic contractions called peristalsis.</a:t>
            </a:r>
            <a:endParaRPr lang="en-US" sz="1000" dirty="0">
              <a:effectLst/>
              <a:latin typeface="Times New Roman" panose="02020603050405020304" pitchFamily="18" charset="0"/>
              <a:ea typeface="Times New Roman" panose="02020603050405020304" pitchFamily="18" charset="0"/>
            </a:endParaRPr>
          </a:p>
        </p:txBody>
      </p:sp>
      <p:sp>
        <p:nvSpPr>
          <p:cNvPr id="42" name="Content Placeholder 2">
            <a:extLst>
              <a:ext uri="{FF2B5EF4-FFF2-40B4-BE49-F238E27FC236}">
                <a16:creationId xmlns:a16="http://schemas.microsoft.com/office/drawing/2014/main" id="{94621B30-97AB-888D-5F62-628F31F8FDA9}"/>
              </a:ext>
            </a:extLst>
          </p:cNvPr>
          <p:cNvSpPr txBox="1">
            <a:spLocks/>
          </p:cNvSpPr>
          <p:nvPr/>
        </p:nvSpPr>
        <p:spPr>
          <a:xfrm>
            <a:off x="7483594" y="2973871"/>
            <a:ext cx="1939856"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spcBef>
                <a:spcPts val="0"/>
              </a:spcBef>
              <a:spcAft>
                <a:spcPts val="0"/>
              </a:spcAft>
            </a:pPr>
            <a:r>
              <a:rPr lang="en-US" sz="1000" b="1" dirty="0">
                <a:effectLst/>
                <a:latin typeface="Arial" panose="020B0604020202020204" pitchFamily="34" charset="0"/>
                <a:ea typeface="Times New Roman" panose="02020603050405020304" pitchFamily="18" charset="0"/>
              </a:rPr>
              <a:t>Pancreas:</a:t>
            </a:r>
            <a:endParaRPr lang="en-US" sz="1000" dirty="0">
              <a:effectLst/>
              <a:latin typeface="Times New Roman" panose="02020603050405020304" pitchFamily="18" charset="0"/>
              <a:ea typeface="Times New Roman" panose="02020603050405020304" pitchFamily="18"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Located behind the stomach, the pancreas has both exocrine and endocrine functions. In order to control blood sugar levels, the endocrine component secretes glucagon and insulin, while the exocrine part creates digesting enzymes for the small intestine </a:t>
            </a:r>
            <a:r>
              <a:rPr lang="en-US" sz="1000" dirty="0">
                <a:effectLst/>
                <a:latin typeface="Arial" panose="020B0604020202020204" pitchFamily="34" charset="0"/>
                <a:ea typeface="Calibri" panose="020F0502020204030204" pitchFamily="34" charset="0"/>
                <a:cs typeface="Times New Roman" panose="02020603050405020304" pitchFamily="18" charset="0"/>
              </a:rPr>
              <a:t>(</a:t>
            </a:r>
            <a:r>
              <a:rPr lang="en-US" sz="1000" dirty="0" err="1">
                <a:effectLst/>
                <a:latin typeface="Arial" panose="020B0604020202020204" pitchFamily="34" charset="0"/>
                <a:ea typeface="Calibri" panose="020F0502020204030204" pitchFamily="34" charset="0"/>
                <a:cs typeface="Times New Roman" panose="02020603050405020304" pitchFamily="18" charset="0"/>
              </a:rPr>
              <a:t>Gourevitch</a:t>
            </a:r>
            <a:r>
              <a:rPr lang="en-US" sz="1000" dirty="0">
                <a:effectLst/>
                <a:latin typeface="Arial" panose="020B0604020202020204" pitchFamily="34" charset="0"/>
                <a:ea typeface="Calibri" panose="020F0502020204030204" pitchFamily="34" charset="0"/>
                <a:cs typeface="Times New Roman" panose="02020603050405020304" pitchFamily="18" charset="0"/>
              </a:rPr>
              <a:t>, 2005)</a:t>
            </a:r>
            <a:r>
              <a:rPr lang="en-US" sz="1000" dirty="0">
                <a:effectLst/>
                <a:latin typeface="Arial" panose="020B0604020202020204" pitchFamily="34" charset="0"/>
                <a:ea typeface="Times New Roman" panose="02020603050405020304" pitchFamily="18" charset="0"/>
              </a:rPr>
              <a:t>. </a:t>
            </a:r>
          </a:p>
        </p:txBody>
      </p:sp>
      <p:cxnSp>
        <p:nvCxnSpPr>
          <p:cNvPr id="46" name="Straight Arrow Connector 45">
            <a:extLst>
              <a:ext uri="{FF2B5EF4-FFF2-40B4-BE49-F238E27FC236}">
                <a16:creationId xmlns:a16="http://schemas.microsoft.com/office/drawing/2014/main" id="{AB57C9FD-FDEB-2F82-3A4D-C7F08012AC89}"/>
              </a:ext>
            </a:extLst>
          </p:cNvPr>
          <p:cNvCxnSpPr>
            <a:cxnSpLocks/>
          </p:cNvCxnSpPr>
          <p:nvPr/>
        </p:nvCxnSpPr>
        <p:spPr>
          <a:xfrm flipH="1">
            <a:off x="6184232" y="525977"/>
            <a:ext cx="1299362" cy="14351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385FA8FC-4C46-4038-8CD1-5E9E21D14503}"/>
              </a:ext>
            </a:extLst>
          </p:cNvPr>
          <p:cNvCxnSpPr>
            <a:cxnSpLocks/>
          </p:cNvCxnSpPr>
          <p:nvPr/>
        </p:nvCxnSpPr>
        <p:spPr>
          <a:xfrm flipH="1">
            <a:off x="6096000" y="3092116"/>
            <a:ext cx="1435670" cy="336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7" name="Content Placeholder 2">
            <a:extLst>
              <a:ext uri="{FF2B5EF4-FFF2-40B4-BE49-F238E27FC236}">
                <a16:creationId xmlns:a16="http://schemas.microsoft.com/office/drawing/2014/main" id="{4899C486-40D4-3D04-20E3-2797F8EF3920}"/>
              </a:ext>
            </a:extLst>
          </p:cNvPr>
          <p:cNvSpPr txBox="1">
            <a:spLocks/>
          </p:cNvSpPr>
          <p:nvPr/>
        </p:nvSpPr>
        <p:spPr>
          <a:xfrm>
            <a:off x="7517247" y="1961147"/>
            <a:ext cx="1939856" cy="136582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spcBef>
                <a:spcPts val="0"/>
              </a:spcBef>
              <a:spcAft>
                <a:spcPts val="0"/>
              </a:spcAft>
            </a:pPr>
            <a:r>
              <a:rPr lang="en-US" sz="1000" b="1" dirty="0">
                <a:effectLst/>
                <a:latin typeface="Arial" panose="020B0604020202020204" pitchFamily="34" charset="0"/>
                <a:ea typeface="Times New Roman" panose="02020603050405020304" pitchFamily="18" charset="0"/>
                <a:cs typeface="Arial" panose="020B0604020202020204" pitchFamily="34" charset="0"/>
              </a:rPr>
              <a:t>Stomach</a:t>
            </a:r>
            <a:endParaRPr lang="en-US" sz="1000" dirty="0">
              <a:effectLst/>
              <a:latin typeface="Arial" panose="020B0604020202020204" pitchFamily="34" charset="0"/>
              <a:ea typeface="Times New Roman" panose="02020603050405020304" pitchFamily="18" charset="0"/>
              <a:cs typeface="Arial" panose="020B0604020202020204" pitchFamily="34" charset="0"/>
            </a:endParaRPr>
          </a:p>
          <a:p>
            <a:pPr marL="0" marR="0" indent="0">
              <a:spcBef>
                <a:spcPts val="0"/>
              </a:spcBef>
              <a:spcAft>
                <a:spcPts val="0"/>
              </a:spcAft>
              <a:buNone/>
            </a:pPr>
            <a:r>
              <a:rPr lang="en-US" sz="1000" dirty="0">
                <a:effectLst/>
                <a:latin typeface="Arial" panose="020B0604020202020204" pitchFamily="34" charset="0"/>
                <a:ea typeface="Times New Roman" panose="02020603050405020304" pitchFamily="18" charset="0"/>
              </a:rPr>
              <a:t>It is muscular organs that digests the food. When stomach receives food it produces acids and enzymes that break food.</a:t>
            </a:r>
            <a:endParaRPr lang="en-US" sz="1100" dirty="0">
              <a:latin typeface="Arial" panose="020B0604020202020204" pitchFamily="34" charset="0"/>
              <a:cs typeface="Arial" panose="020B0604020202020204" pitchFamily="34" charset="0"/>
            </a:endParaRPr>
          </a:p>
        </p:txBody>
      </p:sp>
      <p:sp>
        <p:nvSpPr>
          <p:cNvPr id="58" name="Content Placeholder 2">
            <a:extLst>
              <a:ext uri="{FF2B5EF4-FFF2-40B4-BE49-F238E27FC236}">
                <a16:creationId xmlns:a16="http://schemas.microsoft.com/office/drawing/2014/main" id="{531F651A-851A-38A7-5CAC-98423578D824}"/>
              </a:ext>
            </a:extLst>
          </p:cNvPr>
          <p:cNvSpPr txBox="1">
            <a:spLocks/>
          </p:cNvSpPr>
          <p:nvPr/>
        </p:nvSpPr>
        <p:spPr>
          <a:xfrm>
            <a:off x="7148143" y="4866535"/>
            <a:ext cx="2376710" cy="1666612"/>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just">
              <a:spcBef>
                <a:spcPts val="0"/>
              </a:spcBef>
              <a:spcAft>
                <a:spcPts val="0"/>
              </a:spcAft>
            </a:pPr>
            <a:r>
              <a:rPr lang="en-US" sz="1200" b="1" dirty="0">
                <a:effectLst/>
                <a:latin typeface="Arial" panose="020B0604020202020204" pitchFamily="34" charset="0"/>
                <a:ea typeface="Times New Roman" panose="02020603050405020304" pitchFamily="18" charset="0"/>
              </a:rPr>
              <a:t>Small Intestine: </a:t>
            </a:r>
            <a:endParaRPr lang="en-US" sz="1200" dirty="0">
              <a:effectLst/>
              <a:latin typeface="Times New Roman" panose="02020603050405020304" pitchFamily="18" charset="0"/>
              <a:ea typeface="Times New Roman" panose="02020603050405020304" pitchFamily="18" charset="0"/>
            </a:endParaRPr>
          </a:p>
          <a:p>
            <a:pPr marL="0" marR="0" indent="0" algn="just">
              <a:spcBef>
                <a:spcPts val="0"/>
              </a:spcBef>
              <a:spcAft>
                <a:spcPts val="0"/>
              </a:spcAft>
              <a:buNone/>
            </a:pPr>
            <a:r>
              <a:rPr lang="en-US" sz="1200" dirty="0">
                <a:effectLst/>
                <a:latin typeface="Arial" panose="020B0604020202020204" pitchFamily="34" charset="0"/>
                <a:ea typeface="Times New Roman" panose="02020603050405020304" pitchFamily="18" charset="0"/>
              </a:rPr>
              <a:t>The small intestine is made up of three segments: the jejunum, ileum, and duodenum. It is a long, coiled tube. Villi, which resemble many finger-like projections, are found throughout its inner lining and enhance the surface area for absorption. Intestinal glands that produce enzymes to further break down nutrients are found in the small intestine. It is encircled by layers of smooth muscle that help in peristalsis to move and mix chyme (</a:t>
            </a:r>
            <a:r>
              <a:rPr lang="en-US" sz="1200" b="0" i="0" dirty="0">
                <a:solidFill>
                  <a:srgbClr val="222222"/>
                </a:solidFill>
                <a:effectLst/>
                <a:latin typeface="Arial" panose="020B0604020202020204" pitchFamily="34" charset="0"/>
              </a:rPr>
              <a:t>Thomson,2019)</a:t>
            </a:r>
            <a:r>
              <a:rPr lang="en-US" sz="1200" dirty="0">
                <a:effectLst/>
                <a:latin typeface="Arial" panose="020B0604020202020204" pitchFamily="34" charset="0"/>
                <a:ea typeface="Times New Roman" panose="02020603050405020304" pitchFamily="18" charset="0"/>
              </a:rPr>
              <a:t>.</a:t>
            </a:r>
          </a:p>
          <a:p>
            <a:pPr algn="just"/>
            <a:endParaRPr lang="en-US" sz="1100" dirty="0">
              <a:latin typeface="Arial" panose="020B0604020202020204" pitchFamily="34" charset="0"/>
              <a:cs typeface="Arial" panose="020B0604020202020204" pitchFamily="34" charset="0"/>
            </a:endParaRPr>
          </a:p>
        </p:txBody>
      </p:sp>
      <p:cxnSp>
        <p:nvCxnSpPr>
          <p:cNvPr id="63" name="Straight Arrow Connector 62">
            <a:extLst>
              <a:ext uri="{FF2B5EF4-FFF2-40B4-BE49-F238E27FC236}">
                <a16:creationId xmlns:a16="http://schemas.microsoft.com/office/drawing/2014/main" id="{5852ED0B-F700-3965-947C-541D6C5E9587}"/>
              </a:ext>
            </a:extLst>
          </p:cNvPr>
          <p:cNvCxnSpPr/>
          <p:nvPr/>
        </p:nvCxnSpPr>
        <p:spPr>
          <a:xfrm flipH="1">
            <a:off x="6424863" y="2069432"/>
            <a:ext cx="1203158" cy="904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DCB9D481-57B5-865E-D67F-6168CB5E3A0E}"/>
              </a:ext>
            </a:extLst>
          </p:cNvPr>
          <p:cNvSpPr txBox="1">
            <a:spLocks/>
          </p:cNvSpPr>
          <p:nvPr/>
        </p:nvSpPr>
        <p:spPr>
          <a:xfrm>
            <a:off x="110060" y="3706616"/>
            <a:ext cx="1947695" cy="1112604"/>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indent="0" algn="ctr">
              <a:spcBef>
                <a:spcPts val="0"/>
              </a:spcBef>
              <a:spcAft>
                <a:spcPts val="1000"/>
              </a:spcAft>
              <a:buNone/>
            </a:pPr>
            <a:r>
              <a:rPr lang="en-US" sz="1000" b="1" u="sng" dirty="0">
                <a:effectLst/>
                <a:latin typeface="Arial" panose="020B0604020202020204" pitchFamily="34" charset="0"/>
                <a:ea typeface="Calibri" panose="020F0502020204030204" pitchFamily="34" charset="0"/>
                <a:cs typeface="Times New Roman" panose="02020603050405020304" pitchFamily="18" charset="0"/>
              </a:rPr>
              <a:t>Gastro esophageal reflux disease (GERD)</a:t>
            </a:r>
            <a:endParaRPr lang="en-US" sz="1000" b="1"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spcBef>
                <a:spcPts val="0"/>
              </a:spcBef>
              <a:spcAft>
                <a:spcPts val="1000"/>
              </a:spcAft>
            </a:pPr>
            <a:r>
              <a:rPr lang="en-US" sz="1000" dirty="0">
                <a:effectLst/>
                <a:latin typeface="Arial" panose="020B0604020202020204" pitchFamily="34" charset="0"/>
                <a:ea typeface="Calibri" panose="020F0502020204030204" pitchFamily="34" charset="0"/>
                <a:cs typeface="Times New Roman" panose="02020603050405020304" pitchFamily="18" charset="0"/>
              </a:rPr>
              <a:t>Gastro esophageal reflux disease (GERD) affects the digestive tract. Because of the decay of the lower esophageal sphincter, GERD causes stomach acid to reflux into the esophagus. Heartburn, stomach discomfort, and regurgitation are some of the symptoms this illness might bring. The lower esophageal sphincter is the specific organ involved, and knowing the digestive system's anatomy explains the underlying physiology causing the symptoms (Yen, 2001). </a:t>
            </a:r>
            <a:endParaRPr lang="en-US"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7" name="Content Placeholder 2">
            <a:extLst>
              <a:ext uri="{FF2B5EF4-FFF2-40B4-BE49-F238E27FC236}">
                <a16:creationId xmlns:a16="http://schemas.microsoft.com/office/drawing/2014/main" id="{E409A621-864E-4D7C-D6B4-9519BE1241F4}"/>
              </a:ext>
            </a:extLst>
          </p:cNvPr>
          <p:cNvSpPr txBox="1">
            <a:spLocks/>
          </p:cNvSpPr>
          <p:nvPr/>
        </p:nvSpPr>
        <p:spPr>
          <a:xfrm>
            <a:off x="9469499" y="307598"/>
            <a:ext cx="2499588" cy="1365823"/>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marR="0" algn="ctr">
              <a:spcBef>
                <a:spcPts val="0"/>
              </a:spcBef>
              <a:spcAft>
                <a:spcPts val="1000"/>
              </a:spcAft>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Managing Health Issues within the Digestive System</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Lifestyle Modifications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Stress management:</a:t>
            </a:r>
            <a:r>
              <a:rPr lang="en-US" sz="900" dirty="0">
                <a:effectLst/>
                <a:latin typeface="Arial" panose="020B0604020202020204" pitchFamily="34" charset="0"/>
                <a:ea typeface="Calibri" panose="020F0502020204030204" pitchFamily="34" charset="0"/>
                <a:cs typeface="Times New Roman" panose="02020603050405020304" pitchFamily="18" charset="0"/>
              </a:rPr>
              <a:t>. Encouragement of stress reduction strategies, including routine exercise, mindfulness, and relaxation methods, can assist with symptoms.</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Exercise:</a:t>
            </a:r>
            <a:r>
              <a:rPr lang="en-US" sz="900" dirty="0">
                <a:effectLst/>
                <a:latin typeface="Arial" panose="020B0604020202020204" pitchFamily="34" charset="0"/>
                <a:ea typeface="Calibri" panose="020F0502020204030204" pitchFamily="34" charset="0"/>
                <a:cs typeface="Times New Roman" panose="02020603050405020304" pitchFamily="18" charset="0"/>
              </a:rPr>
              <a:t> Regular exercise encourages sound digestion and aids in controlling bowel motions. </a:t>
            </a:r>
          </a:p>
          <a:p>
            <a:pPr marL="0" marR="0" lvl="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Dietary Adjustments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Fiber Intake:</a:t>
            </a:r>
            <a:r>
              <a:rPr lang="en-US" sz="900" dirty="0">
                <a:effectLst/>
                <a:latin typeface="Arial" panose="020B0604020202020204" pitchFamily="34" charset="0"/>
                <a:ea typeface="Calibri" panose="020F0502020204030204" pitchFamily="34" charset="0"/>
                <a:cs typeface="Times New Roman" panose="02020603050405020304" pitchFamily="18" charset="0"/>
              </a:rPr>
              <a:t> Eating enough fiber is important to help you maintain regular bowel movements and avoid constipation. Eating different fruits, vegetables, whole grains, and legumes gradually can help control IBS symptoms (</a:t>
            </a:r>
            <a:r>
              <a:rPr lang="en-US" sz="900" b="0" i="0" dirty="0">
                <a:solidFill>
                  <a:srgbClr val="222222"/>
                </a:solidFill>
                <a:effectLst/>
                <a:latin typeface="Arial" panose="020B0604020202020204" pitchFamily="34" charset="0"/>
              </a:rPr>
              <a:t>Hamilton</a:t>
            </a:r>
            <a:r>
              <a:rPr lang="en-US" sz="900" dirty="0">
                <a:effectLst/>
                <a:latin typeface="Arial" panose="020B0604020202020204" pitchFamily="34" charset="0"/>
                <a:ea typeface="Calibri" panose="020F0502020204030204" pitchFamily="34" charset="0"/>
                <a:cs typeface="Times New Roman" panose="02020603050405020304" pitchFamily="18" charset="0"/>
              </a:rPr>
              <a:t>, 2000). </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Food Triggers: </a:t>
            </a:r>
            <a:r>
              <a:rPr lang="en-US" sz="900" dirty="0">
                <a:effectLst/>
                <a:latin typeface="Arial" panose="020B0604020202020204" pitchFamily="34" charset="0"/>
                <a:ea typeface="Calibri" panose="020F0502020204030204" pitchFamily="34" charset="0"/>
                <a:cs typeface="Times New Roman" panose="02020603050405020304" pitchFamily="18" charset="0"/>
              </a:rPr>
              <a:t>Some people's IBS symptoms may be aggravated by specific foods. Identifying and staying away from trigger foods like hot food, fatty food, caffeine, and alcohol can greatly enhance symptom management. </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Meal Patterns:</a:t>
            </a:r>
            <a:r>
              <a:rPr lang="en-US" sz="900" dirty="0">
                <a:effectLst/>
                <a:latin typeface="Arial" panose="020B0604020202020204" pitchFamily="34" charset="0"/>
                <a:ea typeface="Calibri" panose="020F0502020204030204" pitchFamily="34" charset="0"/>
                <a:cs typeface="Times New Roman" panose="02020603050405020304" pitchFamily="18" charset="0"/>
              </a:rPr>
              <a:t> Promoting balanced, regular mealtime routines, including smaller, more frequent meals, might lessen symptoms by avoiding overtaxing the digestive system.</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ctr">
              <a:spcBef>
                <a:spcPts val="0"/>
              </a:spcBef>
              <a:spcAft>
                <a:spcPts val="1000"/>
              </a:spcAft>
              <a:buNone/>
            </a:pPr>
            <a:r>
              <a:rPr lang="en-US" sz="900" b="1" u="sng" dirty="0">
                <a:effectLst/>
                <a:latin typeface="Arial" panose="020B0604020202020204" pitchFamily="34" charset="0"/>
                <a:ea typeface="Calibri" panose="020F0502020204030204" pitchFamily="34" charset="0"/>
                <a:cs typeface="Times New Roman" panose="02020603050405020304" pitchFamily="18" charset="0"/>
              </a:rPr>
              <a:t>Medical Interventions</a:t>
            </a:r>
            <a:endParaRPr lang="en-US" sz="900"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0"/>
              </a:spcAft>
              <a:buNone/>
            </a:pPr>
            <a:r>
              <a:rPr lang="en-US" sz="900" dirty="0">
                <a:effectLst/>
                <a:latin typeface="Arial" panose="020B0604020202020204" pitchFamily="34" charset="0"/>
                <a:ea typeface="Calibri" panose="020F0502020204030204" pitchFamily="34" charset="0"/>
                <a:cs typeface="Times New Roman" panose="02020603050405020304" pitchFamily="18" charset="0"/>
              </a:rPr>
              <a:t>For Illustration, </a:t>
            </a:r>
            <a:r>
              <a:rPr lang="en-US" sz="900" b="1" dirty="0">
                <a:effectLst/>
                <a:latin typeface="Arial" panose="020B0604020202020204" pitchFamily="34" charset="0"/>
                <a:ea typeface="Calibri" panose="020F0502020204030204" pitchFamily="34" charset="0"/>
                <a:cs typeface="Times New Roman" panose="02020603050405020304" pitchFamily="18" charset="0"/>
              </a:rPr>
              <a:t>antispasmodic drugs</a:t>
            </a:r>
            <a:r>
              <a:rPr lang="en-US" sz="900" dirty="0">
                <a:effectLst/>
                <a:latin typeface="Arial" panose="020B0604020202020204" pitchFamily="34" charset="0"/>
                <a:ea typeface="Calibri" panose="020F0502020204030204" pitchFamily="34" charset="0"/>
                <a:cs typeface="Times New Roman" panose="02020603050405020304" pitchFamily="18" charset="0"/>
              </a:rPr>
              <a:t> can help relieve abdominal pain and cramping in IBS cases. At the same time, proton pump impediments may be used to reduce stomach acid products in cases of gastro esophageal reflux diseases (GERD</a:t>
            </a:r>
            <a:r>
              <a:rPr lang="en-US" sz="900">
                <a:effectLst/>
                <a:latin typeface="Arial" panose="020B0604020202020204" pitchFamily="34" charset="0"/>
                <a:ea typeface="Calibri" panose="020F0502020204030204" pitchFamily="34" charset="0"/>
                <a:cs typeface="Times New Roman" panose="02020603050405020304" pitchFamily="18" charset="0"/>
              </a:rPr>
              <a:t>) (</a:t>
            </a:r>
            <a:r>
              <a:rPr lang="en-US" sz="900" b="0" i="0">
                <a:solidFill>
                  <a:srgbClr val="222222"/>
                </a:solidFill>
                <a:effectLst/>
                <a:latin typeface="Arial" panose="020B0604020202020204" pitchFamily="34" charset="0"/>
              </a:rPr>
              <a:t>Bosman</a:t>
            </a:r>
            <a:r>
              <a:rPr lang="en-US" sz="900">
                <a:effectLst/>
                <a:latin typeface="Arial" panose="020B0604020202020204" pitchFamily="34" charset="0"/>
                <a:ea typeface="Calibri" panose="020F0502020204030204" pitchFamily="34" charset="0"/>
                <a:cs typeface="Times New Roman" panose="02020603050405020304" pitchFamily="18" charset="0"/>
              </a:rPr>
              <a:t>, 2010).</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spcBef>
                <a:spcPts val="0"/>
              </a:spcBef>
              <a:spcAft>
                <a:spcPts val="1000"/>
              </a:spcAft>
              <a:buNone/>
            </a:pPr>
            <a:r>
              <a:rPr lang="en-US" sz="900" b="1" dirty="0">
                <a:effectLst/>
                <a:latin typeface="Arial" panose="020B0604020202020204" pitchFamily="34" charset="0"/>
                <a:ea typeface="Calibri" panose="020F0502020204030204" pitchFamily="34" charset="0"/>
                <a:cs typeface="Times New Roman" panose="02020603050405020304" pitchFamily="18" charset="0"/>
              </a:rPr>
              <a:t>Probiotics</a:t>
            </a:r>
            <a:r>
              <a:rPr lang="en-US" sz="900" dirty="0">
                <a:effectLst/>
                <a:latin typeface="Arial" panose="020B0604020202020204" pitchFamily="34" charset="0"/>
                <a:ea typeface="Calibri" panose="020F0502020204030204" pitchFamily="34" charset="0"/>
                <a:cs typeface="Times New Roman" panose="02020603050405020304" pitchFamily="18" charset="0"/>
              </a:rPr>
              <a:t>, which are beneficial bacteria, can help restore the natural balance of gut micro biota and alleviate symptoms in certain digestive diseases. Probiotic supplements or incorporating probiotic-rich foods like yogurt and fermented vegetables into the diet may be recommended (</a:t>
            </a:r>
            <a:r>
              <a:rPr lang="en-US" sz="900" b="0" i="0" dirty="0" err="1">
                <a:solidFill>
                  <a:srgbClr val="222222"/>
                </a:solidFill>
                <a:effectLst/>
                <a:latin typeface="Arial" panose="020B0604020202020204" pitchFamily="34" charset="0"/>
              </a:rPr>
              <a:t>Karasov</a:t>
            </a:r>
            <a:r>
              <a:rPr lang="en-US" sz="900" dirty="0">
                <a:effectLst/>
                <a:latin typeface="Arial" panose="020B0604020202020204" pitchFamily="34" charset="0"/>
                <a:ea typeface="Calibri" panose="020F0502020204030204" pitchFamily="34" charset="0"/>
                <a:cs typeface="Times New Roman" panose="02020603050405020304" pitchFamily="18" charset="0"/>
              </a:rPr>
              <a:t>, 2011).</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spcBef>
                <a:spcPts val="0"/>
              </a:spcBef>
              <a:spcAft>
                <a:spcPts val="1000"/>
              </a:spcAft>
              <a:buFont typeface="+mj-lt"/>
              <a:buAutoNum type="alphaLcParenR"/>
            </a:pPr>
            <a:endParaRPr lang="en-US" sz="9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Bef>
                <a:spcPts val="0"/>
              </a:spcBef>
              <a:spcAft>
                <a:spcPts val="1000"/>
              </a:spcAft>
              <a:buFont typeface="+mj-lt"/>
              <a:buAutoNum type="alphaLcParenR"/>
            </a:pP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spcBef>
                <a:spcPts val="0"/>
              </a:spcBef>
              <a:spcAft>
                <a:spcPts val="0"/>
              </a:spcAft>
              <a:buNone/>
            </a:pPr>
            <a:r>
              <a:rPr lang="en-US" sz="900" dirty="0">
                <a:effectLst/>
                <a:latin typeface="Arial" panose="020B0604020202020204" pitchFamily="34" charset="0"/>
                <a:ea typeface="Times New Roman" panose="02020603050405020304" pitchFamily="18" charset="0"/>
              </a:rPr>
              <a:t>.</a:t>
            </a:r>
          </a:p>
        </p:txBody>
      </p:sp>
      <p:cxnSp>
        <p:nvCxnSpPr>
          <p:cNvPr id="7" name="Straight Arrow Connector 6">
            <a:extLst>
              <a:ext uri="{FF2B5EF4-FFF2-40B4-BE49-F238E27FC236}">
                <a16:creationId xmlns:a16="http://schemas.microsoft.com/office/drawing/2014/main" id="{B0DE9AA1-F32D-C4F2-9ECD-56CBB5BCD230}"/>
              </a:ext>
            </a:extLst>
          </p:cNvPr>
          <p:cNvCxnSpPr/>
          <p:nvPr/>
        </p:nvCxnSpPr>
        <p:spPr>
          <a:xfrm flipH="1" flipV="1">
            <a:off x="6583680" y="3896751"/>
            <a:ext cx="815097" cy="969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4416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A4CB-C8A8-D8C3-9776-67373B54DB12}"/>
              </a:ext>
            </a:extLst>
          </p:cNvPr>
          <p:cNvSpPr>
            <a:spLocks noGrp="1"/>
          </p:cNvSpPr>
          <p:nvPr>
            <p:ph type="title"/>
          </p:nvPr>
        </p:nvSpPr>
        <p:spPr/>
        <p:txBody>
          <a:bodyPr>
            <a:normAutofit/>
          </a:bodyPr>
          <a:lstStyle/>
          <a:p>
            <a:r>
              <a:rPr lang="en-US" sz="3600"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72D6CBD-1D3E-3DB8-4A0A-37850396ABD5}"/>
              </a:ext>
            </a:extLst>
          </p:cNvPr>
          <p:cNvSpPr>
            <a:spLocks noGrp="1"/>
          </p:cNvSpPr>
          <p:nvPr>
            <p:ph idx="1"/>
          </p:nvPr>
        </p:nvSpPr>
        <p:spPr/>
        <p:txBody>
          <a:bodyPr>
            <a:normAutofit fontScale="55000" lnSpcReduction="20000"/>
          </a:bodyPr>
          <a:lstStyle/>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Dibner, J.J. and Richards, J.D., 2004. The digestive system: challenges and opportunities. </a:t>
            </a:r>
            <a:r>
              <a:rPr lang="en-US" b="0" i="1" dirty="0">
                <a:solidFill>
                  <a:srgbClr val="222222"/>
                </a:solidFill>
                <a:effectLst/>
                <a:latin typeface="Arial" panose="020B0604020202020204" pitchFamily="34" charset="0"/>
              </a:rPr>
              <a:t>Journal of applied poultry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a:t>
            </a:r>
            <a:r>
              <a:rPr lang="en-US" b="0" i="0" dirty="0">
                <a:solidFill>
                  <a:srgbClr val="222222"/>
                </a:solidFill>
                <a:effectLst/>
                <a:latin typeface="Arial" panose="020B0604020202020204" pitchFamily="34" charset="0"/>
              </a:rPr>
              <a:t>(1), pp.86-93.</a:t>
            </a:r>
            <a:endParaRPr lang="en-US" b="0" i="0" dirty="0">
              <a:solidFill>
                <a:srgbClr val="222222"/>
              </a:solidFill>
              <a:latin typeface="Arial" panose="020B0604020202020204" pitchFamily="34" charset="0"/>
            </a:endParaRP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Yen, J.T., 2001. Digestive system. </a:t>
            </a:r>
            <a:r>
              <a:rPr lang="en-US" b="0" i="1" dirty="0">
                <a:solidFill>
                  <a:srgbClr val="222222"/>
                </a:solidFill>
                <a:effectLst/>
                <a:latin typeface="Arial" panose="020B0604020202020204" pitchFamily="34" charset="0"/>
              </a:rPr>
              <a:t>Biology of the Domestic Pig. Edited by W. Pond and H. </a:t>
            </a:r>
            <a:r>
              <a:rPr lang="en-US" b="0" i="1" dirty="0" err="1">
                <a:solidFill>
                  <a:srgbClr val="222222"/>
                </a:solidFill>
                <a:effectLst/>
                <a:latin typeface="Arial" panose="020B0604020202020204" pitchFamily="34" charset="0"/>
              </a:rPr>
              <a:t>Mersmann</a:t>
            </a:r>
            <a:r>
              <a:rPr lang="en-US" b="0" i="1" dirty="0">
                <a:solidFill>
                  <a:srgbClr val="222222"/>
                </a:solidFill>
                <a:effectLst/>
                <a:latin typeface="Arial" panose="020B0604020202020204" pitchFamily="34" charset="0"/>
              </a:rPr>
              <a:t>. Cornell University. Press USA</a:t>
            </a:r>
            <a:r>
              <a:rPr lang="en-US" b="0" i="0" dirty="0">
                <a:solidFill>
                  <a:srgbClr val="222222"/>
                </a:solidFill>
                <a:effectLst/>
                <a:latin typeface="Arial" panose="020B0604020202020204" pitchFamily="34" charset="0"/>
              </a:rPr>
              <a:t>.</a:t>
            </a:r>
            <a:endParaRPr lang="en-US" dirty="0">
              <a:solidFill>
                <a:srgbClr val="222222"/>
              </a:solidFill>
              <a:effectLst/>
              <a:latin typeface="Arial" panose="020B0604020202020204" pitchFamily="34" charset="0"/>
            </a:endParaRPr>
          </a:p>
          <a:p>
            <a:pPr marL="457200" marR="0" indent="-457200" algn="just">
              <a:lnSpc>
                <a:spcPct val="170000"/>
              </a:lnSpc>
              <a:spcBef>
                <a:spcPts val="0"/>
              </a:spcBef>
              <a:spcAft>
                <a:spcPts val="0"/>
              </a:spcAft>
            </a:pPr>
            <a:r>
              <a:rPr lang="en-US" b="0" i="0" dirty="0" err="1">
                <a:solidFill>
                  <a:srgbClr val="222222"/>
                </a:solidFill>
                <a:effectLst/>
                <a:latin typeface="Arial" panose="020B0604020202020204" pitchFamily="34" charset="0"/>
              </a:rPr>
              <a:t>Svihus</a:t>
            </a:r>
            <a:r>
              <a:rPr lang="en-US" b="0" i="0" dirty="0">
                <a:solidFill>
                  <a:srgbClr val="222222"/>
                </a:solidFill>
                <a:effectLst/>
                <a:latin typeface="Arial" panose="020B0604020202020204" pitchFamily="34" charset="0"/>
              </a:rPr>
              <a:t>, B. (2014). Function of the digestive system. </a:t>
            </a:r>
            <a:r>
              <a:rPr lang="en-US" b="0" i="1" dirty="0">
                <a:solidFill>
                  <a:srgbClr val="222222"/>
                </a:solidFill>
                <a:effectLst/>
                <a:latin typeface="Arial" panose="020B0604020202020204" pitchFamily="34" charset="0"/>
              </a:rPr>
              <a:t>Journal of Applied Poultry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(2), 306-314.</a:t>
            </a:r>
            <a:endParaRPr lang="en-US" b="0" i="0" dirty="0">
              <a:solidFill>
                <a:srgbClr val="222222"/>
              </a:solidFill>
              <a:latin typeface="Arial" panose="020B0604020202020204" pitchFamily="34" charset="0"/>
            </a:endParaRP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Thomson, J.R. and Friendship, R.M., 2019. Digestive system. </a:t>
            </a:r>
            <a:r>
              <a:rPr lang="en-US" b="0" i="1" dirty="0">
                <a:solidFill>
                  <a:srgbClr val="222222"/>
                </a:solidFill>
                <a:effectLst/>
                <a:latin typeface="Arial" panose="020B0604020202020204" pitchFamily="34" charset="0"/>
              </a:rPr>
              <a:t>Diseases of swine</a:t>
            </a:r>
            <a:r>
              <a:rPr lang="en-US" b="0" i="0" dirty="0">
                <a:solidFill>
                  <a:srgbClr val="222222"/>
                </a:solidFill>
                <a:effectLst/>
                <a:latin typeface="Arial" panose="020B0604020202020204" pitchFamily="34" charset="0"/>
              </a:rPr>
              <a:t>, pp.234-263.</a:t>
            </a: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Hamilton, S.R. and </a:t>
            </a:r>
            <a:r>
              <a:rPr lang="en-US" b="0" i="0" dirty="0" err="1">
                <a:solidFill>
                  <a:srgbClr val="222222"/>
                </a:solidFill>
                <a:effectLst/>
                <a:latin typeface="Arial" panose="020B0604020202020204" pitchFamily="34" charset="0"/>
              </a:rPr>
              <a:t>Aaltonen</a:t>
            </a:r>
            <a:r>
              <a:rPr lang="en-US" b="0" i="0" dirty="0">
                <a:solidFill>
                  <a:srgbClr val="222222"/>
                </a:solidFill>
                <a:effectLst/>
                <a:latin typeface="Arial" panose="020B0604020202020204" pitchFamily="34" charset="0"/>
              </a:rPr>
              <a:t>, L.A. eds., 2000. </a:t>
            </a:r>
            <a:r>
              <a:rPr lang="en-US" b="0" i="1" dirty="0">
                <a:solidFill>
                  <a:srgbClr val="222222"/>
                </a:solidFill>
                <a:effectLst/>
                <a:latin typeface="Arial" panose="020B0604020202020204" pitchFamily="34" charset="0"/>
              </a:rPr>
              <a:t>Pathology and genetics of </a:t>
            </a:r>
            <a:r>
              <a:rPr lang="en-US" b="0" i="1" dirty="0" err="1">
                <a:solidFill>
                  <a:srgbClr val="222222"/>
                </a:solidFill>
                <a:effectLst/>
                <a:latin typeface="Arial" panose="020B0604020202020204" pitchFamily="34" charset="0"/>
              </a:rPr>
              <a:t>tumours</a:t>
            </a:r>
            <a:r>
              <a:rPr lang="en-US" b="0" i="1" dirty="0">
                <a:solidFill>
                  <a:srgbClr val="222222"/>
                </a:solidFill>
                <a:effectLst/>
                <a:latin typeface="Arial" panose="020B0604020202020204" pitchFamily="34" charset="0"/>
              </a:rPr>
              <a:t> of the digestive system</a:t>
            </a:r>
            <a:r>
              <a:rPr lang="en-US" b="0" i="0" dirty="0">
                <a:solidFill>
                  <a:srgbClr val="222222"/>
                </a:solidFill>
                <a:effectLst/>
                <a:latin typeface="Arial" panose="020B0604020202020204" pitchFamily="34" charset="0"/>
              </a:rPr>
              <a:t> (Vol. 2). Lyon:: IARC press.</a:t>
            </a:r>
          </a:p>
          <a:p>
            <a:pPr marL="457200" marR="0" indent="-457200" algn="just">
              <a:lnSpc>
                <a:spcPct val="170000"/>
              </a:lnSpc>
              <a:spcBef>
                <a:spcPts val="0"/>
              </a:spcBef>
              <a:spcAft>
                <a:spcPts val="0"/>
              </a:spcAft>
            </a:pPr>
            <a:r>
              <a:rPr lang="en-US" b="0" i="0" dirty="0" err="1">
                <a:solidFill>
                  <a:srgbClr val="222222"/>
                </a:solidFill>
                <a:effectLst/>
                <a:latin typeface="Arial" panose="020B0604020202020204" pitchFamily="34" charset="0"/>
              </a:rPr>
              <a:t>Karasov</a:t>
            </a:r>
            <a:r>
              <a:rPr lang="en-US" b="0" i="0" dirty="0">
                <a:solidFill>
                  <a:srgbClr val="222222"/>
                </a:solidFill>
                <a:effectLst/>
                <a:latin typeface="Arial" panose="020B0604020202020204" pitchFamily="34" charset="0"/>
              </a:rPr>
              <a:t>, W.H., Martinez del Rio, C. and </a:t>
            </a:r>
            <a:r>
              <a:rPr lang="en-US" b="0" i="0" dirty="0" err="1">
                <a:solidFill>
                  <a:srgbClr val="222222"/>
                </a:solidFill>
                <a:effectLst/>
                <a:latin typeface="Arial" panose="020B0604020202020204" pitchFamily="34" charset="0"/>
              </a:rPr>
              <a:t>Caviedes</a:t>
            </a:r>
            <a:r>
              <a:rPr lang="en-US" b="0" i="0" dirty="0">
                <a:solidFill>
                  <a:srgbClr val="222222"/>
                </a:solidFill>
                <a:effectLst/>
                <a:latin typeface="Arial" panose="020B0604020202020204" pitchFamily="34" charset="0"/>
              </a:rPr>
              <a:t>-Vidal, E., 2011. Ecological physiology of diet and digestive systems. </a:t>
            </a:r>
            <a:r>
              <a:rPr lang="en-US" b="0" i="1" dirty="0">
                <a:solidFill>
                  <a:srgbClr val="222222"/>
                </a:solidFill>
                <a:effectLst/>
                <a:latin typeface="Arial" panose="020B0604020202020204" pitchFamily="34" charset="0"/>
              </a:rPr>
              <a:t>Annual review of physiology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73</a:t>
            </a:r>
            <a:r>
              <a:rPr lang="en-US" b="0" i="0" dirty="0">
                <a:solidFill>
                  <a:srgbClr val="222222"/>
                </a:solidFill>
                <a:effectLst/>
                <a:latin typeface="Arial" panose="020B0604020202020204" pitchFamily="34" charset="0"/>
              </a:rPr>
              <a:t>, pp.69-93.</a:t>
            </a:r>
          </a:p>
          <a:p>
            <a:pPr marL="457200" marR="0" indent="-457200" algn="just">
              <a:lnSpc>
                <a:spcPct val="170000"/>
              </a:lnSpc>
              <a:spcBef>
                <a:spcPts val="0"/>
              </a:spcBef>
              <a:spcAft>
                <a:spcPts val="0"/>
              </a:spcAft>
            </a:pPr>
            <a:r>
              <a:rPr lang="en-US" b="0" i="0" dirty="0">
                <a:solidFill>
                  <a:srgbClr val="222222"/>
                </a:solidFill>
                <a:effectLst/>
                <a:latin typeface="Arial" panose="020B0604020202020204" pitchFamily="34" charset="0"/>
              </a:rPr>
              <a:t>Bosman, F.T., Carneiro, F., </a:t>
            </a:r>
            <a:r>
              <a:rPr lang="en-US" b="0" i="0" dirty="0" err="1">
                <a:solidFill>
                  <a:srgbClr val="222222"/>
                </a:solidFill>
                <a:effectLst/>
                <a:latin typeface="Arial" panose="020B0604020202020204" pitchFamily="34" charset="0"/>
              </a:rPr>
              <a:t>Hruban</a:t>
            </a:r>
            <a:r>
              <a:rPr lang="en-US" b="0" i="0" dirty="0">
                <a:solidFill>
                  <a:srgbClr val="222222"/>
                </a:solidFill>
                <a:effectLst/>
                <a:latin typeface="Arial" panose="020B0604020202020204" pitchFamily="34" charset="0"/>
              </a:rPr>
              <a:t>, R.H. and </a:t>
            </a:r>
            <a:r>
              <a:rPr lang="en-US" b="0" i="0" dirty="0" err="1">
                <a:solidFill>
                  <a:srgbClr val="222222"/>
                </a:solidFill>
                <a:effectLst/>
                <a:latin typeface="Arial" panose="020B0604020202020204" pitchFamily="34" charset="0"/>
              </a:rPr>
              <a:t>Theise</a:t>
            </a:r>
            <a:r>
              <a:rPr lang="en-US" b="0" i="0" dirty="0">
                <a:solidFill>
                  <a:srgbClr val="222222"/>
                </a:solidFill>
                <a:effectLst/>
                <a:latin typeface="Arial" panose="020B0604020202020204" pitchFamily="34" charset="0"/>
              </a:rPr>
              <a:t>, N.D., 2010. </a:t>
            </a:r>
            <a:r>
              <a:rPr lang="en-US" b="0" i="1" dirty="0">
                <a:solidFill>
                  <a:srgbClr val="222222"/>
                </a:solidFill>
                <a:effectLst/>
                <a:latin typeface="Arial" panose="020B0604020202020204" pitchFamily="34" charset="0"/>
              </a:rPr>
              <a:t>WHO classification of </a:t>
            </a:r>
            <a:r>
              <a:rPr lang="en-US" b="0" i="1" dirty="0" err="1">
                <a:solidFill>
                  <a:srgbClr val="222222"/>
                </a:solidFill>
                <a:effectLst/>
                <a:latin typeface="Arial" panose="020B0604020202020204" pitchFamily="34" charset="0"/>
              </a:rPr>
              <a:t>tumours</a:t>
            </a:r>
            <a:r>
              <a:rPr lang="en-US" b="0" i="1" dirty="0">
                <a:solidFill>
                  <a:srgbClr val="222222"/>
                </a:solidFill>
                <a:effectLst/>
                <a:latin typeface="Arial" panose="020B0604020202020204" pitchFamily="34" charset="0"/>
              </a:rPr>
              <a:t> of the digestive system</a:t>
            </a:r>
            <a:r>
              <a:rPr lang="en-US" b="0" i="0" dirty="0">
                <a:solidFill>
                  <a:srgbClr val="222222"/>
                </a:solidFill>
                <a:effectLst/>
                <a:latin typeface="Arial" panose="020B0604020202020204" pitchFamily="34" charset="0"/>
              </a:rPr>
              <a:t> (No. Ed. 4). World Health Organization.</a:t>
            </a:r>
            <a:endParaRPr lang="en-US" sz="2000" dirty="0">
              <a:latin typeface="Calibri" panose="020F0502020204030204" pitchFamily="34" charset="0"/>
              <a:ea typeface="Calibri" panose="020F0502020204030204" pitchFamily="34" charset="0"/>
            </a:endParaRPr>
          </a:p>
          <a:p>
            <a:endParaRPr lang="en-US" dirty="0"/>
          </a:p>
        </p:txBody>
      </p:sp>
    </p:spTree>
    <p:extLst>
      <p:ext uri="{BB962C8B-B14F-4D97-AF65-F5344CB8AC3E}">
        <p14:creationId xmlns:p14="http://schemas.microsoft.com/office/powerpoint/2010/main" val="10630898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1100</Words>
  <Application>Microsoft Office PowerPoint</Application>
  <PresentationFormat>Widescreen</PresentationFormat>
  <Paragraphs>48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Calibri</vt:lpstr>
      <vt:lpstr>Times New Roman</vt:lpstr>
      <vt:lpstr>Tw Cen MT</vt:lpstr>
      <vt:lpstr>Wingdings</vt:lpstr>
      <vt:lpstr>Wingdings 2</vt:lpstr>
      <vt:lpstr>Droplet</vt:lpstr>
      <vt:lpstr>Digestive System</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me</dc:creator>
  <cp:lastModifiedBy>Diana Willsher</cp:lastModifiedBy>
  <cp:revision>9</cp:revision>
  <dcterms:created xsi:type="dcterms:W3CDTF">2023-06-14T07:08:04Z</dcterms:created>
  <dcterms:modified xsi:type="dcterms:W3CDTF">2023-06-20T12:15:44Z</dcterms:modified>
</cp:coreProperties>
</file>