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333" r:id="rId2"/>
    <p:sldId id="334" r:id="rId3"/>
    <p:sldId id="335" r:id="rId4"/>
    <p:sldId id="336" r:id="rId5"/>
    <p:sldId id="350" r:id="rId6"/>
    <p:sldId id="337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45" r:id="rId15"/>
    <p:sldId id="346" r:id="rId16"/>
    <p:sldId id="351" r:id="rId17"/>
    <p:sldId id="352" r:id="rId18"/>
    <p:sldId id="353" r:id="rId19"/>
    <p:sldId id="348" r:id="rId20"/>
    <p:sldId id="349" r:id="rId21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00"/>
    <a:srgbClr val="FFFF99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864" autoAdjust="0"/>
  </p:normalViewPr>
  <p:slideViewPr>
    <p:cSldViewPr>
      <p:cViewPr varScale="1">
        <p:scale>
          <a:sx n="50" d="100"/>
          <a:sy n="50" d="100"/>
        </p:scale>
        <p:origin x="108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419B737C-23CA-4C10-9208-B107580924FF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30787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8A883DA-D86A-40C6-8115-042BEAC32228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951385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6058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37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260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3290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061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090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4798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0962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352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5498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2351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5575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8352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6026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484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9231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7381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158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159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250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F2C5CDF-F17B-4C09-BD63-8C42900D73C7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 sz="1800">
              <a:ea typeface="+mn-ea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9531E5B-C981-450C-BD9C-2187FA2730F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51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10597ED-18B1-40E4-AB7D-4FCB77858665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 sz="1800">
              <a:ea typeface="+mn-ea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A088F29-7C95-4FB1-BC99-B32F6F7EA5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64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12EE460-9BAE-40E8-B831-A84867EB3405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C12A03A-5973-4800-BE0B-6B0DA54661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278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3ADDF7E-88F0-47AF-9E99-074BD8173587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097F4A6-4787-49BA-BCE1-A48AD7CED4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266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6506137-2C39-4487-B8CD-744A19DEBECE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D53C203-4AD0-4AFA-A8E6-E54187EA01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59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478490C-1FB8-4B4E-9CE8-93798398BF46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D7F537D-15E1-4A94-87CD-69AC37F748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79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C9BD0B9-11D1-4204-80C9-0229F4F9E512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3FF6F8C-5B99-4BC6-B007-48C2D0BFA80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38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68A5734-B598-46CB-94B1-11699FE766E5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2FC7ACB-7E15-47B5-96C7-1DE0D2E572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5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D825CC5-DC44-4EF1-B0DB-FB065CCBD97F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4633884-840E-414E-9732-301ED184DF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730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66630C3-9FDE-4F27-98C4-A1828EBB4CF9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3F96800-E431-41E6-A9DB-E564698936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85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22E25AF-849C-47C8-BD4C-5FD108A40229}" type="datetimeFigureOut">
              <a:rPr lang="en-GB"/>
              <a:pPr>
                <a:defRPr/>
              </a:pPr>
              <a:t>03/05/2018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1F51EF6-6C54-440B-AE8F-F4753955FA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19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36639913-0083-4E03-BDE9-93B69CA8CBC4}" type="datetimeFigureOut">
              <a:rPr lang="en-GB">
                <a:ea typeface="+mn-ea"/>
              </a:rPr>
              <a:pPr>
                <a:defRPr/>
              </a:pPr>
              <a:t>03/05/2018</a:t>
            </a:fld>
            <a:endParaRPr lang="en-GB" dirty="0">
              <a:ea typeface="+mn-ea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6B3D9B4E-B5F0-4545-B910-139CCD5D1A53}" type="slidenum">
              <a:rPr lang="en-GB">
                <a:ea typeface="+mn-ea"/>
              </a:rPr>
              <a:pPr>
                <a:defRPr/>
              </a:pPr>
              <a:t>‹#›</a:t>
            </a:fld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28009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sselltrust.org/news-and-blog/latest-stats/end-year-stat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rf.org.uk/report/poverty-participation-and-choic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9aSp9bFmM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rf.org.uk/report/uk-poverty-2017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Tlodi yn yr 21ain </a:t>
            </a:r>
            <a: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ganrif</a:t>
            </a:r>
            <a:br>
              <a:rPr lang="cy-GB" altLang="cy-GB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cy-GB" altLang="cy-GB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en-US" altLang="cy-GB" i="1" dirty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>Poverty in the 21st century</a:t>
            </a:r>
            <a:endParaRPr lang="cy-GB" altLang="cy-GB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0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3284538"/>
            <a:ext cx="3810000" cy="23082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i="1" dirty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sz="2800" dirty="0" smtClean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6899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Cynnwys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Content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Diffiniadau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Sefyllfa heddiw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Stereoteipio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Cyfryngau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Deddfwriaeth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Ymyrraeth gynnar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Cwestiynau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Definitions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Situation today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Stereotyping/Stigma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Media 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Legislation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Early intervention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Questions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82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Mathau o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dlodi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Types of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 ariannol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 cyfranogi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 gwasanaethau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 gwledig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 tanwydd</a:t>
            </a:r>
          </a:p>
          <a:p>
            <a:pPr>
              <a:buFontTx/>
              <a:buChar char="•"/>
              <a:defRPr/>
            </a:pP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Eraill…?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Income poverty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Participation poverty 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Service poverty 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Rural poverty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Fuel poverty</a:t>
            </a:r>
          </a:p>
          <a:p>
            <a:pPr>
              <a:buFontTx/>
              <a:buChar char="•"/>
              <a:defRPr/>
            </a:pPr>
            <a:endParaRPr lang="en-US" altLang="en-US" sz="2400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Others…?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52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Cysyniad o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dlodi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cymharol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Concept of relative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417646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….the lack of resources to obtain the types of diet, participate in the activities and have the living conditions and amenities which are customary…in societies to which (people) belong.</a:t>
            </a:r>
          </a:p>
          <a:p>
            <a:pPr marL="0" indent="0" algn="r">
              <a:buNone/>
            </a:pPr>
            <a:r>
              <a:rPr lang="en-US" sz="2000" dirty="0">
                <a:latin typeface="Lucida Sans" panose="020B0602030504020204" pitchFamily="34" charset="0"/>
              </a:rPr>
              <a:t>(Townsend, 1979:31)</a:t>
            </a:r>
          </a:p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Families living in poverty are defined as those with incomes of less than 60 percent of the national median income level </a:t>
            </a:r>
          </a:p>
          <a:p>
            <a:pPr marL="0" indent="0" algn="r">
              <a:buNone/>
            </a:pPr>
            <a:r>
              <a:rPr lang="en-US" sz="2000" dirty="0">
                <a:latin typeface="Lucida Sans" panose="020B0602030504020204" pitchFamily="34" charset="0"/>
              </a:rPr>
              <a:t>(</a:t>
            </a:r>
            <a:r>
              <a:rPr lang="en-US" sz="2000" dirty="0" err="1">
                <a:latin typeface="Lucida Sans" panose="020B0602030504020204" pitchFamily="34" charset="0"/>
              </a:rPr>
              <a:t>Milbourne</a:t>
            </a:r>
            <a:r>
              <a:rPr lang="en-US" sz="2000" dirty="0">
                <a:latin typeface="Lucida Sans" panose="020B0602030504020204" pitchFamily="34" charset="0"/>
              </a:rPr>
              <a:t> and Hughes, 2005:4)</a:t>
            </a:r>
          </a:p>
          <a:p>
            <a:endParaRPr 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Whatever approach is taken, there is general consensus that poverty excludes people, and children in particular,  from accessing services, resources, income, from power, and from choices in their own lives.</a:t>
            </a:r>
          </a:p>
          <a:p>
            <a:pPr marL="0" indent="0" algn="r">
              <a:buNone/>
            </a:pPr>
            <a:r>
              <a:rPr lang="en-US" sz="2000" dirty="0">
                <a:latin typeface="Lucida Sans" panose="020B0602030504020204" pitchFamily="34" charset="0"/>
              </a:rPr>
              <a:t>(Siencyn, 2010: 49)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43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latin typeface="Lucida Sans" panose="020B0602030504020204" pitchFamily="34" charset="0"/>
              </a:rPr>
              <a:t>Tlodi </a:t>
            </a:r>
            <a:r>
              <a:rPr lang="en-GB" altLang="en-US" sz="3200" dirty="0" err="1">
                <a:latin typeface="Lucida Sans" panose="020B0602030504020204" pitchFamily="34" charset="0"/>
              </a:rPr>
              <a:t>ariannol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Income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49264"/>
            <a:ext cx="3810000" cy="3845023"/>
          </a:xfr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211960" y="1196752"/>
            <a:ext cx="4752528" cy="4392489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Banciau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bwyd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Talebau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bwyd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System </a:t>
            </a:r>
            <a:r>
              <a:rPr lang="en-GB" dirty="0" err="1">
                <a:latin typeface="Lucida Sans" panose="020B0602030504020204" pitchFamily="34" charset="0"/>
              </a:rPr>
              <a:t>atgyfeirio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"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adegau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argyfwng</a:t>
            </a:r>
            <a:r>
              <a:rPr lang="en-GB" dirty="0">
                <a:latin typeface="Lucida Sans" panose="020B0602030504020204" pitchFamily="34" charset="0"/>
              </a:rPr>
              <a:t>"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Food banks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Food vouchers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Referral system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“At times of crisis”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764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latin typeface="Lucida Sans" panose="020B0602030504020204" pitchFamily="34" charset="0"/>
              </a:rPr>
              <a:t>The </a:t>
            </a:r>
            <a:r>
              <a:rPr lang="en-GB" altLang="en-US" sz="3200" dirty="0" err="1">
                <a:latin typeface="Lucida Sans" panose="020B0602030504020204" pitchFamily="34" charset="0"/>
              </a:rPr>
              <a:t>Trussell</a:t>
            </a:r>
            <a:r>
              <a:rPr lang="en-GB" altLang="en-US" sz="3200" dirty="0">
                <a:latin typeface="Lucida Sans" panose="020B0602030504020204" pitchFamily="34" charset="0"/>
              </a:rPr>
              <a:t> Trust 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 smtClean="0">
                <a:latin typeface="Lucida Sans" panose="020B0602030504020204" pitchFamily="34" charset="0"/>
              </a:rPr>
              <a:t>“Between </a:t>
            </a:r>
            <a:r>
              <a:rPr lang="en-US" sz="2400" dirty="0">
                <a:latin typeface="Lucida Sans" panose="020B0602030504020204" pitchFamily="34" charset="0"/>
              </a:rPr>
              <a:t>1st April 2017 and 31st March 2018, The </a:t>
            </a:r>
            <a:r>
              <a:rPr lang="en-US" sz="2400" dirty="0" err="1">
                <a:latin typeface="Lucida Sans" panose="020B0602030504020204" pitchFamily="34" charset="0"/>
              </a:rPr>
              <a:t>Trussell</a:t>
            </a:r>
            <a:r>
              <a:rPr lang="en-US" sz="2400" dirty="0">
                <a:latin typeface="Lucida Sans" panose="020B0602030504020204" pitchFamily="34" charset="0"/>
              </a:rPr>
              <a:t> Trust’s foodbank network distributed 1,332,952 three day emergency food supplies to people in crisis, a 13% increase on the previous year. 484,026 of these went to children</a:t>
            </a:r>
            <a:r>
              <a:rPr lang="en-US" sz="2400" dirty="0" smtClean="0">
                <a:latin typeface="Lucida Sans" panose="020B0602030504020204" pitchFamily="34" charset="0"/>
              </a:rPr>
              <a:t>. This </a:t>
            </a:r>
            <a:r>
              <a:rPr lang="en-US" sz="2400" dirty="0">
                <a:latin typeface="Lucida Sans" panose="020B0602030504020204" pitchFamily="34" charset="0"/>
              </a:rPr>
              <a:t>is a higher increase than the previous financial year, where foodbank use was up by 6</a:t>
            </a:r>
            <a:r>
              <a:rPr lang="en-US" sz="2400" dirty="0" smtClean="0">
                <a:latin typeface="Lucida Sans" panose="020B0602030504020204" pitchFamily="34" charset="0"/>
              </a:rPr>
              <a:t>%.”</a:t>
            </a:r>
          </a:p>
          <a:p>
            <a:pPr marL="0" indent="0">
              <a:buNone/>
            </a:pPr>
            <a:endParaRPr lang="en-GB" sz="24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2400" dirty="0" smtClean="0">
                <a:latin typeface="Lucida Sans" panose="020B0602030504020204" pitchFamily="34" charset="0"/>
                <a:hlinkClick r:id="rId3"/>
              </a:rPr>
              <a:t>https://www.trusselltrust.org/news-and-blog/latest-stats/end-year-stats/</a:t>
            </a:r>
            <a:endParaRPr lang="en-US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40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latin typeface="Lucida Sans" panose="020B0602030504020204" pitchFamily="34" charset="0"/>
              </a:rPr>
              <a:t>Tlodi </a:t>
            </a:r>
            <a:r>
              <a:rPr lang="en-GB" altLang="en-US" sz="3200" dirty="0" err="1">
                <a:latin typeface="Lucida Sans" panose="020B0602030504020204" pitchFamily="34" charset="0"/>
              </a:rPr>
              <a:t>cyfranogi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Participation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pic>
        <p:nvPicPr>
          <p:cNvPr id="5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600" y="1162480"/>
            <a:ext cx="7416824" cy="4282744"/>
          </a:xfrm>
        </p:spPr>
      </p:pic>
    </p:spTree>
    <p:extLst>
      <p:ext uri="{BB962C8B-B14F-4D97-AF65-F5344CB8AC3E}">
        <p14:creationId xmlns:p14="http://schemas.microsoft.com/office/powerpoint/2010/main" val="162525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latin typeface="Lucida Sans" panose="020B0602030504020204" pitchFamily="34" charset="0"/>
              </a:rPr>
              <a:t>Tlodi </a:t>
            </a:r>
            <a:r>
              <a:rPr lang="en-GB" altLang="en-US" sz="3200" dirty="0" err="1">
                <a:latin typeface="Lucida Sans" panose="020B0602030504020204" pitchFamily="34" charset="0"/>
              </a:rPr>
              <a:t>cyfranogi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Participation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>
                <a:latin typeface="Lucida Sans" panose="020B0602030504020204" pitchFamily="34" charset="0"/>
              </a:rPr>
              <a:t>Ferragina, E., Tomlinson, M. and Walker, R. (2013) ‘Poverty, participation and choice: The legacy of Peter Townsend</a:t>
            </a:r>
            <a:r>
              <a:rPr lang="en-US" altLang="en-US" dirty="0" smtClean="0">
                <a:latin typeface="Lucida Sans" panose="020B0602030504020204" pitchFamily="34" charset="0"/>
              </a:rPr>
              <a:t>,’</a:t>
            </a:r>
          </a:p>
          <a:p>
            <a:pPr marL="0" indent="0">
              <a:buNone/>
            </a:pPr>
            <a:r>
              <a:rPr lang="en-US" dirty="0" smtClean="0">
                <a:hlinkClick r:id="rId3"/>
              </a:rPr>
              <a:t>https://www.jrf.org.uk/report/poverty-participation-and-choice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99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latin typeface="Lucida Sans" panose="020B0602030504020204" pitchFamily="34" charset="0"/>
              </a:rPr>
              <a:t>Tlodi </a:t>
            </a:r>
            <a:r>
              <a:rPr lang="en-GB" altLang="en-US" sz="3200" dirty="0" err="1">
                <a:latin typeface="Lucida Sans" panose="020B0602030504020204" pitchFamily="34" charset="0"/>
              </a:rPr>
              <a:t>gwasanaethau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Service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There is widespread recognition that poverty both leads to difficulties in accessing services and is exacerbated by a lack of access to services.</a:t>
            </a: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US" sz="2000" dirty="0">
                <a:latin typeface="Lucida Sans" panose="020B0602030504020204" pitchFamily="34" charset="0"/>
              </a:rPr>
              <a:t>(Green, date unknown: 23)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04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800" dirty="0">
                <a:latin typeface="Lucida Sans" panose="020B0602030504020204" pitchFamily="34" charset="0"/>
              </a:rPr>
              <a:t>Tlodi </a:t>
            </a:r>
            <a:r>
              <a:rPr lang="en-GB" altLang="en-US" sz="2800" dirty="0" err="1">
                <a:latin typeface="Lucida Sans" panose="020B0602030504020204" pitchFamily="34" charset="0"/>
              </a:rPr>
              <a:t>gwledig</a:t>
            </a:r>
            <a:r>
              <a:rPr lang="en-GB" altLang="en-US" sz="2800" dirty="0">
                <a:latin typeface="Lucida Sans" panose="020B0602030504020204" pitchFamily="34" charset="0"/>
              </a:rPr>
              <a:t/>
            </a:r>
            <a:br>
              <a:rPr lang="en-GB" altLang="en-US" sz="2800" dirty="0">
                <a:latin typeface="Lucida Sans" panose="020B0602030504020204" pitchFamily="34" charset="0"/>
              </a:rPr>
            </a:br>
            <a:r>
              <a:rPr lang="en-GB" altLang="en-US" sz="2800" dirty="0">
                <a:solidFill>
                  <a:srgbClr val="0000FF"/>
                </a:solidFill>
                <a:latin typeface="Lucida Sans" panose="020B0602030504020204" pitchFamily="34" charset="0"/>
              </a:rPr>
              <a:t>Rural poverty</a:t>
            </a:r>
            <a:endParaRPr lang="en-GB" altLang="cy-GB" sz="28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912" y="273050"/>
            <a:ext cx="4906888" cy="5172173"/>
          </a:xfrm>
        </p:spPr>
        <p:txBody>
          <a:bodyPr/>
          <a:lstStyle/>
          <a:p>
            <a:r>
              <a:rPr lang="en-US" sz="2000" dirty="0" err="1">
                <a:latin typeface="Lucida Sans" panose="020B0602030504020204" pitchFamily="34" charset="0"/>
              </a:rPr>
              <a:t>Trafnidiaeth</a:t>
            </a:r>
            <a:endParaRPr lang="en-US" sz="2000" dirty="0">
              <a:latin typeface="Lucida Sans" panose="020B0602030504020204" pitchFamily="34" charset="0"/>
            </a:endParaRPr>
          </a:p>
          <a:p>
            <a:r>
              <a:rPr lang="en-US" sz="2000" dirty="0" err="1">
                <a:latin typeface="Lucida Sans" panose="020B0602030504020204" pitchFamily="34" charset="0"/>
              </a:rPr>
              <a:t>Ysbytai</a:t>
            </a:r>
            <a:endParaRPr lang="en-US" sz="2000" dirty="0">
              <a:latin typeface="Lucida Sans" panose="020B0602030504020204" pitchFamily="34" charset="0"/>
            </a:endParaRPr>
          </a:p>
          <a:p>
            <a:r>
              <a:rPr lang="en-US" sz="2000" dirty="0" err="1">
                <a:latin typeface="Lucida Sans" panose="020B0602030504020204" pitchFamily="34" charset="0"/>
              </a:rPr>
              <a:t>Ysgolion</a:t>
            </a:r>
            <a:r>
              <a:rPr lang="en-US" sz="2000" dirty="0">
                <a:latin typeface="Lucida Sans" panose="020B0602030504020204" pitchFamily="34" charset="0"/>
              </a:rPr>
              <a:t>/</a:t>
            </a:r>
            <a:r>
              <a:rPr lang="en-US" sz="2000" dirty="0" err="1">
                <a:latin typeface="Lucida Sans" panose="020B0602030504020204" pitchFamily="34" charset="0"/>
              </a:rPr>
              <a:t>lleoliadau</a:t>
            </a:r>
            <a:r>
              <a:rPr lang="en-US" sz="2000" dirty="0">
                <a:latin typeface="Lucida Sans" panose="020B0602030504020204" pitchFamily="34" charset="0"/>
              </a:rPr>
              <a:t> </a:t>
            </a:r>
            <a:r>
              <a:rPr lang="en-US" sz="2000" dirty="0" err="1">
                <a:latin typeface="Lucida Sans" panose="020B0602030504020204" pitchFamily="34" charset="0"/>
              </a:rPr>
              <a:t>blynyddoedd</a:t>
            </a:r>
            <a:r>
              <a:rPr lang="en-US" sz="2000" dirty="0">
                <a:latin typeface="Lucida Sans" panose="020B0602030504020204" pitchFamily="34" charset="0"/>
              </a:rPr>
              <a:t> </a:t>
            </a:r>
            <a:r>
              <a:rPr lang="en-US" sz="2000" dirty="0" err="1">
                <a:latin typeface="Lucida Sans" panose="020B0602030504020204" pitchFamily="34" charset="0"/>
              </a:rPr>
              <a:t>cynnar</a:t>
            </a:r>
            <a:endParaRPr lang="en-US" sz="2000" dirty="0">
              <a:latin typeface="Lucida Sans" panose="020B0602030504020204" pitchFamily="34" charset="0"/>
            </a:endParaRPr>
          </a:p>
          <a:p>
            <a:r>
              <a:rPr lang="en-US" sz="2000" dirty="0">
                <a:latin typeface="Lucida Sans" panose="020B0602030504020204" pitchFamily="34" charset="0"/>
              </a:rPr>
              <a:t>Signal </a:t>
            </a:r>
            <a:r>
              <a:rPr lang="en-US" sz="2000" dirty="0" smtClean="0">
                <a:latin typeface="Lucida Sans" panose="020B0602030504020204" pitchFamily="34" charset="0"/>
              </a:rPr>
              <a:t>Broadband/</a:t>
            </a:r>
            <a:r>
              <a:rPr lang="en-US" sz="2000" dirty="0" err="1" smtClean="0">
                <a:latin typeface="Lucida Sans" panose="020B0602030504020204" pitchFamily="34" charset="0"/>
              </a:rPr>
              <a:t>ffôn</a:t>
            </a:r>
            <a:r>
              <a:rPr lang="en-US" sz="2000" dirty="0" smtClean="0">
                <a:latin typeface="Lucida Sans" panose="020B0602030504020204" pitchFamily="34" charset="0"/>
              </a:rPr>
              <a:t> </a:t>
            </a:r>
            <a:r>
              <a:rPr lang="en-US" sz="2000" dirty="0" err="1">
                <a:latin typeface="Lucida Sans" panose="020B0602030504020204" pitchFamily="34" charset="0"/>
              </a:rPr>
              <a:t>symudol</a:t>
            </a:r>
            <a:endParaRPr lang="en-US" sz="2000" dirty="0">
              <a:latin typeface="Lucida Sans" panose="020B0602030504020204" pitchFamily="34" charset="0"/>
            </a:endParaRPr>
          </a:p>
          <a:p>
            <a:r>
              <a:rPr lang="en-US" sz="2000" dirty="0" err="1">
                <a:latin typeface="Lucida Sans" panose="020B0602030504020204" pitchFamily="34" charset="0"/>
              </a:rPr>
              <a:t>Siopau</a:t>
            </a:r>
            <a:endParaRPr lang="en-US" sz="2000" dirty="0">
              <a:latin typeface="Lucida Sans" panose="020B0602030504020204" pitchFamily="34" charset="0"/>
            </a:endParaRPr>
          </a:p>
          <a:p>
            <a:r>
              <a:rPr lang="en-US" sz="2000" dirty="0" err="1" smtClean="0">
                <a:latin typeface="Lucida Sans" panose="020B0602030504020204" pitchFamily="34" charset="0"/>
              </a:rPr>
              <a:t>Gwasanaethau</a:t>
            </a:r>
            <a:endParaRPr lang="en-US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Lucida Sans" panose="020B0602030504020204" pitchFamily="34" charset="0"/>
            </a:endParaRPr>
          </a:p>
          <a:p>
            <a:r>
              <a:rPr lang="en-US" sz="2000" dirty="0">
                <a:solidFill>
                  <a:srgbClr val="0000FF"/>
                </a:solidFill>
                <a:latin typeface="Lucida Sans" panose="020B0602030504020204" pitchFamily="34" charset="0"/>
              </a:rPr>
              <a:t>Transport</a:t>
            </a:r>
          </a:p>
          <a:p>
            <a:r>
              <a:rPr lang="en-US" sz="2000" dirty="0">
                <a:solidFill>
                  <a:srgbClr val="0000FF"/>
                </a:solidFill>
                <a:latin typeface="Lucida Sans" panose="020B0602030504020204" pitchFamily="34" charset="0"/>
              </a:rPr>
              <a:t>Hospitals</a:t>
            </a:r>
          </a:p>
          <a:p>
            <a:r>
              <a:rPr lang="en-US" sz="2000" dirty="0">
                <a:solidFill>
                  <a:srgbClr val="0000FF"/>
                </a:solidFill>
                <a:latin typeface="Lucida Sans" panose="020B0602030504020204" pitchFamily="34" charset="0"/>
              </a:rPr>
              <a:t>Schools/early years’ settings</a:t>
            </a:r>
          </a:p>
          <a:p>
            <a:r>
              <a:rPr lang="en-US" sz="2000" dirty="0">
                <a:solidFill>
                  <a:srgbClr val="0000FF"/>
                </a:solidFill>
                <a:latin typeface="Lucida Sans" panose="020B0602030504020204" pitchFamily="34" charset="0"/>
              </a:rPr>
              <a:t>Broadband/mobile phone coverage</a:t>
            </a:r>
          </a:p>
          <a:p>
            <a:r>
              <a:rPr lang="en-US" sz="2000" dirty="0">
                <a:solidFill>
                  <a:srgbClr val="0000FF"/>
                </a:solidFill>
                <a:latin typeface="Lucida Sans" panose="020B0602030504020204" pitchFamily="34" charset="0"/>
              </a:rPr>
              <a:t>Shops</a:t>
            </a:r>
          </a:p>
          <a:p>
            <a:r>
              <a:rPr lang="en-US" sz="2000" dirty="0">
                <a:solidFill>
                  <a:srgbClr val="0000FF"/>
                </a:solidFill>
                <a:latin typeface="Lucida Sans" panose="020B0602030504020204" pitchFamily="34" charset="0"/>
              </a:rPr>
              <a:t>Services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en-US" sz="2800" dirty="0">
                <a:latin typeface="Lucida Sans" panose="020B0602030504020204" pitchFamily="34" charset="0"/>
              </a:rPr>
              <a:t>‘Urban poverty is well documented, but those suffering in the countryside are almost invisible,’ (Jones, 2013:1)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08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tanwydd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Fuel poverty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Anallu i gynhesu’r cartref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Anallu i dalu am bŵer i’r cartref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Anallu i rhedeg </a:t>
            </a:r>
            <a:r>
              <a:rPr lang="cy-GB" altLang="cy-GB" dirty="0" smtClean="0">
                <a:latin typeface="Lucida Sans" pitchFamily="34" charset="0"/>
              </a:rPr>
              <a:t>car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altLang="cy-GB" dirty="0">
              <a:latin typeface="Lucida Sans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 smtClean="0">
                <a:latin typeface="Lucida Sans" pitchFamily="34" charset="0"/>
              </a:rPr>
              <a:t>GOBLYGIADAU?</a:t>
            </a:r>
            <a:endParaRPr lang="cy-GB" altLang="cy-GB" dirty="0">
              <a:latin typeface="Lucida Sans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en-US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Inability to heat the home</a:t>
            </a:r>
          </a:p>
          <a:p>
            <a:pPr>
              <a:buFontTx/>
              <a:buChar char="•"/>
              <a:defRPr/>
            </a:pPr>
            <a:r>
              <a:rPr lang="en-US" altLang="en-US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Inability to pay for power in the home</a:t>
            </a:r>
          </a:p>
          <a:p>
            <a:pPr>
              <a:buFontTx/>
              <a:buChar char="•"/>
              <a:defRPr/>
            </a:pPr>
            <a:r>
              <a:rPr lang="en-US" altLang="en-US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Inability to run a </a:t>
            </a:r>
            <a:r>
              <a:rPr lang="en-US" altLang="en-US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car</a:t>
            </a:r>
          </a:p>
          <a:p>
            <a:pPr>
              <a:buFontTx/>
              <a:buChar char="•"/>
              <a:defRPr/>
            </a:pPr>
            <a:endParaRPr lang="en-GB" altLang="en-US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r>
              <a:rPr lang="en-GB" altLang="en-US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IMPLICATIONS?</a:t>
            </a:r>
            <a:endParaRPr lang="en-US" altLang="en-US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001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188640"/>
            <a:ext cx="7772400" cy="135917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Ystadegau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/ </a:t>
            </a:r>
            <a:r>
              <a:rPr lang="en-US" altLang="en-US" sz="3200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Statistics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(Joseph Rowntree Foundation, 2017)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>
                <a:latin typeface="Lucida Sans" pitchFamily="34" charset="0"/>
              </a:rPr>
              <a:t>Ar hyn o bryd, mae </a:t>
            </a:r>
            <a:r>
              <a:rPr lang="cy-GB" altLang="cy-GB" dirty="0">
                <a:latin typeface="Lucida Sans" pitchFamily="34" charset="0"/>
              </a:rPr>
              <a:t>4</a:t>
            </a:r>
            <a:r>
              <a:rPr lang="cy-GB" altLang="cy-GB" dirty="0" smtClean="0">
                <a:latin typeface="Lucida Sans" pitchFamily="34" charset="0"/>
              </a:rPr>
              <a:t> </a:t>
            </a:r>
            <a:r>
              <a:rPr lang="cy-GB" altLang="cy-GB" dirty="0">
                <a:latin typeface="Lucida Sans" pitchFamily="34" charset="0"/>
              </a:rPr>
              <a:t>miliwn o blant yn byw mewn tlodi yn y DU. Mae hynny 'n gyfwerth a thraean o’r holl blant sydd yn y byd. Mae 1.6 miliwn yn byw mewn tlodi llym. Yn y DU, mae 63% o blant yn byw mewn teulu lle mae rhywun yn gweithio.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There are currently </a:t>
            </a: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4</a:t>
            </a:r>
            <a:r>
              <a:rPr lang="en-US" altLang="cy-GB" sz="260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million children living in poverty in the UK. That’s almost a third of all children. 1.6 million of these children live in severe </a:t>
            </a:r>
            <a:r>
              <a:rPr lang="en-US" altLang="cy-GB" sz="2600" dirty="0" smtClean="0">
                <a:solidFill>
                  <a:srgbClr val="0000FF"/>
                </a:solidFill>
                <a:latin typeface="Lucida Sans" pitchFamily="34" charset="0"/>
              </a:rPr>
              <a:t>poverty. </a:t>
            </a: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In the UK 63% of children living in poverty are in a family where someone </a:t>
            </a:r>
            <a:r>
              <a:rPr lang="en-US" altLang="cy-GB" sz="2600" dirty="0" smtClean="0">
                <a:solidFill>
                  <a:srgbClr val="0000FF"/>
                </a:solidFill>
                <a:latin typeface="Lucida Sans" pitchFamily="34" charset="0"/>
              </a:rPr>
              <a:t>works.</a:t>
            </a:r>
            <a:endParaRPr lang="en-US" altLang="cy-GB" sz="260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90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188640"/>
            <a:ext cx="7772400" cy="135917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Iechyd plant / </a:t>
            </a:r>
            <a:r>
              <a:rPr lang="en-US" altLang="en-US" sz="3200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Children’s </a:t>
            </a: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health 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Barnardos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, 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2014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) 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628775"/>
            <a:ext cx="4458146" cy="411480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Mae plant 3 oed mewn cartrefi sydd ag incwm o lai na tua £10,000 2.5 gwaith yn fwy tebygol o ddioddef salwch cronig na phlant mewn aelwydydd ag incwm uwch na £52,000.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Mae marwolaethau babanod 10% yn uwch ar gyfer babanod yn y grŵp cymdeithasol sydd yn is na'r cyfartaledd.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sz="2600" dirty="0" smtClean="0">
                <a:solidFill>
                  <a:srgbClr val="0000FF"/>
                </a:solidFill>
                <a:latin typeface="Lucida Sans" pitchFamily="34" charset="0"/>
              </a:rPr>
              <a:t>3 </a:t>
            </a: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year olds in households with incomes below about £10,000 are 2.5 times more likely to suffer chronic illness than children in households with incomes above £</a:t>
            </a:r>
            <a:r>
              <a:rPr lang="en-US" altLang="cy-GB" sz="2600" dirty="0" smtClean="0">
                <a:solidFill>
                  <a:srgbClr val="0000FF"/>
                </a:solidFill>
                <a:latin typeface="Lucida Sans" pitchFamily="34" charset="0"/>
              </a:rPr>
              <a:t>52,000.</a:t>
            </a:r>
            <a:endParaRPr lang="en-US" altLang="cy-GB" sz="2600" dirty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sz="2600" dirty="0" smtClean="0">
                <a:solidFill>
                  <a:srgbClr val="0000FF"/>
                </a:solidFill>
                <a:latin typeface="Lucida Sans" pitchFamily="34" charset="0"/>
              </a:rPr>
              <a:t>Infant </a:t>
            </a: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mortality is 10% higher for infants in the lower social group than the average.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230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188640"/>
            <a:ext cx="7772400" cy="135917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Addysg 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plant / </a:t>
            </a:r>
            <a:r>
              <a:rPr lang="en-US" altLang="en-US" sz="3200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Children’s </a:t>
            </a: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education 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</a:t>
            </a: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Barnardos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, 2014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)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628775"/>
            <a:ext cx="4458146" cy="41148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>
                <a:latin typeface="Lucida Sans" pitchFamily="34" charset="0"/>
              </a:rPr>
              <a:t>Dim ond 48% o blant 5 oed sydd â hawl i brydau ysgol am ddim sydd yn cael lefel dda o ddatblygiad ar ddiwedd eu blwyddyn derbyn, i gymharu â 67% o'r holl ddisgyblion eraill.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cy-GB" sz="2600" dirty="0">
                <a:solidFill>
                  <a:srgbClr val="0000FF"/>
                </a:solidFill>
                <a:latin typeface="Lucida Sans" pitchFamily="34" charset="0"/>
              </a:rPr>
              <a:t>Only 48% of 5 year olds entitled to free school meals have a good level of development at the end of their reception year, compared to 67% of all other pupils.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270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s-ES" altLang="en-US" sz="3200" dirty="0">
                <a:latin typeface="Lucida Sans" panose="020B0602030504020204" pitchFamily="34" charset="0"/>
              </a:rPr>
              <a:t>Dylanwad y </a:t>
            </a:r>
            <a:r>
              <a:rPr lang="es-ES" altLang="en-US" sz="3200" dirty="0" err="1">
                <a:latin typeface="Lucida Sans" panose="020B0602030504020204" pitchFamily="34" charset="0"/>
              </a:rPr>
              <a:t>cyfryngau</a:t>
            </a:r>
            <a:r>
              <a:rPr lang="es-ES" altLang="en-US" sz="3200" dirty="0">
                <a:latin typeface="Lucida Sans" panose="020B0602030504020204" pitchFamily="34" charset="0"/>
              </a:rPr>
              <a:t/>
            </a:r>
            <a:br>
              <a:rPr lang="es-ES" altLang="en-US" sz="3200" dirty="0">
                <a:latin typeface="Lucida Sans" panose="020B0602030504020204" pitchFamily="34" charset="0"/>
              </a:rPr>
            </a:br>
            <a:r>
              <a:rPr lang="es-ES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Media </a:t>
            </a:r>
            <a:r>
              <a:rPr lang="es-ES" altLang="en-US" sz="3200" dirty="0" err="1">
                <a:solidFill>
                  <a:srgbClr val="0000FF"/>
                </a:solidFill>
                <a:latin typeface="Lucida Sans" panose="020B0602030504020204" pitchFamily="34" charset="0"/>
              </a:rPr>
              <a:t>influence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Lucida Sans" panose="020B0602030504020204" pitchFamily="34" charset="0"/>
              </a:rPr>
              <a:t>Benefits Street (Channel 4)</a:t>
            </a:r>
          </a:p>
          <a:p>
            <a:r>
              <a:rPr lang="en-US" dirty="0">
                <a:latin typeface="Lucida Sans" panose="020B0602030504020204" pitchFamily="34" charset="0"/>
              </a:rPr>
              <a:t>Big Fat Gipsy Wedding (Channel 4)</a:t>
            </a:r>
          </a:p>
          <a:p>
            <a:r>
              <a:rPr lang="en-US" dirty="0">
                <a:latin typeface="Lucida Sans" panose="020B0602030504020204" pitchFamily="34" charset="0"/>
              </a:rPr>
              <a:t>Growing Up Poor (BBC)</a:t>
            </a:r>
          </a:p>
          <a:p>
            <a:r>
              <a:rPr lang="en-US" dirty="0">
                <a:latin typeface="Lucida Sans" panose="020B0602030504020204" pitchFamily="34" charset="0"/>
              </a:rPr>
              <a:t>Poor Kids (BBC)</a:t>
            </a:r>
          </a:p>
          <a:p>
            <a:r>
              <a:rPr lang="en-US" dirty="0">
                <a:latin typeface="Lucida Sans" panose="020B0602030504020204" pitchFamily="34" charset="0"/>
              </a:rPr>
              <a:t>Rich Kids Poor Kids (Channel 4)</a:t>
            </a:r>
          </a:p>
          <a:p>
            <a:r>
              <a:rPr lang="en-US" dirty="0">
                <a:latin typeface="Lucida Sans" panose="020B0602030504020204" pitchFamily="34" charset="0"/>
              </a:rPr>
              <a:t>These Four Walls (BBC)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90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s-ES" altLang="en-US" sz="3200" dirty="0">
                <a:latin typeface="Lucida Sans" panose="020B0602030504020204" pitchFamily="34" charset="0"/>
              </a:rPr>
              <a:t>Dylanwad y </a:t>
            </a:r>
            <a:r>
              <a:rPr lang="es-ES" altLang="en-US" sz="3200" dirty="0" err="1">
                <a:latin typeface="Lucida Sans" panose="020B0602030504020204" pitchFamily="34" charset="0"/>
              </a:rPr>
              <a:t>cyfryngau</a:t>
            </a:r>
            <a:r>
              <a:rPr lang="es-ES" altLang="en-US" sz="3200" dirty="0">
                <a:latin typeface="Lucida Sans" panose="020B0602030504020204" pitchFamily="34" charset="0"/>
              </a:rPr>
              <a:t/>
            </a:r>
            <a:br>
              <a:rPr lang="es-ES" altLang="en-US" sz="3200" dirty="0">
                <a:latin typeface="Lucida Sans" panose="020B0602030504020204" pitchFamily="34" charset="0"/>
              </a:rPr>
            </a:br>
            <a:r>
              <a:rPr lang="es-ES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Media </a:t>
            </a:r>
            <a:r>
              <a:rPr lang="es-ES" altLang="en-US" sz="3200" dirty="0" err="1">
                <a:solidFill>
                  <a:srgbClr val="0000FF"/>
                </a:solidFill>
                <a:latin typeface="Lucida Sans" panose="020B0602030504020204" pitchFamily="34" charset="0"/>
              </a:rPr>
              <a:t>influence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Real Stories (2016) ‘Poor kids</a:t>
            </a:r>
            <a:r>
              <a:rPr lang="en-GB" dirty="0">
                <a:latin typeface="Lucida Sans" panose="020B0602030504020204" pitchFamily="34" charset="0"/>
              </a:rPr>
              <a:t>,’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www.youtube.com/watch?v=i9aSp9bFmMg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12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188640"/>
            <a:ext cx="7772400" cy="135917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Deddf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Plant 2010</a:t>
            </a:r>
            <a:b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Child Poverty Act 2010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628775"/>
            <a:ext cx="4458146" cy="41148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Wedi'i anelu at ddileu tlodi plant erbyn 2020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Wedi'i ddileu yn 2016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 smtClean="0">
                <a:latin typeface="Lucida Sans" pitchFamily="34" charset="0"/>
              </a:rPr>
              <a:t>- targedau i leihau tlodi plant yn cael eu diddymu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 smtClean="0">
                <a:latin typeface="Lucida Sans" pitchFamily="34" charset="0"/>
              </a:rPr>
              <a:t>- canolbwyntio </a:t>
            </a:r>
            <a:r>
              <a:rPr lang="cy-GB" altLang="cy-GB" dirty="0">
                <a:latin typeface="Lucida Sans" pitchFamily="34" charset="0"/>
              </a:rPr>
              <a:t>ar fonitro plant mewn cartrefi di-waith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cy-GB" dirty="0" smtClean="0">
                <a:latin typeface="Lucida Sans" pitchFamily="34" charset="0"/>
              </a:rPr>
              <a:t>- canolbwyntio </a:t>
            </a:r>
            <a:r>
              <a:rPr lang="cy-GB" altLang="cy-GB" dirty="0">
                <a:latin typeface="Lucida Sans" pitchFamily="34" charset="0"/>
              </a:rPr>
              <a:t>ar gyrhaeddiad addysgol plant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 smtClean="0">
                <a:solidFill>
                  <a:srgbClr val="0000FF"/>
                </a:solidFill>
                <a:latin typeface="Lucida Sans" pitchFamily="34" charset="0"/>
              </a:rPr>
              <a:t>Aimed to eradicate child poverty by 2020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 smtClean="0">
                <a:solidFill>
                  <a:srgbClr val="0000FF"/>
                </a:solidFill>
                <a:latin typeface="Lucida Sans" pitchFamily="34" charset="0"/>
              </a:rPr>
              <a:t>Scrapped in 2016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en-US" altLang="cy-GB" dirty="0" smtClean="0">
                <a:solidFill>
                  <a:srgbClr val="0000FF"/>
                </a:solidFill>
                <a:latin typeface="Lucida Sans" pitchFamily="34" charset="0"/>
              </a:rPr>
              <a:t>targets to reduce child poverty abolished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f</a:t>
            </a:r>
            <a:r>
              <a:rPr lang="en-GB" altLang="cy-GB" dirty="0" smtClean="0">
                <a:solidFill>
                  <a:srgbClr val="0000FF"/>
                </a:solidFill>
                <a:latin typeface="Lucida Sans" pitchFamily="34" charset="0"/>
              </a:rPr>
              <a:t>ocus on monitoring children in workless households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en-GB" altLang="cy-GB" dirty="0">
                <a:solidFill>
                  <a:srgbClr val="0000FF"/>
                </a:solidFill>
                <a:latin typeface="Lucida Sans" pitchFamily="34" charset="0"/>
              </a:rPr>
              <a:t>f</a:t>
            </a:r>
            <a:r>
              <a:rPr lang="en-GB" altLang="cy-GB" dirty="0" smtClean="0">
                <a:solidFill>
                  <a:srgbClr val="0000FF"/>
                </a:solidFill>
                <a:latin typeface="Lucida Sans" pitchFamily="34" charset="0"/>
              </a:rPr>
              <a:t>ocus on children’s educational attainment</a:t>
            </a:r>
            <a:endParaRPr lang="en-US" altLang="cy-GB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79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640960" cy="135917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Cynllun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Gweithredu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ar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gyfer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Trechu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Tlodi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(</a:t>
            </a:r>
            <a:r>
              <a:rPr lang="en-US" altLang="en-US" sz="3200" kern="0" dirty="0" err="1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</a:t>
            </a:r>
            <a:r>
              <a:rPr lang="en-US" altLang="en-US" sz="3200" kern="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ymru</a:t>
            </a:r>
            <a:r>
              <a:rPr lang="en-US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)</a:t>
            </a:r>
            <a: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US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</a:t>
            </a:r>
            <a:r>
              <a:rPr lang="en-US" altLang="en-US" sz="3200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ackling Poverty Action Plan (Wales)</a:t>
            </a:r>
            <a:endParaRPr lang="en-US" altLang="en-US" sz="3200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628775"/>
            <a:ext cx="4458146" cy="411480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Adeiladu Cymunedau Gwydn (2013)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Lles Deddf Cenedlaethau'r Dyfodol (Cymru) (2015)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Cynllun Cydraddoldeb Strategol (2016)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Polisi Budd-daliadau Cymunedol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Dechrau'n Deg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Building Resilient Communities (2013)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Well-being of Future Generations (Wales) Act (2015)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Strategic Equality Plan (2016)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Community Benefits Policy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cy-GB" sz="2600" dirty="0" smtClean="0">
                <a:solidFill>
                  <a:srgbClr val="0000FF"/>
                </a:solidFill>
                <a:latin typeface="Lucida Sans" pitchFamily="34" charset="0"/>
              </a:rPr>
              <a:t>Flying Start</a:t>
            </a: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272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188640"/>
            <a:ext cx="7772400" cy="135917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kern="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Ymyrraeth</a:t>
            </a:r>
            <a:r>
              <a:rPr lang="en-US" altLang="en-US" sz="3200" kern="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3200" kern="0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Gynnar</a:t>
            </a: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US" altLang="en-US" sz="3200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Early </a:t>
            </a:r>
            <a:r>
              <a:rPr lang="en-US" altLang="en-US" sz="3200" kern="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Intervention</a:t>
            </a:r>
            <a:endParaRPr lang="en-GB" altLang="cy-GB" sz="32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628775"/>
            <a:ext cx="4458146" cy="411480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Amgylchedd dysgu da yn y cartref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Gofal plant da a fforddiadwy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Ymarferwyr cymwys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Prosiectau yn y gymuned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Hygyrchedd  i gwasanaethau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>
                <a:latin typeface="Lucida Sans" pitchFamily="34" charset="0"/>
              </a:rPr>
              <a:t>Cyflogwyr hyblyg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Good, home learning environment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Good, affordable childcare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Qualified practitioners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Community projects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Access to services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cy-GB" dirty="0">
                <a:solidFill>
                  <a:srgbClr val="0000FF"/>
                </a:solidFill>
                <a:latin typeface="Lucida Sans" pitchFamily="34" charset="0"/>
              </a:rPr>
              <a:t>Employer flexibility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0273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7"/>
            <a:ext cx="8229600" cy="34605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s-ES" altLang="en-US" sz="2400" dirty="0" err="1">
                <a:latin typeface="Lucida Sans" panose="020B0602030504020204" pitchFamily="34" charset="0"/>
              </a:rPr>
              <a:t>Cyfeiriadau</a:t>
            </a:r>
            <a:r>
              <a:rPr lang="es-ES" altLang="en-US" sz="2400" dirty="0">
                <a:latin typeface="Lucida Sans" panose="020B0602030504020204" pitchFamily="34" charset="0"/>
              </a:rPr>
              <a:t/>
            </a:r>
            <a:br>
              <a:rPr lang="es-ES" altLang="en-US" sz="2400" dirty="0">
                <a:latin typeface="Lucida Sans" panose="020B0602030504020204" pitchFamily="34" charset="0"/>
              </a:rPr>
            </a:br>
            <a:r>
              <a:rPr lang="es-ES" altLang="en-US" sz="2400" dirty="0" err="1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en-GB" altLang="cy-GB" sz="24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460851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 err="1" smtClean="0">
                <a:latin typeface="Lucida Sans" panose="020B0602030504020204" pitchFamily="34" charset="0"/>
              </a:rPr>
              <a:t>Barnardos</a:t>
            </a:r>
            <a:r>
              <a:rPr lang="en-US" sz="1800" dirty="0" smtClean="0">
                <a:latin typeface="Lucida Sans" panose="020B0602030504020204" pitchFamily="34" charset="0"/>
              </a:rPr>
              <a:t> </a:t>
            </a:r>
            <a:r>
              <a:rPr lang="en-US" sz="1800" dirty="0">
                <a:latin typeface="Lucida Sans" panose="020B0602030504020204" pitchFamily="34" charset="0"/>
              </a:rPr>
              <a:t>(2014) ‘Child poverty statistics and facts,’ http://www.barnardos.org.uk/what_we_do/our_work/child_poverty/child_poverty_what_is_poverty/child_poverty_statistics_facts.htm </a:t>
            </a:r>
          </a:p>
          <a:p>
            <a:pPr marL="0" indent="0">
              <a:buNone/>
            </a:pPr>
            <a:r>
              <a:rPr lang="en-US" sz="1800" dirty="0">
                <a:latin typeface="Lucida Sans" panose="020B0602030504020204" pitchFamily="34" charset="0"/>
              </a:rPr>
              <a:t>Green, M. (date unknown) ‘Voices of people experiencing poverty in Scotland,’ http://www.jrf.org.uk/system/files/2020-experiencing-poverty-scotland.pdf </a:t>
            </a:r>
          </a:p>
          <a:p>
            <a:pPr marL="0" indent="0">
              <a:buNone/>
            </a:pPr>
            <a:r>
              <a:rPr lang="en-US" sz="1800" dirty="0">
                <a:latin typeface="Lucida Sans" panose="020B0602030504020204" pitchFamily="34" charset="0"/>
              </a:rPr>
              <a:t>Jones, T. (2013)  ‘The harsh lives of the forgotten rural poor ,’ http://www.theguardian.com/commentisfree/2013/feb/24/rural-poverty-invisible </a:t>
            </a:r>
          </a:p>
          <a:p>
            <a:pPr marL="0" indent="0">
              <a:buNone/>
            </a:pPr>
            <a:r>
              <a:rPr lang="en-US" sz="1800" dirty="0">
                <a:latin typeface="Lucida Sans" panose="020B0602030504020204" pitchFamily="34" charset="0"/>
              </a:rPr>
              <a:t>Joseph Rowntree </a:t>
            </a:r>
            <a:r>
              <a:rPr lang="en-US" sz="1800" dirty="0" smtClean="0">
                <a:latin typeface="Lucida Sans" panose="020B0602030504020204" pitchFamily="34" charset="0"/>
              </a:rPr>
              <a:t>Foundation (2017) ‘</a:t>
            </a:r>
            <a:r>
              <a:rPr lang="en-US" sz="1800" dirty="0">
                <a:latin typeface="Lucida Sans" panose="020B0602030504020204" pitchFamily="34" charset="0"/>
              </a:rPr>
              <a:t>UK Poverty 2017,’ </a:t>
            </a:r>
            <a:r>
              <a:rPr lang="en-US" sz="18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sz="1800" dirty="0" smtClean="0">
                <a:latin typeface="Lucida Sans" panose="020B0602030504020204" pitchFamily="34" charset="0"/>
                <a:hlinkClick r:id="rId3"/>
              </a:rPr>
              <a:t>www.jrf.org.uk/report/uk-poverty-2017</a:t>
            </a:r>
            <a:r>
              <a:rPr lang="en-US" sz="1800" dirty="0" smtClean="0">
                <a:latin typeface="Lucida Sans" panose="020B0602030504020204" pitchFamily="34" charset="0"/>
              </a:rPr>
              <a:t> </a:t>
            </a:r>
            <a:endParaRPr lang="en-US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1800" dirty="0" err="1">
                <a:latin typeface="Lucida Sans" panose="020B0602030504020204" pitchFamily="34" charset="0"/>
              </a:rPr>
              <a:t>Milbourne</a:t>
            </a:r>
            <a:r>
              <a:rPr lang="en-US" sz="1800" dirty="0">
                <a:latin typeface="Lucida Sans" panose="020B0602030504020204" pitchFamily="34" charset="0"/>
              </a:rPr>
              <a:t>, </a:t>
            </a:r>
            <a:r>
              <a:rPr lang="en-US" sz="1800" dirty="0" smtClean="0">
                <a:latin typeface="Lucida Sans" panose="020B0602030504020204" pitchFamily="34" charset="0"/>
              </a:rPr>
              <a:t>P. </a:t>
            </a:r>
            <a:r>
              <a:rPr lang="en-US" sz="1800" dirty="0">
                <a:latin typeface="Lucida Sans" panose="020B0602030504020204" pitchFamily="34" charset="0"/>
              </a:rPr>
              <a:t>and Hughes, R (2005) Poverty and Social Exclusion in Rural Wales. </a:t>
            </a:r>
            <a:r>
              <a:rPr lang="en-US" sz="1800" dirty="0" err="1">
                <a:latin typeface="Lucida Sans" panose="020B0602030504020204" pitchFamily="34" charset="0"/>
              </a:rPr>
              <a:t>Aberystwyth</a:t>
            </a:r>
            <a:r>
              <a:rPr lang="en-US" sz="1800" dirty="0">
                <a:latin typeface="Lucida Sans" panose="020B0602030504020204" pitchFamily="34" charset="0"/>
              </a:rPr>
              <a:t>: Wales Rural Observatory, Research Report 6 </a:t>
            </a:r>
          </a:p>
          <a:p>
            <a:pPr marL="0" indent="0">
              <a:buNone/>
            </a:pPr>
            <a:r>
              <a:rPr lang="en-US" sz="1800" dirty="0">
                <a:latin typeface="Lucida Sans" panose="020B0602030504020204" pitchFamily="34" charset="0"/>
              </a:rPr>
              <a:t>Siencyn, S. W. (2010) ‘The challenge of rural poverty for children living in Wales’ in Clark, M. &amp; Tucker, S. (</a:t>
            </a:r>
            <a:r>
              <a:rPr lang="en-US" sz="1800" dirty="0" err="1">
                <a:latin typeface="Lucida Sans" panose="020B0602030504020204" pitchFamily="34" charset="0"/>
              </a:rPr>
              <a:t>eds</a:t>
            </a:r>
            <a:r>
              <a:rPr lang="en-US" sz="1800" dirty="0">
                <a:latin typeface="Lucida Sans" panose="020B0602030504020204" pitchFamily="34" charset="0"/>
              </a:rPr>
              <a:t>) Early Childhoods in a Changing World. London: Trentham Books.</a:t>
            </a:r>
          </a:p>
          <a:p>
            <a:pPr marL="0" indent="0">
              <a:buNone/>
            </a:pPr>
            <a:r>
              <a:rPr lang="en-US" sz="1800" dirty="0">
                <a:latin typeface="Lucida Sans" panose="020B0602030504020204" pitchFamily="34" charset="0"/>
              </a:rPr>
              <a:t>Townsend, </a:t>
            </a:r>
            <a:r>
              <a:rPr lang="en-US" sz="1800" dirty="0" smtClean="0">
                <a:latin typeface="Lucida Sans" panose="020B0602030504020204" pitchFamily="34" charset="0"/>
              </a:rPr>
              <a:t>P. </a:t>
            </a:r>
            <a:r>
              <a:rPr lang="en-US" sz="1800" dirty="0">
                <a:latin typeface="Lucida Sans" panose="020B0602030504020204" pitchFamily="34" charset="0"/>
              </a:rPr>
              <a:t>(1979) Poverty in the United Kingdom. London:  Penguin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62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1715</TotalTime>
  <Words>1133</Words>
  <Application>Microsoft Office PowerPoint</Application>
  <PresentationFormat>On-screen Show (4:3)</PresentationFormat>
  <Paragraphs>173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MS PGothic</vt:lpstr>
      <vt:lpstr>MS PGothic</vt:lpstr>
      <vt:lpstr>Arial</vt:lpstr>
      <vt:lpstr>Lucida Sans</vt:lpstr>
      <vt:lpstr>Myriad Pro</vt:lpstr>
      <vt:lpstr>Times</vt:lpstr>
      <vt:lpstr>20140311PresentationUWTSDTemplate</vt:lpstr>
      <vt:lpstr>Tlodi yn yr 21ain ganrif  Poverty in the 21st century</vt:lpstr>
      <vt:lpstr>Cynnwys Content</vt:lpstr>
      <vt:lpstr>Mathau o dlodi Types of poverty</vt:lpstr>
      <vt:lpstr>Cysyniad o dlodi cymharol Concept of relative poverty</vt:lpstr>
      <vt:lpstr>Tlodi ariannol Income poverty</vt:lpstr>
      <vt:lpstr>The Trussell Trust </vt:lpstr>
      <vt:lpstr>Tlodi cyfranogi Participation poverty</vt:lpstr>
      <vt:lpstr>Tlodi cyfranogi Participation poverty</vt:lpstr>
      <vt:lpstr>Tlodi gwasanaethau Service poverty</vt:lpstr>
      <vt:lpstr>Tlodi gwledig Rural poverty</vt:lpstr>
      <vt:lpstr>Tlodi tanwydd Fuel poverty</vt:lpstr>
      <vt:lpstr>Ystadegau / Statistics (Joseph Rowntree Foundation, 2017)</vt:lpstr>
      <vt:lpstr>Iechyd plant / Children’s health (Barnardos, 2014) </vt:lpstr>
      <vt:lpstr>Addysg plant / Children’s education (Barnardos, 2014)</vt:lpstr>
      <vt:lpstr>Dylanwad y cyfryngau Media influence</vt:lpstr>
      <vt:lpstr>Dylanwad y cyfryngau Media influence</vt:lpstr>
      <vt:lpstr>Deddf Tlodi Plant 2010 Child Poverty Act 2010</vt:lpstr>
      <vt:lpstr>Cynllun Gweithredu ar gyfer Trechu Tlodi (Cymru) Tackling Poverty Action Plan (Wales)</vt:lpstr>
      <vt:lpstr>Ymyrraeth Gynnar Early Intervention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Alison Rees-Edwards</cp:lastModifiedBy>
  <cp:revision>82</cp:revision>
  <dcterms:created xsi:type="dcterms:W3CDTF">2004-04-06T15:50:52Z</dcterms:created>
  <dcterms:modified xsi:type="dcterms:W3CDTF">2018-05-03T12:31:06Z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