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50" r:id="rId2"/>
    <p:sldMasterId id="2147483651" r:id="rId3"/>
  </p:sldMasterIdLst>
  <p:notesMasterIdLst>
    <p:notesMasterId r:id="rId17"/>
  </p:notesMasterIdLst>
  <p:sldIdLst>
    <p:sldId id="621" r:id="rId4"/>
    <p:sldId id="624" r:id="rId5"/>
    <p:sldId id="652" r:id="rId6"/>
    <p:sldId id="634" r:id="rId7"/>
    <p:sldId id="636" r:id="rId8"/>
    <p:sldId id="663" r:id="rId9"/>
    <p:sldId id="655" r:id="rId10"/>
    <p:sldId id="656" r:id="rId11"/>
    <p:sldId id="657" r:id="rId12"/>
    <p:sldId id="637" r:id="rId13"/>
    <p:sldId id="633" r:id="rId14"/>
    <p:sldId id="631" r:id="rId15"/>
    <p:sldId id="639" r:id="rId16"/>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C261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1393FD-7063-4DAE-B4EB-188467D81CB8}" v="8" dt="2023-10-09T20:17:14.97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8301" autoAdjust="0"/>
    <p:restoredTop sz="90519" autoAdjust="0"/>
  </p:normalViewPr>
  <p:slideViewPr>
    <p:cSldViewPr>
      <p:cViewPr varScale="1">
        <p:scale>
          <a:sx n="93" d="100"/>
          <a:sy n="93" d="100"/>
        </p:scale>
        <p:origin x="570" y="90"/>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presProps" Target="presProps.xml"/><Relationship Id="rId3" Type="http://schemas.openxmlformats.org/officeDocument/2006/relationships/slideMaster" Target="slideMasters/slideMaster3.xml"/><Relationship Id="rId21" Type="http://schemas.openxmlformats.org/officeDocument/2006/relationships/tableStyles" Target="tableStyle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slide" Target="slides/slide12.xml"/><Relationship Id="rId10" Type="http://schemas.openxmlformats.org/officeDocument/2006/relationships/slide" Target="slides/slide7.xml"/><Relationship Id="rId19"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BFDDDB29-D266-48FC-8465-C8D9DCBE8265}" type="datetimeFigureOut">
              <a:rPr lang="en-GB"/>
              <a:pPr>
                <a:defRPr/>
              </a:pPr>
              <a:t>27/02/2024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F248F1B4-D8DB-4A55-8E6E-EBADE4857EE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F248F1B4-D8DB-4A55-8E6E-EBADE4857EED}" type="slidenum">
              <a:rPr lang="en-GB" altLang="en-US" smtClean="0"/>
              <a:pPr>
                <a:defRPr/>
              </a:pPr>
              <a:t>2</a:t>
            </a:fld>
            <a:endParaRPr lang="en-GB" altLang="en-US"/>
          </a:p>
        </p:txBody>
      </p:sp>
    </p:spTree>
    <p:extLst>
      <p:ext uri="{BB962C8B-B14F-4D97-AF65-F5344CB8AC3E}">
        <p14:creationId xmlns:p14="http://schemas.microsoft.com/office/powerpoint/2010/main" val="38221318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D8957A9D-AC9B-4E69-A4C8-E529DE123C02}" type="datetime1">
              <a:rPr lang="en-GB"/>
              <a:pPr>
                <a:defRPr/>
              </a:pPr>
              <a:t>27/02/2024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E2B4994-F2C0-43BA-805D-BAE87E775281}" type="slidenum">
              <a:rPr lang="en-GB" altLang="en-US"/>
              <a:pPr>
                <a:defRPr/>
              </a:pPr>
              <a:t>‹#›</a:t>
            </a:fld>
            <a:endParaRPr lang="en-GB" altLang="en-US"/>
          </a:p>
        </p:txBody>
      </p:sp>
    </p:spTree>
    <p:extLst>
      <p:ext uri="{BB962C8B-B14F-4D97-AF65-F5344CB8AC3E}">
        <p14:creationId xmlns:p14="http://schemas.microsoft.com/office/powerpoint/2010/main" val="1397130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4366ECD-46FF-4892-9806-222A0977A9D4}" type="datetime1">
              <a:rPr lang="en-GB"/>
              <a:pPr>
                <a:defRPr/>
              </a:pPr>
              <a:t>27/02/2024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22189B4-4D1C-4360-9D7A-FA5B0CE2A45F}" type="slidenum">
              <a:rPr lang="en-GB" altLang="en-US"/>
              <a:pPr>
                <a:defRPr/>
              </a:pPr>
              <a:t>‹#›</a:t>
            </a:fld>
            <a:endParaRPr lang="en-GB" altLang="en-US"/>
          </a:p>
        </p:txBody>
      </p:sp>
    </p:spTree>
    <p:extLst>
      <p:ext uri="{BB962C8B-B14F-4D97-AF65-F5344CB8AC3E}">
        <p14:creationId xmlns:p14="http://schemas.microsoft.com/office/powerpoint/2010/main" val="35955258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912352F6-B0D5-4708-A681-C79D43E526A8}" type="datetime1">
              <a:rPr lang="en-GB"/>
              <a:pPr>
                <a:defRPr/>
              </a:pPr>
              <a:t>27/02/2024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6A9F66A-178D-4084-A6A9-FEAAFFD91103}" type="slidenum">
              <a:rPr lang="en-GB" altLang="en-US"/>
              <a:pPr>
                <a:defRPr/>
              </a:pPr>
              <a:t>‹#›</a:t>
            </a:fld>
            <a:endParaRPr lang="en-GB" altLang="en-US"/>
          </a:p>
        </p:txBody>
      </p:sp>
    </p:spTree>
    <p:extLst>
      <p:ext uri="{BB962C8B-B14F-4D97-AF65-F5344CB8AC3E}">
        <p14:creationId xmlns:p14="http://schemas.microsoft.com/office/powerpoint/2010/main" val="4806680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8F137993-CF85-4987-AD7F-5DB8FF13157A}" type="datetime1">
              <a:rPr lang="en-GB"/>
              <a:pPr>
                <a:defRPr/>
              </a:pPr>
              <a:t>27/02/2024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5D0BBD2C-051B-4398-95B1-50D2FAFD910B}" type="slidenum">
              <a:rPr lang="en-GB" altLang="en-US"/>
              <a:pPr>
                <a:defRPr/>
              </a:pPr>
              <a:t>‹#›</a:t>
            </a:fld>
            <a:endParaRPr lang="en-GB" altLang="en-US"/>
          </a:p>
        </p:txBody>
      </p:sp>
    </p:spTree>
    <p:extLst>
      <p:ext uri="{BB962C8B-B14F-4D97-AF65-F5344CB8AC3E}">
        <p14:creationId xmlns:p14="http://schemas.microsoft.com/office/powerpoint/2010/main" val="33381453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40E3C0BB-7F26-4514-BBBF-4EAA337E4C39}" type="datetime1">
              <a:rPr lang="en-GB"/>
              <a:pPr>
                <a:defRPr/>
              </a:pPr>
              <a:t>27/02/2024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F491F9F-1113-4BCA-B65B-006455AABD52}" type="slidenum">
              <a:rPr lang="en-GB" altLang="en-US"/>
              <a:pPr>
                <a:defRPr/>
              </a:pPr>
              <a:t>‹#›</a:t>
            </a:fld>
            <a:endParaRPr lang="en-GB" altLang="en-US"/>
          </a:p>
        </p:txBody>
      </p:sp>
    </p:spTree>
    <p:extLst>
      <p:ext uri="{BB962C8B-B14F-4D97-AF65-F5344CB8AC3E}">
        <p14:creationId xmlns:p14="http://schemas.microsoft.com/office/powerpoint/2010/main" val="28962319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C76616C7-AE3A-44A7-9CE5-FEFF4AFE7F41}" type="datetime1">
              <a:rPr lang="en-GB"/>
              <a:pPr>
                <a:defRPr/>
              </a:pPr>
              <a:t>27/02/2024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CDD00A46-C120-4BDD-ACA2-4E4265FEDF64}" type="slidenum">
              <a:rPr lang="en-GB" altLang="en-US"/>
              <a:pPr>
                <a:defRPr/>
              </a:pPr>
              <a:t>‹#›</a:t>
            </a:fld>
            <a:endParaRPr lang="en-GB" altLang="en-US"/>
          </a:p>
        </p:txBody>
      </p:sp>
    </p:spTree>
    <p:extLst>
      <p:ext uri="{BB962C8B-B14F-4D97-AF65-F5344CB8AC3E}">
        <p14:creationId xmlns:p14="http://schemas.microsoft.com/office/powerpoint/2010/main" val="15861256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5123F0FA-A1E8-46A8-811C-76A604918AE1}" type="datetime1">
              <a:rPr lang="en-GB"/>
              <a:pPr>
                <a:defRPr/>
              </a:pPr>
              <a:t>27/02/2024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4F47D6E2-092D-41D5-93CC-4BBA81A7496F}" type="slidenum">
              <a:rPr lang="en-GB" altLang="en-US"/>
              <a:pPr>
                <a:defRPr/>
              </a:pPr>
              <a:t>‹#›</a:t>
            </a:fld>
            <a:endParaRPr lang="en-GB" altLang="en-US"/>
          </a:p>
        </p:txBody>
      </p:sp>
    </p:spTree>
    <p:extLst>
      <p:ext uri="{BB962C8B-B14F-4D97-AF65-F5344CB8AC3E}">
        <p14:creationId xmlns:p14="http://schemas.microsoft.com/office/powerpoint/2010/main" val="40748513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8B3063F9-DF01-41DB-8845-EA1A641D261B}" type="datetime1">
              <a:rPr lang="en-GB"/>
              <a:pPr>
                <a:defRPr/>
              </a:pPr>
              <a:t>27/02/2024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E0F8CEA2-BF5E-4A6C-A8F5-067B479681CE}" type="slidenum">
              <a:rPr lang="en-GB" altLang="en-US"/>
              <a:pPr>
                <a:defRPr/>
              </a:pPr>
              <a:t>‹#›</a:t>
            </a:fld>
            <a:endParaRPr lang="en-GB" altLang="en-US"/>
          </a:p>
        </p:txBody>
      </p:sp>
    </p:spTree>
    <p:extLst>
      <p:ext uri="{BB962C8B-B14F-4D97-AF65-F5344CB8AC3E}">
        <p14:creationId xmlns:p14="http://schemas.microsoft.com/office/powerpoint/2010/main" val="22587401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7A3ED04-2E3C-4922-96FF-46FD3E74501B}" type="datetime1">
              <a:rPr lang="en-GB"/>
              <a:pPr>
                <a:defRPr/>
              </a:pPr>
              <a:t>27/02/2024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82953968-9A17-4BB3-AE45-988B81F22745}" type="slidenum">
              <a:rPr lang="en-GB" altLang="en-US"/>
              <a:pPr>
                <a:defRPr/>
              </a:pPr>
              <a:t>‹#›</a:t>
            </a:fld>
            <a:endParaRPr lang="en-GB" altLang="en-US"/>
          </a:p>
        </p:txBody>
      </p:sp>
    </p:spTree>
    <p:extLst>
      <p:ext uri="{BB962C8B-B14F-4D97-AF65-F5344CB8AC3E}">
        <p14:creationId xmlns:p14="http://schemas.microsoft.com/office/powerpoint/2010/main" val="29903159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4CDF281-FEC4-4C7F-8C01-23106C489533}" type="datetime1">
              <a:rPr lang="en-GB"/>
              <a:pPr>
                <a:defRPr/>
              </a:pPr>
              <a:t>27/02/2024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B61247E-6470-41F0-B541-6CCB7AEBA89C}" type="slidenum">
              <a:rPr lang="en-GB" altLang="en-US"/>
              <a:pPr>
                <a:defRPr/>
              </a:pPr>
              <a:t>‹#›</a:t>
            </a:fld>
            <a:endParaRPr lang="en-GB" altLang="en-US"/>
          </a:p>
        </p:txBody>
      </p:sp>
    </p:spTree>
    <p:extLst>
      <p:ext uri="{BB962C8B-B14F-4D97-AF65-F5344CB8AC3E}">
        <p14:creationId xmlns:p14="http://schemas.microsoft.com/office/powerpoint/2010/main" val="3193679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A1BAB9D-8793-4F81-9A68-3D1487B2FFD7}" type="datetime1">
              <a:rPr lang="en-GB"/>
              <a:pPr>
                <a:defRPr/>
              </a:pPr>
              <a:t>27/02/2024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2B73526-81C8-449A-AC37-7F65AE6F295C}" type="slidenum">
              <a:rPr lang="en-GB" altLang="en-US"/>
              <a:pPr>
                <a:defRPr/>
              </a:pPr>
              <a:t>‹#›</a:t>
            </a:fld>
            <a:endParaRPr lang="en-GB" altLang="en-US"/>
          </a:p>
        </p:txBody>
      </p:sp>
    </p:spTree>
    <p:extLst>
      <p:ext uri="{BB962C8B-B14F-4D97-AF65-F5344CB8AC3E}">
        <p14:creationId xmlns:p14="http://schemas.microsoft.com/office/powerpoint/2010/main" val="38614209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AE78C15F-829C-4062-A183-186C72A5B19B}" type="datetime1">
              <a:rPr lang="en-GB"/>
              <a:pPr>
                <a:defRPr/>
              </a:pPr>
              <a:t>27/02/2024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E477BACE-7C00-448F-A882-54CC55A78DD5}" type="slidenum">
              <a:rPr lang="en-GB" altLang="en-US"/>
              <a:pPr>
                <a:defRPr/>
              </a:pPr>
              <a:t>‹#›</a:t>
            </a:fld>
            <a:endParaRPr lang="en-GB" altLang="en-US"/>
          </a:p>
        </p:txBody>
      </p:sp>
    </p:spTree>
    <p:extLst>
      <p:ext uri="{BB962C8B-B14F-4D97-AF65-F5344CB8AC3E}">
        <p14:creationId xmlns:p14="http://schemas.microsoft.com/office/powerpoint/2010/main" val="8353868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FD0E588-56D1-42A5-A553-950A7497CF5B}" type="datetime1">
              <a:rPr lang="en-GB"/>
              <a:pPr>
                <a:defRPr/>
              </a:pPr>
              <a:t>27/02/2024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E75782E4-D1C8-4E8E-8306-87AA7AB281BD}" type="slidenum">
              <a:rPr lang="en-GB" altLang="en-US"/>
              <a:pPr>
                <a:defRPr/>
              </a:pPr>
              <a:t>‹#›</a:t>
            </a:fld>
            <a:endParaRPr lang="en-GB" altLang="en-US"/>
          </a:p>
        </p:txBody>
      </p:sp>
    </p:spTree>
    <p:extLst>
      <p:ext uri="{BB962C8B-B14F-4D97-AF65-F5344CB8AC3E}">
        <p14:creationId xmlns:p14="http://schemas.microsoft.com/office/powerpoint/2010/main" val="13351108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A9BF4EC3-65E0-4CCF-90E4-DBC732BBFCBC}" type="datetime1">
              <a:rPr lang="en-GB"/>
              <a:pPr>
                <a:defRPr/>
              </a:pPr>
              <a:t>27/02/2024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D41BF09C-2E25-4F5A-80C2-59841DFEF076}" type="slidenum">
              <a:rPr lang="en-GB" altLang="en-US"/>
              <a:pPr>
                <a:defRPr/>
              </a:pPr>
              <a:t>‹#›</a:t>
            </a:fld>
            <a:endParaRPr lang="en-GB" altLang="en-US"/>
          </a:p>
        </p:txBody>
      </p:sp>
    </p:spTree>
    <p:extLst>
      <p:ext uri="{BB962C8B-B14F-4D97-AF65-F5344CB8AC3E}">
        <p14:creationId xmlns:p14="http://schemas.microsoft.com/office/powerpoint/2010/main" val="39733164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A86E5ACC-79C4-4BF0-8027-F470ADB41BF0}" type="datetime1">
              <a:rPr lang="en-GB"/>
              <a:pPr>
                <a:defRPr/>
              </a:pPr>
              <a:t>27/02/2024</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3C15340B-8082-4D8A-94A7-B68FAB42E8E4}" type="slidenum">
              <a:rPr lang="en-GB" altLang="en-US"/>
              <a:pPr>
                <a:defRPr/>
              </a:pPr>
              <a:t>‹#›</a:t>
            </a:fld>
            <a:endParaRPr lang="en-GB" altLang="en-US"/>
          </a:p>
        </p:txBody>
      </p:sp>
    </p:spTree>
    <p:extLst>
      <p:ext uri="{BB962C8B-B14F-4D97-AF65-F5344CB8AC3E}">
        <p14:creationId xmlns:p14="http://schemas.microsoft.com/office/powerpoint/2010/main" val="41192457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1FC129FB-87AC-494D-95B9-6A84410CA8A5}" type="datetime1">
              <a:rPr lang="en-GB"/>
              <a:pPr>
                <a:defRPr/>
              </a:pPr>
              <a:t>27/02/2024</a:t>
            </a:fld>
            <a:endParaRPr lang="en-GB" dirty="0"/>
          </a:p>
        </p:txBody>
      </p:sp>
      <p:sp>
        <p:nvSpPr>
          <p:cNvPr id="8" name="Slide Number Placeholder 5"/>
          <p:cNvSpPr>
            <a:spLocks noGrp="1"/>
          </p:cNvSpPr>
          <p:nvPr>
            <p:ph type="sldNum" sz="quarter" idx="11"/>
          </p:nvPr>
        </p:nvSpPr>
        <p:spPr/>
        <p:txBody>
          <a:bodyPr/>
          <a:lstStyle>
            <a:lvl1pPr>
              <a:defRPr/>
            </a:lvl1pPr>
          </a:lstStyle>
          <a:p>
            <a:pPr>
              <a:defRPr/>
            </a:pPr>
            <a:fld id="{851272C1-85B3-43F9-9F1B-401E6BCA2371}" type="slidenum">
              <a:rPr lang="en-GB" altLang="en-US"/>
              <a:pPr>
                <a:defRPr/>
              </a:pPr>
              <a:t>‹#›</a:t>
            </a:fld>
            <a:endParaRPr lang="en-GB" altLang="en-US"/>
          </a:p>
        </p:txBody>
      </p:sp>
    </p:spTree>
    <p:extLst>
      <p:ext uri="{BB962C8B-B14F-4D97-AF65-F5344CB8AC3E}">
        <p14:creationId xmlns:p14="http://schemas.microsoft.com/office/powerpoint/2010/main" val="20671899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8EF8F441-39C6-4306-A42F-42F44D7C97BD}" type="datetime1">
              <a:rPr lang="en-GB"/>
              <a:pPr>
                <a:defRPr/>
              </a:pPr>
              <a:t>27/02/2024</a:t>
            </a:fld>
            <a:endParaRPr lang="en-GB" dirty="0"/>
          </a:p>
        </p:txBody>
      </p:sp>
      <p:sp>
        <p:nvSpPr>
          <p:cNvPr id="4" name="Slide Number Placeholder 5"/>
          <p:cNvSpPr>
            <a:spLocks noGrp="1"/>
          </p:cNvSpPr>
          <p:nvPr>
            <p:ph type="sldNum" sz="quarter" idx="11"/>
          </p:nvPr>
        </p:nvSpPr>
        <p:spPr/>
        <p:txBody>
          <a:bodyPr/>
          <a:lstStyle>
            <a:lvl1pPr>
              <a:defRPr/>
            </a:lvl1pPr>
          </a:lstStyle>
          <a:p>
            <a:pPr>
              <a:defRPr/>
            </a:pPr>
            <a:fld id="{DE699A1F-28B8-4A72-B67B-BF189B832B6E}" type="slidenum">
              <a:rPr lang="en-GB" altLang="en-US"/>
              <a:pPr>
                <a:defRPr/>
              </a:pPr>
              <a:t>‹#›</a:t>
            </a:fld>
            <a:endParaRPr lang="en-GB" altLang="en-US"/>
          </a:p>
        </p:txBody>
      </p:sp>
    </p:spTree>
    <p:extLst>
      <p:ext uri="{BB962C8B-B14F-4D97-AF65-F5344CB8AC3E}">
        <p14:creationId xmlns:p14="http://schemas.microsoft.com/office/powerpoint/2010/main" val="33409360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2836826C-58C1-4440-979C-F534CF4CCAE6}" type="datetime1">
              <a:rPr lang="en-GB"/>
              <a:pPr>
                <a:defRPr/>
              </a:pPr>
              <a:t>27/02/2024</a:t>
            </a:fld>
            <a:endParaRPr lang="en-GB" dirty="0"/>
          </a:p>
        </p:txBody>
      </p:sp>
      <p:sp>
        <p:nvSpPr>
          <p:cNvPr id="3" name="Slide Number Placeholder 5"/>
          <p:cNvSpPr>
            <a:spLocks noGrp="1"/>
          </p:cNvSpPr>
          <p:nvPr>
            <p:ph type="sldNum" sz="quarter" idx="11"/>
          </p:nvPr>
        </p:nvSpPr>
        <p:spPr/>
        <p:txBody>
          <a:bodyPr/>
          <a:lstStyle>
            <a:lvl1pPr>
              <a:defRPr/>
            </a:lvl1pPr>
          </a:lstStyle>
          <a:p>
            <a:pPr>
              <a:defRPr/>
            </a:pPr>
            <a:fld id="{B7968EE4-3C6A-48DA-B6AE-D98E3D87CC8E}" type="slidenum">
              <a:rPr lang="en-GB" altLang="en-US"/>
              <a:pPr>
                <a:defRPr/>
              </a:pPr>
              <a:t>‹#›</a:t>
            </a:fld>
            <a:endParaRPr lang="en-GB" altLang="en-US"/>
          </a:p>
        </p:txBody>
      </p:sp>
    </p:spTree>
    <p:extLst>
      <p:ext uri="{BB962C8B-B14F-4D97-AF65-F5344CB8AC3E}">
        <p14:creationId xmlns:p14="http://schemas.microsoft.com/office/powerpoint/2010/main" val="35029028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6348C9B3-36DE-4D30-AD9C-F5F870B48444}" type="datetime1">
              <a:rPr lang="en-GB"/>
              <a:pPr>
                <a:defRPr/>
              </a:pPr>
              <a:t>27/02/2024</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81CD3381-BD83-4D74-94EA-52991AA1AFDC}" type="slidenum">
              <a:rPr lang="en-GB" altLang="en-US"/>
              <a:pPr>
                <a:defRPr/>
              </a:pPr>
              <a:t>‹#›</a:t>
            </a:fld>
            <a:endParaRPr lang="en-GB" altLang="en-US"/>
          </a:p>
        </p:txBody>
      </p:sp>
    </p:spTree>
    <p:extLst>
      <p:ext uri="{BB962C8B-B14F-4D97-AF65-F5344CB8AC3E}">
        <p14:creationId xmlns:p14="http://schemas.microsoft.com/office/powerpoint/2010/main" val="16771162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76B4FE9-329F-4A9D-B38A-B7494D2AA5BB}" type="datetime1">
              <a:rPr lang="en-GB"/>
              <a:pPr>
                <a:defRPr/>
              </a:pPr>
              <a:t>27/02/2024</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20781313-1272-49F1-96EB-FB78CF41E3DE}" type="slidenum">
              <a:rPr lang="en-GB" altLang="en-US"/>
              <a:pPr>
                <a:defRPr/>
              </a:pPr>
              <a:t>‹#›</a:t>
            </a:fld>
            <a:endParaRPr lang="en-GB" altLang="en-US"/>
          </a:p>
        </p:txBody>
      </p:sp>
    </p:spTree>
    <p:extLst>
      <p:ext uri="{BB962C8B-B14F-4D97-AF65-F5344CB8AC3E}">
        <p14:creationId xmlns:p14="http://schemas.microsoft.com/office/powerpoint/2010/main" val="31458922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10FA0EF-A452-4385-9B7B-11D9616E848A}" type="datetime1">
              <a:rPr lang="en-GB"/>
              <a:pPr>
                <a:defRPr/>
              </a:pPr>
              <a:t>27/02/2024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8C888349-23EE-4BCA-8D17-5D08CE195DA0}" type="slidenum">
              <a:rPr lang="en-GB" altLang="en-US"/>
              <a:pPr>
                <a:defRPr/>
              </a:pPr>
              <a:t>‹#›</a:t>
            </a:fld>
            <a:endParaRPr lang="en-GB" altLang="en-US"/>
          </a:p>
        </p:txBody>
      </p:sp>
    </p:spTree>
    <p:extLst>
      <p:ext uri="{BB962C8B-B14F-4D97-AF65-F5344CB8AC3E}">
        <p14:creationId xmlns:p14="http://schemas.microsoft.com/office/powerpoint/2010/main" val="311689816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C8FAD4A-27DB-465A-8685-31F1AA24435C}" type="datetime1">
              <a:rPr lang="en-GB"/>
              <a:pPr>
                <a:defRPr/>
              </a:pPr>
              <a:t>27/02/2024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1A72FD09-D6B6-4B82-AF78-B9E9983C59BB}" type="slidenum">
              <a:rPr lang="en-GB" altLang="en-US"/>
              <a:pPr>
                <a:defRPr/>
              </a:pPr>
              <a:t>‹#›</a:t>
            </a:fld>
            <a:endParaRPr lang="en-GB" altLang="en-US"/>
          </a:p>
        </p:txBody>
      </p:sp>
    </p:spTree>
    <p:extLst>
      <p:ext uri="{BB962C8B-B14F-4D97-AF65-F5344CB8AC3E}">
        <p14:creationId xmlns:p14="http://schemas.microsoft.com/office/powerpoint/2010/main" val="7841824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2F1E7B97-8893-4DF8-94C2-0BDDB4083750}" type="datetime1">
              <a:rPr lang="en-GB"/>
              <a:pPr>
                <a:defRPr/>
              </a:pPr>
              <a:t>27/02/2024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0B473A-B5CB-4AEA-A841-E4A1420271FA}" type="slidenum">
              <a:rPr lang="en-GB" altLang="en-US"/>
              <a:pPr>
                <a:defRPr/>
              </a:pPr>
              <a:t>‹#›</a:t>
            </a:fld>
            <a:endParaRPr lang="en-GB" altLang="en-US"/>
          </a:p>
        </p:txBody>
      </p:sp>
    </p:spTree>
    <p:extLst>
      <p:ext uri="{BB962C8B-B14F-4D97-AF65-F5344CB8AC3E}">
        <p14:creationId xmlns:p14="http://schemas.microsoft.com/office/powerpoint/2010/main" val="343707203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DF502AA-C8CB-4132-B592-CA60B7C38ACE}" type="datetime1">
              <a:rPr lang="en-GB"/>
              <a:pPr>
                <a:defRPr/>
              </a:pPr>
              <a:t>27/02/2024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3416350-3461-4282-A263-C166126E991F}" type="slidenum">
              <a:rPr lang="en-GB" altLang="en-US"/>
              <a:pPr>
                <a:defRPr/>
              </a:pPr>
              <a:t>‹#›</a:t>
            </a:fld>
            <a:endParaRPr lang="en-GB" altLang="en-US"/>
          </a:p>
        </p:txBody>
      </p:sp>
    </p:spTree>
    <p:extLst>
      <p:ext uri="{BB962C8B-B14F-4D97-AF65-F5344CB8AC3E}">
        <p14:creationId xmlns:p14="http://schemas.microsoft.com/office/powerpoint/2010/main" val="156004178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6BD54D1A-4815-47BD-8614-C0B0CB854EB1}" type="datetime1">
              <a:rPr lang="en-GB"/>
              <a:pPr>
                <a:defRPr/>
              </a:pPr>
              <a:t>27/02/2024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1269315-487F-456B-9DCF-692949BD7BA7}" type="slidenum">
              <a:rPr lang="en-GB" altLang="en-US"/>
              <a:pPr>
                <a:defRPr/>
              </a:pPr>
              <a:t>‹#›</a:t>
            </a:fld>
            <a:endParaRPr lang="en-GB" altLang="en-US"/>
          </a:p>
        </p:txBody>
      </p:sp>
    </p:spTree>
    <p:extLst>
      <p:ext uri="{BB962C8B-B14F-4D97-AF65-F5344CB8AC3E}">
        <p14:creationId xmlns:p14="http://schemas.microsoft.com/office/powerpoint/2010/main" val="405662966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4E3DC6A9-A123-4839-B812-2B5358EDB404}" type="datetime1">
              <a:rPr lang="en-GB"/>
              <a:pPr>
                <a:defRPr/>
              </a:pPr>
              <a:t>27/02/2024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9AA3C5AE-BB4B-472B-815B-B9E00B3AC4F5}" type="slidenum">
              <a:rPr lang="en-GB" altLang="en-US"/>
              <a:pPr>
                <a:defRPr/>
              </a:pPr>
              <a:t>‹#›</a:t>
            </a:fld>
            <a:endParaRPr lang="en-GB" altLang="en-US"/>
          </a:p>
        </p:txBody>
      </p:sp>
    </p:spTree>
    <p:extLst>
      <p:ext uri="{BB962C8B-B14F-4D97-AF65-F5344CB8AC3E}">
        <p14:creationId xmlns:p14="http://schemas.microsoft.com/office/powerpoint/2010/main" val="34706885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28CB978A-EA46-472A-9CB9-DD326FDEE697}" type="datetime1">
              <a:rPr lang="en-GB"/>
              <a:pPr>
                <a:defRPr/>
              </a:pPr>
              <a:t>27/02/2024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43C18FD-4431-4582-9B98-5DA29A8F2ABA}" type="slidenum">
              <a:rPr lang="en-GB" altLang="en-US"/>
              <a:pPr>
                <a:defRPr/>
              </a:pPr>
              <a:t>‹#›</a:t>
            </a:fld>
            <a:endParaRPr lang="en-GB" altLang="en-US"/>
          </a:p>
        </p:txBody>
      </p:sp>
    </p:spTree>
    <p:extLst>
      <p:ext uri="{BB962C8B-B14F-4D97-AF65-F5344CB8AC3E}">
        <p14:creationId xmlns:p14="http://schemas.microsoft.com/office/powerpoint/2010/main" val="129366097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29F62988-4734-49D5-ABC9-1D8830979CA5}" type="datetime1">
              <a:rPr lang="en-GB"/>
              <a:pPr>
                <a:defRPr/>
              </a:pPr>
              <a:t>27/02/2024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7FB8E70-BA6C-4849-BF8B-0E7C61769DB9}" type="slidenum">
              <a:rPr lang="en-GB" altLang="en-US"/>
              <a:pPr>
                <a:defRPr/>
              </a:pPr>
              <a:t>‹#›</a:t>
            </a:fld>
            <a:endParaRPr lang="en-GB" altLang="en-US"/>
          </a:p>
        </p:txBody>
      </p:sp>
    </p:spTree>
    <p:extLst>
      <p:ext uri="{BB962C8B-B14F-4D97-AF65-F5344CB8AC3E}">
        <p14:creationId xmlns:p14="http://schemas.microsoft.com/office/powerpoint/2010/main" val="123753727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E12784E-0867-4A6F-89D2-D0F62A3AC4E3}" type="datetime1">
              <a:rPr lang="en-GB"/>
              <a:pPr>
                <a:defRPr/>
              </a:pPr>
              <a:t>27/02/2024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109B5B61-3075-4C1F-9BB4-EB3E42D1F0BA}" type="slidenum">
              <a:rPr lang="en-GB" altLang="en-US"/>
              <a:pPr>
                <a:defRPr/>
              </a:pPr>
              <a:t>‹#›</a:t>
            </a:fld>
            <a:endParaRPr lang="en-GB" altLang="en-US"/>
          </a:p>
        </p:txBody>
      </p:sp>
    </p:spTree>
    <p:extLst>
      <p:ext uri="{BB962C8B-B14F-4D97-AF65-F5344CB8AC3E}">
        <p14:creationId xmlns:p14="http://schemas.microsoft.com/office/powerpoint/2010/main" val="124082474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1DB6958D-3A38-440B-B159-47C5695A6FC1}" type="datetime1">
              <a:rPr lang="en-GB"/>
              <a:pPr>
                <a:defRPr/>
              </a:pPr>
              <a:t>27/02/2024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A363B1F5-2E66-4BC7-8719-37CD5455B1D2}" type="slidenum">
              <a:rPr lang="en-GB" altLang="en-US"/>
              <a:pPr>
                <a:defRPr/>
              </a:pPr>
              <a:t>‹#›</a:t>
            </a:fld>
            <a:endParaRPr lang="en-GB" altLang="en-US"/>
          </a:p>
        </p:txBody>
      </p:sp>
    </p:spTree>
    <p:extLst>
      <p:ext uri="{BB962C8B-B14F-4D97-AF65-F5344CB8AC3E}">
        <p14:creationId xmlns:p14="http://schemas.microsoft.com/office/powerpoint/2010/main" val="250695226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04EB3A9-CBB8-438E-B510-1D714DB9C88C}" type="datetime1">
              <a:rPr lang="en-GB"/>
              <a:pPr>
                <a:defRPr/>
              </a:pPr>
              <a:t>27/02/2024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48B25A4-F189-4EFD-9B4E-E67BF842DC2B}" type="slidenum">
              <a:rPr lang="en-GB" altLang="en-US"/>
              <a:pPr>
                <a:defRPr/>
              </a:pPr>
              <a:t>‹#›</a:t>
            </a:fld>
            <a:endParaRPr lang="en-GB" altLang="en-US"/>
          </a:p>
        </p:txBody>
      </p:sp>
    </p:spTree>
    <p:extLst>
      <p:ext uri="{BB962C8B-B14F-4D97-AF65-F5344CB8AC3E}">
        <p14:creationId xmlns:p14="http://schemas.microsoft.com/office/powerpoint/2010/main" val="219844941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B5E5589-F089-4F96-BD0C-9C622F2F12A3}" type="datetime1">
              <a:rPr lang="en-GB"/>
              <a:pPr>
                <a:defRPr/>
              </a:pPr>
              <a:t>27/02/2024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4A06D725-321D-45B2-9009-D4D95961F037}" type="slidenum">
              <a:rPr lang="en-GB" altLang="en-US"/>
              <a:pPr>
                <a:defRPr/>
              </a:pPr>
              <a:t>‹#›</a:t>
            </a:fld>
            <a:endParaRPr lang="en-GB" altLang="en-US"/>
          </a:p>
        </p:txBody>
      </p:sp>
    </p:spTree>
    <p:extLst>
      <p:ext uri="{BB962C8B-B14F-4D97-AF65-F5344CB8AC3E}">
        <p14:creationId xmlns:p14="http://schemas.microsoft.com/office/powerpoint/2010/main" val="143790291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25A3F43-87EA-41DB-AE77-B4D999651894}" type="datetime1">
              <a:rPr lang="en-GB"/>
              <a:pPr>
                <a:defRPr/>
              </a:pPr>
              <a:t>27/02/2024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FBECE181-8A3E-4A89-AB55-3F6D08A55227}" type="slidenum">
              <a:rPr lang="en-GB" altLang="en-US"/>
              <a:pPr>
                <a:defRPr/>
              </a:pPr>
              <a:t>‹#›</a:t>
            </a:fld>
            <a:endParaRPr lang="en-GB" altLang="en-US"/>
          </a:p>
        </p:txBody>
      </p:sp>
    </p:spTree>
    <p:extLst>
      <p:ext uri="{BB962C8B-B14F-4D97-AF65-F5344CB8AC3E}">
        <p14:creationId xmlns:p14="http://schemas.microsoft.com/office/powerpoint/2010/main" val="37092073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FB171393-CDAF-464A-BA71-D5C253200948}" type="datetime1">
              <a:rPr lang="en-GB"/>
              <a:pPr>
                <a:defRPr/>
              </a:pPr>
              <a:t>27/02/2024</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52EE027-CED7-4AFB-9A56-E1CAAD639C2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397087B-0E3D-42CA-BC5C-84AC4336F180}" type="datetime1">
              <a:rPr lang="en-GB"/>
              <a:pPr>
                <a:defRPr/>
              </a:pPr>
              <a:t>27/02/2024</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6D92E20-9FE1-48A8-BFCA-2DD363D318B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5C7E419-CA4B-430E-8B6E-28EA8E720B62}" type="datetime1">
              <a:rPr lang="en-GB"/>
              <a:pPr>
                <a:defRPr/>
              </a:pPr>
              <a:t>27/02/2024</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DDF2CF8-DB73-4838-991C-0659C678E55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3" Type="http://schemas.openxmlformats.org/officeDocument/2006/relationships/hyperlink" Target="https://www.jobs.nhs.uk/candidate" TargetMode="External"/><Relationship Id="rId2" Type="http://schemas.openxmlformats.org/officeDocument/2006/relationships/hyperlink" Target="https://www.prospects.ac.uk/job-profiles" TargetMode="External"/><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fairborndigital.us/2020/10/30/7-tactics-for-giving-captivating-online-presentations/" TargetMode="External"/><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3" Type="http://schemas.openxmlformats.org/officeDocument/2006/relationships/hyperlink" Target="https://www.ispringsolutions.com/blog/how-to-structure-a-powerpoint-presentation" TargetMode="External"/><Relationship Id="rId2" Type="http://schemas.openxmlformats.org/officeDocument/2006/relationships/hyperlink" Target="https://www.skillsyouneed.com/present/writing-your-presentation.html" TargetMode="External"/><Relationship Id="rId1" Type="http://schemas.openxmlformats.org/officeDocument/2006/relationships/slideLayout" Target="../slideLayouts/slideLayout24.xml"/><Relationship Id="rId4" Type="http://schemas.openxmlformats.org/officeDocument/2006/relationships/hyperlink" Target="https://www.prospects.ac.uk/applying-for-university/university-life/6-steps-to-a-successful-present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922FDDA-0D6E-49AD-AB27-0923E7B95F0F}"/>
              </a:ext>
            </a:extLst>
          </p:cNvPr>
          <p:cNvSpPr>
            <a:spLocks noGrp="1"/>
          </p:cNvSpPr>
          <p:nvPr>
            <p:ph type="ctrTitle"/>
          </p:nvPr>
        </p:nvSpPr>
        <p:spPr>
          <a:xfrm>
            <a:off x="1143000" y="1340768"/>
            <a:ext cx="6858000" cy="2387600"/>
          </a:xfrm>
        </p:spPr>
        <p:txBody>
          <a:bodyPr/>
          <a:lstStyle/>
          <a:p>
            <a:pPr eaLnBrk="1" hangingPunct="1"/>
            <a:br>
              <a:rPr lang="en-GB" sz="3600" b="1">
                <a:solidFill>
                  <a:schemeClr val="bg1"/>
                </a:solidFill>
                <a:effectLst>
                  <a:outerShdw blurRad="38100" dist="38100" dir="2700000" algn="tl">
                    <a:srgbClr val="000000">
                      <a:alpha val="43137"/>
                    </a:srgbClr>
                  </a:outerShdw>
                </a:effectLst>
              </a:rPr>
            </a:br>
            <a:r>
              <a:rPr lang="en-GB" sz="3600" b="1">
                <a:solidFill>
                  <a:schemeClr val="bg1"/>
                </a:solidFill>
                <a:effectLst>
                  <a:outerShdw blurRad="38100" dist="38100" dir="2700000" algn="tl">
                    <a:srgbClr val="000000">
                      <a:alpha val="43137"/>
                    </a:srgbClr>
                  </a:outerShdw>
                </a:effectLst>
              </a:rPr>
              <a:t>LCHS4001</a:t>
            </a:r>
            <a:br>
              <a:rPr lang="en-GB" sz="3600" b="1" dirty="0">
                <a:solidFill>
                  <a:schemeClr val="bg1"/>
                </a:solidFill>
                <a:effectLst>
                  <a:outerShdw blurRad="38100" dist="38100" dir="2700000" algn="tl">
                    <a:srgbClr val="000000">
                      <a:alpha val="43137"/>
                    </a:srgbClr>
                  </a:outerShdw>
                </a:effectLst>
              </a:rPr>
            </a:br>
            <a:r>
              <a:rPr lang="en-GB" sz="3600" b="1" dirty="0">
                <a:solidFill>
                  <a:schemeClr val="bg1"/>
                </a:solidFill>
                <a:effectLst>
                  <a:outerShdw blurRad="38100" dist="38100" dir="2700000" algn="tl">
                    <a:srgbClr val="000000">
                      <a:alpha val="43137"/>
                    </a:srgbClr>
                  </a:outerShdw>
                </a:effectLst>
              </a:rPr>
              <a:t>Academic and Employability Skills (ACE) </a:t>
            </a:r>
            <a:br>
              <a:rPr lang="en-GB" b="1" dirty="0">
                <a:solidFill>
                  <a:schemeClr val="bg1"/>
                </a:solidFill>
                <a:effectLst>
                  <a:outerShdw blurRad="38100" dist="38100" dir="2700000" algn="tl">
                    <a:srgbClr val="000000">
                      <a:alpha val="43137"/>
                    </a:srgbClr>
                  </a:outerShdw>
                </a:effectLst>
              </a:rPr>
            </a:br>
            <a:endParaRPr lang="en-GB" dirty="0"/>
          </a:p>
        </p:txBody>
      </p:sp>
      <p:sp>
        <p:nvSpPr>
          <p:cNvPr id="4" name="Subtitle 3"/>
          <p:cNvSpPr>
            <a:spLocks noGrp="1"/>
          </p:cNvSpPr>
          <p:nvPr>
            <p:ph type="subTitle" idx="1"/>
          </p:nvPr>
        </p:nvSpPr>
        <p:spPr>
          <a:xfrm>
            <a:off x="1143000" y="3602038"/>
            <a:ext cx="7245424" cy="1655762"/>
          </a:xfrm>
        </p:spPr>
        <p:txBody>
          <a:bodyPr/>
          <a:lstStyle/>
          <a:p>
            <a:pPr eaLnBrk="1" hangingPunct="1"/>
            <a:endParaRPr lang="en-GB" altLang="en-US" sz="3200" dirty="0">
              <a:effectLst>
                <a:outerShdw blurRad="38100" dist="38100" dir="2700000" algn="tl">
                  <a:srgbClr val="000000">
                    <a:alpha val="43137"/>
                  </a:srgbClr>
                </a:outerShdw>
              </a:effectLst>
            </a:endParaRPr>
          </a:p>
          <a:p>
            <a:pPr eaLnBrk="1" hangingPunct="1"/>
            <a:r>
              <a:rPr lang="en-US" altLang="en-US" sz="3200" b="1" dirty="0">
                <a:solidFill>
                  <a:srgbClr val="FFFF00"/>
                </a:solidFill>
                <a:effectLst>
                  <a:outerShdw blurRad="38100" dist="38100" dir="2700000" algn="tl">
                    <a:srgbClr val="000000">
                      <a:alpha val="43137"/>
                    </a:srgbClr>
                  </a:outerShdw>
                </a:effectLst>
              </a:rPr>
              <a:t>Guidelines for assessed individual presentations (</a:t>
            </a:r>
            <a:r>
              <a:rPr lang="en-GB" altLang="en-US" sz="3200" b="1" dirty="0">
                <a:solidFill>
                  <a:srgbClr val="FFFF00"/>
                </a:solidFill>
                <a:effectLst>
                  <a:outerShdw blurRad="38100" dist="38100" dir="2700000" algn="tl">
                    <a:srgbClr val="000000">
                      <a:alpha val="43137"/>
                    </a:srgbClr>
                  </a:outerShdw>
                </a:effectLst>
              </a:rPr>
              <a:t>task 1)</a:t>
            </a:r>
          </a:p>
          <a:p>
            <a:pPr eaLnBrk="1" hangingPunct="1"/>
            <a:endParaRPr lang="en-GB" sz="3200" dirty="0"/>
          </a:p>
          <a:p>
            <a:pPr eaLnBrk="1" hangingPunct="1"/>
            <a:r>
              <a:rPr lang="en-GB" altLang="en-US" sz="3200" b="1" dirty="0">
                <a:solidFill>
                  <a:srgbClr val="FFFF00"/>
                </a:solidFill>
                <a:effectLst>
                  <a:outerShdw blurRad="38100" dist="38100" dir="2700000" algn="tl">
                    <a:srgbClr val="000000">
                      <a:alpha val="43137"/>
                    </a:srgbClr>
                  </a:outerShdw>
                </a:effectLst>
              </a:rPr>
              <a:t> </a:t>
            </a:r>
          </a:p>
          <a:p>
            <a:endParaRPr lang="en-GB" dirty="0"/>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27/02/2024</a:t>
            </a:fld>
            <a:endParaRPr lang="en-GB"/>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lstStyle/>
          <a:p>
            <a:pPr>
              <a:defRPr/>
            </a:pPr>
            <a:r>
              <a:rPr lang="en-US" altLang="en-US" sz="3200" b="1" dirty="0"/>
              <a:t>Academic and Employability Skills (ACE) </a:t>
            </a:r>
            <a:endParaRPr lang="en-GB" altLang="en-US" sz="3200" b="1" dirty="0"/>
          </a:p>
        </p:txBody>
      </p:sp>
      <p:sp>
        <p:nvSpPr>
          <p:cNvPr id="10243" name="Content Placeholder 2"/>
          <p:cNvSpPr>
            <a:spLocks noGrp="1"/>
          </p:cNvSpPr>
          <p:nvPr>
            <p:ph idx="1"/>
          </p:nvPr>
        </p:nvSpPr>
        <p:spPr>
          <a:xfrm>
            <a:off x="395288" y="1268413"/>
            <a:ext cx="8569200" cy="4176811"/>
          </a:xfrm>
        </p:spPr>
        <p:txBody>
          <a:bodyPr/>
          <a:lstStyle/>
          <a:p>
            <a:pPr marL="0" lvl="0" indent="0">
              <a:spcBef>
                <a:spcPct val="0"/>
              </a:spcBef>
              <a:buNone/>
            </a:pPr>
            <a:r>
              <a:rPr lang="en-US" sz="2200" dirty="0"/>
              <a:t>ACE is a one-term module which </a:t>
            </a:r>
            <a:r>
              <a:rPr lang="en-US" altLang="en-US" sz="2400" dirty="0">
                <a:latin typeface="Calibri" panose="020F0502020204030204" pitchFamily="34" charset="0"/>
                <a:ea typeface="Calibri" panose="020F0502020204030204" pitchFamily="34" charset="0"/>
                <a:cs typeface="Calibri" panose="020F0502020204030204" pitchFamily="34" charset="0"/>
              </a:rPr>
              <a:t>has one 100% component divided into 2 tasks. </a:t>
            </a:r>
          </a:p>
          <a:p>
            <a:pPr marL="0" lvl="0" indent="0">
              <a:spcBef>
                <a:spcPct val="0"/>
              </a:spcBef>
              <a:buNone/>
            </a:pPr>
            <a:endParaRPr lang="en-GB" altLang="en-US" sz="2200" dirty="0"/>
          </a:p>
          <a:p>
            <a:r>
              <a:rPr lang="en-US" sz="2200" b="1" dirty="0"/>
              <a:t>Task 1: Individual presentation </a:t>
            </a:r>
            <a:r>
              <a:rPr lang="en-US" sz="2200" dirty="0"/>
              <a:t>(5-10 minutes) 50%</a:t>
            </a:r>
          </a:p>
          <a:p>
            <a:endParaRPr lang="en-US" sz="2200" dirty="0"/>
          </a:p>
          <a:p>
            <a:r>
              <a:rPr lang="en-US" altLang="en-US" sz="2200" b="1" dirty="0"/>
              <a:t>Task 2: Report </a:t>
            </a:r>
            <a:r>
              <a:rPr lang="en-US" altLang="en-US" sz="2200" dirty="0"/>
              <a:t>(1500 words) 50%</a:t>
            </a:r>
          </a:p>
          <a:p>
            <a:endParaRPr lang="en-US" altLang="en-US" sz="2200" dirty="0"/>
          </a:p>
          <a:p>
            <a:pPr marL="0" indent="0">
              <a:buNone/>
            </a:pPr>
            <a:r>
              <a:rPr lang="en-US" altLang="en-US" sz="2200" dirty="0"/>
              <a:t>They will be </a:t>
            </a:r>
            <a:r>
              <a:rPr lang="en-US" altLang="en-US" sz="2200" dirty="0">
                <a:highlight>
                  <a:srgbClr val="FFFF00"/>
                </a:highlight>
              </a:rPr>
              <a:t>marked together </a:t>
            </a:r>
            <a:r>
              <a:rPr lang="en-US" altLang="en-US" sz="2200" dirty="0"/>
              <a:t>at the end of the term. Marking for Task 1 will be under </a:t>
            </a:r>
            <a:r>
              <a:rPr lang="en-US" altLang="en-US" sz="2200" dirty="0">
                <a:highlight>
                  <a:srgbClr val="FFFF00"/>
                </a:highlight>
              </a:rPr>
              <a:t>criterion 4 – Practical Skills.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4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4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24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E1183-1431-4DDC-A22F-A9938E8C89C6}"/>
              </a:ext>
            </a:extLst>
          </p:cNvPr>
          <p:cNvSpPr>
            <a:spLocks noGrp="1"/>
          </p:cNvSpPr>
          <p:nvPr>
            <p:ph type="title"/>
          </p:nvPr>
        </p:nvSpPr>
        <p:spPr>
          <a:xfrm>
            <a:off x="457200" y="274638"/>
            <a:ext cx="8229600" cy="562074"/>
          </a:xfrm>
        </p:spPr>
        <p:txBody>
          <a:bodyPr/>
          <a:lstStyle/>
          <a:p>
            <a:r>
              <a:rPr lang="en-US" sz="3600" b="1" dirty="0"/>
              <a:t>Task 1</a:t>
            </a:r>
            <a:endParaRPr lang="en-GB" sz="3600" b="1" dirty="0"/>
          </a:p>
        </p:txBody>
      </p:sp>
      <p:sp>
        <p:nvSpPr>
          <p:cNvPr id="3" name="Content Placeholder 2">
            <a:extLst>
              <a:ext uri="{FF2B5EF4-FFF2-40B4-BE49-F238E27FC236}">
                <a16:creationId xmlns:a16="http://schemas.microsoft.com/office/drawing/2014/main" id="{0B7E856B-3D42-4032-B777-18465CC38CF2}"/>
              </a:ext>
            </a:extLst>
          </p:cNvPr>
          <p:cNvSpPr>
            <a:spLocks noGrp="1"/>
          </p:cNvSpPr>
          <p:nvPr>
            <p:ph idx="1"/>
          </p:nvPr>
        </p:nvSpPr>
        <p:spPr>
          <a:xfrm>
            <a:off x="250825" y="1268760"/>
            <a:ext cx="8713663" cy="4104456"/>
          </a:xfrm>
        </p:spPr>
        <p:txBody>
          <a:bodyPr/>
          <a:lstStyle/>
          <a:p>
            <a:pPr marL="0" indent="0" algn="just">
              <a:buNone/>
            </a:pPr>
            <a:r>
              <a:rPr lang="en-GB" sz="2800" dirty="0"/>
              <a:t>Prepare an oral presentation in which you analyse your employability skills in relation your intended career or own business. Discuss the </a:t>
            </a:r>
            <a:r>
              <a:rPr lang="en-GB" sz="2800" b="1" dirty="0"/>
              <a:t>skills you already have </a:t>
            </a:r>
            <a:r>
              <a:rPr lang="en-GB" sz="2800" dirty="0"/>
              <a:t>and the </a:t>
            </a:r>
            <a:r>
              <a:rPr lang="en-GB" sz="2800" b="1" dirty="0"/>
              <a:t>skills you need to improve</a:t>
            </a:r>
            <a:r>
              <a:rPr lang="en-GB" sz="2800" dirty="0"/>
              <a:t> in order to be successful in the chosen field and demonstrate an understanding of that field by referring to published literature. You will need to prepare 5-10 PowerPoint slides to accompany your presentation. </a:t>
            </a:r>
            <a:endParaRPr lang="en-GB" dirty="0"/>
          </a:p>
        </p:txBody>
      </p:sp>
      <p:sp>
        <p:nvSpPr>
          <p:cNvPr id="4" name="Date Placeholder 3">
            <a:extLst>
              <a:ext uri="{FF2B5EF4-FFF2-40B4-BE49-F238E27FC236}">
                <a16:creationId xmlns:a16="http://schemas.microsoft.com/office/drawing/2014/main" id="{B4FBFE17-B663-4465-A010-681431B2BD96}"/>
              </a:ext>
            </a:extLst>
          </p:cNvPr>
          <p:cNvSpPr>
            <a:spLocks noGrp="1"/>
          </p:cNvSpPr>
          <p:nvPr>
            <p:ph type="dt" sz="half" idx="10"/>
          </p:nvPr>
        </p:nvSpPr>
        <p:spPr/>
        <p:txBody>
          <a:bodyPr/>
          <a:lstStyle/>
          <a:p>
            <a:pPr>
              <a:defRPr/>
            </a:pPr>
            <a:fld id="{CDF502AA-C8CB-4132-B592-CA60B7C38ACE}" type="datetime1">
              <a:rPr lang="en-GB" smtClean="0"/>
              <a:pPr>
                <a:defRPr/>
              </a:pPr>
              <a:t>27/02/2024</a:t>
            </a:fld>
            <a:endParaRPr lang="en-GB"/>
          </a:p>
        </p:txBody>
      </p:sp>
    </p:spTree>
    <p:extLst>
      <p:ext uri="{BB962C8B-B14F-4D97-AF65-F5344CB8AC3E}">
        <p14:creationId xmlns:p14="http://schemas.microsoft.com/office/powerpoint/2010/main" val="2260579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BA0D8-383B-455E-9CD1-908861955B29}"/>
              </a:ext>
            </a:extLst>
          </p:cNvPr>
          <p:cNvSpPr>
            <a:spLocks noGrp="1"/>
          </p:cNvSpPr>
          <p:nvPr>
            <p:ph type="title"/>
          </p:nvPr>
        </p:nvSpPr>
        <p:spPr/>
        <p:txBody>
          <a:bodyPr/>
          <a:lstStyle/>
          <a:p>
            <a:r>
              <a:rPr lang="en-US" sz="3600" b="1" dirty="0"/>
              <a:t>Further guidelines</a:t>
            </a:r>
            <a:br>
              <a:rPr lang="en-US" sz="3600" b="1" dirty="0"/>
            </a:br>
            <a:r>
              <a:rPr lang="en-US" sz="3600" b="1" dirty="0"/>
              <a:t> </a:t>
            </a:r>
            <a:endParaRPr lang="en-GB" sz="3600" b="1" dirty="0"/>
          </a:p>
        </p:txBody>
      </p:sp>
      <p:sp>
        <p:nvSpPr>
          <p:cNvPr id="3" name="Content Placeholder 2">
            <a:extLst>
              <a:ext uri="{FF2B5EF4-FFF2-40B4-BE49-F238E27FC236}">
                <a16:creationId xmlns:a16="http://schemas.microsoft.com/office/drawing/2014/main" id="{F063A396-2789-4E1A-94AA-41089C70AAAD}"/>
              </a:ext>
            </a:extLst>
          </p:cNvPr>
          <p:cNvSpPr>
            <a:spLocks noGrp="1"/>
          </p:cNvSpPr>
          <p:nvPr>
            <p:ph idx="1"/>
          </p:nvPr>
        </p:nvSpPr>
        <p:spPr>
          <a:xfrm>
            <a:off x="215168" y="980728"/>
            <a:ext cx="8713663" cy="4608512"/>
          </a:xfrm>
        </p:spPr>
        <p:txBody>
          <a:bodyPr/>
          <a:lstStyle/>
          <a:p>
            <a:pPr lvl="0"/>
            <a:r>
              <a:rPr lang="en-GB" sz="2400" dirty="0"/>
              <a:t>You will need to discuss your strengths (skills you already have) and your weaknesses (skills you will need to develop).</a:t>
            </a:r>
          </a:p>
          <a:p>
            <a:pPr lvl="0"/>
            <a:r>
              <a:rPr lang="en-GB" sz="2400" dirty="0"/>
              <a:t>Show an understanding of the world of work in the chosen sector by citing relevant articles or advice from recruitment agencies, job centres, etc.</a:t>
            </a:r>
          </a:p>
          <a:p>
            <a:pPr lvl="0"/>
            <a:r>
              <a:rPr lang="en-GB" sz="2400" b="1" dirty="0"/>
              <a:t>Presentations will be held in </a:t>
            </a:r>
            <a:r>
              <a:rPr lang="en-GB" sz="2400" b="1" u="sng" dirty="0"/>
              <a:t>week 7</a:t>
            </a:r>
            <a:r>
              <a:rPr lang="en-GB" sz="2400" b="1" dirty="0"/>
              <a:t> during class time</a:t>
            </a:r>
            <a:r>
              <a:rPr lang="en-GB" sz="2400" dirty="0"/>
              <a:t>. </a:t>
            </a:r>
          </a:p>
          <a:p>
            <a:pPr marL="0" indent="0">
              <a:buNone/>
            </a:pPr>
            <a:endParaRPr lang="en-GB" sz="2000" dirty="0"/>
          </a:p>
        </p:txBody>
      </p:sp>
      <p:sp>
        <p:nvSpPr>
          <p:cNvPr id="4" name="Date Placeholder 3">
            <a:extLst>
              <a:ext uri="{FF2B5EF4-FFF2-40B4-BE49-F238E27FC236}">
                <a16:creationId xmlns:a16="http://schemas.microsoft.com/office/drawing/2014/main" id="{049A0AA2-1A6B-4B3A-B4A8-A4C5DBAE54FA}"/>
              </a:ext>
            </a:extLst>
          </p:cNvPr>
          <p:cNvSpPr>
            <a:spLocks noGrp="1"/>
          </p:cNvSpPr>
          <p:nvPr>
            <p:ph type="dt" sz="half" idx="10"/>
          </p:nvPr>
        </p:nvSpPr>
        <p:spPr/>
        <p:txBody>
          <a:bodyPr/>
          <a:lstStyle/>
          <a:p>
            <a:pPr>
              <a:defRPr/>
            </a:pPr>
            <a:fld id="{CDF502AA-C8CB-4132-B592-CA60B7C38ACE}" type="datetime1">
              <a:rPr lang="en-GB" smtClean="0"/>
              <a:pPr>
                <a:defRPr/>
              </a:pPr>
              <a:t>27/02/2024</a:t>
            </a:fld>
            <a:endParaRPr lang="en-GB"/>
          </a:p>
        </p:txBody>
      </p:sp>
    </p:spTree>
    <p:extLst>
      <p:ext uri="{BB962C8B-B14F-4D97-AF65-F5344CB8AC3E}">
        <p14:creationId xmlns:p14="http://schemas.microsoft.com/office/powerpoint/2010/main" val="29587366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35105F-6874-42FB-AFB2-8E04FFEB51A4}"/>
              </a:ext>
            </a:extLst>
          </p:cNvPr>
          <p:cNvSpPr>
            <a:spLocks noGrp="1"/>
          </p:cNvSpPr>
          <p:nvPr>
            <p:ph type="title"/>
          </p:nvPr>
        </p:nvSpPr>
        <p:spPr>
          <a:xfrm>
            <a:off x="457200" y="274638"/>
            <a:ext cx="8229600" cy="634082"/>
          </a:xfrm>
        </p:spPr>
        <p:txBody>
          <a:bodyPr/>
          <a:lstStyle/>
          <a:p>
            <a:r>
              <a:rPr lang="en-GB" sz="3600" b="1" dirty="0"/>
              <a:t>What does this mean?</a:t>
            </a:r>
            <a:endParaRPr lang="en-GB" sz="3600" dirty="0"/>
          </a:p>
        </p:txBody>
      </p:sp>
      <p:sp>
        <p:nvSpPr>
          <p:cNvPr id="3" name="Content Placeholder 2">
            <a:extLst>
              <a:ext uri="{FF2B5EF4-FFF2-40B4-BE49-F238E27FC236}">
                <a16:creationId xmlns:a16="http://schemas.microsoft.com/office/drawing/2014/main" id="{181AB594-2AA5-4699-A6F0-4623B8AF62DF}"/>
              </a:ext>
            </a:extLst>
          </p:cNvPr>
          <p:cNvSpPr>
            <a:spLocks noGrp="1"/>
          </p:cNvSpPr>
          <p:nvPr>
            <p:ph idx="1"/>
          </p:nvPr>
        </p:nvSpPr>
        <p:spPr>
          <a:xfrm>
            <a:off x="264623" y="977676"/>
            <a:ext cx="8229600" cy="4683571"/>
          </a:xfrm>
        </p:spPr>
        <p:txBody>
          <a:bodyPr/>
          <a:lstStyle/>
          <a:p>
            <a:r>
              <a:rPr lang="en-GB" sz="2400" dirty="0"/>
              <a:t>Aim for a 5-min presentation; the remaining 5 minutes are for questions, feedback and solving any technical problems</a:t>
            </a:r>
          </a:p>
          <a:p>
            <a:r>
              <a:rPr lang="en-GB" sz="2400" dirty="0"/>
              <a:t>‘Referring to published literature’ means that you need to mention a few sources that you have read related to employability (</a:t>
            </a:r>
            <a:r>
              <a:rPr lang="en-GB" sz="2400" b="1" dirty="0"/>
              <a:t>hint: </a:t>
            </a:r>
            <a:r>
              <a:rPr lang="en-GB" sz="2400" dirty="0"/>
              <a:t>have a </a:t>
            </a:r>
            <a:r>
              <a:rPr lang="en-GB" sz="2400" i="1" dirty="0">
                <a:solidFill>
                  <a:srgbClr val="FF0000"/>
                </a:solidFill>
              </a:rPr>
              <a:t>reference list </a:t>
            </a:r>
            <a:r>
              <a:rPr lang="en-GB" sz="2400" dirty="0"/>
              <a:t>as your last slide)</a:t>
            </a:r>
          </a:p>
          <a:p>
            <a:r>
              <a:rPr lang="en-GB" sz="2400" dirty="0"/>
              <a:t>You will need to show us that you have a clear understanding of the skills needed in your selected field. For example, if you would like to become a nurse, you will need to mention the key skills that nurses need to have. </a:t>
            </a:r>
            <a:endParaRPr lang="en-GB" sz="2200" dirty="0"/>
          </a:p>
          <a:p>
            <a:endParaRPr lang="en-GB" sz="2200" dirty="0"/>
          </a:p>
          <a:p>
            <a:pPr marL="0" indent="0">
              <a:buNone/>
            </a:pPr>
            <a:endParaRPr lang="en-GB" sz="1800" dirty="0"/>
          </a:p>
          <a:p>
            <a:endParaRPr lang="en-GB" dirty="0"/>
          </a:p>
        </p:txBody>
      </p:sp>
      <p:sp>
        <p:nvSpPr>
          <p:cNvPr id="4" name="Date Placeholder 3">
            <a:extLst>
              <a:ext uri="{FF2B5EF4-FFF2-40B4-BE49-F238E27FC236}">
                <a16:creationId xmlns:a16="http://schemas.microsoft.com/office/drawing/2014/main" id="{18E8C88B-F7C0-4E68-8AD6-FDB624584183}"/>
              </a:ext>
            </a:extLst>
          </p:cNvPr>
          <p:cNvSpPr>
            <a:spLocks noGrp="1"/>
          </p:cNvSpPr>
          <p:nvPr>
            <p:ph type="dt" sz="half" idx="10"/>
          </p:nvPr>
        </p:nvSpPr>
        <p:spPr/>
        <p:txBody>
          <a:bodyPr/>
          <a:lstStyle/>
          <a:p>
            <a:pPr>
              <a:defRPr/>
            </a:pPr>
            <a:fld id="{CDF502AA-C8CB-4132-B592-CA60B7C38ACE}" type="datetime1">
              <a:rPr lang="en-GB" smtClean="0"/>
              <a:pPr>
                <a:defRPr/>
              </a:pPr>
              <a:t>27/02/2024</a:t>
            </a:fld>
            <a:endParaRPr lang="en-GB"/>
          </a:p>
        </p:txBody>
      </p:sp>
    </p:spTree>
    <p:extLst>
      <p:ext uri="{BB962C8B-B14F-4D97-AF65-F5344CB8AC3E}">
        <p14:creationId xmlns:p14="http://schemas.microsoft.com/office/powerpoint/2010/main" val="6663931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35105F-6874-42FB-AFB2-8E04FFEB51A4}"/>
              </a:ext>
            </a:extLst>
          </p:cNvPr>
          <p:cNvSpPr>
            <a:spLocks noGrp="1"/>
          </p:cNvSpPr>
          <p:nvPr>
            <p:ph type="title"/>
          </p:nvPr>
        </p:nvSpPr>
        <p:spPr>
          <a:xfrm>
            <a:off x="457200" y="274638"/>
            <a:ext cx="8229600" cy="634082"/>
          </a:xfrm>
        </p:spPr>
        <p:txBody>
          <a:bodyPr/>
          <a:lstStyle/>
          <a:p>
            <a:r>
              <a:rPr lang="en-GB" sz="3600" b="1" dirty="0"/>
              <a:t>What does this mean?</a:t>
            </a:r>
            <a:endParaRPr lang="en-GB" sz="3600" dirty="0"/>
          </a:p>
        </p:txBody>
      </p:sp>
      <p:sp>
        <p:nvSpPr>
          <p:cNvPr id="3" name="Content Placeholder 2">
            <a:extLst>
              <a:ext uri="{FF2B5EF4-FFF2-40B4-BE49-F238E27FC236}">
                <a16:creationId xmlns:a16="http://schemas.microsoft.com/office/drawing/2014/main" id="{181AB594-2AA5-4699-A6F0-4623B8AF62DF}"/>
              </a:ext>
            </a:extLst>
          </p:cNvPr>
          <p:cNvSpPr>
            <a:spLocks noGrp="1"/>
          </p:cNvSpPr>
          <p:nvPr>
            <p:ph idx="1"/>
          </p:nvPr>
        </p:nvSpPr>
        <p:spPr>
          <a:xfrm>
            <a:off x="264623" y="977677"/>
            <a:ext cx="8229600" cy="4536504"/>
          </a:xfrm>
        </p:spPr>
        <p:txBody>
          <a:bodyPr/>
          <a:lstStyle/>
          <a:p>
            <a:pPr lvl="0"/>
            <a:r>
              <a:rPr lang="en-GB" sz="2400" dirty="0"/>
              <a:t>The PowerPoint slides will have to be uploaded onto Moodle (via an appropriate link that will be set up by the Assessments team). </a:t>
            </a:r>
          </a:p>
          <a:p>
            <a:pPr marL="0" lvl="0" indent="0">
              <a:buNone/>
            </a:pPr>
            <a:endParaRPr lang="en-GB" sz="2400" dirty="0"/>
          </a:p>
          <a:p>
            <a:pPr lvl="0"/>
            <a:r>
              <a:rPr lang="en-GB" sz="2400" dirty="0"/>
              <a:t>A member of the Assessments team will visit your classroom and show you how to upload your work on Moodle.</a:t>
            </a:r>
          </a:p>
          <a:p>
            <a:endParaRPr lang="en-GB" sz="2200" dirty="0"/>
          </a:p>
          <a:p>
            <a:endParaRPr lang="en-GB" sz="2200" dirty="0"/>
          </a:p>
          <a:p>
            <a:pPr marL="0" indent="0">
              <a:buNone/>
            </a:pPr>
            <a:endParaRPr lang="en-GB" sz="1800" dirty="0"/>
          </a:p>
          <a:p>
            <a:endParaRPr lang="en-GB" dirty="0"/>
          </a:p>
        </p:txBody>
      </p:sp>
      <p:sp>
        <p:nvSpPr>
          <p:cNvPr id="4" name="Date Placeholder 3">
            <a:extLst>
              <a:ext uri="{FF2B5EF4-FFF2-40B4-BE49-F238E27FC236}">
                <a16:creationId xmlns:a16="http://schemas.microsoft.com/office/drawing/2014/main" id="{18E8C88B-F7C0-4E68-8AD6-FDB624584183}"/>
              </a:ext>
            </a:extLst>
          </p:cNvPr>
          <p:cNvSpPr>
            <a:spLocks noGrp="1"/>
          </p:cNvSpPr>
          <p:nvPr>
            <p:ph type="dt" sz="half" idx="10"/>
          </p:nvPr>
        </p:nvSpPr>
        <p:spPr/>
        <p:txBody>
          <a:bodyPr/>
          <a:lstStyle/>
          <a:p>
            <a:pPr>
              <a:defRPr/>
            </a:pPr>
            <a:fld id="{CDF502AA-C8CB-4132-B592-CA60B7C38ACE}" type="datetime1">
              <a:rPr lang="en-GB" smtClean="0"/>
              <a:pPr>
                <a:defRPr/>
              </a:pPr>
              <a:t>27/02/2024</a:t>
            </a:fld>
            <a:endParaRPr lang="en-GB"/>
          </a:p>
        </p:txBody>
      </p:sp>
    </p:spTree>
    <p:extLst>
      <p:ext uri="{BB962C8B-B14F-4D97-AF65-F5344CB8AC3E}">
        <p14:creationId xmlns:p14="http://schemas.microsoft.com/office/powerpoint/2010/main" val="29551286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46F0D9-9EA8-467D-9D27-3797C9094F38}"/>
              </a:ext>
            </a:extLst>
          </p:cNvPr>
          <p:cNvSpPr>
            <a:spLocks noGrp="1"/>
          </p:cNvSpPr>
          <p:nvPr>
            <p:ph type="title"/>
          </p:nvPr>
        </p:nvSpPr>
        <p:spPr>
          <a:xfrm>
            <a:off x="457200" y="274638"/>
            <a:ext cx="8229600" cy="634082"/>
          </a:xfrm>
        </p:spPr>
        <p:txBody>
          <a:bodyPr/>
          <a:lstStyle/>
          <a:p>
            <a:r>
              <a:rPr lang="en-US" sz="3600" b="1" dirty="0"/>
              <a:t>How to go about it</a:t>
            </a:r>
            <a:endParaRPr lang="en-GB" sz="3600" b="1" dirty="0"/>
          </a:p>
        </p:txBody>
      </p:sp>
      <p:sp>
        <p:nvSpPr>
          <p:cNvPr id="3" name="Content Placeholder 2">
            <a:extLst>
              <a:ext uri="{FF2B5EF4-FFF2-40B4-BE49-F238E27FC236}">
                <a16:creationId xmlns:a16="http://schemas.microsoft.com/office/drawing/2014/main" id="{B48111B0-E67A-4889-93C1-A673FFB8B3D1}"/>
              </a:ext>
            </a:extLst>
          </p:cNvPr>
          <p:cNvSpPr>
            <a:spLocks noGrp="1"/>
          </p:cNvSpPr>
          <p:nvPr>
            <p:ph idx="1"/>
          </p:nvPr>
        </p:nvSpPr>
        <p:spPr>
          <a:xfrm>
            <a:off x="457200" y="1268760"/>
            <a:ext cx="8229600" cy="4247803"/>
          </a:xfrm>
        </p:spPr>
        <p:txBody>
          <a:bodyPr/>
          <a:lstStyle/>
          <a:p>
            <a:r>
              <a:rPr lang="en-GB" sz="2400" dirty="0"/>
              <a:t>You can start by specifying what job you will want to do (e.g., social care worker, nurse etc) in the future.</a:t>
            </a:r>
          </a:p>
          <a:p>
            <a:r>
              <a:rPr lang="en-GB" sz="2400" dirty="0"/>
              <a:t>If you are not sure which job to choose or which skills are required for this job, look through the job profiles on </a:t>
            </a:r>
            <a:r>
              <a:rPr lang="en-GB" sz="2400" dirty="0">
                <a:hlinkClick r:id="rId2"/>
              </a:rPr>
              <a:t>https://www.prospects.ac.uk/job-profiles</a:t>
            </a:r>
            <a:r>
              <a:rPr lang="en-GB" sz="2400" dirty="0"/>
              <a:t> and </a:t>
            </a:r>
            <a:r>
              <a:rPr lang="en-GB" sz="2400" dirty="0">
                <a:hlinkClick r:id="rId3"/>
              </a:rPr>
              <a:t>https://www.jobs.nhs.uk/candidate</a:t>
            </a:r>
            <a:r>
              <a:rPr lang="en-GB" sz="2400" dirty="0"/>
              <a:t>.</a:t>
            </a:r>
          </a:p>
          <a:p>
            <a:r>
              <a:rPr lang="en-GB" sz="2400" dirty="0"/>
              <a:t>For example, if you want to develop your career as a nurse, you will need to have communication skills, critical thinking skills and be able to work in a team. Ask yourself if you have them; if you do – give examples. </a:t>
            </a:r>
          </a:p>
          <a:p>
            <a:endParaRPr lang="en-GB" sz="2400" dirty="0"/>
          </a:p>
          <a:p>
            <a:endParaRPr lang="en-GB" sz="2400" dirty="0"/>
          </a:p>
        </p:txBody>
      </p:sp>
      <p:sp>
        <p:nvSpPr>
          <p:cNvPr id="4" name="Date Placeholder 3">
            <a:extLst>
              <a:ext uri="{FF2B5EF4-FFF2-40B4-BE49-F238E27FC236}">
                <a16:creationId xmlns:a16="http://schemas.microsoft.com/office/drawing/2014/main" id="{AA4D31A9-3DC3-452C-86A0-EDF557242D93}"/>
              </a:ext>
            </a:extLst>
          </p:cNvPr>
          <p:cNvSpPr>
            <a:spLocks noGrp="1"/>
          </p:cNvSpPr>
          <p:nvPr>
            <p:ph type="dt" sz="half" idx="10"/>
          </p:nvPr>
        </p:nvSpPr>
        <p:spPr/>
        <p:txBody>
          <a:bodyPr/>
          <a:lstStyle/>
          <a:p>
            <a:pPr>
              <a:defRPr/>
            </a:pPr>
            <a:fld id="{CDF502AA-C8CB-4132-B592-CA60B7C38ACE}" type="datetime1">
              <a:rPr lang="en-GB" smtClean="0"/>
              <a:pPr>
                <a:defRPr/>
              </a:pPr>
              <a:t>27/02/2024</a:t>
            </a:fld>
            <a:endParaRPr lang="en-GB"/>
          </a:p>
        </p:txBody>
      </p:sp>
    </p:spTree>
    <p:extLst>
      <p:ext uri="{BB962C8B-B14F-4D97-AF65-F5344CB8AC3E}">
        <p14:creationId xmlns:p14="http://schemas.microsoft.com/office/powerpoint/2010/main" val="28419052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46F0D9-9EA8-467D-9D27-3797C9094F38}"/>
              </a:ext>
            </a:extLst>
          </p:cNvPr>
          <p:cNvSpPr>
            <a:spLocks noGrp="1"/>
          </p:cNvSpPr>
          <p:nvPr>
            <p:ph type="title"/>
          </p:nvPr>
        </p:nvSpPr>
        <p:spPr>
          <a:xfrm>
            <a:off x="457200" y="274638"/>
            <a:ext cx="8229600" cy="634082"/>
          </a:xfrm>
        </p:spPr>
        <p:txBody>
          <a:bodyPr/>
          <a:lstStyle/>
          <a:p>
            <a:r>
              <a:rPr lang="en-US" sz="3600" b="1" dirty="0"/>
              <a:t>How to go about it</a:t>
            </a:r>
            <a:endParaRPr lang="en-GB" sz="3600" b="1" dirty="0"/>
          </a:p>
        </p:txBody>
      </p:sp>
      <p:sp>
        <p:nvSpPr>
          <p:cNvPr id="3" name="Content Placeholder 2">
            <a:extLst>
              <a:ext uri="{FF2B5EF4-FFF2-40B4-BE49-F238E27FC236}">
                <a16:creationId xmlns:a16="http://schemas.microsoft.com/office/drawing/2014/main" id="{B48111B0-E67A-4889-93C1-A673FFB8B3D1}"/>
              </a:ext>
            </a:extLst>
          </p:cNvPr>
          <p:cNvSpPr>
            <a:spLocks noGrp="1"/>
          </p:cNvSpPr>
          <p:nvPr>
            <p:ph idx="1"/>
          </p:nvPr>
        </p:nvSpPr>
        <p:spPr>
          <a:xfrm>
            <a:off x="457200" y="1268760"/>
            <a:ext cx="8507288" cy="1512168"/>
          </a:xfrm>
        </p:spPr>
        <p:txBody>
          <a:bodyPr/>
          <a:lstStyle/>
          <a:p>
            <a:r>
              <a:rPr lang="en-US" sz="2400" dirty="0"/>
              <a:t>Once you know what job you will be focusing on, make sure you read more about it:</a:t>
            </a:r>
          </a:p>
          <a:p>
            <a:pPr lvl="1"/>
            <a:r>
              <a:rPr lang="en-US" sz="2000" dirty="0"/>
              <a:t>from sources such as business magazines, recruiters’ websites, academic analyses, government reports, advice from job </a:t>
            </a:r>
            <a:r>
              <a:rPr lang="en-US" sz="2000" dirty="0" err="1"/>
              <a:t>centres</a:t>
            </a:r>
            <a:r>
              <a:rPr lang="en-US" sz="2000" dirty="0"/>
              <a:t> </a:t>
            </a:r>
          </a:p>
          <a:p>
            <a:endParaRPr lang="en-US" sz="2400" dirty="0"/>
          </a:p>
          <a:p>
            <a:endParaRPr lang="en-US" sz="2400" dirty="0"/>
          </a:p>
          <a:p>
            <a:endParaRPr lang="en-GB" sz="2400" dirty="0"/>
          </a:p>
        </p:txBody>
      </p:sp>
      <p:sp>
        <p:nvSpPr>
          <p:cNvPr id="4" name="Date Placeholder 3">
            <a:extLst>
              <a:ext uri="{FF2B5EF4-FFF2-40B4-BE49-F238E27FC236}">
                <a16:creationId xmlns:a16="http://schemas.microsoft.com/office/drawing/2014/main" id="{AA4D31A9-3DC3-452C-86A0-EDF557242D93}"/>
              </a:ext>
            </a:extLst>
          </p:cNvPr>
          <p:cNvSpPr>
            <a:spLocks noGrp="1"/>
          </p:cNvSpPr>
          <p:nvPr>
            <p:ph type="dt" sz="half" idx="10"/>
          </p:nvPr>
        </p:nvSpPr>
        <p:spPr/>
        <p:txBody>
          <a:bodyPr/>
          <a:lstStyle/>
          <a:p>
            <a:pPr>
              <a:defRPr/>
            </a:pPr>
            <a:fld id="{CDF502AA-C8CB-4132-B592-CA60B7C38ACE}" type="datetime1">
              <a:rPr lang="en-GB" smtClean="0"/>
              <a:pPr>
                <a:defRPr/>
              </a:pPr>
              <a:t>27/02/2024</a:t>
            </a:fld>
            <a:endParaRPr lang="en-GB"/>
          </a:p>
        </p:txBody>
      </p:sp>
      <p:pic>
        <p:nvPicPr>
          <p:cNvPr id="7" name="Picture 6" descr="The skill set more than ¾ of employers want | CareerBuilder">
            <a:extLst>
              <a:ext uri="{FF2B5EF4-FFF2-40B4-BE49-F238E27FC236}">
                <a16:creationId xmlns:a16="http://schemas.microsoft.com/office/drawing/2014/main" id="{B6534E2E-B1BB-48D2-9636-554A9DBE9A09}"/>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076056" y="2924944"/>
            <a:ext cx="3558182" cy="2585323"/>
          </a:xfrm>
          <a:prstGeom prst="rect">
            <a:avLst/>
          </a:prstGeom>
          <a:noFill/>
          <a:ln>
            <a:noFill/>
          </a:ln>
        </p:spPr>
      </p:pic>
      <p:sp>
        <p:nvSpPr>
          <p:cNvPr id="5" name="TextBox 4">
            <a:extLst>
              <a:ext uri="{FF2B5EF4-FFF2-40B4-BE49-F238E27FC236}">
                <a16:creationId xmlns:a16="http://schemas.microsoft.com/office/drawing/2014/main" id="{6F85E0E4-3505-408B-9382-253CAAE14E3C}"/>
              </a:ext>
            </a:extLst>
          </p:cNvPr>
          <p:cNvSpPr txBox="1"/>
          <p:nvPr/>
        </p:nvSpPr>
        <p:spPr>
          <a:xfrm>
            <a:off x="471508" y="2924944"/>
            <a:ext cx="4350270" cy="2585323"/>
          </a:xfrm>
          <a:prstGeom prst="rect">
            <a:avLst/>
          </a:prstGeom>
          <a:noFill/>
        </p:spPr>
        <p:txBody>
          <a:bodyPr wrap="square" rtlCol="0">
            <a:spAutoFit/>
          </a:bodyPr>
          <a:lstStyle/>
          <a:p>
            <a:pPr marL="285750" indent="-285750" algn="just">
              <a:buFont typeface="Arial" panose="020B0604020202020204" pitchFamily="34" charset="0"/>
              <a:buChar char="•"/>
            </a:pPr>
            <a:r>
              <a:rPr lang="en-US" sz="2400" dirty="0">
                <a:latin typeface="+mn-lt"/>
              </a:rPr>
              <a:t>Find a few </a:t>
            </a:r>
            <a:r>
              <a:rPr lang="en-US" sz="2400" b="1" dirty="0">
                <a:latin typeface="+mn-lt"/>
              </a:rPr>
              <a:t>job adverts </a:t>
            </a:r>
            <a:r>
              <a:rPr lang="en-US" sz="2400" dirty="0">
                <a:latin typeface="+mn-lt"/>
              </a:rPr>
              <a:t>for the role to understand what employers are looking for and think how well you meet the criteria (only in terms of skills) </a:t>
            </a:r>
          </a:p>
          <a:p>
            <a:endParaRPr lang="en-GB" dirty="0"/>
          </a:p>
        </p:txBody>
      </p:sp>
    </p:spTree>
    <p:extLst>
      <p:ext uri="{BB962C8B-B14F-4D97-AF65-F5344CB8AC3E}">
        <p14:creationId xmlns:p14="http://schemas.microsoft.com/office/powerpoint/2010/main" val="29685862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46F0D9-9EA8-467D-9D27-3797C9094F38}"/>
              </a:ext>
            </a:extLst>
          </p:cNvPr>
          <p:cNvSpPr>
            <a:spLocks noGrp="1"/>
          </p:cNvSpPr>
          <p:nvPr>
            <p:ph type="title"/>
          </p:nvPr>
        </p:nvSpPr>
        <p:spPr>
          <a:xfrm>
            <a:off x="457200" y="274638"/>
            <a:ext cx="8229600" cy="634082"/>
          </a:xfrm>
        </p:spPr>
        <p:txBody>
          <a:bodyPr/>
          <a:lstStyle/>
          <a:p>
            <a:r>
              <a:rPr lang="en-US" sz="3600" b="1" dirty="0"/>
              <a:t>How to go about it</a:t>
            </a:r>
            <a:endParaRPr lang="en-GB" sz="3600" b="1" dirty="0"/>
          </a:p>
        </p:txBody>
      </p:sp>
      <p:sp>
        <p:nvSpPr>
          <p:cNvPr id="3" name="Content Placeholder 2">
            <a:extLst>
              <a:ext uri="{FF2B5EF4-FFF2-40B4-BE49-F238E27FC236}">
                <a16:creationId xmlns:a16="http://schemas.microsoft.com/office/drawing/2014/main" id="{B48111B0-E67A-4889-93C1-A673FFB8B3D1}"/>
              </a:ext>
            </a:extLst>
          </p:cNvPr>
          <p:cNvSpPr>
            <a:spLocks noGrp="1"/>
          </p:cNvSpPr>
          <p:nvPr>
            <p:ph idx="1"/>
          </p:nvPr>
        </p:nvSpPr>
        <p:spPr>
          <a:xfrm>
            <a:off x="457200" y="1196752"/>
            <a:ext cx="8229600" cy="4247803"/>
          </a:xfrm>
        </p:spPr>
        <p:txBody>
          <a:bodyPr/>
          <a:lstStyle/>
          <a:p>
            <a:r>
              <a:rPr lang="en-US" sz="2400" dirty="0"/>
              <a:t>You need to show that you understand what each skill discussed means and be able to give examples. </a:t>
            </a:r>
          </a:p>
          <a:p>
            <a:endParaRPr lang="en-US" sz="2400" dirty="0"/>
          </a:p>
          <a:p>
            <a:pPr marL="0" indent="0">
              <a:buNone/>
            </a:pPr>
            <a:endParaRPr lang="en-US" sz="2400" dirty="0"/>
          </a:p>
          <a:p>
            <a:r>
              <a:rPr lang="en-GB" sz="2400" dirty="0"/>
              <a:t>You need to be able to evaluate your own skills in light of industry expectations. In other words, you will need to focus on your strengths (skills you currently have) and weaknesses (skills you will need to develop) in order to be successful in your selected field. </a:t>
            </a:r>
          </a:p>
          <a:p>
            <a:endParaRPr lang="en-US" sz="2400" dirty="0"/>
          </a:p>
          <a:p>
            <a:endParaRPr lang="en-US" sz="2400" dirty="0"/>
          </a:p>
          <a:p>
            <a:endParaRPr lang="en-US" sz="2400" dirty="0"/>
          </a:p>
          <a:p>
            <a:endParaRPr lang="en-GB" sz="2400" dirty="0"/>
          </a:p>
        </p:txBody>
      </p:sp>
      <p:sp>
        <p:nvSpPr>
          <p:cNvPr id="4" name="Date Placeholder 3">
            <a:extLst>
              <a:ext uri="{FF2B5EF4-FFF2-40B4-BE49-F238E27FC236}">
                <a16:creationId xmlns:a16="http://schemas.microsoft.com/office/drawing/2014/main" id="{AA4D31A9-3DC3-452C-86A0-EDF557242D93}"/>
              </a:ext>
            </a:extLst>
          </p:cNvPr>
          <p:cNvSpPr>
            <a:spLocks noGrp="1"/>
          </p:cNvSpPr>
          <p:nvPr>
            <p:ph type="dt" sz="half" idx="10"/>
          </p:nvPr>
        </p:nvSpPr>
        <p:spPr/>
        <p:txBody>
          <a:bodyPr/>
          <a:lstStyle/>
          <a:p>
            <a:pPr>
              <a:defRPr/>
            </a:pPr>
            <a:fld id="{CDF502AA-C8CB-4132-B592-CA60B7C38ACE}" type="datetime1">
              <a:rPr lang="en-GB" smtClean="0"/>
              <a:pPr>
                <a:defRPr/>
              </a:pPr>
              <a:t>27/02/2024</a:t>
            </a:fld>
            <a:endParaRPr lang="en-GB"/>
          </a:p>
        </p:txBody>
      </p:sp>
    </p:spTree>
    <p:extLst>
      <p:ext uri="{BB962C8B-B14F-4D97-AF65-F5344CB8AC3E}">
        <p14:creationId xmlns:p14="http://schemas.microsoft.com/office/powerpoint/2010/main" val="5814355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35105F-6874-42FB-AFB2-8E04FFEB51A4}"/>
              </a:ext>
            </a:extLst>
          </p:cNvPr>
          <p:cNvSpPr>
            <a:spLocks noGrp="1"/>
          </p:cNvSpPr>
          <p:nvPr>
            <p:ph type="title"/>
          </p:nvPr>
        </p:nvSpPr>
        <p:spPr>
          <a:xfrm>
            <a:off x="457200" y="274638"/>
            <a:ext cx="8229600" cy="634082"/>
          </a:xfrm>
        </p:spPr>
        <p:txBody>
          <a:bodyPr/>
          <a:lstStyle/>
          <a:p>
            <a:r>
              <a:rPr lang="en-GB" sz="3600" b="1" dirty="0"/>
              <a:t>Advice about the slides</a:t>
            </a:r>
            <a:endParaRPr lang="en-GB" sz="3600" dirty="0"/>
          </a:p>
        </p:txBody>
      </p:sp>
      <p:sp>
        <p:nvSpPr>
          <p:cNvPr id="3" name="Content Placeholder 2">
            <a:extLst>
              <a:ext uri="{FF2B5EF4-FFF2-40B4-BE49-F238E27FC236}">
                <a16:creationId xmlns:a16="http://schemas.microsoft.com/office/drawing/2014/main" id="{181AB594-2AA5-4699-A6F0-4623B8AF62DF}"/>
              </a:ext>
            </a:extLst>
          </p:cNvPr>
          <p:cNvSpPr>
            <a:spLocks noGrp="1"/>
          </p:cNvSpPr>
          <p:nvPr>
            <p:ph idx="1"/>
          </p:nvPr>
        </p:nvSpPr>
        <p:spPr>
          <a:xfrm>
            <a:off x="264623" y="977677"/>
            <a:ext cx="8229600" cy="4536504"/>
          </a:xfrm>
        </p:spPr>
        <p:txBody>
          <a:bodyPr/>
          <a:lstStyle/>
          <a:p>
            <a:r>
              <a:rPr lang="en-GB" sz="2400" dirty="0"/>
              <a:t>Make sure you have a title slide with your name, student ID and the details of the module </a:t>
            </a:r>
          </a:p>
          <a:p>
            <a:pPr lvl="0"/>
            <a:r>
              <a:rPr lang="en-GB" sz="2400" b="1" dirty="0"/>
              <a:t>Remember about the basics: </a:t>
            </a:r>
            <a:r>
              <a:rPr lang="en-GB" sz="2400" dirty="0"/>
              <a:t>clear consistent font, contrasting background, good font size. You can include images if you want to. Use a template if you prefer (available when you first open the PPT). </a:t>
            </a:r>
          </a:p>
          <a:p>
            <a:r>
              <a:rPr lang="en-GB" sz="2400" b="1" dirty="0"/>
              <a:t>Avoid full sentences or long paragraphs</a:t>
            </a:r>
            <a:r>
              <a:rPr lang="en-GB" sz="2400" dirty="0"/>
              <a:t>; only note the key points e.g. as bullet points</a:t>
            </a:r>
          </a:p>
          <a:p>
            <a:r>
              <a:rPr lang="en-GB" sz="2400" dirty="0"/>
              <a:t>Proof read your slides for grammar, punctuation and spelling mistakes </a:t>
            </a:r>
          </a:p>
          <a:p>
            <a:pPr lvl="0"/>
            <a:endParaRPr lang="en-GB" sz="2400" dirty="0"/>
          </a:p>
          <a:p>
            <a:pPr marL="0" indent="0">
              <a:buNone/>
            </a:pPr>
            <a:endParaRPr lang="en-GB" sz="1800" dirty="0"/>
          </a:p>
          <a:p>
            <a:endParaRPr lang="en-GB" dirty="0"/>
          </a:p>
        </p:txBody>
      </p:sp>
      <p:sp>
        <p:nvSpPr>
          <p:cNvPr id="4" name="Date Placeholder 3">
            <a:extLst>
              <a:ext uri="{FF2B5EF4-FFF2-40B4-BE49-F238E27FC236}">
                <a16:creationId xmlns:a16="http://schemas.microsoft.com/office/drawing/2014/main" id="{18E8C88B-F7C0-4E68-8AD6-FDB624584183}"/>
              </a:ext>
            </a:extLst>
          </p:cNvPr>
          <p:cNvSpPr>
            <a:spLocks noGrp="1"/>
          </p:cNvSpPr>
          <p:nvPr>
            <p:ph type="dt" sz="half" idx="10"/>
          </p:nvPr>
        </p:nvSpPr>
        <p:spPr/>
        <p:txBody>
          <a:bodyPr/>
          <a:lstStyle/>
          <a:p>
            <a:pPr>
              <a:defRPr/>
            </a:pPr>
            <a:fld id="{CDF502AA-C8CB-4132-B592-CA60B7C38ACE}" type="datetime1">
              <a:rPr lang="en-GB" smtClean="0"/>
              <a:pPr>
                <a:defRPr/>
              </a:pPr>
              <a:t>27/02/2024</a:t>
            </a:fld>
            <a:endParaRPr lang="en-GB"/>
          </a:p>
        </p:txBody>
      </p:sp>
    </p:spTree>
    <p:extLst>
      <p:ext uri="{BB962C8B-B14F-4D97-AF65-F5344CB8AC3E}">
        <p14:creationId xmlns:p14="http://schemas.microsoft.com/office/powerpoint/2010/main" val="33372717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drawing&#10;&#10;Description automatically generated">
            <a:extLst>
              <a:ext uri="{FF2B5EF4-FFF2-40B4-BE49-F238E27FC236}">
                <a16:creationId xmlns:a16="http://schemas.microsoft.com/office/drawing/2014/main" id="{D09F5B3B-85DE-45A2-AA8D-03D92832992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8720" y="2780928"/>
            <a:ext cx="7326560" cy="2423400"/>
          </a:xfrm>
          <a:prstGeom prst="rect">
            <a:avLst/>
          </a:prstGeom>
        </p:spPr>
      </p:pic>
      <p:sp>
        <p:nvSpPr>
          <p:cNvPr id="2" name="Title 1">
            <a:extLst>
              <a:ext uri="{FF2B5EF4-FFF2-40B4-BE49-F238E27FC236}">
                <a16:creationId xmlns:a16="http://schemas.microsoft.com/office/drawing/2014/main" id="{7635105F-6874-42FB-AFB2-8E04FFEB51A4}"/>
              </a:ext>
            </a:extLst>
          </p:cNvPr>
          <p:cNvSpPr>
            <a:spLocks noGrp="1"/>
          </p:cNvSpPr>
          <p:nvPr>
            <p:ph type="title"/>
          </p:nvPr>
        </p:nvSpPr>
        <p:spPr>
          <a:xfrm>
            <a:off x="457200" y="274638"/>
            <a:ext cx="8229600" cy="634082"/>
          </a:xfrm>
        </p:spPr>
        <p:txBody>
          <a:bodyPr/>
          <a:lstStyle/>
          <a:p>
            <a:r>
              <a:rPr lang="en-GB" sz="4000" b="1" dirty="0"/>
              <a:t>In essence</a:t>
            </a:r>
            <a:endParaRPr lang="en-GB" sz="4000" dirty="0"/>
          </a:p>
        </p:txBody>
      </p:sp>
      <p:sp>
        <p:nvSpPr>
          <p:cNvPr id="3" name="Content Placeholder 2">
            <a:extLst>
              <a:ext uri="{FF2B5EF4-FFF2-40B4-BE49-F238E27FC236}">
                <a16:creationId xmlns:a16="http://schemas.microsoft.com/office/drawing/2014/main" id="{181AB594-2AA5-4699-A6F0-4623B8AF62DF}"/>
              </a:ext>
            </a:extLst>
          </p:cNvPr>
          <p:cNvSpPr>
            <a:spLocks noGrp="1"/>
          </p:cNvSpPr>
          <p:nvPr>
            <p:ph idx="1"/>
          </p:nvPr>
        </p:nvSpPr>
        <p:spPr>
          <a:xfrm>
            <a:off x="457200" y="1196752"/>
            <a:ext cx="8229600" cy="3916363"/>
          </a:xfrm>
        </p:spPr>
        <p:txBody>
          <a:bodyPr/>
          <a:lstStyle/>
          <a:p>
            <a:r>
              <a:rPr lang="en-GB" sz="2800" dirty="0"/>
              <a:t>The presentation is supposed to be about you and your employability skills, NOT about these skills in general </a:t>
            </a:r>
          </a:p>
        </p:txBody>
      </p:sp>
      <p:sp>
        <p:nvSpPr>
          <p:cNvPr id="4" name="Date Placeholder 3">
            <a:extLst>
              <a:ext uri="{FF2B5EF4-FFF2-40B4-BE49-F238E27FC236}">
                <a16:creationId xmlns:a16="http://schemas.microsoft.com/office/drawing/2014/main" id="{18E8C88B-F7C0-4E68-8AD6-FDB624584183}"/>
              </a:ext>
            </a:extLst>
          </p:cNvPr>
          <p:cNvSpPr>
            <a:spLocks noGrp="1"/>
          </p:cNvSpPr>
          <p:nvPr>
            <p:ph type="dt" sz="half" idx="10"/>
          </p:nvPr>
        </p:nvSpPr>
        <p:spPr/>
        <p:txBody>
          <a:bodyPr/>
          <a:lstStyle/>
          <a:p>
            <a:pPr>
              <a:defRPr/>
            </a:pPr>
            <a:fld id="{CDF502AA-C8CB-4132-B592-CA60B7C38ACE}" type="datetime1">
              <a:rPr lang="en-GB" smtClean="0"/>
              <a:pPr>
                <a:defRPr/>
              </a:pPr>
              <a:t>27/02/2024</a:t>
            </a:fld>
            <a:endParaRPr lang="en-GB"/>
          </a:p>
        </p:txBody>
      </p:sp>
    </p:spTree>
    <p:extLst>
      <p:ext uri="{BB962C8B-B14F-4D97-AF65-F5344CB8AC3E}">
        <p14:creationId xmlns:p14="http://schemas.microsoft.com/office/powerpoint/2010/main" val="37946484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75E3D96-E86C-46F5-9849-923AE99BEBE7}"/>
              </a:ext>
            </a:extLst>
          </p:cNvPr>
          <p:cNvSpPr>
            <a:spLocks noGrp="1"/>
          </p:cNvSpPr>
          <p:nvPr>
            <p:ph idx="1"/>
          </p:nvPr>
        </p:nvSpPr>
        <p:spPr>
          <a:xfrm>
            <a:off x="457200" y="404664"/>
            <a:ext cx="8229600" cy="4679851"/>
          </a:xfrm>
        </p:spPr>
        <p:txBody>
          <a:bodyPr/>
          <a:lstStyle/>
          <a:p>
            <a:pPr marL="0" indent="0" algn="ctr">
              <a:buNone/>
            </a:pPr>
            <a:r>
              <a:rPr lang="en-US" b="1" dirty="0"/>
              <a:t>GOOD LUCK!!</a:t>
            </a:r>
          </a:p>
          <a:p>
            <a:pPr marL="0" indent="0" algn="ctr">
              <a:buNone/>
            </a:pPr>
            <a:endParaRPr lang="en-US" b="1" dirty="0"/>
          </a:p>
          <a:p>
            <a:pPr marL="0" indent="0" algn="ctr">
              <a:buNone/>
            </a:pPr>
            <a:endParaRPr lang="en-US" b="1" dirty="0"/>
          </a:p>
          <a:p>
            <a:pPr marL="0" indent="0" algn="ctr">
              <a:buNone/>
            </a:pPr>
            <a:endParaRPr lang="en-US" b="1" dirty="0"/>
          </a:p>
          <a:p>
            <a:pPr marL="0" indent="0" algn="ctr">
              <a:buNone/>
            </a:pPr>
            <a:endParaRPr lang="en-US" b="1" dirty="0"/>
          </a:p>
          <a:p>
            <a:pPr marL="0" indent="0" algn="ctr">
              <a:buNone/>
            </a:pPr>
            <a:endParaRPr lang="en-US" b="1" dirty="0"/>
          </a:p>
          <a:p>
            <a:pPr marL="0" indent="0" algn="ctr">
              <a:buNone/>
            </a:pPr>
            <a:endParaRPr lang="en-US" b="1" dirty="0"/>
          </a:p>
          <a:p>
            <a:pPr marL="0" indent="0" algn="ctr">
              <a:buNone/>
            </a:pPr>
            <a:endParaRPr lang="en-US" b="1" dirty="0"/>
          </a:p>
          <a:p>
            <a:pPr marL="0" indent="0" algn="ctr">
              <a:buNone/>
            </a:pPr>
            <a:r>
              <a:rPr lang="en-US" sz="1050" dirty="0"/>
              <a:t>Image source: </a:t>
            </a:r>
            <a:r>
              <a:rPr lang="en-US" sz="1050" dirty="0">
                <a:hlinkClick r:id="rId2"/>
              </a:rPr>
              <a:t>https://fairborndigital.us/2020/10/30/7-tactics-for-giving-captivating-online-presentations/</a:t>
            </a:r>
            <a:r>
              <a:rPr lang="en-US" sz="1050" dirty="0"/>
              <a:t> </a:t>
            </a:r>
            <a:endParaRPr lang="en-GB" sz="1200" dirty="0"/>
          </a:p>
        </p:txBody>
      </p:sp>
      <p:sp>
        <p:nvSpPr>
          <p:cNvPr id="4" name="Date Placeholder 3">
            <a:extLst>
              <a:ext uri="{FF2B5EF4-FFF2-40B4-BE49-F238E27FC236}">
                <a16:creationId xmlns:a16="http://schemas.microsoft.com/office/drawing/2014/main" id="{C61A8FD5-2A29-4D1A-A7EC-026145A0546F}"/>
              </a:ext>
            </a:extLst>
          </p:cNvPr>
          <p:cNvSpPr>
            <a:spLocks noGrp="1"/>
          </p:cNvSpPr>
          <p:nvPr>
            <p:ph type="dt" sz="half" idx="10"/>
          </p:nvPr>
        </p:nvSpPr>
        <p:spPr/>
        <p:txBody>
          <a:bodyPr/>
          <a:lstStyle/>
          <a:p>
            <a:pPr>
              <a:defRPr/>
            </a:pPr>
            <a:fld id="{CDF502AA-C8CB-4132-B592-CA60B7C38ACE}" type="datetime1">
              <a:rPr lang="en-GB" smtClean="0"/>
              <a:pPr>
                <a:defRPr/>
              </a:pPr>
              <a:t>27/02/2024</a:t>
            </a:fld>
            <a:endParaRPr lang="en-GB"/>
          </a:p>
        </p:txBody>
      </p:sp>
      <p:pic>
        <p:nvPicPr>
          <p:cNvPr id="1026" name="Picture 2" descr="7 Tactics For Giving Captivating Online Presentations">
            <a:extLst>
              <a:ext uri="{FF2B5EF4-FFF2-40B4-BE49-F238E27FC236}">
                <a16:creationId xmlns:a16="http://schemas.microsoft.com/office/drawing/2014/main" id="{C6A796FD-909F-4797-B27A-7657AA8B91C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538" t="17686" r="3538"/>
          <a:stretch/>
        </p:blipFill>
        <p:spPr bwMode="auto">
          <a:xfrm>
            <a:off x="1403648" y="1124744"/>
            <a:ext cx="6480720" cy="37773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666519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5047A-6963-4B91-8BDE-BA32FBAB8429}"/>
              </a:ext>
            </a:extLst>
          </p:cNvPr>
          <p:cNvSpPr>
            <a:spLocks noGrp="1"/>
          </p:cNvSpPr>
          <p:nvPr>
            <p:ph type="title"/>
          </p:nvPr>
        </p:nvSpPr>
        <p:spPr>
          <a:xfrm>
            <a:off x="457200" y="274638"/>
            <a:ext cx="8229600" cy="562074"/>
          </a:xfrm>
        </p:spPr>
        <p:txBody>
          <a:bodyPr/>
          <a:lstStyle/>
          <a:p>
            <a:r>
              <a:rPr lang="en-US" sz="4000" b="1" dirty="0"/>
              <a:t>Start reading!</a:t>
            </a:r>
            <a:endParaRPr lang="en-GB" sz="4000" b="1" dirty="0"/>
          </a:p>
        </p:txBody>
      </p:sp>
      <p:sp>
        <p:nvSpPr>
          <p:cNvPr id="3" name="Content Placeholder 2">
            <a:extLst>
              <a:ext uri="{FF2B5EF4-FFF2-40B4-BE49-F238E27FC236}">
                <a16:creationId xmlns:a16="http://schemas.microsoft.com/office/drawing/2014/main" id="{2DA1B7DC-0B87-48DB-BB98-11C7614232EF}"/>
              </a:ext>
            </a:extLst>
          </p:cNvPr>
          <p:cNvSpPr>
            <a:spLocks noGrp="1"/>
          </p:cNvSpPr>
          <p:nvPr>
            <p:ph idx="1"/>
          </p:nvPr>
        </p:nvSpPr>
        <p:spPr>
          <a:xfrm>
            <a:off x="424637" y="980728"/>
            <a:ext cx="8229600" cy="4680520"/>
          </a:xfrm>
        </p:spPr>
        <p:txBody>
          <a:bodyPr/>
          <a:lstStyle/>
          <a:p>
            <a:pPr marL="0" indent="0">
              <a:buNone/>
            </a:pPr>
            <a:r>
              <a:rPr lang="en-GB" sz="2400" dirty="0"/>
              <a:t>Some sources to help you plan your presentation: </a:t>
            </a:r>
          </a:p>
          <a:p>
            <a:r>
              <a:rPr lang="en-GB" sz="2400" b="1" dirty="0"/>
              <a:t>Writing</a:t>
            </a:r>
            <a:r>
              <a:rPr lang="en-GB" sz="2400" dirty="0"/>
              <a:t> </a:t>
            </a:r>
            <a:r>
              <a:rPr lang="en-GB" sz="2400" b="1" dirty="0"/>
              <a:t>Your Presentation</a:t>
            </a:r>
          </a:p>
          <a:p>
            <a:pPr marL="0" indent="0">
              <a:buNone/>
            </a:pPr>
            <a:r>
              <a:rPr lang="en-GB" sz="2400" dirty="0">
                <a:hlinkClick r:id="rId2"/>
              </a:rPr>
              <a:t>https://www.skillsyouneed.com/present/writing-your-presentation.html</a:t>
            </a:r>
            <a:endParaRPr lang="en-GB" sz="2400" dirty="0"/>
          </a:p>
          <a:p>
            <a:r>
              <a:rPr lang="en-US" sz="2400" b="1" dirty="0"/>
              <a:t>How to Structure a PowerPoint Presentation</a:t>
            </a:r>
          </a:p>
          <a:p>
            <a:pPr marL="0" indent="0">
              <a:buNone/>
            </a:pPr>
            <a:r>
              <a:rPr lang="en-GB" sz="2400" dirty="0">
                <a:hlinkClick r:id="rId3"/>
              </a:rPr>
              <a:t>https://www.ispringsolutions.com/blog/how-to-structure-a-powerpoint-presentation</a:t>
            </a:r>
            <a:r>
              <a:rPr lang="en-GB" sz="2400" dirty="0"/>
              <a:t> </a:t>
            </a:r>
          </a:p>
          <a:p>
            <a:r>
              <a:rPr lang="en-US" sz="2400" b="1" dirty="0"/>
              <a:t>6 steps to a successful presentation</a:t>
            </a:r>
          </a:p>
          <a:p>
            <a:pPr marL="0" indent="0">
              <a:buNone/>
            </a:pPr>
            <a:r>
              <a:rPr lang="en-GB" sz="2400" dirty="0">
                <a:hlinkClick r:id="rId4"/>
              </a:rPr>
              <a:t>https://www.prospects.ac.uk/applying-for-university/university-life/6-steps-to-a-successful-presentation</a:t>
            </a:r>
            <a:endParaRPr lang="en-GB" sz="2400" dirty="0"/>
          </a:p>
          <a:p>
            <a:endParaRPr lang="en-GB" sz="2400" dirty="0"/>
          </a:p>
        </p:txBody>
      </p:sp>
      <p:sp>
        <p:nvSpPr>
          <p:cNvPr id="4" name="Date Placeholder 3">
            <a:extLst>
              <a:ext uri="{FF2B5EF4-FFF2-40B4-BE49-F238E27FC236}">
                <a16:creationId xmlns:a16="http://schemas.microsoft.com/office/drawing/2014/main" id="{02FFEAC6-57E0-42AE-A896-D552FD673253}"/>
              </a:ext>
            </a:extLst>
          </p:cNvPr>
          <p:cNvSpPr>
            <a:spLocks noGrp="1"/>
          </p:cNvSpPr>
          <p:nvPr>
            <p:ph type="dt" sz="half" idx="10"/>
          </p:nvPr>
        </p:nvSpPr>
        <p:spPr/>
        <p:txBody>
          <a:bodyPr/>
          <a:lstStyle/>
          <a:p>
            <a:pPr>
              <a:defRPr/>
            </a:pPr>
            <a:fld id="{CDF502AA-C8CB-4132-B592-CA60B7C38ACE}" type="datetime1">
              <a:rPr lang="en-GB" smtClean="0"/>
              <a:pPr>
                <a:defRPr/>
              </a:pPr>
              <a:t>27/02/2024</a:t>
            </a:fld>
            <a:endParaRPr lang="en-GB"/>
          </a:p>
        </p:txBody>
      </p:sp>
    </p:spTree>
    <p:extLst>
      <p:ext uri="{BB962C8B-B14F-4D97-AF65-F5344CB8AC3E}">
        <p14:creationId xmlns:p14="http://schemas.microsoft.com/office/powerpoint/2010/main" val="2383721350"/>
      </p:ext>
    </p:extLst>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0</TotalTime>
  <Words>872</Words>
  <Application>Microsoft Office PowerPoint</Application>
  <PresentationFormat>On-screen Show (4:3)</PresentationFormat>
  <Paragraphs>84</Paragraphs>
  <Slides>13</Slides>
  <Notes>1</Notes>
  <HiddenSlides>0</HiddenSlides>
  <MMClips>0</MMClips>
  <ScaleCrop>false</ScaleCrop>
  <HeadingPairs>
    <vt:vector size="6" baseType="variant">
      <vt:variant>
        <vt:lpstr>Fonts Used</vt:lpstr>
      </vt:variant>
      <vt:variant>
        <vt:i4>3</vt:i4>
      </vt:variant>
      <vt:variant>
        <vt:lpstr>Theme</vt:lpstr>
      </vt:variant>
      <vt:variant>
        <vt:i4>3</vt:i4>
      </vt:variant>
      <vt:variant>
        <vt:lpstr>Slide Titles</vt:lpstr>
      </vt:variant>
      <vt:variant>
        <vt:i4>13</vt:i4>
      </vt:variant>
    </vt:vector>
  </HeadingPairs>
  <TitlesOfParts>
    <vt:vector size="19" baseType="lpstr">
      <vt:lpstr>Myriad Pro</vt:lpstr>
      <vt:lpstr>Arial</vt:lpstr>
      <vt:lpstr>Calibri</vt:lpstr>
      <vt:lpstr>1_20140311PresentationUWTSDTemplate</vt:lpstr>
      <vt:lpstr>20140311PresentationUWTSDTemplate</vt:lpstr>
      <vt:lpstr>2_20140311PresentationUWTSDTemplate</vt:lpstr>
      <vt:lpstr> LCHS4001 Academic and Employability Skills (ACE)  </vt:lpstr>
      <vt:lpstr>Academic and Employability Skills (ACE) </vt:lpstr>
      <vt:lpstr>Task 1</vt:lpstr>
      <vt:lpstr>Further guidelines  </vt:lpstr>
      <vt:lpstr>What does this mean?</vt:lpstr>
      <vt:lpstr>What does this mean?</vt:lpstr>
      <vt:lpstr>How to go about it</vt:lpstr>
      <vt:lpstr>How to go about it</vt:lpstr>
      <vt:lpstr>How to go about it</vt:lpstr>
      <vt:lpstr>Advice about the slides</vt:lpstr>
      <vt:lpstr>In essence</vt:lpstr>
      <vt:lpstr>PowerPoint Presentation</vt:lpstr>
      <vt:lpstr>Start reading!</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Lizeta Demetriou</dc:creator>
  <cp:lastModifiedBy>Lizeta Demetriou</cp:lastModifiedBy>
  <cp:revision>426</cp:revision>
  <dcterms:created xsi:type="dcterms:W3CDTF">2012-10-20T16:04:33Z</dcterms:created>
  <dcterms:modified xsi:type="dcterms:W3CDTF">2024-02-27T08:59:06Z</dcterms:modified>
</cp:coreProperties>
</file>