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9028"/>
    <p:restoredTop sz="94694"/>
  </p:normalViewPr>
  <p:slideViewPr>
    <p:cSldViewPr snapToGrid="0">
      <p:cViewPr varScale="1">
        <p:scale>
          <a:sx n="113" d="100"/>
          <a:sy n="113" d="100"/>
        </p:scale>
        <p:origin x="208" y="3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6D81DA-1F82-C8BB-1F97-F0BF307EB4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0CD3DEF-94D7-F5FA-28FD-AC5C28806DB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248FD0-E69C-755A-F40B-2901DD804C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312B8-0BE7-174C-97FA-C37C3EDB6166}" type="datetimeFigureOut">
              <a:rPr lang="en-US" smtClean="0"/>
              <a:t>5/14/26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698A99-2C31-CD0D-7AE8-9D1AA6F9F5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5F3376-410B-152E-5446-8F29BEB064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E1FAA-ACF5-A641-ACCB-D62A332DB6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05728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27F103-3126-A144-CFD8-E2631DD2EC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7A6E7C-F62C-4AA5-A9D3-72FC5B76DA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DA1D02-438F-EC90-5237-DF5DCA14C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312B8-0BE7-174C-97FA-C37C3EDB6166}" type="datetimeFigureOut">
              <a:rPr lang="en-US" smtClean="0"/>
              <a:t>5/14/26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ECD50D-4657-30CB-2BBA-3F68B26D6F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E4B7D1-01A0-E85A-62BD-BCF0996455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E1FAA-ACF5-A641-ACCB-D62A332DB6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83870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304EFD-1708-AA2D-7A74-039637935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5ED005-96A2-2E17-3F87-7824D603AE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D49720-58C3-EBC6-D16B-797DC3D3CC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312B8-0BE7-174C-97FA-C37C3EDB6166}" type="datetimeFigureOut">
              <a:rPr lang="en-US" smtClean="0"/>
              <a:t>5/14/26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B5CFC1-AB0A-4992-A034-7365B807DF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440690-1954-F17C-9685-89EEC9D948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E1FAA-ACF5-A641-ACCB-D62A332DB6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8757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73392C-322C-A6B1-54AA-6A1C1D56CE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CC8956-DF31-4743-02D8-B5BDEB90578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05BAE5-1DFE-6EDF-C8A9-7A91323EC20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01AE68-8F30-DCB1-D702-CCC3EA1B2E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312B8-0BE7-174C-97FA-C37C3EDB6166}" type="datetimeFigureOut">
              <a:rPr lang="en-US" smtClean="0"/>
              <a:t>5/14/26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56E803-21EE-6A2A-E5D6-8259C411EE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2C0E94-8111-26AA-5CF5-795F1D756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E1FAA-ACF5-A641-ACCB-D62A332DB6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70650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602AD2-18DD-CC96-48CC-69FFEECBD8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A73FC0-D353-51AA-AD29-1F7C97939D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8D2985-AF9B-17C4-FF27-8A8C995747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64D6BA-F819-F176-5154-A6CDCB43C6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CCA198E-BE7C-936B-4546-5D80A1685DB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EAD3383-51FC-A3D8-61BD-6BDE972CD3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312B8-0BE7-174C-97FA-C37C3EDB6166}" type="datetimeFigureOut">
              <a:rPr lang="en-US" smtClean="0"/>
              <a:t>5/14/26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D065E13-49E2-632F-D9AF-5EBAC3A67D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2AC7C7-989B-0DC2-64FB-151DA51C2D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E1FAA-ACF5-A641-ACCB-D62A332DB6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51398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4DD8F-1AE4-3C79-97AE-A84ECE9D47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E97B09A-5669-878F-D52F-A19FBE651A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312B8-0BE7-174C-97FA-C37C3EDB6166}" type="datetimeFigureOut">
              <a:rPr lang="en-US" smtClean="0"/>
              <a:t>5/14/26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78FC74-868A-ACC8-EFEE-2AEBF57381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5E4AAB4-3B5A-5C3E-1859-CA069DC82B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E1FAA-ACF5-A641-ACCB-D62A332DB6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69563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08CDF6E-E3F6-D37B-4A05-E0BAD6F8B0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312B8-0BE7-174C-97FA-C37C3EDB6166}" type="datetimeFigureOut">
              <a:rPr lang="en-US" smtClean="0"/>
              <a:t>5/14/26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E11AA6F-12B9-AA38-437B-92C5D7ADD4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53132F-867A-1B0C-6CCE-831C553884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E1FAA-ACF5-A641-ACCB-D62A332DB6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94596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0B96DF-DEAC-797F-5D7D-6B713D5708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5A2E07-1B17-B24A-E179-02B9E5869A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3ACCA2C-3B14-B206-A260-42B24E9A00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570B20-5805-2BFC-8FBB-4E174757B0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312B8-0BE7-174C-97FA-C37C3EDB6166}" type="datetimeFigureOut">
              <a:rPr lang="en-US" smtClean="0"/>
              <a:t>5/14/26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6ECE6-75C1-B56B-EA1A-AC57A916BA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A67873-D0F6-D1A3-2A7E-911D20C4B2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E1FAA-ACF5-A641-ACCB-D62A332DB6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09399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2288B-F1E5-638C-0394-68041BE0EC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CF46268-5EA0-5803-96D9-47A21B1A0CD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45ADC5-2AB1-8975-6B93-25DCC4F8EF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AD96C0-2F34-4339-BE02-4847043118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312B8-0BE7-174C-97FA-C37C3EDB6166}" type="datetimeFigureOut">
              <a:rPr lang="en-US" smtClean="0"/>
              <a:t>5/14/26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0D06CF-CDB6-2BC4-B719-E557FAC27A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D8DFBD-B0AF-25F8-A2E2-5CB104A9D4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E1FAA-ACF5-A641-ACCB-D62A332DB6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35765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BA75A1-BBCA-A877-3888-20E7C5D398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0E6BD5-1372-9A38-3552-A02FE1EA38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98BD46-ED0F-CF76-27C5-B4D2D819F8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312B8-0BE7-174C-97FA-C37C3EDB6166}" type="datetimeFigureOut">
              <a:rPr lang="en-US" smtClean="0"/>
              <a:t>5/14/26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D68E49-D65E-460B-E703-9EF81EF7EB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51B8C0-771E-7B75-4F13-6558059083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E1FAA-ACF5-A641-ACCB-D62A332DB6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4265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1CABB25-D1B0-8C6F-A3B3-1ABC56ACFAA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6191DB6-27E0-27FE-C1F9-A562F6C751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C48402-B5E0-16FB-30F1-CDBE8E3FE1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312B8-0BE7-174C-97FA-C37C3EDB6166}" type="datetimeFigureOut">
              <a:rPr lang="en-US" smtClean="0"/>
              <a:t>5/14/26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06C027-22F4-BF3D-4E06-FCE0638C4E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78679E-C5EB-60BE-163B-643D6F267C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E1FAA-ACF5-A641-ACCB-D62A332DB6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953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7A3D92-BE5F-CCCF-28EC-5E07B2ADB1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5C219C-1A93-206E-BD2E-924DD18CCB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70311E-135C-B35D-C861-F7C452A6B69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6E312B8-0BE7-174C-97FA-C37C3EDB6166}" type="datetimeFigureOut">
              <a:rPr lang="en-US" smtClean="0"/>
              <a:t>5/14/26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31B0FA-F134-585F-A3DF-8859A6987F8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6EE8F5-C003-DC15-7D31-CB9D299A9E4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9CE1FAA-ACF5-A641-ACCB-D62A332DB6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21450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blue light with text&#10;&#10;AI-generated content may be incorrect.">
            <a:extLst>
              <a:ext uri="{FF2B5EF4-FFF2-40B4-BE49-F238E27FC236}">
                <a16:creationId xmlns:a16="http://schemas.microsoft.com/office/drawing/2014/main" id="{CC0E306B-3890-F233-E3A9-74A3DDAB463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379" t="1395" r="8216" b="1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316A55-0459-63F7-1DE7-04F774F518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4800">
                <a:solidFill>
                  <a:schemeClr val="bg1"/>
                </a:solidFill>
              </a:rPr>
              <a:t>Zero Trust Strategy for Cyber attacks </a:t>
            </a:r>
            <a:endParaRPr lang="en-US" sz="480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A516833-BF69-C2F1-0B9E-8134EFBE2F3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pPr algn="l"/>
            <a:r>
              <a:rPr lang="en-US" sz="2000" dirty="0">
                <a:solidFill>
                  <a:schemeClr val="bg1"/>
                </a:solidFill>
              </a:rPr>
              <a:t>Presented by: Mathis Villa</a:t>
            </a:r>
          </a:p>
          <a:p>
            <a:pPr algn="l"/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2108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7AAA1A-2C84-EF3C-A87A-2E727B03B3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741496" cy="1200361"/>
          </a:xfrm>
        </p:spPr>
        <p:txBody>
          <a:bodyPr anchor="b">
            <a:normAutofit/>
          </a:bodyPr>
          <a:lstStyle/>
          <a:p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</a:rPr>
              <a:t>Why does this matter?</a:t>
            </a:r>
            <a:endParaRPr lang="en-US" sz="3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AFCD9C-0682-F6DE-4A2F-384B8371A2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066" y="2031101"/>
            <a:ext cx="4282984" cy="3511943"/>
          </a:xfrm>
        </p:spPr>
        <p:txBody>
          <a:bodyPr anchor="ctr">
            <a:normAutofit/>
          </a:bodyPr>
          <a:lstStyle/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Cybersecurity is no longer just a niche issue - it affects everyone, especially businesses like us</a:t>
            </a: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Financial business are high value targets for hackers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There has been a 400% increase in phishing attacks over the past 2 years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Cyber incidents = direct financial loss + reputational damage</a:t>
            </a: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CE60DD8-4A71-303E-4C28-E7AC66A035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738" y="1645265"/>
            <a:ext cx="5628018" cy="3334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77025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0D91E4-E1CD-A088-EF30-B9BBDC5B3E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6534" y="525982"/>
            <a:ext cx="4814250" cy="1200361"/>
          </a:xfrm>
        </p:spPr>
        <p:txBody>
          <a:bodyPr anchor="b">
            <a:normAutofit/>
          </a:bodyPr>
          <a:lstStyle/>
          <a:p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</a:rPr>
              <a:t>Current potential threats</a:t>
            </a:r>
            <a:endParaRPr lang="en-US" sz="3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E5F486-8608-8364-BE20-39ECA9A7C7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066" y="2031101"/>
            <a:ext cx="4282984" cy="3511943"/>
          </a:xfrm>
        </p:spPr>
        <p:txBody>
          <a:bodyPr anchor="ctr">
            <a:normAutofit/>
          </a:bodyPr>
          <a:lstStyle/>
          <a:p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Ransomware-as-a-Service (RaaS)</a:t>
            </a:r>
          </a:p>
          <a:p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AI-powered phishing &amp; vishing</a:t>
            </a:r>
          </a:p>
          <a:p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Supply chain attacks</a:t>
            </a:r>
          </a:p>
          <a:p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Insider threats </a:t>
            </a:r>
          </a:p>
          <a:p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Cloud and hybrid work vulnerabilities</a:t>
            </a:r>
            <a:endParaRPr lang="en-US" sz="1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CA465AE-7F74-B5DA-4562-CB7F5BBC00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738" y="948797"/>
            <a:ext cx="5628018" cy="4727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05461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AF0DE2-DC58-602A-990F-4B95A66594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904836" cy="1200361"/>
          </a:xfrm>
        </p:spPr>
        <p:txBody>
          <a:bodyPr anchor="b">
            <a:normAutofit/>
          </a:bodyPr>
          <a:lstStyle/>
          <a:p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</a:rPr>
              <a:t>Business impact of these threats</a:t>
            </a:r>
            <a:endParaRPr lang="en-US" sz="3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C3B98-CE82-F12B-B580-70EBB7D513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066" y="2031101"/>
            <a:ext cx="4282984" cy="3976515"/>
          </a:xfrm>
        </p:spPr>
        <p:txBody>
          <a:bodyPr anchor="ctr">
            <a:noAutofit/>
          </a:bodyPr>
          <a:lstStyle/>
          <a:p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Financial loss due to ransom payments, where in 2021 a major company paid $4.4 million as a ransom payment.</a:t>
            </a:r>
          </a:p>
          <a:p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Hacks may cause machines to go down therefore meaning employees will not be able to work for days, or even weeks</a:t>
            </a:r>
          </a:p>
          <a:p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Reputational damage (loss of client trust). For a financial firm, trust is critical. Even a single breach could have long-term reputation loss</a:t>
            </a:r>
          </a:p>
          <a:p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Legal penalties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diagram of a diagram&#10;&#10;AI-generated content may be incorrect.">
            <a:extLst>
              <a:ext uri="{FF2B5EF4-FFF2-40B4-BE49-F238E27FC236}">
                <a16:creationId xmlns:a16="http://schemas.microsoft.com/office/drawing/2014/main" id="{5BEC4A2C-403C-0715-7360-88C46B721E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738" y="1596019"/>
            <a:ext cx="5628018" cy="3433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0953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D35C6-D421-FE59-558A-0F37FD9814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</a:rPr>
              <a:t>Strategic solution: Zero Trust Model</a:t>
            </a:r>
            <a:endParaRPr lang="en-US" sz="3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DECE94-F67D-8C15-F2A1-F7E248901C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509" y="2031101"/>
            <a:ext cx="5228099" cy="3511943"/>
          </a:xfrm>
        </p:spPr>
        <p:txBody>
          <a:bodyPr anchor="ctr">
            <a:normAutofit/>
          </a:bodyPr>
          <a:lstStyle/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Zero trust model = never trust, always verify</a:t>
            </a: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Continuous authentication with apps like Microsoft Authenticator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Different privilege access for different roles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Micro-segmentation of systems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Real-time monitoring by a specific cyber security team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210471E-20BD-13AF-8805-E17900DB57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738" y="1131709"/>
            <a:ext cx="5628018" cy="4361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58176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683D55-FBBF-7E16-7575-DA805B124A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</a:rPr>
              <a:t>Security policies</a:t>
            </a:r>
            <a:br>
              <a:rPr lang="en-GB" sz="36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</a:rPr>
              <a:t>(aligned to standards)</a:t>
            </a:r>
            <a:endParaRPr lang="en-US" sz="3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7469C0-0FBC-9613-E975-CA7A10125B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066" y="2031101"/>
            <a:ext cx="4282984" cy="3511943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Based on NIST Cybersecurity Framework &amp; ISO 27001, a range of security policies will be set in place such as:</a:t>
            </a:r>
          </a:p>
          <a:p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Mandatory Multi-Factor Authentication (MFA)</a:t>
            </a:r>
          </a:p>
          <a:p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Access control and least privilege policy</a:t>
            </a:r>
          </a:p>
          <a:p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Data protection and encryption policy</a:t>
            </a:r>
          </a:p>
          <a:p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Incident response and reporting policy</a:t>
            </a:r>
            <a:endParaRPr lang="en-US" sz="1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lose-up of a seal&#10;&#10;AI-generated content may be incorrect.">
            <a:extLst>
              <a:ext uri="{FF2B5EF4-FFF2-40B4-BE49-F238E27FC236}">
                <a16:creationId xmlns:a16="http://schemas.microsoft.com/office/drawing/2014/main" id="{964A9E9C-056B-C230-9A96-0B79EDE47B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39676" y="650494"/>
            <a:ext cx="5324142" cy="53241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80293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Illuminated server room panel">
            <a:extLst>
              <a:ext uri="{FF2B5EF4-FFF2-40B4-BE49-F238E27FC236}">
                <a16:creationId xmlns:a16="http://schemas.microsoft.com/office/drawing/2014/main" id="{B7F6EFEB-A2AC-49F6-379C-48B27D90F06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305" r="27036" b="-2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E13462-01B5-9432-A029-88081FAE8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Gaining more </a:t>
            </a:r>
            <a:r>
              <a:rPr lang="en-GB" sz="4000" dirty="0">
                <a:latin typeface="Calibri" panose="020F0502020204030204" pitchFamily="34" charset="0"/>
                <a:cs typeface="Calibri" panose="020F0502020204030204" pitchFamily="34" charset="0"/>
              </a:rPr>
              <a:t>control (key investments)</a:t>
            </a:r>
            <a:endParaRPr lang="en-US" sz="4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FA1ADF-CC9E-0C3A-9AB9-0631EDF5AA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To gain more control over our systems, a range of systems will be implemented: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Multi-Factor Authentication (MFA)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SIEM (Security Information &amp; Event Management)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Endpoint Detection &amp; Response (EDR)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Cloud Security Posture Management (CSPM)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Network segmentation</a:t>
            </a: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72425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F687420-BEB4-45CD-8226-339BE553B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CAD990-C9C7-4655-72B7-6D96B70B8B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</a:rPr>
              <a:t>Staff training &amp; awareness</a:t>
            </a:r>
            <a:endParaRPr lang="en-US" sz="3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C02A3F-2806-52A6-4DB0-377EB908B8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509" y="2031101"/>
            <a:ext cx="5072273" cy="3511943"/>
          </a:xfrm>
        </p:spPr>
        <p:txBody>
          <a:bodyPr anchor="ctr">
            <a:normAutofit/>
          </a:bodyPr>
          <a:lstStyle/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At least once a week staff will be trained with phishing and vishing simulation to raise security awareness</a:t>
            </a:r>
          </a:p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In addition, there will be a mandatory annual training</a:t>
            </a:r>
            <a:endParaRPr lang="en-US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Reports will be kept to keep note of incidents of staff that have fallen for a vishing email for instance</a:t>
            </a:r>
          </a:p>
          <a:p>
            <a:endParaRPr lang="en-US" sz="18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096B6D1-301E-6D7C-49AF-EE49B65EABC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687" r="12755" b="2"/>
          <a:stretch>
            <a:fillRect/>
          </a:stretch>
        </p:blipFill>
        <p:spPr>
          <a:xfrm>
            <a:off x="5987738" y="650494"/>
            <a:ext cx="5628018" cy="53241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69583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83CF1D-A7A0-5099-B462-8A1EFFDAB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00993"/>
            <a:ext cx="3687491" cy="1594189"/>
          </a:xfrm>
        </p:spPr>
        <p:txBody>
          <a:bodyPr anchor="t">
            <a:normAutofit/>
          </a:bodyPr>
          <a:lstStyle/>
          <a:p>
            <a:r>
              <a:rPr lang="en-US" sz="3200" b="1" u="sng" dirty="0">
                <a:latin typeface="Calibri" panose="020F0502020204030204" pitchFamily="34" charset="0"/>
                <a:cs typeface="Calibri" panose="020F0502020204030204" pitchFamily="34" charset="0"/>
              </a:rPr>
              <a:t>Implementation of a roadmap to increase security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35F8FE-EAAE-D532-A79A-8D30E81DFD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41546" y="751555"/>
            <a:ext cx="6012254" cy="1766458"/>
          </a:xfrm>
        </p:spPr>
        <p:txBody>
          <a:bodyPr anchor="t">
            <a:normAutofit/>
          </a:bodyPr>
          <a:lstStyle/>
          <a:p>
            <a:r>
              <a:rPr lang="en-GB" sz="1700" dirty="0">
                <a:latin typeface="Calibri" panose="020F0502020204030204" pitchFamily="34" charset="0"/>
                <a:cs typeface="Calibri" panose="020F0502020204030204" pitchFamily="34" charset="0"/>
              </a:rPr>
              <a:t>Phase 1: Immediate controls (MFA, awareness training)</a:t>
            </a:r>
          </a:p>
          <a:p>
            <a:r>
              <a:rPr lang="en-GB" sz="1700" dirty="0">
                <a:latin typeface="Calibri" panose="020F0502020204030204" pitchFamily="34" charset="0"/>
                <a:cs typeface="Calibri" panose="020F0502020204030204" pitchFamily="34" charset="0"/>
              </a:rPr>
              <a:t>Phase 2: Implementation of  SIEM and monitoring tools</a:t>
            </a:r>
          </a:p>
          <a:p>
            <a:r>
              <a:rPr lang="en-GB" sz="1700" dirty="0">
                <a:latin typeface="Calibri" panose="020F0502020204030204" pitchFamily="34" charset="0"/>
                <a:cs typeface="Calibri" panose="020F0502020204030204" pitchFamily="34" charset="0"/>
              </a:rPr>
              <a:t>Phase 3: Full Zero Trust architecture</a:t>
            </a:r>
          </a:p>
          <a:p>
            <a:r>
              <a:rPr lang="en-GB" sz="1700" dirty="0">
                <a:latin typeface="Calibri" panose="020F0502020204030204" pitchFamily="34" charset="0"/>
                <a:cs typeface="Calibri" panose="020F0502020204030204" pitchFamily="34" charset="0"/>
              </a:rPr>
              <a:t>Phase 4: Continuous improvement learned from protentional mistakes</a:t>
            </a:r>
            <a:endParaRPr lang="en-US" sz="17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6" name="Picture 5" descr="A diagram of a diagram&#10;&#10;AI-generated content may be incorrect.">
            <a:extLst>
              <a:ext uri="{FF2B5EF4-FFF2-40B4-BE49-F238E27FC236}">
                <a16:creationId xmlns:a16="http://schemas.microsoft.com/office/drawing/2014/main" id="{D3288215-FC70-8134-C6F5-6745F7A8D92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348"/>
          <a:stretch>
            <a:fillRect/>
          </a:stretch>
        </p:blipFill>
        <p:spPr>
          <a:xfrm>
            <a:off x="-2" y="2818262"/>
            <a:ext cx="12192002" cy="4039737"/>
          </a:xfrm>
          <a:prstGeom prst="rect">
            <a:avLst/>
          </a:prstGeom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F2221BB3-7B5D-C899-7745-66D7AC3232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737718"/>
            <a:ext cx="12207200" cy="123363"/>
            <a:chOff x="-5025" y="6737718"/>
            <a:chExt cx="12207200" cy="123363"/>
          </a:xfrm>
        </p:grpSpPr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3FD2D571-38D7-DB0F-166C-14FEDA7005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B88AEF72-50CD-C201-F6BF-C595BBBED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7279179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2E564D-EB55-E02E-D781-0432FB0F38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US" sz="4800" dirty="0">
                <a:latin typeface="Calibri" panose="020F0502020204030204" pitchFamily="34" charset="0"/>
                <a:cs typeface="Calibri" panose="020F0502020204030204" pitchFamily="34" charset="0"/>
              </a:rPr>
              <a:t>Cost vs value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273920-F78B-C096-C863-9E53D69033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066" y="2031101"/>
            <a:ext cx="4282984" cy="3511943"/>
          </a:xfrm>
        </p:spPr>
        <p:txBody>
          <a:bodyPr anchor="ctr">
            <a:normAutofit/>
          </a:bodyPr>
          <a:lstStyle/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Investment in security tools and training = a reduction in breach risk and financial loss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Improved security policies will increase customer trust and reputation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This should be viewed as a strategic investment, not a cost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Prevention is significantly cheaper than recovery from an attack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black scale with red and green text&#10;&#10;AI-generated content may be incorrect.">
            <a:extLst>
              <a:ext uri="{FF2B5EF4-FFF2-40B4-BE49-F238E27FC236}">
                <a16:creationId xmlns:a16="http://schemas.microsoft.com/office/drawing/2014/main" id="{09835FA1-F97C-DE8D-7A49-DA2DDB4BC2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738" y="1918643"/>
            <a:ext cx="5628018" cy="2787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66035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57CA19-3067-7E4B-7758-628E0B8DCC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US" sz="5400" dirty="0">
                <a:latin typeface="Calibri" panose="020F0502020204030204" pitchFamily="34" charset="0"/>
                <a:cs typeface="Calibri" panose="020F0502020204030204" pitchFamily="34" charset="0"/>
              </a:rPr>
              <a:t>Conclusion</a:t>
            </a:r>
            <a:r>
              <a:rPr lang="en-US" sz="5400" dirty="0"/>
              <a:t> 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9" name="Rectangle 28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Content Placeholder 2">
            <a:extLst>
              <a:ext uri="{FF2B5EF4-FFF2-40B4-BE49-F238E27FC236}">
                <a16:creationId xmlns:a16="http://schemas.microsoft.com/office/drawing/2014/main" id="{B6DBA5F4-1D2D-95F4-8175-F1604C5773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Cyber attacks are evolving rapidly and this a pressing problem that concerns us all</a:t>
            </a:r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Current controls are insufficient and have to be changed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 Zero Trust mindset will provide a modern and secure solution</a:t>
            </a:r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We must act proactively rather than reactively.</a:t>
            </a:r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54831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F3CE91-7CB0-7A87-9199-895EEA22EB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0662" y="4267832"/>
            <a:ext cx="4805996" cy="12971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Thank you </a:t>
            </a:r>
          </a:p>
        </p:txBody>
      </p:sp>
      <p:pic>
        <p:nvPicPr>
          <p:cNvPr id="7" name="Graphic 6" descr="Smiling Face with No Fill">
            <a:extLst>
              <a:ext uri="{FF2B5EF4-FFF2-40B4-BE49-F238E27FC236}">
                <a16:creationId xmlns:a16="http://schemas.microsoft.com/office/drawing/2014/main" id="{6631D8DA-B260-1D31-493E-4EC7ED47BF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3750162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7547</TotalTime>
  <Words>494</Words>
  <Application>Microsoft Macintosh PowerPoint</Application>
  <PresentationFormat>Widescreen</PresentationFormat>
  <Paragraphs>57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Calibri</vt:lpstr>
      <vt:lpstr>Office Theme</vt:lpstr>
      <vt:lpstr>Zero Trust Strategy for Cyber attacks </vt:lpstr>
      <vt:lpstr>Why does this matter?</vt:lpstr>
      <vt:lpstr>Current potential threats</vt:lpstr>
      <vt:lpstr>Business impact of these threats</vt:lpstr>
      <vt:lpstr>Strategic solution: Zero Trust Model</vt:lpstr>
      <vt:lpstr>Security policies (aligned to standards)</vt:lpstr>
      <vt:lpstr>Gaining more control (key investments)</vt:lpstr>
      <vt:lpstr>Staff training &amp; awareness</vt:lpstr>
      <vt:lpstr>Implementation of a roadmap to increase security </vt:lpstr>
      <vt:lpstr>Cost vs value</vt:lpstr>
      <vt:lpstr>Conclusion </vt:lpstr>
      <vt:lpstr>Thank you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Mathis Villa (2501611)</dc:creator>
  <cp:lastModifiedBy>Mathis Villa (2501611)</cp:lastModifiedBy>
  <cp:revision>7</cp:revision>
  <dcterms:created xsi:type="dcterms:W3CDTF">2026-04-22T22:55:03Z</dcterms:created>
  <dcterms:modified xsi:type="dcterms:W3CDTF">2026-05-14T19:45:52Z</dcterms:modified>
</cp:coreProperties>
</file>