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18"/>
  </p:notesMasterIdLst>
  <p:sldIdLst>
    <p:sldId id="256" r:id="rId2"/>
    <p:sldId id="257" r:id="rId3"/>
    <p:sldId id="258" r:id="rId4"/>
    <p:sldId id="269" r:id="rId5"/>
    <p:sldId id="270" r:id="rId6"/>
    <p:sldId id="271" r:id="rId7"/>
    <p:sldId id="259" r:id="rId8"/>
    <p:sldId id="260" r:id="rId9"/>
    <p:sldId id="261" r:id="rId10"/>
    <p:sldId id="262" r:id="rId11"/>
    <p:sldId id="263" r:id="rId12"/>
    <p:sldId id="264" r:id="rId13"/>
    <p:sldId id="265" r:id="rId14"/>
    <p:sldId id="266" r:id="rId15"/>
    <p:sldId id="267" r:id="rId16"/>
    <p:sldId id="26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99" autoAdjust="0"/>
    <p:restoredTop sz="76786" autoAdjust="0"/>
  </p:normalViewPr>
  <p:slideViewPr>
    <p:cSldViewPr snapToGrid="0" snapToObjects="1">
      <p:cViewPr varScale="1">
        <p:scale>
          <a:sx n="80" d="100"/>
          <a:sy n="80" d="100"/>
        </p:scale>
        <p:origin x="155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0E22BC-02AC-F54D-B916-D41ABB6F8744}" type="datetimeFigureOut">
              <a:rPr lang="en-US" smtClean="0"/>
              <a:t>11/11/2015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C62A1D-4582-E74C-92F5-73A3ECD25D2F}" type="slidenum">
              <a:rPr lang="en-US" smtClean="0"/>
              <a:t>‹#›</a:t>
            </a:fld>
            <a:endParaRPr lang="en-US"/>
          </a:p>
        </p:txBody>
      </p:sp>
    </p:spTree>
    <p:extLst>
      <p:ext uri="{BB962C8B-B14F-4D97-AF65-F5344CB8AC3E}">
        <p14:creationId xmlns:p14="http://schemas.microsoft.com/office/powerpoint/2010/main" val="161208916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F8FCA671-B8CF-AA40-BEA3-1486C1DA29AA}" type="slidenum">
              <a:rPr lang="en-US"/>
              <a:pPr/>
              <a:t>2</a:t>
            </a:fld>
            <a:endParaRPr lang="en-US"/>
          </a:p>
        </p:txBody>
      </p:sp>
      <p:sp>
        <p:nvSpPr>
          <p:cNvPr id="984066"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98406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821225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B7F6E5E6-D166-7842-A300-334B4201CB58}" type="slidenum">
              <a:rPr lang="en-US"/>
              <a:pPr/>
              <a:t>3</a:t>
            </a:fld>
            <a:endParaRPr lang="en-US"/>
          </a:p>
        </p:txBody>
      </p:sp>
      <p:sp>
        <p:nvSpPr>
          <p:cNvPr id="1014786"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014787"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2608129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6C62A1D-4582-E74C-92F5-73A3ECD25D2F}" type="slidenum">
              <a:rPr lang="en-US" smtClean="0"/>
              <a:t>5</a:t>
            </a:fld>
            <a:endParaRPr lang="en-US"/>
          </a:p>
        </p:txBody>
      </p:sp>
    </p:spTree>
    <p:extLst>
      <p:ext uri="{BB962C8B-B14F-4D97-AF65-F5344CB8AC3E}">
        <p14:creationId xmlns:p14="http://schemas.microsoft.com/office/powerpoint/2010/main" val="4061980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6C62A1D-4582-E74C-92F5-73A3ECD25D2F}" type="slidenum">
              <a:rPr lang="en-US" smtClean="0"/>
              <a:t>6</a:t>
            </a:fld>
            <a:endParaRPr lang="en-US"/>
          </a:p>
        </p:txBody>
      </p:sp>
    </p:spTree>
    <p:extLst>
      <p:ext uri="{BB962C8B-B14F-4D97-AF65-F5344CB8AC3E}">
        <p14:creationId xmlns:p14="http://schemas.microsoft.com/office/powerpoint/2010/main" val="2992657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82E209A6-F4DE-2940-B98C-73F3F84ED86E}" type="slidenum">
              <a:rPr lang="en-US"/>
              <a:pPr/>
              <a:t>7</a:t>
            </a:fld>
            <a:endParaRPr lang="en-US"/>
          </a:p>
        </p:txBody>
      </p:sp>
      <p:sp>
        <p:nvSpPr>
          <p:cNvPr id="1232898"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23289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2502945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2C3B4697-CBEA-C942-A722-5C143DE98C0C}" type="slidenum">
              <a:rPr lang="en-US"/>
              <a:pPr/>
              <a:t>8</a:t>
            </a:fld>
            <a:endParaRPr lang="en-US"/>
          </a:p>
        </p:txBody>
      </p:sp>
      <p:sp>
        <p:nvSpPr>
          <p:cNvPr id="1234946"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234947"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2847465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AB6B5A39-1E23-494D-B85A-E4F37D8B758D}" type="slidenum">
              <a:rPr lang="en-US"/>
              <a:pPr/>
              <a:t>9</a:t>
            </a:fld>
            <a:endParaRPr lang="en-US"/>
          </a:p>
        </p:txBody>
      </p:sp>
      <p:sp>
        <p:nvSpPr>
          <p:cNvPr id="1236994"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236995"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41167112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25978EC5-5743-3941-8E8B-F62655B4B1C2}" type="slidenum">
              <a:rPr lang="en-US"/>
              <a:pPr/>
              <a:t>10</a:t>
            </a:fld>
            <a:endParaRPr lang="en-US"/>
          </a:p>
        </p:txBody>
      </p:sp>
      <p:sp>
        <p:nvSpPr>
          <p:cNvPr id="1239042"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239043"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708099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5C5A194-8283-1E41-92D7-46DF8392F3B0}" type="slidenum">
              <a:rPr lang="en-US"/>
              <a:pPr/>
              <a:t>11</a:t>
            </a:fld>
            <a:endParaRPr lang="en-US"/>
          </a:p>
        </p:txBody>
      </p:sp>
      <p:sp>
        <p:nvSpPr>
          <p:cNvPr id="1241090"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241091"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187693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17F26B7F-51F1-3044-82D5-B7F678BC68B3}" type="slidenum">
              <a:rPr lang="en-US"/>
              <a:pPr/>
              <a:t>12</a:t>
            </a:fld>
            <a:endParaRPr lang="en-US"/>
          </a:p>
        </p:txBody>
      </p:sp>
      <p:sp>
        <p:nvSpPr>
          <p:cNvPr id="1245186"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245187"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3898821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C1252693-07BA-384C-BE01-3BF22C22B1FB}" type="slidenum">
              <a:rPr lang="en-US"/>
              <a:pPr/>
              <a:t>13</a:t>
            </a:fld>
            <a:endParaRPr lang="en-US"/>
          </a:p>
        </p:txBody>
      </p:sp>
      <p:sp>
        <p:nvSpPr>
          <p:cNvPr id="1247234"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247235"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38572113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DC894FC7-200A-C145-851A-D2CE41A2ED99}" type="slidenum">
              <a:rPr lang="en-US"/>
              <a:pPr/>
              <a:t>14</a:t>
            </a:fld>
            <a:endParaRPr lang="en-US"/>
          </a:p>
        </p:txBody>
      </p:sp>
      <p:sp>
        <p:nvSpPr>
          <p:cNvPr id="1249282"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249283"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2392847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FC25775E-1DAF-504D-B390-5FDA385F9251}" type="slidenum">
              <a:rPr lang="en-US"/>
              <a:pPr/>
              <a:t>15</a:t>
            </a:fld>
            <a:endParaRPr lang="en-US"/>
          </a:p>
        </p:txBody>
      </p:sp>
      <p:sp>
        <p:nvSpPr>
          <p:cNvPr id="1047554" name="AutoShap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04755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654032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6" name="Footer Placeholder 5"/>
          <p:cNvSpPr>
            <a:spLocks noGrp="1"/>
          </p:cNvSpPr>
          <p:nvPr>
            <p:ph type="ftr" sz="quarter" idx="11"/>
          </p:nvPr>
        </p:nvSpPr>
        <p:spPr>
          <a:xfrm>
            <a:off x="264458" y="6442539"/>
            <a:ext cx="4840941"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8" name="Footer Placeholder 7"/>
          <p:cNvSpPr>
            <a:spLocks noGrp="1"/>
          </p:cNvSpPr>
          <p:nvPr>
            <p:ph type="ftr" sz="quarter" idx="11"/>
          </p:nvPr>
        </p:nvSpPr>
        <p:spPr>
          <a:xfrm>
            <a:off x="264458" y="6442539"/>
            <a:ext cx="4840941"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4" name="Footer Placeholder 3"/>
          <p:cNvSpPr>
            <a:spLocks noGrp="1"/>
          </p:cNvSpPr>
          <p:nvPr>
            <p:ph type="ftr" sz="quarter" idx="11"/>
          </p:nvPr>
        </p:nvSpPr>
        <p:spPr>
          <a:xfrm>
            <a:off x="264458" y="6442539"/>
            <a:ext cx="4840941"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3" name="Footer Placeholder 2"/>
          <p:cNvSpPr>
            <a:spLocks noGrp="1"/>
          </p:cNvSpPr>
          <p:nvPr>
            <p:ph type="ftr" sz="quarter" idx="11"/>
          </p:nvPr>
        </p:nvSpPr>
        <p:spPr>
          <a:xfrm>
            <a:off x="264458" y="6442539"/>
            <a:ext cx="4840941"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6" name="Footer Placeholder 5"/>
          <p:cNvSpPr>
            <a:spLocks noGrp="1"/>
          </p:cNvSpPr>
          <p:nvPr>
            <p:ph type="ftr" sz="quarter" idx="11"/>
          </p:nvPr>
        </p:nvSpPr>
        <p:spPr>
          <a:xfrm>
            <a:off x="264458" y="6442539"/>
            <a:ext cx="4840941"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6" name="Footer Placeholder 5"/>
          <p:cNvSpPr>
            <a:spLocks noGrp="1"/>
          </p:cNvSpPr>
          <p:nvPr>
            <p:ph type="ftr" sz="quarter" idx="11"/>
          </p:nvPr>
        </p:nvSpPr>
        <p:spPr>
          <a:xfrm>
            <a:off x="264458" y="6442539"/>
            <a:ext cx="4840941"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t>11/11/2015</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cid:image005.png@01CEBADB.7545DCC0"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dirty="0"/>
          </a:p>
        </p:txBody>
      </p:sp>
      <p:sp>
        <p:nvSpPr>
          <p:cNvPr id="10" name="TextBox 9"/>
          <p:cNvSpPr txBox="1"/>
          <p:nvPr userDrawn="1"/>
        </p:nvSpPr>
        <p:spPr>
          <a:xfrm>
            <a:off x="7106544" y="6534834"/>
            <a:ext cx="1964173" cy="276999"/>
          </a:xfrm>
          <a:prstGeom prst="rect">
            <a:avLst/>
          </a:prstGeom>
          <a:noFill/>
        </p:spPr>
        <p:txBody>
          <a:bodyPr wrap="square" rtlCol="0">
            <a:spAutoFit/>
          </a:bodyPr>
          <a:lstStyle/>
          <a:p>
            <a:pPr algn="r"/>
            <a:r>
              <a:rPr lang="en-US" sz="1200" b="1" baseline="0" dirty="0" smtClean="0">
                <a:solidFill>
                  <a:schemeClr val="tx2">
                    <a:lumMod val="90000"/>
                    <a:lumOff val="10000"/>
                  </a:schemeClr>
                </a:solidFill>
                <a:latin typeface="+mj-lt"/>
                <a:cs typeface="Apple Chancery"/>
              </a:rPr>
              <a:t>Lecture 4</a:t>
            </a:r>
          </a:p>
        </p:txBody>
      </p:sp>
      <p:pic>
        <p:nvPicPr>
          <p:cNvPr id="9" name="Picture 8" descr="cid:image005.png@01CEBADB.7545DCC0"/>
          <p:cNvPicPr/>
          <p:nvPr userDrawn="1"/>
        </p:nvPicPr>
        <p:blipFill>
          <a:blip r:embed="rId14" r:link="rId15" cstate="email">
            <a:extLst>
              <a:ext uri="{28A0092B-C50C-407E-A947-70E740481C1C}">
                <a14:useLocalDpi xmlns:a14="http://schemas.microsoft.com/office/drawing/2010/main" val="0"/>
              </a:ext>
            </a:extLst>
          </a:blip>
          <a:srcRect/>
          <a:stretch>
            <a:fillRect/>
          </a:stretch>
        </p:blipFill>
        <p:spPr bwMode="auto">
          <a:xfrm>
            <a:off x="6239642" y="-107004"/>
            <a:ext cx="2978785" cy="1261110"/>
          </a:xfrm>
          <a:prstGeom prst="rect">
            <a:avLst/>
          </a:prstGeom>
          <a:noFill/>
          <a:ln>
            <a:noFill/>
          </a:ln>
        </p:spPr>
      </p:pic>
      <p:pic>
        <p:nvPicPr>
          <p:cNvPr id="8" name="Picture 7" descr="U:\UWTSD Logo.jpg"/>
          <p:cNvPicPr/>
          <p:nvPr userDrawn="1"/>
        </p:nvPicPr>
        <p:blipFill>
          <a:blip r:embed="rId16" cstate="email">
            <a:extLst>
              <a:ext uri="{28A0092B-C50C-407E-A947-70E740481C1C}">
                <a14:useLocalDpi xmlns:a14="http://schemas.microsoft.com/office/drawing/2010/main" val="0"/>
              </a:ext>
            </a:extLst>
          </a:blip>
          <a:srcRect/>
          <a:stretch>
            <a:fillRect/>
          </a:stretch>
        </p:blipFill>
        <p:spPr bwMode="auto">
          <a:xfrm>
            <a:off x="2797" y="0"/>
            <a:ext cx="2303780" cy="920115"/>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2921" y="2609088"/>
            <a:ext cx="6498158" cy="1833430"/>
          </a:xfrm>
        </p:spPr>
        <p:txBody>
          <a:bodyPr/>
          <a:lstStyle/>
          <a:p>
            <a:r>
              <a:rPr lang="en-US" altLang="ja-JP" sz="4800" dirty="0" smtClean="0">
                <a:latin typeface="Arial" charset="0"/>
                <a:cs typeface="ＭＳ Ｐゴシック" charset="0"/>
              </a:rPr>
              <a:t>VLAN</a:t>
            </a:r>
            <a:br>
              <a:rPr lang="en-US" altLang="ja-JP" sz="4800" dirty="0" smtClean="0">
                <a:latin typeface="Arial" charset="0"/>
                <a:cs typeface="ＭＳ Ｐゴシック" charset="0"/>
              </a:rPr>
            </a:br>
            <a:r>
              <a:rPr lang="en-US" altLang="ja-JP" sz="4800" dirty="0" smtClean="0">
                <a:latin typeface="Arial" charset="0"/>
                <a:cs typeface="ＭＳ Ｐゴシック" charset="0"/>
              </a:rPr>
              <a:t>Trunking Protocol</a:t>
            </a:r>
            <a:r>
              <a:rPr lang="en-US" altLang="ja-JP" sz="4800" dirty="0">
                <a:latin typeface="Arial" charset="0"/>
                <a:cs typeface="ＭＳ Ｐゴシック" charset="0"/>
              </a:rPr>
              <a:t/>
            </a:r>
            <a:br>
              <a:rPr lang="en-US" altLang="ja-JP" sz="4800" dirty="0">
                <a:latin typeface="Arial" charset="0"/>
                <a:cs typeface="ＭＳ Ｐゴシック" charset="0"/>
              </a:rPr>
            </a:br>
            <a:r>
              <a:rPr lang="en-US" altLang="ja-JP" sz="4800" dirty="0" smtClean="0">
                <a:latin typeface="Arial" charset="0"/>
                <a:cs typeface="ＭＳ Ｐゴシック" charset="0"/>
              </a:rPr>
              <a:t/>
            </a:r>
            <a:br>
              <a:rPr lang="en-US" altLang="ja-JP" sz="4800" dirty="0" smtClean="0">
                <a:latin typeface="Arial" charset="0"/>
                <a:cs typeface="ＭＳ Ｐゴシック" charset="0"/>
              </a:rPr>
            </a:br>
            <a:endParaRPr lang="en-US" sz="2800" dirty="0">
              <a:solidFill>
                <a:schemeClr val="tx2">
                  <a:lumMod val="75000"/>
                  <a:lumOff val="25000"/>
                </a:schemeClr>
              </a:solidFill>
              <a:latin typeface="Times New Roman"/>
              <a:cs typeface="Times New Roman"/>
            </a:endParaRPr>
          </a:p>
        </p:txBody>
      </p:sp>
    </p:spTree>
    <p:extLst>
      <p:ext uri="{BB962C8B-B14F-4D97-AF65-F5344CB8AC3E}">
        <p14:creationId xmlns:p14="http://schemas.microsoft.com/office/powerpoint/2010/main" val="660449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8706" name="Rectangle 2"/>
          <p:cNvSpPr>
            <a:spLocks noGrp="1" noChangeArrowheads="1"/>
          </p:cNvSpPr>
          <p:nvPr>
            <p:ph type="title"/>
          </p:nvPr>
        </p:nvSpPr>
        <p:spPr/>
        <p:txBody>
          <a:bodyPr/>
          <a:lstStyle/>
          <a:p>
            <a:r>
              <a:rPr lang="en-US"/>
              <a:t>Objectives</a:t>
            </a:r>
          </a:p>
        </p:txBody>
      </p:sp>
      <p:sp>
        <p:nvSpPr>
          <p:cNvPr id="968707" name="Rectangle 3"/>
          <p:cNvSpPr>
            <a:spLocks noGrp="1" noChangeArrowheads="1"/>
          </p:cNvSpPr>
          <p:nvPr>
            <p:ph type="body" idx="1"/>
          </p:nvPr>
        </p:nvSpPr>
        <p:spPr>
          <a:xfrm>
            <a:off x="655638" y="1748522"/>
            <a:ext cx="7940675" cy="4720541"/>
          </a:xfrm>
        </p:spPr>
        <p:txBody>
          <a:bodyPr/>
          <a:lstStyle/>
          <a:p>
            <a:pPr marL="457200" indent="-457200"/>
            <a:r>
              <a:rPr lang="en-CA" altLang="ja-JP" dirty="0">
                <a:solidFill>
                  <a:schemeClr val="tx1"/>
                </a:solidFill>
                <a:cs typeface="ＭＳ Ｐゴシック" charset="0"/>
              </a:rPr>
              <a:t>T</a:t>
            </a:r>
            <a:r>
              <a:rPr lang="en-CA" altLang="ja-JP" dirty="0" smtClean="0">
                <a:solidFill>
                  <a:schemeClr val="tx1"/>
                </a:solidFill>
                <a:cs typeface="ＭＳ Ｐゴシック" charset="0"/>
              </a:rPr>
              <a:t>he </a:t>
            </a:r>
            <a:r>
              <a:rPr lang="en-CA" altLang="ja-JP" dirty="0">
                <a:solidFill>
                  <a:schemeClr val="tx1"/>
                </a:solidFill>
                <a:cs typeface="ＭＳ Ｐゴシック" charset="0"/>
              </a:rPr>
              <a:t>role of VTP in a converged switched network</a:t>
            </a:r>
          </a:p>
          <a:p>
            <a:pPr marL="457200" indent="-457200"/>
            <a:r>
              <a:rPr lang="en-CA" altLang="ja-JP" dirty="0">
                <a:solidFill>
                  <a:schemeClr val="tx1"/>
                </a:solidFill>
                <a:cs typeface="ＭＳ Ｐゴシック" charset="0"/>
              </a:rPr>
              <a:t>T</a:t>
            </a:r>
            <a:r>
              <a:rPr lang="en-CA" altLang="ja-JP" dirty="0" smtClean="0">
                <a:solidFill>
                  <a:schemeClr val="tx1"/>
                </a:solidFill>
                <a:cs typeface="ＭＳ Ｐゴシック" charset="0"/>
              </a:rPr>
              <a:t>he </a:t>
            </a:r>
            <a:r>
              <a:rPr lang="en-CA" altLang="ja-JP" dirty="0">
                <a:solidFill>
                  <a:schemeClr val="tx1"/>
                </a:solidFill>
                <a:cs typeface="ＭＳ Ｐゴシック" charset="0"/>
              </a:rPr>
              <a:t>operation of VTP: VTP domains, VTP Modes, VTP Advertisements, and VTP Pruning.</a:t>
            </a:r>
          </a:p>
          <a:p>
            <a:pPr marL="457200" indent="-457200"/>
            <a:r>
              <a:rPr lang="en-CA" altLang="ja-JP" dirty="0">
                <a:solidFill>
                  <a:schemeClr val="tx1"/>
                </a:solidFill>
                <a:cs typeface="ＭＳ Ｐゴシック" charset="0"/>
              </a:rPr>
              <a:t>Configure VTP on the switches in a converged network.</a:t>
            </a:r>
            <a:r>
              <a:rPr lang="en-US" altLang="ja-JP" dirty="0">
                <a:solidFill>
                  <a:schemeClr val="tx1"/>
                </a:solidFill>
                <a:cs typeface="ＭＳ Ｐゴシック" charset="0"/>
              </a:rPr>
              <a:t> </a:t>
            </a:r>
            <a:endParaRPr lang="en-CA" altLang="ja-JP" dirty="0">
              <a:solidFill>
                <a:schemeClr val="tx1"/>
              </a:solidFill>
              <a:cs typeface="ＭＳ Ｐゴシック" charset="0"/>
            </a:endParaRPr>
          </a:p>
          <a:p>
            <a:pPr marL="457200" indent="-457200"/>
            <a:endParaRPr lang="en-US" dirty="0">
              <a:solidFill>
                <a:schemeClr val="tx1"/>
              </a:solidFill>
            </a:endParaRPr>
          </a:p>
        </p:txBody>
      </p:sp>
    </p:spTree>
    <p:extLst>
      <p:ext uri="{BB962C8B-B14F-4D97-AF65-F5344CB8AC3E}">
        <p14:creationId xmlns:p14="http://schemas.microsoft.com/office/powerpoint/2010/main" val="11575130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62" name="Rectangle 2"/>
          <p:cNvSpPr>
            <a:spLocks noGrp="1" noChangeArrowheads="1"/>
          </p:cNvSpPr>
          <p:nvPr>
            <p:ph type="title"/>
          </p:nvPr>
        </p:nvSpPr>
        <p:spPr>
          <a:xfrm>
            <a:off x="612814" y="570872"/>
            <a:ext cx="8042276" cy="1162577"/>
          </a:xfrm>
        </p:spPr>
        <p:txBody>
          <a:bodyPr/>
          <a:lstStyle/>
          <a:p>
            <a:r>
              <a:rPr lang="en-CA" altLang="ja-JP" sz="3200" dirty="0" smtClean="0">
                <a:cs typeface="ＭＳ Ｐゴシック" charset="0"/>
              </a:rPr>
              <a:t>VLAN Trunking Protocol (VTP)</a:t>
            </a:r>
            <a:endParaRPr lang="en-US" sz="3200" dirty="0"/>
          </a:p>
        </p:txBody>
      </p:sp>
      <p:sp>
        <p:nvSpPr>
          <p:cNvPr id="1013763" name="Rectangle 3"/>
          <p:cNvSpPr>
            <a:spLocks noGrp="1" noChangeArrowheads="1"/>
          </p:cNvSpPr>
          <p:nvPr>
            <p:ph type="body" idx="1"/>
          </p:nvPr>
        </p:nvSpPr>
        <p:spPr>
          <a:xfrm>
            <a:off x="663614" y="1856677"/>
            <a:ext cx="7940675" cy="5076825"/>
          </a:xfrm>
        </p:spPr>
        <p:txBody>
          <a:bodyPr>
            <a:normAutofit/>
          </a:bodyPr>
          <a:lstStyle/>
          <a:p>
            <a:r>
              <a:rPr lang="en-CA" altLang="ja-JP" sz="1800" dirty="0">
                <a:solidFill>
                  <a:srgbClr val="000000"/>
                </a:solidFill>
                <a:cs typeface="ＭＳ Ｐゴシック" charset="0"/>
              </a:rPr>
              <a:t>As the size of the network for a small- or medium-sized business grows, the management involved in maintaining the network grows. </a:t>
            </a:r>
            <a:endParaRPr lang="en-US" sz="1800" dirty="0">
              <a:solidFill>
                <a:srgbClr val="000000"/>
              </a:solidFill>
            </a:endParaRPr>
          </a:p>
          <a:p>
            <a:pPr>
              <a:buFont typeface="Symbol" charset="0"/>
              <a:buChar char=""/>
            </a:pPr>
            <a:r>
              <a:rPr lang="en-US" sz="1800" dirty="0">
                <a:solidFill>
                  <a:srgbClr val="000000"/>
                </a:solidFill>
              </a:rPr>
              <a:t>VTP allows a network manager to configure a switch so that it will propagate VLAN configurations to other switches in the network.</a:t>
            </a:r>
          </a:p>
        </p:txBody>
      </p:sp>
      <p:pic>
        <p:nvPicPr>
          <p:cNvPr id="1013771" name="Picture 1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890549" y="3466061"/>
            <a:ext cx="5486807" cy="2938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spTree>
    <p:extLst>
      <p:ext uri="{BB962C8B-B14F-4D97-AF65-F5344CB8AC3E}">
        <p14:creationId xmlns:p14="http://schemas.microsoft.com/office/powerpoint/2010/main" val="19592875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a:t>
            </a:r>
            <a:endParaRPr lang="en-US" dirty="0"/>
          </a:p>
        </p:txBody>
      </p:sp>
      <p:sp>
        <p:nvSpPr>
          <p:cNvPr id="3" name="Content Placeholder 2"/>
          <p:cNvSpPr>
            <a:spLocks noGrp="1"/>
          </p:cNvSpPr>
          <p:nvPr>
            <p:ph idx="1"/>
          </p:nvPr>
        </p:nvSpPr>
        <p:spPr/>
        <p:txBody>
          <a:bodyPr/>
          <a:lstStyle/>
          <a:p>
            <a:r>
              <a:rPr lang="en-US" dirty="0" smtClean="0">
                <a:solidFill>
                  <a:srgbClr val="000000"/>
                </a:solidFill>
              </a:rPr>
              <a:t>VLAN configuration consistency across the network.</a:t>
            </a:r>
          </a:p>
          <a:p>
            <a:r>
              <a:rPr lang="en-US" dirty="0" smtClean="0">
                <a:solidFill>
                  <a:srgbClr val="000000"/>
                </a:solidFill>
              </a:rPr>
              <a:t>Accurate tracking and monitoring of VLANs.</a:t>
            </a:r>
          </a:p>
          <a:p>
            <a:r>
              <a:rPr lang="en-US" dirty="0" smtClean="0">
                <a:solidFill>
                  <a:srgbClr val="000000"/>
                </a:solidFill>
              </a:rPr>
              <a:t>Dynamic reporting of added VLANs across a network.</a:t>
            </a:r>
          </a:p>
          <a:p>
            <a:r>
              <a:rPr lang="en-US" dirty="0" smtClean="0">
                <a:solidFill>
                  <a:srgbClr val="000000"/>
                </a:solidFill>
              </a:rPr>
              <a:t>Dynamic trunk configuration when VLANs are added to the network.</a:t>
            </a:r>
          </a:p>
        </p:txBody>
      </p:sp>
    </p:spTree>
    <p:extLst>
      <p:ext uri="{BB962C8B-B14F-4D97-AF65-F5344CB8AC3E}">
        <p14:creationId xmlns:p14="http://schemas.microsoft.com/office/powerpoint/2010/main" val="258863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720225"/>
            <a:ext cx="8042276" cy="1336956"/>
          </a:xfrm>
        </p:spPr>
        <p:txBody>
          <a:bodyPr/>
          <a:lstStyle/>
          <a:p>
            <a:r>
              <a:rPr lang="en-US" sz="4400" dirty="0" smtClean="0"/>
              <a:t>VTP Components</a:t>
            </a:r>
            <a:endParaRPr lang="en-US" sz="4400" dirty="0"/>
          </a:p>
        </p:txBody>
      </p:sp>
      <p:sp>
        <p:nvSpPr>
          <p:cNvPr id="3" name="Content Placeholder 2"/>
          <p:cNvSpPr>
            <a:spLocks noGrp="1"/>
          </p:cNvSpPr>
          <p:nvPr>
            <p:ph idx="1"/>
          </p:nvPr>
        </p:nvSpPr>
        <p:spPr>
          <a:xfrm>
            <a:off x="549275" y="2075689"/>
            <a:ext cx="8042276" cy="4343400"/>
          </a:xfrm>
        </p:spPr>
        <p:txBody>
          <a:bodyPr>
            <a:normAutofit fontScale="85000" lnSpcReduction="20000"/>
          </a:bodyPr>
          <a:lstStyle/>
          <a:p>
            <a:r>
              <a:rPr lang="en-US" b="1" dirty="0">
                <a:solidFill>
                  <a:schemeClr val="tx1"/>
                </a:solidFill>
              </a:rPr>
              <a:t>VTP </a:t>
            </a:r>
            <a:r>
              <a:rPr lang="en-US" b="1" dirty="0" smtClean="0">
                <a:solidFill>
                  <a:schemeClr val="tx1"/>
                </a:solidFill>
              </a:rPr>
              <a:t>Domain </a:t>
            </a:r>
            <a:r>
              <a:rPr lang="en-US" dirty="0" smtClean="0">
                <a:solidFill>
                  <a:schemeClr val="tx1"/>
                </a:solidFill>
              </a:rPr>
              <a:t>- Consists </a:t>
            </a:r>
            <a:r>
              <a:rPr lang="en-US" dirty="0">
                <a:solidFill>
                  <a:schemeClr val="tx1"/>
                </a:solidFill>
              </a:rPr>
              <a:t>of one or more interconnected switches. All switches in a domain share VLAN configuration details using VTP advertisements. A router or Layer 3 switch defines the boundary of each domain.</a:t>
            </a:r>
          </a:p>
          <a:p>
            <a:r>
              <a:rPr lang="en-US" b="1" dirty="0">
                <a:solidFill>
                  <a:schemeClr val="tx1"/>
                </a:solidFill>
              </a:rPr>
              <a:t>VTP </a:t>
            </a:r>
            <a:r>
              <a:rPr lang="en-US" b="1" dirty="0" smtClean="0">
                <a:solidFill>
                  <a:schemeClr val="tx1"/>
                </a:solidFill>
              </a:rPr>
              <a:t>Advertisements - </a:t>
            </a:r>
            <a:r>
              <a:rPr lang="en-US" dirty="0" smtClean="0">
                <a:solidFill>
                  <a:schemeClr val="tx1"/>
                </a:solidFill>
              </a:rPr>
              <a:t>VTP </a:t>
            </a:r>
            <a:r>
              <a:rPr lang="en-US" dirty="0">
                <a:solidFill>
                  <a:schemeClr val="tx1"/>
                </a:solidFill>
              </a:rPr>
              <a:t>uses a hierarchy of advertisements to distribute and synchronize VLAN configurations across the network.</a:t>
            </a:r>
          </a:p>
          <a:p>
            <a:r>
              <a:rPr lang="en-US" b="1" dirty="0">
                <a:solidFill>
                  <a:schemeClr val="tx1"/>
                </a:solidFill>
              </a:rPr>
              <a:t>VTP </a:t>
            </a:r>
            <a:r>
              <a:rPr lang="en-US" b="1" dirty="0" smtClean="0">
                <a:solidFill>
                  <a:schemeClr val="tx1"/>
                </a:solidFill>
              </a:rPr>
              <a:t>Modes </a:t>
            </a:r>
            <a:r>
              <a:rPr lang="en-US" dirty="0" smtClean="0">
                <a:solidFill>
                  <a:schemeClr val="tx1"/>
                </a:solidFill>
              </a:rPr>
              <a:t>- </a:t>
            </a:r>
            <a:r>
              <a:rPr lang="en-US" dirty="0">
                <a:solidFill>
                  <a:schemeClr val="tx1"/>
                </a:solidFill>
              </a:rPr>
              <a:t>A switch can be configured in one of three modes: server, client, or transparent.</a:t>
            </a:r>
          </a:p>
          <a:p>
            <a:r>
              <a:rPr lang="en-US" b="1" dirty="0">
                <a:solidFill>
                  <a:schemeClr val="tx1"/>
                </a:solidFill>
              </a:rPr>
              <a:t>VTP </a:t>
            </a:r>
            <a:r>
              <a:rPr lang="en-US" b="1" dirty="0" smtClean="0">
                <a:solidFill>
                  <a:schemeClr val="tx1"/>
                </a:solidFill>
              </a:rPr>
              <a:t>Server </a:t>
            </a:r>
            <a:r>
              <a:rPr lang="en-US" dirty="0" smtClean="0">
                <a:solidFill>
                  <a:schemeClr val="tx1"/>
                </a:solidFill>
              </a:rPr>
              <a:t>- VTP </a:t>
            </a:r>
            <a:r>
              <a:rPr lang="en-US" dirty="0">
                <a:solidFill>
                  <a:schemeClr val="tx1"/>
                </a:solidFill>
              </a:rPr>
              <a:t>servers advertise the VTP domain VLAN information to other VTP-enabled switches in the same VTP domain. VTP servers store the VLAN information for the entire domain in NVRAM. The server is where VLANs can be created, deleted, or renamed for the domain.</a:t>
            </a:r>
          </a:p>
        </p:txBody>
      </p:sp>
    </p:spTree>
    <p:extLst>
      <p:ext uri="{BB962C8B-B14F-4D97-AF65-F5344CB8AC3E}">
        <p14:creationId xmlns:p14="http://schemas.microsoft.com/office/powerpoint/2010/main" val="11018225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720225"/>
            <a:ext cx="8042276" cy="1336956"/>
          </a:xfrm>
        </p:spPr>
        <p:txBody>
          <a:bodyPr/>
          <a:lstStyle/>
          <a:p>
            <a:r>
              <a:rPr lang="en-US" sz="4400" dirty="0" smtClean="0"/>
              <a:t>VTP Components</a:t>
            </a:r>
            <a:endParaRPr lang="en-US" sz="4400" dirty="0"/>
          </a:p>
        </p:txBody>
      </p:sp>
      <p:sp>
        <p:nvSpPr>
          <p:cNvPr id="3" name="Content Placeholder 2"/>
          <p:cNvSpPr>
            <a:spLocks noGrp="1"/>
          </p:cNvSpPr>
          <p:nvPr>
            <p:ph idx="1"/>
          </p:nvPr>
        </p:nvSpPr>
        <p:spPr>
          <a:xfrm>
            <a:off x="549275" y="2075689"/>
            <a:ext cx="8042276" cy="4343400"/>
          </a:xfrm>
        </p:spPr>
        <p:txBody>
          <a:bodyPr>
            <a:normAutofit fontScale="77500" lnSpcReduction="20000"/>
          </a:bodyPr>
          <a:lstStyle/>
          <a:p>
            <a:r>
              <a:rPr lang="en-US" b="1" dirty="0">
                <a:solidFill>
                  <a:schemeClr val="tx1"/>
                </a:solidFill>
              </a:rPr>
              <a:t>VTP </a:t>
            </a:r>
            <a:r>
              <a:rPr lang="en-US" b="1" dirty="0" smtClean="0">
                <a:solidFill>
                  <a:schemeClr val="tx1"/>
                </a:solidFill>
              </a:rPr>
              <a:t>Client </a:t>
            </a:r>
            <a:r>
              <a:rPr lang="en-US" dirty="0" smtClean="0">
                <a:solidFill>
                  <a:schemeClr val="tx1"/>
                </a:solidFill>
              </a:rPr>
              <a:t>- VTP </a:t>
            </a:r>
            <a:r>
              <a:rPr lang="en-US" dirty="0">
                <a:solidFill>
                  <a:schemeClr val="tx1"/>
                </a:solidFill>
              </a:rPr>
              <a:t>clients function the same way as VTP servers, but you cannot create, change, or delete VLANs on a VTP client. A VTP client only stores the VLAN information for the entire domain while the switch is on. A switch reset deletes the VLAN information. You must configure VTP client mode on a switch.</a:t>
            </a:r>
          </a:p>
          <a:p>
            <a:r>
              <a:rPr lang="en-US" b="1" dirty="0">
                <a:solidFill>
                  <a:schemeClr val="tx1"/>
                </a:solidFill>
              </a:rPr>
              <a:t>VTP </a:t>
            </a:r>
            <a:r>
              <a:rPr lang="en-US" b="1" dirty="0" smtClean="0">
                <a:solidFill>
                  <a:schemeClr val="tx1"/>
                </a:solidFill>
              </a:rPr>
              <a:t>Transparent - </a:t>
            </a:r>
            <a:r>
              <a:rPr lang="en-US" dirty="0" smtClean="0">
                <a:solidFill>
                  <a:schemeClr val="tx1"/>
                </a:solidFill>
              </a:rPr>
              <a:t>Transparent </a:t>
            </a:r>
            <a:r>
              <a:rPr lang="en-US" dirty="0">
                <a:solidFill>
                  <a:schemeClr val="tx1"/>
                </a:solidFill>
              </a:rPr>
              <a:t>switches forward VTP advertisements to VTP clients and VTP servers. Transparent switches do not participate in VTP. VLANs that are created, renamed, or deleted on transparent switches are local to that switch only.</a:t>
            </a:r>
          </a:p>
          <a:p>
            <a:r>
              <a:rPr lang="en-US" b="1" dirty="0">
                <a:solidFill>
                  <a:schemeClr val="tx1"/>
                </a:solidFill>
              </a:rPr>
              <a:t>VTP </a:t>
            </a:r>
            <a:r>
              <a:rPr lang="en-US" b="1" dirty="0" smtClean="0">
                <a:solidFill>
                  <a:schemeClr val="tx1"/>
                </a:solidFill>
              </a:rPr>
              <a:t>Pruning </a:t>
            </a:r>
            <a:r>
              <a:rPr lang="en-US" dirty="0" smtClean="0">
                <a:solidFill>
                  <a:schemeClr val="tx1"/>
                </a:solidFill>
              </a:rPr>
              <a:t>- VTP </a:t>
            </a:r>
            <a:r>
              <a:rPr lang="en-US" dirty="0">
                <a:solidFill>
                  <a:schemeClr val="tx1"/>
                </a:solidFill>
              </a:rPr>
              <a:t>pruning increases network available bandwidth by restricting flooded traffic to those trunk links that the traffic must use to reach the destination devices. Without VTP pruning, a switch floods broadcast, multicast, and unknown unicast traffic across all trunk links within a VTP domain even though receiving switches might discard them.</a:t>
            </a:r>
            <a:endParaRPr lang="en-US" dirty="0">
              <a:solidFill>
                <a:schemeClr val="tx1"/>
              </a:solidFill>
            </a:endParaRPr>
          </a:p>
        </p:txBody>
      </p:sp>
    </p:spTree>
    <p:extLst>
      <p:ext uri="{BB962C8B-B14F-4D97-AF65-F5344CB8AC3E}">
        <p14:creationId xmlns:p14="http://schemas.microsoft.com/office/powerpoint/2010/main" val="3011447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1874" name="Rectangle 2"/>
          <p:cNvSpPr>
            <a:spLocks noGrp="1" noChangeArrowheads="1"/>
          </p:cNvSpPr>
          <p:nvPr>
            <p:ph type="title"/>
          </p:nvPr>
        </p:nvSpPr>
        <p:spPr>
          <a:xfrm>
            <a:off x="777558" y="398657"/>
            <a:ext cx="8042276" cy="1336956"/>
          </a:xfrm>
        </p:spPr>
        <p:txBody>
          <a:bodyPr/>
          <a:lstStyle/>
          <a:p>
            <a:r>
              <a:rPr lang="en-CA" altLang="ja-JP" sz="3200" dirty="0" smtClean="0">
                <a:cs typeface="ＭＳ Ｐゴシック" charset="0"/>
              </a:rPr>
              <a:t>Default VTP Configuration</a:t>
            </a:r>
            <a:endParaRPr lang="en-US" sz="3200" dirty="0"/>
          </a:p>
        </p:txBody>
      </p:sp>
      <p:sp>
        <p:nvSpPr>
          <p:cNvPr id="1231875" name="Rectangle 3"/>
          <p:cNvSpPr>
            <a:spLocks noGrp="1" noChangeArrowheads="1"/>
          </p:cNvSpPr>
          <p:nvPr>
            <p:ph type="body" idx="1"/>
          </p:nvPr>
        </p:nvSpPr>
        <p:spPr>
          <a:xfrm>
            <a:off x="777558" y="1772189"/>
            <a:ext cx="7940675" cy="5076825"/>
          </a:xfrm>
        </p:spPr>
        <p:txBody>
          <a:bodyPr>
            <a:normAutofit/>
          </a:bodyPr>
          <a:lstStyle/>
          <a:p>
            <a:r>
              <a:rPr lang="en-CA" altLang="ja-JP" sz="1800" dirty="0">
                <a:solidFill>
                  <a:srgbClr val="000000"/>
                </a:solidFill>
                <a:cs typeface="ＭＳ Ｐゴシック" charset="0"/>
              </a:rPr>
              <a:t>VTP has three versions, 1, 2, and 3. Only one VTP version is allowed in a VTP domain. The default is VTP version 1. A Cisco 2960 switch supports VTP version 2, but it is disabled.</a:t>
            </a:r>
            <a:endParaRPr lang="en-US" sz="1800" dirty="0">
              <a:solidFill>
                <a:srgbClr val="000000"/>
              </a:solidFill>
            </a:endParaRPr>
          </a:p>
          <a:p>
            <a:endParaRPr lang="en-US" sz="1800" dirty="0">
              <a:solidFill>
                <a:srgbClr val="000000"/>
              </a:solidFill>
            </a:endParaRPr>
          </a:p>
          <a:p>
            <a:pPr>
              <a:buFont typeface="Symbol" charset="0"/>
              <a:buChar char=""/>
            </a:pPr>
            <a:endParaRPr lang="en-US" sz="1800" dirty="0">
              <a:solidFill>
                <a:srgbClr val="000000"/>
              </a:solidFill>
            </a:endParaRPr>
          </a:p>
        </p:txBody>
      </p:sp>
      <p:pic>
        <p:nvPicPr>
          <p:cNvPr id="1231877"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757873" y="2932842"/>
            <a:ext cx="5295900" cy="372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spTree>
    <p:extLst>
      <p:ext uri="{BB962C8B-B14F-4D97-AF65-F5344CB8AC3E}">
        <p14:creationId xmlns:p14="http://schemas.microsoft.com/office/powerpoint/2010/main" val="23771530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3922" name="Rectangle 2"/>
          <p:cNvSpPr>
            <a:spLocks noGrp="1" noChangeArrowheads="1"/>
          </p:cNvSpPr>
          <p:nvPr>
            <p:ph type="title"/>
          </p:nvPr>
        </p:nvSpPr>
        <p:spPr>
          <a:xfrm>
            <a:off x="549275" y="107576"/>
            <a:ext cx="8042276" cy="1284662"/>
          </a:xfrm>
        </p:spPr>
        <p:txBody>
          <a:bodyPr/>
          <a:lstStyle/>
          <a:p>
            <a:r>
              <a:rPr lang="en-CA" altLang="ja-JP" sz="3200" dirty="0" smtClean="0">
                <a:cs typeface="ＭＳ Ｐゴシック" charset="0"/>
              </a:rPr>
              <a:t>VTP Domain</a:t>
            </a:r>
            <a:endParaRPr lang="en-US" sz="3200" dirty="0"/>
          </a:p>
        </p:txBody>
      </p:sp>
      <p:sp>
        <p:nvSpPr>
          <p:cNvPr id="1233923" name="Rectangle 3"/>
          <p:cNvSpPr>
            <a:spLocks noGrp="1" noChangeArrowheads="1"/>
          </p:cNvSpPr>
          <p:nvPr>
            <p:ph type="body" idx="1"/>
          </p:nvPr>
        </p:nvSpPr>
        <p:spPr>
          <a:xfrm>
            <a:off x="655638" y="1392238"/>
            <a:ext cx="7940675" cy="5076825"/>
          </a:xfrm>
        </p:spPr>
        <p:txBody>
          <a:bodyPr>
            <a:normAutofit/>
          </a:bodyPr>
          <a:lstStyle/>
          <a:p>
            <a:r>
              <a:rPr lang="en-CA" altLang="ja-JP" sz="1800" dirty="0">
                <a:solidFill>
                  <a:srgbClr val="000000"/>
                </a:solidFill>
                <a:cs typeface="ＭＳ Ｐゴシック" charset="0"/>
              </a:rPr>
              <a:t>VTP allows you to separate your network into smaller management domains to help reduce VLAN management</a:t>
            </a:r>
            <a:r>
              <a:rPr lang="en-CA" altLang="ja-JP" sz="1800" dirty="0" smtClean="0">
                <a:solidFill>
                  <a:srgbClr val="000000"/>
                </a:solidFill>
                <a:cs typeface="ＭＳ Ｐゴシック" charset="0"/>
              </a:rPr>
              <a:t>.</a:t>
            </a:r>
          </a:p>
          <a:p>
            <a:r>
              <a:rPr lang="en-CA" sz="1800" dirty="0">
                <a:solidFill>
                  <a:srgbClr val="000000"/>
                </a:solidFill>
              </a:rPr>
              <a:t>An additional benefit of configuring VTP domains is that it limits the extent to which configuration changes are propagated in the network if an error occurs</a:t>
            </a:r>
            <a:endParaRPr lang="en-US" sz="1800" dirty="0">
              <a:solidFill>
                <a:srgbClr val="000000"/>
              </a:solidFill>
            </a:endParaRPr>
          </a:p>
        </p:txBody>
      </p:sp>
      <p:pic>
        <p:nvPicPr>
          <p:cNvPr id="1233926" name="Picture 6"/>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2562" y="4797119"/>
            <a:ext cx="5180013" cy="190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pic>
        <p:nvPicPr>
          <p:cNvPr id="6" name="Picture 4"/>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647912" y="3235029"/>
            <a:ext cx="4327525"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spTree>
    <p:extLst>
      <p:ext uri="{BB962C8B-B14F-4D97-AF65-F5344CB8AC3E}">
        <p14:creationId xmlns:p14="http://schemas.microsoft.com/office/powerpoint/2010/main" val="8089184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5970" name="Rectangle 2"/>
          <p:cNvSpPr>
            <a:spLocks noGrp="1" noChangeArrowheads="1"/>
          </p:cNvSpPr>
          <p:nvPr>
            <p:ph type="title"/>
          </p:nvPr>
        </p:nvSpPr>
        <p:spPr>
          <a:xfrm>
            <a:off x="768731" y="387992"/>
            <a:ext cx="8042276" cy="1336956"/>
          </a:xfrm>
        </p:spPr>
        <p:txBody>
          <a:bodyPr/>
          <a:lstStyle/>
          <a:p>
            <a:r>
              <a:rPr lang="en-CA" altLang="ja-JP" sz="3600" dirty="0" smtClean="0">
                <a:cs typeface="ＭＳ Ｐゴシック" charset="0"/>
              </a:rPr>
              <a:t>VTP Advertisements</a:t>
            </a:r>
            <a:endParaRPr lang="en-US" sz="3600" dirty="0"/>
          </a:p>
        </p:txBody>
      </p:sp>
      <p:pic>
        <p:nvPicPr>
          <p:cNvPr id="123597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9275" y="1885519"/>
            <a:ext cx="8073550" cy="3877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spTree>
    <p:extLst>
      <p:ext uri="{BB962C8B-B14F-4D97-AF65-F5344CB8AC3E}">
        <p14:creationId xmlns:p14="http://schemas.microsoft.com/office/powerpoint/2010/main" val="10178312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8018" name="Rectangle 2"/>
          <p:cNvSpPr>
            <a:spLocks noGrp="1" noChangeArrowheads="1"/>
          </p:cNvSpPr>
          <p:nvPr>
            <p:ph type="title"/>
          </p:nvPr>
        </p:nvSpPr>
        <p:spPr>
          <a:xfrm>
            <a:off x="3511931" y="0"/>
            <a:ext cx="2535301" cy="991980"/>
          </a:xfrm>
        </p:spPr>
        <p:txBody>
          <a:bodyPr/>
          <a:lstStyle/>
          <a:p>
            <a:pPr algn="l"/>
            <a:r>
              <a:rPr lang="en-CA" altLang="ja-JP" sz="3200" dirty="0" smtClean="0">
                <a:cs typeface="ＭＳ Ｐゴシック" charset="0"/>
              </a:rPr>
              <a:t>VTP Modes</a:t>
            </a:r>
            <a:endParaRPr lang="en-US" sz="3200" dirty="0"/>
          </a:p>
        </p:txBody>
      </p:sp>
      <p:pic>
        <p:nvPicPr>
          <p:cNvPr id="1238020"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56329" y="3897303"/>
            <a:ext cx="6919015" cy="2775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pic>
        <p:nvPicPr>
          <p:cNvPr id="1238021" name="Picture 5"/>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77205" y="947893"/>
            <a:ext cx="7814346" cy="2949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spTree>
    <p:extLst>
      <p:ext uri="{BB962C8B-B14F-4D97-AF65-F5344CB8AC3E}">
        <p14:creationId xmlns:p14="http://schemas.microsoft.com/office/powerpoint/2010/main" val="31280390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0066" name="Rectangle 2"/>
          <p:cNvSpPr>
            <a:spLocks noGrp="1" noChangeArrowheads="1"/>
          </p:cNvSpPr>
          <p:nvPr>
            <p:ph type="title"/>
          </p:nvPr>
        </p:nvSpPr>
        <p:spPr>
          <a:xfrm>
            <a:off x="3243688" y="293136"/>
            <a:ext cx="2584069" cy="745527"/>
          </a:xfrm>
        </p:spPr>
        <p:txBody>
          <a:bodyPr/>
          <a:lstStyle/>
          <a:p>
            <a:pPr algn="l"/>
            <a:r>
              <a:rPr lang="en-CA" altLang="ja-JP" sz="3200" dirty="0" smtClean="0">
                <a:cs typeface="ＭＳ Ｐゴシック" charset="0"/>
              </a:rPr>
              <a:t>VTP Pruning</a:t>
            </a:r>
            <a:endParaRPr lang="en-US" sz="3200" dirty="0"/>
          </a:p>
        </p:txBody>
      </p:sp>
      <p:sp>
        <p:nvSpPr>
          <p:cNvPr id="1240067" name="Rectangle 3"/>
          <p:cNvSpPr>
            <a:spLocks noGrp="1" noChangeArrowheads="1"/>
          </p:cNvSpPr>
          <p:nvPr>
            <p:ph type="body" idx="1"/>
          </p:nvPr>
        </p:nvSpPr>
        <p:spPr>
          <a:xfrm>
            <a:off x="655638" y="1183702"/>
            <a:ext cx="7940675" cy="5076825"/>
          </a:xfrm>
        </p:spPr>
        <p:txBody>
          <a:bodyPr>
            <a:normAutofit/>
          </a:bodyPr>
          <a:lstStyle/>
          <a:p>
            <a:r>
              <a:rPr lang="en-CA" altLang="ja-JP" sz="1800" dirty="0">
                <a:solidFill>
                  <a:srgbClr val="000000"/>
                </a:solidFill>
                <a:cs typeface="ＭＳ Ｐゴシック" charset="0"/>
              </a:rPr>
              <a:t>VTP pruning prevents unnecessary flooding of broadcast information from one VLAN across all trunks in a VTP domain</a:t>
            </a:r>
            <a:r>
              <a:rPr lang="en-CA" altLang="ja-JP" sz="1800" dirty="0" smtClean="0">
                <a:solidFill>
                  <a:srgbClr val="000000"/>
                </a:solidFill>
                <a:cs typeface="ＭＳ Ｐゴシック" charset="0"/>
              </a:rPr>
              <a:t>.</a:t>
            </a:r>
            <a:endParaRPr lang="en-US" altLang="ja-JP" sz="1800" dirty="0">
              <a:solidFill>
                <a:srgbClr val="000000"/>
              </a:solidFill>
            </a:endParaRPr>
          </a:p>
          <a:p>
            <a:r>
              <a:rPr lang="en-US" sz="1800" dirty="0">
                <a:solidFill>
                  <a:srgbClr val="000000"/>
                </a:solidFill>
              </a:rPr>
              <a:t>VTP pruning permits switches to negotiate which VLANs are assigned to ports at the other end of a trunk and, hence, prune the VLANs that are not assigned to ports on the remote switch. </a:t>
            </a:r>
          </a:p>
          <a:p>
            <a:pPr>
              <a:buFont typeface="Symbol" charset="0"/>
              <a:buChar char=""/>
            </a:pPr>
            <a:endParaRPr lang="en-US" sz="1800" dirty="0">
              <a:solidFill>
                <a:srgbClr val="000000"/>
              </a:solidFill>
            </a:endParaRPr>
          </a:p>
        </p:txBody>
      </p:sp>
      <p:pic>
        <p:nvPicPr>
          <p:cNvPr id="1240068"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45319" y="2966602"/>
            <a:ext cx="6956425" cy="329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spTree>
    <p:extLst>
      <p:ext uri="{BB962C8B-B14F-4D97-AF65-F5344CB8AC3E}">
        <p14:creationId xmlns:p14="http://schemas.microsoft.com/office/powerpoint/2010/main" val="42732956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4162" name="Rectangle 2"/>
          <p:cNvSpPr>
            <a:spLocks noGrp="1" noChangeArrowheads="1"/>
          </p:cNvSpPr>
          <p:nvPr>
            <p:ph type="title"/>
          </p:nvPr>
        </p:nvSpPr>
        <p:spPr>
          <a:xfrm>
            <a:off x="681037" y="485528"/>
            <a:ext cx="8042276" cy="1336956"/>
          </a:xfrm>
        </p:spPr>
        <p:txBody>
          <a:bodyPr/>
          <a:lstStyle/>
          <a:p>
            <a:r>
              <a:rPr lang="en-CA" altLang="ja-JP" sz="3200" dirty="0" smtClean="0">
                <a:cs typeface="ＭＳ Ｐゴシック" charset="0"/>
              </a:rPr>
              <a:t>VTP Configuration</a:t>
            </a:r>
            <a:endParaRPr lang="en-US" sz="3200" dirty="0"/>
          </a:p>
        </p:txBody>
      </p:sp>
      <p:pic>
        <p:nvPicPr>
          <p:cNvPr id="1244164"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11163" y="2106111"/>
            <a:ext cx="4291012" cy="3164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pic>
        <p:nvPicPr>
          <p:cNvPr id="1244166" name="Picture 6"/>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849813" y="2814638"/>
            <a:ext cx="4102100" cy="2030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spTree>
    <p:extLst>
      <p:ext uri="{BB962C8B-B14F-4D97-AF65-F5344CB8AC3E}">
        <p14:creationId xmlns:p14="http://schemas.microsoft.com/office/powerpoint/2010/main" val="34357838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6210" name="Rectangle 2"/>
          <p:cNvSpPr>
            <a:spLocks noGrp="1" noChangeArrowheads="1"/>
          </p:cNvSpPr>
          <p:nvPr>
            <p:ph type="title"/>
          </p:nvPr>
        </p:nvSpPr>
        <p:spPr>
          <a:xfrm>
            <a:off x="655638" y="424568"/>
            <a:ext cx="8042276" cy="1336956"/>
          </a:xfrm>
        </p:spPr>
        <p:txBody>
          <a:bodyPr/>
          <a:lstStyle/>
          <a:p>
            <a:r>
              <a:rPr lang="en-CA" altLang="ja-JP" sz="3200" dirty="0" smtClean="0">
                <a:cs typeface="ＭＳ Ｐゴシック" charset="0"/>
              </a:rPr>
              <a:t>Common VTP issues</a:t>
            </a:r>
            <a:endParaRPr lang="en-US" sz="3200" dirty="0"/>
          </a:p>
        </p:txBody>
      </p:sp>
      <p:sp>
        <p:nvSpPr>
          <p:cNvPr id="1246211" name="Rectangle 3"/>
          <p:cNvSpPr>
            <a:spLocks noGrp="1" noChangeArrowheads="1"/>
          </p:cNvSpPr>
          <p:nvPr>
            <p:ph type="body" idx="1"/>
          </p:nvPr>
        </p:nvSpPr>
        <p:spPr>
          <a:xfrm>
            <a:off x="655638" y="2001493"/>
            <a:ext cx="7940675" cy="4687026"/>
          </a:xfrm>
        </p:spPr>
        <p:txBody>
          <a:bodyPr/>
          <a:lstStyle/>
          <a:p>
            <a:r>
              <a:rPr lang="en-GB" altLang="ja-JP" dirty="0" smtClean="0">
                <a:solidFill>
                  <a:srgbClr val="000000"/>
                </a:solidFill>
                <a:cs typeface="ＭＳ Ｐゴシック" charset="0"/>
              </a:rPr>
              <a:t>Incompatible VTP versions</a:t>
            </a:r>
          </a:p>
          <a:p>
            <a:r>
              <a:rPr lang="en-GB" altLang="ja-JP" dirty="0" smtClean="0">
                <a:solidFill>
                  <a:srgbClr val="000000"/>
                </a:solidFill>
                <a:cs typeface="ＭＳ Ｐゴシック" charset="0"/>
              </a:rPr>
              <a:t>VTP password issues</a:t>
            </a:r>
          </a:p>
          <a:p>
            <a:r>
              <a:rPr lang="en-GB" altLang="ja-JP" dirty="0" smtClean="0">
                <a:solidFill>
                  <a:srgbClr val="000000"/>
                </a:solidFill>
                <a:cs typeface="ＭＳ Ｐゴシック" charset="0"/>
              </a:rPr>
              <a:t>Incorrect VTP domain name</a:t>
            </a:r>
          </a:p>
          <a:p>
            <a:r>
              <a:rPr lang="en-GB" altLang="ja-JP" dirty="0" smtClean="0">
                <a:solidFill>
                  <a:srgbClr val="000000"/>
                </a:solidFill>
                <a:cs typeface="ＭＳ Ｐゴシック" charset="0"/>
              </a:rPr>
              <a:t>All switches set to VTP client mode</a:t>
            </a:r>
            <a:endParaRPr lang="en-CA" altLang="ja-JP" dirty="0">
              <a:solidFill>
                <a:srgbClr val="000000"/>
              </a:solidFill>
              <a:cs typeface="ＭＳ Ｐゴシック" charset="0"/>
            </a:endParaRPr>
          </a:p>
          <a:p>
            <a:endParaRPr lang="en-US" dirty="0">
              <a:solidFill>
                <a:srgbClr val="000000"/>
              </a:solidFill>
            </a:endParaRPr>
          </a:p>
          <a:p>
            <a:endParaRPr lang="en-US" dirty="0">
              <a:solidFill>
                <a:srgbClr val="000000"/>
              </a:solidFill>
            </a:endParaRPr>
          </a:p>
          <a:p>
            <a:pPr>
              <a:buFont typeface="Symbol" charset="0"/>
              <a:buChar char=""/>
            </a:pPr>
            <a:endParaRPr lang="en-US" dirty="0">
              <a:solidFill>
                <a:srgbClr val="000000"/>
              </a:solidFill>
            </a:endParaRPr>
          </a:p>
        </p:txBody>
      </p:sp>
    </p:spTree>
    <p:extLst>
      <p:ext uri="{BB962C8B-B14F-4D97-AF65-F5344CB8AC3E}">
        <p14:creationId xmlns:p14="http://schemas.microsoft.com/office/powerpoint/2010/main" val="31376012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8258" name="Rectangle 2"/>
          <p:cNvSpPr>
            <a:spLocks noGrp="1" noChangeArrowheads="1"/>
          </p:cNvSpPr>
          <p:nvPr>
            <p:ph type="title"/>
          </p:nvPr>
        </p:nvSpPr>
        <p:spPr>
          <a:xfrm>
            <a:off x="661987" y="509912"/>
            <a:ext cx="8042276" cy="1336956"/>
          </a:xfrm>
        </p:spPr>
        <p:txBody>
          <a:bodyPr/>
          <a:lstStyle/>
          <a:p>
            <a:r>
              <a:rPr lang="en-CA" altLang="ja-JP" sz="3200" dirty="0" smtClean="0">
                <a:cs typeface="ＭＳ Ｐゴシック" charset="0"/>
              </a:rPr>
              <a:t>Managing VLANs on a VTP Server</a:t>
            </a:r>
            <a:endParaRPr lang="en-US" sz="3200" dirty="0"/>
          </a:p>
        </p:txBody>
      </p:sp>
      <p:pic>
        <p:nvPicPr>
          <p:cNvPr id="1248260"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1649" y="2004975"/>
            <a:ext cx="4701139" cy="3942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pic>
        <p:nvPicPr>
          <p:cNvPr id="1248263" name="Picture 7"/>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683125" y="2697808"/>
            <a:ext cx="4460875" cy="209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blurRad="63500" dist="17961" dir="2700000" algn="ctr" rotWithShape="0">
                    <a:schemeClr val="bg2">
                      <a:alpha val="74998"/>
                    </a:schemeClr>
                  </a:outerShdw>
                </a:effectLst>
              </a14:hiddenEffects>
            </a:ext>
          </a:extLst>
        </p:spPr>
      </p:pic>
    </p:spTree>
    <p:extLst>
      <p:ext uri="{BB962C8B-B14F-4D97-AF65-F5344CB8AC3E}">
        <p14:creationId xmlns:p14="http://schemas.microsoft.com/office/powerpoint/2010/main" val="3444989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6530" name="Rectangle 2"/>
          <p:cNvSpPr>
            <a:spLocks noGrp="1" noChangeArrowheads="1"/>
          </p:cNvSpPr>
          <p:nvPr>
            <p:ph type="title"/>
          </p:nvPr>
        </p:nvSpPr>
        <p:spPr/>
        <p:txBody>
          <a:bodyPr/>
          <a:lstStyle/>
          <a:p>
            <a:r>
              <a:rPr lang="en-US"/>
              <a:t>Summary</a:t>
            </a:r>
          </a:p>
        </p:txBody>
      </p:sp>
      <p:sp>
        <p:nvSpPr>
          <p:cNvPr id="1046531" name="Rectangle 3"/>
          <p:cNvSpPr>
            <a:spLocks noGrp="1" noChangeArrowheads="1"/>
          </p:cNvSpPr>
          <p:nvPr>
            <p:ph type="body" idx="1"/>
          </p:nvPr>
        </p:nvSpPr>
        <p:spPr>
          <a:xfrm>
            <a:off x="590550" y="1422400"/>
            <a:ext cx="7940675" cy="4741863"/>
          </a:xfrm>
        </p:spPr>
        <p:txBody>
          <a:bodyPr/>
          <a:lstStyle/>
          <a:p>
            <a:r>
              <a:rPr lang="en-US" dirty="0">
                <a:solidFill>
                  <a:srgbClr val="000000"/>
                </a:solidFill>
              </a:rPr>
              <a:t>VTP is a Cisco proprietary protocol used to exchange VLAN information across trunk links.</a:t>
            </a:r>
          </a:p>
          <a:p>
            <a:r>
              <a:rPr lang="en-US" dirty="0">
                <a:solidFill>
                  <a:srgbClr val="000000"/>
                </a:solidFill>
              </a:rPr>
              <a:t>A switch can be in one  of 3 VTP operating modes</a:t>
            </a:r>
          </a:p>
          <a:p>
            <a:pPr lvl="1"/>
            <a:r>
              <a:rPr lang="en-US" dirty="0">
                <a:solidFill>
                  <a:srgbClr val="000000"/>
                </a:solidFill>
              </a:rPr>
              <a:t>Client</a:t>
            </a:r>
          </a:p>
          <a:p>
            <a:pPr lvl="2"/>
            <a:r>
              <a:rPr lang="en-US" dirty="0">
                <a:solidFill>
                  <a:srgbClr val="000000"/>
                </a:solidFill>
              </a:rPr>
              <a:t>Cannot create, modify or delete VLAN</a:t>
            </a:r>
          </a:p>
          <a:p>
            <a:pPr lvl="1"/>
            <a:r>
              <a:rPr lang="en-US" dirty="0">
                <a:solidFill>
                  <a:srgbClr val="000000"/>
                </a:solidFill>
              </a:rPr>
              <a:t>Server</a:t>
            </a:r>
          </a:p>
          <a:p>
            <a:pPr lvl="2"/>
            <a:r>
              <a:rPr lang="en-US" dirty="0">
                <a:solidFill>
                  <a:srgbClr val="000000"/>
                </a:solidFill>
              </a:rPr>
              <a:t>Can create, modify &amp; delete VLAN</a:t>
            </a:r>
          </a:p>
          <a:p>
            <a:pPr lvl="1"/>
            <a:r>
              <a:rPr lang="en-US" dirty="0">
                <a:solidFill>
                  <a:srgbClr val="000000"/>
                </a:solidFill>
              </a:rPr>
              <a:t>Transparent</a:t>
            </a:r>
          </a:p>
          <a:p>
            <a:pPr lvl="1"/>
            <a:r>
              <a:rPr lang="en-US" dirty="0">
                <a:solidFill>
                  <a:srgbClr val="000000"/>
                </a:solidFill>
              </a:rPr>
              <a:t>	Can create, modify, &amp; delete LOCAL VLAN</a:t>
            </a:r>
          </a:p>
          <a:p>
            <a:pPr lvl="1"/>
            <a:r>
              <a:rPr lang="en-US" dirty="0">
                <a:solidFill>
                  <a:srgbClr val="000000"/>
                </a:solidFill>
              </a:rPr>
              <a:t>	Forwards VTP advertisements. </a:t>
            </a:r>
          </a:p>
        </p:txBody>
      </p:sp>
    </p:spTree>
    <p:extLst>
      <p:ext uri="{BB962C8B-B14F-4D97-AF65-F5344CB8AC3E}">
        <p14:creationId xmlns:p14="http://schemas.microsoft.com/office/powerpoint/2010/main" val="9883449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2354" name="Rectangle 2"/>
          <p:cNvSpPr>
            <a:spLocks noGrp="1" noChangeArrowheads="1"/>
          </p:cNvSpPr>
          <p:nvPr>
            <p:ph type="title"/>
          </p:nvPr>
        </p:nvSpPr>
        <p:spPr/>
        <p:txBody>
          <a:bodyPr/>
          <a:lstStyle/>
          <a:p>
            <a:r>
              <a:rPr lang="en-US"/>
              <a:t>Summary</a:t>
            </a:r>
          </a:p>
        </p:txBody>
      </p:sp>
      <p:sp>
        <p:nvSpPr>
          <p:cNvPr id="1252355" name="Rectangle 3"/>
          <p:cNvSpPr>
            <a:spLocks noGrp="1" noChangeArrowheads="1"/>
          </p:cNvSpPr>
          <p:nvPr>
            <p:ph type="body" idx="1"/>
          </p:nvPr>
        </p:nvSpPr>
        <p:spPr/>
        <p:txBody>
          <a:bodyPr/>
          <a:lstStyle/>
          <a:p>
            <a:r>
              <a:rPr lang="en-US" dirty="0">
                <a:solidFill>
                  <a:srgbClr val="000000"/>
                </a:solidFill>
              </a:rPr>
              <a:t>VTP pruning</a:t>
            </a:r>
          </a:p>
          <a:p>
            <a:pPr lvl="1"/>
            <a:r>
              <a:rPr lang="en-US" dirty="0">
                <a:solidFill>
                  <a:srgbClr val="000000"/>
                </a:solidFill>
              </a:rPr>
              <a:t>Limits unnecessary dissemination of VLAN information.</a:t>
            </a:r>
          </a:p>
          <a:p>
            <a:r>
              <a:rPr lang="en-US" dirty="0">
                <a:solidFill>
                  <a:srgbClr val="000000"/>
                </a:solidFill>
              </a:rPr>
              <a:t>Verify VTP configuration </a:t>
            </a:r>
          </a:p>
          <a:p>
            <a:pPr lvl="1"/>
            <a:r>
              <a:rPr lang="en-US" dirty="0">
                <a:solidFill>
                  <a:srgbClr val="000000"/>
                </a:solidFill>
              </a:rPr>
              <a:t>Show VTP status</a:t>
            </a:r>
          </a:p>
          <a:p>
            <a:pPr lvl="1"/>
            <a:r>
              <a:rPr lang="en-US" dirty="0">
                <a:solidFill>
                  <a:srgbClr val="000000"/>
                </a:solidFill>
              </a:rPr>
              <a:t>Show interfaces trunk</a:t>
            </a:r>
          </a:p>
        </p:txBody>
      </p:sp>
    </p:spTree>
    <p:extLst>
      <p:ext uri="{BB962C8B-B14F-4D97-AF65-F5344CB8AC3E}">
        <p14:creationId xmlns:p14="http://schemas.microsoft.com/office/powerpoint/2010/main" val="28144342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1653</TotalTime>
  <Words>681</Words>
  <Application>Microsoft Office PowerPoint</Application>
  <PresentationFormat>On-screen Show (4:3)</PresentationFormat>
  <Paragraphs>69</Paragraphs>
  <Slides>16</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ＭＳ Ｐゴシック</vt:lpstr>
      <vt:lpstr>Apple Chancery</vt:lpstr>
      <vt:lpstr>Arial</vt:lpstr>
      <vt:lpstr>Calibri</vt:lpstr>
      <vt:lpstr>News Gothic MT</vt:lpstr>
      <vt:lpstr>Symbol</vt:lpstr>
      <vt:lpstr>Times New Roman</vt:lpstr>
      <vt:lpstr>Wingdings 2</vt:lpstr>
      <vt:lpstr>Breeze</vt:lpstr>
      <vt:lpstr>VLAN Trunking Protocol  </vt:lpstr>
      <vt:lpstr>Objectives</vt:lpstr>
      <vt:lpstr>VLAN Trunking Protocol (VTP)</vt:lpstr>
      <vt:lpstr>Benefits</vt:lpstr>
      <vt:lpstr>VTP Components</vt:lpstr>
      <vt:lpstr>VTP Components</vt:lpstr>
      <vt:lpstr>Default VTP Configuration</vt:lpstr>
      <vt:lpstr>VTP Domain</vt:lpstr>
      <vt:lpstr>VTP Advertisements</vt:lpstr>
      <vt:lpstr>VTP Modes</vt:lpstr>
      <vt:lpstr>VTP Pruning</vt:lpstr>
      <vt:lpstr>VTP Configuration</vt:lpstr>
      <vt:lpstr>Common VTP issues</vt:lpstr>
      <vt:lpstr>Managing VLANs on a VTP Server</vt:lpstr>
      <vt:lpstr>Summary</vt:lpstr>
      <vt:lpstr>Summary</vt:lpstr>
    </vt:vector>
  </TitlesOfParts>
  <Company>Swansea Metropolitan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Kapilan Radhakrishnan</cp:lastModifiedBy>
  <cp:revision>125</cp:revision>
  <dcterms:created xsi:type="dcterms:W3CDTF">2011-10-03T10:20:59Z</dcterms:created>
  <dcterms:modified xsi:type="dcterms:W3CDTF">2015-11-11T10:52:54Z</dcterms:modified>
</cp:coreProperties>
</file>