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8" r:id="rId3"/>
    <p:sldId id="257" r:id="rId4"/>
    <p:sldId id="282" r:id="rId5"/>
    <p:sldId id="281" r:id="rId6"/>
    <p:sldId id="267" r:id="rId7"/>
    <p:sldId id="268" r:id="rId8"/>
    <p:sldId id="269" r:id="rId9"/>
    <p:sldId id="272" r:id="rId10"/>
    <p:sldId id="277" r:id="rId11"/>
    <p:sldId id="273" r:id="rId12"/>
    <p:sldId id="276" r:id="rId13"/>
    <p:sldId id="270" r:id="rId14"/>
    <p:sldId id="275" r:id="rId15"/>
    <p:sldId id="271" r:id="rId16"/>
    <p:sldId id="284" r:id="rId17"/>
    <p:sldId id="285" r:id="rId18"/>
    <p:sldId id="279" r:id="rId19"/>
    <p:sldId id="280" r:id="rId20"/>
    <p:sldId id="26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76" d="100"/>
          <a:sy n="76" d="100"/>
        </p:scale>
        <p:origin x="71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4A6F30-69BC-4B89-B90D-FB930BB08DD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49185C4-1119-4390-8948-8DED6C86C194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/>
            <a:t>Renewable energy. </a:t>
          </a:r>
          <a:endParaRPr lang="en-US" dirty="0"/>
        </a:p>
      </dgm:t>
    </dgm:pt>
    <dgm:pt modelId="{2DE61DEA-9979-4052-91D4-827A9985DBE9}" type="parTrans" cxnId="{25864EEF-1367-4235-9EF0-F2F698B35F41}">
      <dgm:prSet/>
      <dgm:spPr/>
      <dgm:t>
        <a:bodyPr/>
        <a:lstStyle/>
        <a:p>
          <a:endParaRPr lang="en-US"/>
        </a:p>
      </dgm:t>
    </dgm:pt>
    <dgm:pt modelId="{727CBFC9-FED0-47A9-8EE7-304B7B177E57}" type="sibTrans" cxnId="{25864EEF-1367-4235-9EF0-F2F698B35F41}">
      <dgm:prSet/>
      <dgm:spPr/>
      <dgm:t>
        <a:bodyPr/>
        <a:lstStyle/>
        <a:p>
          <a:endParaRPr lang="en-US"/>
        </a:p>
      </dgm:t>
    </dgm:pt>
    <dgm:pt modelId="{034C7F12-38F1-441D-8954-920740F95F9C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Situated in Denmark and international grid operating. </a:t>
          </a:r>
          <a:endParaRPr lang="en-US" dirty="0"/>
        </a:p>
      </dgm:t>
    </dgm:pt>
    <dgm:pt modelId="{459C2E42-2BBC-4293-9922-EDC2D3604CB2}" type="parTrans" cxnId="{35BA1ADD-4FD3-4A5A-B41E-9F28D86DB407}">
      <dgm:prSet/>
      <dgm:spPr/>
      <dgm:t>
        <a:bodyPr/>
        <a:lstStyle/>
        <a:p>
          <a:endParaRPr lang="en-US"/>
        </a:p>
      </dgm:t>
    </dgm:pt>
    <dgm:pt modelId="{2F16556D-1686-49F1-9D8D-4CD1446A7B0F}" type="sibTrans" cxnId="{35BA1ADD-4FD3-4A5A-B41E-9F28D86DB407}">
      <dgm:prSet/>
      <dgm:spPr/>
      <dgm:t>
        <a:bodyPr/>
        <a:lstStyle/>
        <a:p>
          <a:endParaRPr lang="en-US"/>
        </a:p>
      </dgm:t>
    </dgm:pt>
    <dgm:pt modelId="{B37674BE-593F-48A3-A78C-C9507C1BBE8A}">
      <dgm:prSet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Orsted</a:t>
          </a:r>
          <a:r>
            <a:rPr lang="en-GB" dirty="0">
              <a:solidFill>
                <a:schemeClr val="tx1"/>
              </a:solidFill>
            </a:rPr>
            <a:t> employees.</a:t>
          </a:r>
          <a:endParaRPr lang="en-US" dirty="0">
            <a:solidFill>
              <a:schemeClr val="tx1"/>
            </a:solidFill>
          </a:endParaRPr>
        </a:p>
      </dgm:t>
    </dgm:pt>
    <dgm:pt modelId="{64C3CE97-42B5-4572-AC21-4024C8601734}" type="parTrans" cxnId="{4A88DF04-A988-4E12-8949-F3B14EED1591}">
      <dgm:prSet/>
      <dgm:spPr/>
      <dgm:t>
        <a:bodyPr/>
        <a:lstStyle/>
        <a:p>
          <a:endParaRPr lang="en-US"/>
        </a:p>
      </dgm:t>
    </dgm:pt>
    <dgm:pt modelId="{E1E1BADE-882C-417A-AA2E-CE7B0A19B4D6}" type="sibTrans" cxnId="{4A88DF04-A988-4E12-8949-F3B14EED1591}">
      <dgm:prSet/>
      <dgm:spPr/>
      <dgm:t>
        <a:bodyPr/>
        <a:lstStyle/>
        <a:p>
          <a:endParaRPr lang="en-US"/>
        </a:p>
      </dgm:t>
    </dgm:pt>
    <dgm:pt modelId="{069987FC-07DC-40DF-B473-D215D9A1866F}">
      <dgm:prSet/>
      <dgm:spPr>
        <a:solidFill>
          <a:schemeClr val="bg1">
            <a:lumMod val="65000"/>
          </a:schemeClr>
        </a:solidFill>
      </dgm:spPr>
      <dgm:t>
        <a:bodyPr/>
        <a:lstStyle/>
        <a:p>
          <a:r>
            <a:rPr lang="en-GB"/>
            <a:t>Company`s shares on stock market and revenue.</a:t>
          </a:r>
          <a:endParaRPr lang="en-US"/>
        </a:p>
      </dgm:t>
    </dgm:pt>
    <dgm:pt modelId="{1448E09A-F1B7-4B76-B628-E36FED90B27A}" type="parTrans" cxnId="{1199A555-E20A-49A1-8897-82FDA3A3E88E}">
      <dgm:prSet/>
      <dgm:spPr/>
      <dgm:t>
        <a:bodyPr/>
        <a:lstStyle/>
        <a:p>
          <a:endParaRPr lang="en-US"/>
        </a:p>
      </dgm:t>
    </dgm:pt>
    <dgm:pt modelId="{394D23C0-4031-4D57-9221-7BBDB83F51EB}" type="sibTrans" cxnId="{1199A555-E20A-49A1-8897-82FDA3A3E88E}">
      <dgm:prSet/>
      <dgm:spPr/>
      <dgm:t>
        <a:bodyPr/>
        <a:lstStyle/>
        <a:p>
          <a:endParaRPr lang="en-US"/>
        </a:p>
      </dgm:t>
    </dgm:pt>
    <dgm:pt modelId="{3FECF42C-51C6-4CF1-808F-486DEF905F47}" type="pres">
      <dgm:prSet presAssocID="{A64A6F30-69BC-4B89-B90D-FB930BB08DD3}" presName="linear" presStyleCnt="0">
        <dgm:presLayoutVars>
          <dgm:animLvl val="lvl"/>
          <dgm:resizeHandles val="exact"/>
        </dgm:presLayoutVars>
      </dgm:prSet>
      <dgm:spPr/>
    </dgm:pt>
    <dgm:pt modelId="{CDB4D40A-A6C8-4DB0-AB82-5C003D1CC71A}" type="pres">
      <dgm:prSet presAssocID="{149185C4-1119-4390-8948-8DED6C86C19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7410779-AA75-4328-B639-CCFA5578C906}" type="pres">
      <dgm:prSet presAssocID="{727CBFC9-FED0-47A9-8EE7-304B7B177E57}" presName="spacer" presStyleCnt="0"/>
      <dgm:spPr/>
    </dgm:pt>
    <dgm:pt modelId="{A91E9842-0CAD-4EF4-A007-C5837D9B7564}" type="pres">
      <dgm:prSet presAssocID="{034C7F12-38F1-441D-8954-920740F95F9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38897E4-E021-4898-9985-DBD105EA0BA3}" type="pres">
      <dgm:prSet presAssocID="{2F16556D-1686-49F1-9D8D-4CD1446A7B0F}" presName="spacer" presStyleCnt="0"/>
      <dgm:spPr/>
    </dgm:pt>
    <dgm:pt modelId="{22FFE075-9B94-47B2-813A-838BF9CE888F}" type="pres">
      <dgm:prSet presAssocID="{B37674BE-593F-48A3-A78C-C9507C1BBE8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76B5B75-C2C8-48D7-8575-CBD456986264}" type="pres">
      <dgm:prSet presAssocID="{E1E1BADE-882C-417A-AA2E-CE7B0A19B4D6}" presName="spacer" presStyleCnt="0"/>
      <dgm:spPr/>
    </dgm:pt>
    <dgm:pt modelId="{012351A5-58E4-4D7D-980A-2434F3DC1076}" type="pres">
      <dgm:prSet presAssocID="{069987FC-07DC-40DF-B473-D215D9A1866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A88DF04-A988-4E12-8949-F3B14EED1591}" srcId="{A64A6F30-69BC-4B89-B90D-FB930BB08DD3}" destId="{B37674BE-593F-48A3-A78C-C9507C1BBE8A}" srcOrd="2" destOrd="0" parTransId="{64C3CE97-42B5-4572-AC21-4024C8601734}" sibTransId="{E1E1BADE-882C-417A-AA2E-CE7B0A19B4D6}"/>
    <dgm:cxn modelId="{CB300836-7643-452B-B29C-2C5EB725355C}" type="presOf" srcId="{A64A6F30-69BC-4B89-B90D-FB930BB08DD3}" destId="{3FECF42C-51C6-4CF1-808F-486DEF905F47}" srcOrd="0" destOrd="0" presId="urn:microsoft.com/office/officeart/2005/8/layout/vList2"/>
    <dgm:cxn modelId="{6C76C25B-8B22-487F-AA16-30C9D61B492E}" type="presOf" srcId="{B37674BE-593F-48A3-A78C-C9507C1BBE8A}" destId="{22FFE075-9B94-47B2-813A-838BF9CE888F}" srcOrd="0" destOrd="0" presId="urn:microsoft.com/office/officeart/2005/8/layout/vList2"/>
    <dgm:cxn modelId="{1199A555-E20A-49A1-8897-82FDA3A3E88E}" srcId="{A64A6F30-69BC-4B89-B90D-FB930BB08DD3}" destId="{069987FC-07DC-40DF-B473-D215D9A1866F}" srcOrd="3" destOrd="0" parTransId="{1448E09A-F1B7-4B76-B628-E36FED90B27A}" sibTransId="{394D23C0-4031-4D57-9221-7BBDB83F51EB}"/>
    <dgm:cxn modelId="{1056F7BD-5604-4B96-816B-ED5442831C1F}" type="presOf" srcId="{149185C4-1119-4390-8948-8DED6C86C194}" destId="{CDB4D40A-A6C8-4DB0-AB82-5C003D1CC71A}" srcOrd="0" destOrd="0" presId="urn:microsoft.com/office/officeart/2005/8/layout/vList2"/>
    <dgm:cxn modelId="{54FA38D7-EE86-4EF2-893D-A3FC8683FF5A}" type="presOf" srcId="{069987FC-07DC-40DF-B473-D215D9A1866F}" destId="{012351A5-58E4-4D7D-980A-2434F3DC1076}" srcOrd="0" destOrd="0" presId="urn:microsoft.com/office/officeart/2005/8/layout/vList2"/>
    <dgm:cxn modelId="{35BA1ADD-4FD3-4A5A-B41E-9F28D86DB407}" srcId="{A64A6F30-69BC-4B89-B90D-FB930BB08DD3}" destId="{034C7F12-38F1-441D-8954-920740F95F9C}" srcOrd="1" destOrd="0" parTransId="{459C2E42-2BBC-4293-9922-EDC2D3604CB2}" sibTransId="{2F16556D-1686-49F1-9D8D-4CD1446A7B0F}"/>
    <dgm:cxn modelId="{7A7A18EE-348C-460D-B088-FF978B7527EA}" type="presOf" srcId="{034C7F12-38F1-441D-8954-920740F95F9C}" destId="{A91E9842-0CAD-4EF4-A007-C5837D9B7564}" srcOrd="0" destOrd="0" presId="urn:microsoft.com/office/officeart/2005/8/layout/vList2"/>
    <dgm:cxn modelId="{25864EEF-1367-4235-9EF0-F2F698B35F41}" srcId="{A64A6F30-69BC-4B89-B90D-FB930BB08DD3}" destId="{149185C4-1119-4390-8948-8DED6C86C194}" srcOrd="0" destOrd="0" parTransId="{2DE61DEA-9979-4052-91D4-827A9985DBE9}" sibTransId="{727CBFC9-FED0-47A9-8EE7-304B7B177E57}"/>
    <dgm:cxn modelId="{F9EB266C-DE41-471A-BF2F-2D7238E0DFBC}" type="presParOf" srcId="{3FECF42C-51C6-4CF1-808F-486DEF905F47}" destId="{CDB4D40A-A6C8-4DB0-AB82-5C003D1CC71A}" srcOrd="0" destOrd="0" presId="urn:microsoft.com/office/officeart/2005/8/layout/vList2"/>
    <dgm:cxn modelId="{1E1728F4-3680-430B-A31B-8EB8F0C1D02D}" type="presParOf" srcId="{3FECF42C-51C6-4CF1-808F-486DEF905F47}" destId="{87410779-AA75-4328-B639-CCFA5578C906}" srcOrd="1" destOrd="0" presId="urn:microsoft.com/office/officeart/2005/8/layout/vList2"/>
    <dgm:cxn modelId="{44933983-B138-4DAF-9B43-6C367037C70A}" type="presParOf" srcId="{3FECF42C-51C6-4CF1-808F-486DEF905F47}" destId="{A91E9842-0CAD-4EF4-A007-C5837D9B7564}" srcOrd="2" destOrd="0" presId="urn:microsoft.com/office/officeart/2005/8/layout/vList2"/>
    <dgm:cxn modelId="{57A4A2E1-89F3-456E-999F-08A2B0B00560}" type="presParOf" srcId="{3FECF42C-51C6-4CF1-808F-486DEF905F47}" destId="{D38897E4-E021-4898-9985-DBD105EA0BA3}" srcOrd="3" destOrd="0" presId="urn:microsoft.com/office/officeart/2005/8/layout/vList2"/>
    <dgm:cxn modelId="{1A7BCAF3-11EF-4A78-A7A0-80A351169327}" type="presParOf" srcId="{3FECF42C-51C6-4CF1-808F-486DEF905F47}" destId="{22FFE075-9B94-47B2-813A-838BF9CE888F}" srcOrd="4" destOrd="0" presId="urn:microsoft.com/office/officeart/2005/8/layout/vList2"/>
    <dgm:cxn modelId="{FC529F39-11EA-4715-842B-B7AAA38E1645}" type="presParOf" srcId="{3FECF42C-51C6-4CF1-808F-486DEF905F47}" destId="{C76B5B75-C2C8-48D7-8575-CBD456986264}" srcOrd="5" destOrd="0" presId="urn:microsoft.com/office/officeart/2005/8/layout/vList2"/>
    <dgm:cxn modelId="{0C79351D-8289-47DB-BE8A-AB5138F8EEE7}" type="presParOf" srcId="{3FECF42C-51C6-4CF1-808F-486DEF905F47}" destId="{012351A5-58E4-4D7D-980A-2434F3DC107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A45DCA-DB7B-455A-BAC1-565D2D4DF54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1B80BF8-B175-497F-B254-FB7258C70870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/>
            <a:t>Expected GDP in 2023. </a:t>
          </a:r>
          <a:endParaRPr lang="en-US" dirty="0"/>
        </a:p>
      </dgm:t>
    </dgm:pt>
    <dgm:pt modelId="{3D37F29C-B5BF-489F-9C32-0F67216FF152}" type="parTrans" cxnId="{2DB12E06-A5B5-4AF7-861A-2846E0002E5F}">
      <dgm:prSet/>
      <dgm:spPr/>
      <dgm:t>
        <a:bodyPr/>
        <a:lstStyle/>
        <a:p>
          <a:endParaRPr lang="en-US"/>
        </a:p>
      </dgm:t>
    </dgm:pt>
    <dgm:pt modelId="{E19F29A6-EA45-4AB9-8E6C-CF1BEBF1FC0C}" type="sibTrans" cxnId="{2DB12E06-A5B5-4AF7-861A-2846E0002E5F}">
      <dgm:prSet/>
      <dgm:spPr/>
      <dgm:t>
        <a:bodyPr/>
        <a:lstStyle/>
        <a:p>
          <a:endParaRPr lang="en-US"/>
        </a:p>
      </dgm:t>
    </dgm:pt>
    <dgm:pt modelId="{2675B5FC-5B10-4BCE-84BE-DB01797AAC17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Sri Lanka's economic prognosis. </a:t>
          </a:r>
          <a:endParaRPr lang="en-US" dirty="0"/>
        </a:p>
      </dgm:t>
    </dgm:pt>
    <dgm:pt modelId="{41BF30EE-3E5B-43E6-BD0F-1801A605B760}" type="parTrans" cxnId="{0DEF8C49-AC7A-46AF-AD12-664731FA494F}">
      <dgm:prSet/>
      <dgm:spPr/>
      <dgm:t>
        <a:bodyPr/>
        <a:lstStyle/>
        <a:p>
          <a:endParaRPr lang="en-US"/>
        </a:p>
      </dgm:t>
    </dgm:pt>
    <dgm:pt modelId="{9AD24889-B321-467B-89B4-B80D30E98F33}" type="sibTrans" cxnId="{0DEF8C49-AC7A-46AF-AD12-664731FA494F}">
      <dgm:prSet/>
      <dgm:spPr/>
      <dgm:t>
        <a:bodyPr/>
        <a:lstStyle/>
        <a:p>
          <a:endParaRPr lang="en-US"/>
        </a:p>
      </dgm:t>
    </dgm:pt>
    <dgm:pt modelId="{6F6A98A2-41CB-4B31-A8FF-E20DE9ADB75B}">
      <dgm:prSet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Inflation level. </a:t>
          </a:r>
          <a:endParaRPr lang="en-US" dirty="0">
            <a:solidFill>
              <a:schemeClr val="tx1"/>
            </a:solidFill>
          </a:endParaRPr>
        </a:p>
      </dgm:t>
    </dgm:pt>
    <dgm:pt modelId="{EA8595E2-8C60-4AEB-8875-90E6D1438701}" type="parTrans" cxnId="{8E61D1AC-4568-475E-92D4-2665683E9594}">
      <dgm:prSet/>
      <dgm:spPr/>
      <dgm:t>
        <a:bodyPr/>
        <a:lstStyle/>
        <a:p>
          <a:endParaRPr lang="en-US"/>
        </a:p>
      </dgm:t>
    </dgm:pt>
    <dgm:pt modelId="{F788015A-1109-4FFE-8455-02FA983A1EE7}" type="sibTrans" cxnId="{8E61D1AC-4568-475E-92D4-2665683E9594}">
      <dgm:prSet/>
      <dgm:spPr/>
      <dgm:t>
        <a:bodyPr/>
        <a:lstStyle/>
        <a:p>
          <a:endParaRPr lang="en-US"/>
        </a:p>
      </dgm:t>
    </dgm:pt>
    <dgm:pt modelId="{0A76738A-8DE3-4AF9-87AA-206AFF172A88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In 2023 finance deficit. </a:t>
          </a:r>
          <a:endParaRPr lang="en-US" dirty="0">
            <a:solidFill>
              <a:schemeClr val="tx1"/>
            </a:solidFill>
          </a:endParaRPr>
        </a:p>
      </dgm:t>
    </dgm:pt>
    <dgm:pt modelId="{07CE29A0-DBA5-496D-88DF-F6C4F7F9AB1B}" type="parTrans" cxnId="{EDD5C8A0-FB8C-41F2-81B2-D1E963900B86}">
      <dgm:prSet/>
      <dgm:spPr/>
      <dgm:t>
        <a:bodyPr/>
        <a:lstStyle/>
        <a:p>
          <a:endParaRPr lang="en-US"/>
        </a:p>
      </dgm:t>
    </dgm:pt>
    <dgm:pt modelId="{0DE34265-CEFC-405B-A0BD-7FD3D89F5814}" type="sibTrans" cxnId="{EDD5C8A0-FB8C-41F2-81B2-D1E963900B86}">
      <dgm:prSet/>
      <dgm:spPr/>
      <dgm:t>
        <a:bodyPr/>
        <a:lstStyle/>
        <a:p>
          <a:endParaRPr lang="en-US"/>
        </a:p>
      </dgm:t>
    </dgm:pt>
    <dgm:pt modelId="{BDE279D3-5D2E-4D06-8955-8E9FFA5540A2}">
      <dgm:prSet/>
      <dgm:spPr/>
      <dgm:t>
        <a:bodyPr/>
        <a:lstStyle/>
        <a:p>
          <a:r>
            <a:rPr lang="en-GB"/>
            <a:t>High poverty.</a:t>
          </a:r>
          <a:endParaRPr lang="en-US"/>
        </a:p>
      </dgm:t>
    </dgm:pt>
    <dgm:pt modelId="{9D224B0C-E38B-410E-AF0C-3D4A5C2BBBC4}" type="parTrans" cxnId="{C9A212D4-AC96-4530-B182-06CA8788447D}">
      <dgm:prSet/>
      <dgm:spPr/>
      <dgm:t>
        <a:bodyPr/>
        <a:lstStyle/>
        <a:p>
          <a:endParaRPr lang="en-US"/>
        </a:p>
      </dgm:t>
    </dgm:pt>
    <dgm:pt modelId="{33F4B0B3-7311-488B-BE63-5967B08CAF9E}" type="sibTrans" cxnId="{C9A212D4-AC96-4530-B182-06CA8788447D}">
      <dgm:prSet/>
      <dgm:spPr/>
      <dgm:t>
        <a:bodyPr/>
        <a:lstStyle/>
        <a:p>
          <a:endParaRPr lang="en-US"/>
        </a:p>
      </dgm:t>
    </dgm:pt>
    <dgm:pt modelId="{278B1B09-6ED1-4FFA-AED2-737ACDFFDC60}" type="pres">
      <dgm:prSet presAssocID="{EBA45DCA-DB7B-455A-BAC1-565D2D4DF545}" presName="linear" presStyleCnt="0">
        <dgm:presLayoutVars>
          <dgm:animLvl val="lvl"/>
          <dgm:resizeHandles val="exact"/>
        </dgm:presLayoutVars>
      </dgm:prSet>
      <dgm:spPr/>
    </dgm:pt>
    <dgm:pt modelId="{69C61232-69FF-4EEA-842E-A0C02497E567}" type="pres">
      <dgm:prSet presAssocID="{91B80BF8-B175-497F-B254-FB7258C7087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352D6D1-7606-4BDB-ADB2-8ABCAA786448}" type="pres">
      <dgm:prSet presAssocID="{E19F29A6-EA45-4AB9-8E6C-CF1BEBF1FC0C}" presName="spacer" presStyleCnt="0"/>
      <dgm:spPr/>
    </dgm:pt>
    <dgm:pt modelId="{186A7430-4FE5-40E4-9B75-D99D730C07AF}" type="pres">
      <dgm:prSet presAssocID="{2675B5FC-5B10-4BCE-84BE-DB01797AAC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9577F79-5E4F-4975-A4D0-7311A4FC050D}" type="pres">
      <dgm:prSet presAssocID="{9AD24889-B321-467B-89B4-B80D30E98F33}" presName="spacer" presStyleCnt="0"/>
      <dgm:spPr/>
    </dgm:pt>
    <dgm:pt modelId="{9679AA8D-8C0D-4D91-85E2-C285D5D54014}" type="pres">
      <dgm:prSet presAssocID="{6F6A98A2-41CB-4B31-A8FF-E20DE9ADB75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AB683C6-CF7A-4BEF-999B-BEAC1AEC6202}" type="pres">
      <dgm:prSet presAssocID="{F788015A-1109-4FFE-8455-02FA983A1EE7}" presName="spacer" presStyleCnt="0"/>
      <dgm:spPr/>
    </dgm:pt>
    <dgm:pt modelId="{EB847883-D2D9-48FD-A483-915DEE11E3F8}" type="pres">
      <dgm:prSet presAssocID="{0A76738A-8DE3-4AF9-87AA-206AFF172A8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CDB82CD-53CE-400D-9FD0-466E71E020C1}" type="pres">
      <dgm:prSet presAssocID="{0DE34265-CEFC-405B-A0BD-7FD3D89F5814}" presName="spacer" presStyleCnt="0"/>
      <dgm:spPr/>
    </dgm:pt>
    <dgm:pt modelId="{26D4F4F0-215A-44D4-A8F9-2706B51B2AE4}" type="pres">
      <dgm:prSet presAssocID="{BDE279D3-5D2E-4D06-8955-8E9FFA5540A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DB12E06-A5B5-4AF7-861A-2846E0002E5F}" srcId="{EBA45DCA-DB7B-455A-BAC1-565D2D4DF545}" destId="{91B80BF8-B175-497F-B254-FB7258C70870}" srcOrd="0" destOrd="0" parTransId="{3D37F29C-B5BF-489F-9C32-0F67216FF152}" sibTransId="{E19F29A6-EA45-4AB9-8E6C-CF1BEBF1FC0C}"/>
    <dgm:cxn modelId="{EB124462-7A5C-4610-9DF9-2248CA0C747F}" type="presOf" srcId="{91B80BF8-B175-497F-B254-FB7258C70870}" destId="{69C61232-69FF-4EEA-842E-A0C02497E567}" srcOrd="0" destOrd="0" presId="urn:microsoft.com/office/officeart/2005/8/layout/vList2"/>
    <dgm:cxn modelId="{0DEF8C49-AC7A-46AF-AD12-664731FA494F}" srcId="{EBA45DCA-DB7B-455A-BAC1-565D2D4DF545}" destId="{2675B5FC-5B10-4BCE-84BE-DB01797AAC17}" srcOrd="1" destOrd="0" parTransId="{41BF30EE-3E5B-43E6-BD0F-1801A605B760}" sibTransId="{9AD24889-B321-467B-89B4-B80D30E98F33}"/>
    <dgm:cxn modelId="{5E135E6E-A849-4B9A-8E8A-8624A484D730}" type="presOf" srcId="{2675B5FC-5B10-4BCE-84BE-DB01797AAC17}" destId="{186A7430-4FE5-40E4-9B75-D99D730C07AF}" srcOrd="0" destOrd="0" presId="urn:microsoft.com/office/officeart/2005/8/layout/vList2"/>
    <dgm:cxn modelId="{31A8A55A-475D-497E-8C78-171B300DF433}" type="presOf" srcId="{BDE279D3-5D2E-4D06-8955-8E9FFA5540A2}" destId="{26D4F4F0-215A-44D4-A8F9-2706B51B2AE4}" srcOrd="0" destOrd="0" presId="urn:microsoft.com/office/officeart/2005/8/layout/vList2"/>
    <dgm:cxn modelId="{4E899B95-590C-440B-8C01-2CF13FBC75C3}" type="presOf" srcId="{0A76738A-8DE3-4AF9-87AA-206AFF172A88}" destId="{EB847883-D2D9-48FD-A483-915DEE11E3F8}" srcOrd="0" destOrd="0" presId="urn:microsoft.com/office/officeart/2005/8/layout/vList2"/>
    <dgm:cxn modelId="{EDD5C8A0-FB8C-41F2-81B2-D1E963900B86}" srcId="{EBA45DCA-DB7B-455A-BAC1-565D2D4DF545}" destId="{0A76738A-8DE3-4AF9-87AA-206AFF172A88}" srcOrd="3" destOrd="0" parTransId="{07CE29A0-DBA5-496D-88DF-F6C4F7F9AB1B}" sibTransId="{0DE34265-CEFC-405B-A0BD-7FD3D89F5814}"/>
    <dgm:cxn modelId="{8E61D1AC-4568-475E-92D4-2665683E9594}" srcId="{EBA45DCA-DB7B-455A-BAC1-565D2D4DF545}" destId="{6F6A98A2-41CB-4B31-A8FF-E20DE9ADB75B}" srcOrd="2" destOrd="0" parTransId="{EA8595E2-8C60-4AEB-8875-90E6D1438701}" sibTransId="{F788015A-1109-4FFE-8455-02FA983A1EE7}"/>
    <dgm:cxn modelId="{424872BE-0130-4A8E-A8F9-EAF66AE19382}" type="presOf" srcId="{EBA45DCA-DB7B-455A-BAC1-565D2D4DF545}" destId="{278B1B09-6ED1-4FFA-AED2-737ACDFFDC60}" srcOrd="0" destOrd="0" presId="urn:microsoft.com/office/officeart/2005/8/layout/vList2"/>
    <dgm:cxn modelId="{C9A212D4-AC96-4530-B182-06CA8788447D}" srcId="{EBA45DCA-DB7B-455A-BAC1-565D2D4DF545}" destId="{BDE279D3-5D2E-4D06-8955-8E9FFA5540A2}" srcOrd="4" destOrd="0" parTransId="{9D224B0C-E38B-410E-AF0C-3D4A5C2BBBC4}" sibTransId="{33F4B0B3-7311-488B-BE63-5967B08CAF9E}"/>
    <dgm:cxn modelId="{80A1ADDB-5BDC-4DB1-BB61-C9A1A2B48BA8}" type="presOf" srcId="{6F6A98A2-41CB-4B31-A8FF-E20DE9ADB75B}" destId="{9679AA8D-8C0D-4D91-85E2-C285D5D54014}" srcOrd="0" destOrd="0" presId="urn:microsoft.com/office/officeart/2005/8/layout/vList2"/>
    <dgm:cxn modelId="{E1EEA82C-B851-4457-B2B7-215DF68B7544}" type="presParOf" srcId="{278B1B09-6ED1-4FFA-AED2-737ACDFFDC60}" destId="{69C61232-69FF-4EEA-842E-A0C02497E567}" srcOrd="0" destOrd="0" presId="urn:microsoft.com/office/officeart/2005/8/layout/vList2"/>
    <dgm:cxn modelId="{8318D7ED-49DE-4FE5-8A39-E9264EC3DB30}" type="presParOf" srcId="{278B1B09-6ED1-4FFA-AED2-737ACDFFDC60}" destId="{D352D6D1-7606-4BDB-ADB2-8ABCAA786448}" srcOrd="1" destOrd="0" presId="urn:microsoft.com/office/officeart/2005/8/layout/vList2"/>
    <dgm:cxn modelId="{D4697FD8-56C8-491F-B7AE-33834F2CDCFC}" type="presParOf" srcId="{278B1B09-6ED1-4FFA-AED2-737ACDFFDC60}" destId="{186A7430-4FE5-40E4-9B75-D99D730C07AF}" srcOrd="2" destOrd="0" presId="urn:microsoft.com/office/officeart/2005/8/layout/vList2"/>
    <dgm:cxn modelId="{BDBA42EB-F969-4658-91C3-8D6C1D9AFE37}" type="presParOf" srcId="{278B1B09-6ED1-4FFA-AED2-737ACDFFDC60}" destId="{A9577F79-5E4F-4975-A4D0-7311A4FC050D}" srcOrd="3" destOrd="0" presId="urn:microsoft.com/office/officeart/2005/8/layout/vList2"/>
    <dgm:cxn modelId="{CBE49F21-1F7F-43D3-9255-CA041642BA9B}" type="presParOf" srcId="{278B1B09-6ED1-4FFA-AED2-737ACDFFDC60}" destId="{9679AA8D-8C0D-4D91-85E2-C285D5D54014}" srcOrd="4" destOrd="0" presId="urn:microsoft.com/office/officeart/2005/8/layout/vList2"/>
    <dgm:cxn modelId="{CA46B3C6-815F-4473-91C0-721893EA1A69}" type="presParOf" srcId="{278B1B09-6ED1-4FFA-AED2-737ACDFFDC60}" destId="{3AB683C6-CF7A-4BEF-999B-BEAC1AEC6202}" srcOrd="5" destOrd="0" presId="urn:microsoft.com/office/officeart/2005/8/layout/vList2"/>
    <dgm:cxn modelId="{A31D5C66-CC06-4311-AFAC-2648AB6BB39E}" type="presParOf" srcId="{278B1B09-6ED1-4FFA-AED2-737ACDFFDC60}" destId="{EB847883-D2D9-48FD-A483-915DEE11E3F8}" srcOrd="6" destOrd="0" presId="urn:microsoft.com/office/officeart/2005/8/layout/vList2"/>
    <dgm:cxn modelId="{F5838C8E-4225-4474-A1A5-DDED92307B88}" type="presParOf" srcId="{278B1B09-6ED1-4FFA-AED2-737ACDFFDC60}" destId="{ECDB82CD-53CE-400D-9FD0-466E71E020C1}" srcOrd="7" destOrd="0" presId="urn:microsoft.com/office/officeart/2005/8/layout/vList2"/>
    <dgm:cxn modelId="{6B16F9BC-3ECC-4496-821C-7622A7EED4AF}" type="presParOf" srcId="{278B1B09-6ED1-4FFA-AED2-737ACDFFDC60}" destId="{26D4F4F0-215A-44D4-A8F9-2706B51B2AE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B00127-68F0-468B-B361-66E9199989C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9C2923-34ED-4750-B68D-9C1BCBE3DB06}">
      <dgm:prSet/>
      <dgm:spPr/>
      <dgm:t>
        <a:bodyPr/>
        <a:lstStyle/>
        <a:p>
          <a:pPr>
            <a:defRPr cap="all"/>
          </a:pPr>
          <a:r>
            <a:rPr lang="en-GB"/>
            <a:t>Establishing relationships </a:t>
          </a:r>
          <a:endParaRPr lang="en-US"/>
        </a:p>
      </dgm:t>
    </dgm:pt>
    <dgm:pt modelId="{2D71353C-DE2B-43B0-B756-9CD290F3A3F1}" type="parTrans" cxnId="{EB6F01A1-ED6F-40D6-9C27-8BA6ED6FB1B9}">
      <dgm:prSet/>
      <dgm:spPr/>
      <dgm:t>
        <a:bodyPr/>
        <a:lstStyle/>
        <a:p>
          <a:endParaRPr lang="en-US"/>
        </a:p>
      </dgm:t>
    </dgm:pt>
    <dgm:pt modelId="{2D038E72-9AA0-4E9D-9281-3F40D0AC0B42}" type="sibTrans" cxnId="{EB6F01A1-ED6F-40D6-9C27-8BA6ED6FB1B9}">
      <dgm:prSet/>
      <dgm:spPr/>
      <dgm:t>
        <a:bodyPr/>
        <a:lstStyle/>
        <a:p>
          <a:endParaRPr lang="en-US"/>
        </a:p>
      </dgm:t>
    </dgm:pt>
    <dgm:pt modelId="{EEBD0AE7-92E9-43D5-88D2-9275A4FAC9DB}">
      <dgm:prSet/>
      <dgm:spPr/>
      <dgm:t>
        <a:bodyPr/>
        <a:lstStyle/>
        <a:p>
          <a:pPr>
            <a:defRPr cap="all"/>
          </a:pPr>
          <a:r>
            <a:rPr lang="en-GB"/>
            <a:t>Local partners</a:t>
          </a:r>
          <a:endParaRPr lang="en-US"/>
        </a:p>
      </dgm:t>
    </dgm:pt>
    <dgm:pt modelId="{37BC3EB4-E211-4036-A5EE-8C965A112545}" type="parTrans" cxnId="{092B8715-085D-45D2-BA21-BA0F26D4FA38}">
      <dgm:prSet/>
      <dgm:spPr/>
      <dgm:t>
        <a:bodyPr/>
        <a:lstStyle/>
        <a:p>
          <a:endParaRPr lang="en-US"/>
        </a:p>
      </dgm:t>
    </dgm:pt>
    <dgm:pt modelId="{A24E5D89-3AC0-437C-A32D-14F7A74DB7DE}" type="sibTrans" cxnId="{092B8715-085D-45D2-BA21-BA0F26D4FA38}">
      <dgm:prSet/>
      <dgm:spPr/>
      <dgm:t>
        <a:bodyPr/>
        <a:lstStyle/>
        <a:p>
          <a:endParaRPr lang="en-US"/>
        </a:p>
      </dgm:t>
    </dgm:pt>
    <dgm:pt modelId="{5973129C-3986-48C5-8A60-1A1190B85AE2}">
      <dgm:prSet/>
      <dgm:spPr/>
      <dgm:t>
        <a:bodyPr/>
        <a:lstStyle/>
        <a:p>
          <a:pPr>
            <a:defRPr cap="all"/>
          </a:pPr>
          <a:r>
            <a:rPr lang="en-GB"/>
            <a:t>Marketing strategies and different pricing</a:t>
          </a:r>
          <a:endParaRPr lang="en-US"/>
        </a:p>
      </dgm:t>
    </dgm:pt>
    <dgm:pt modelId="{ECFAD8F0-5692-4D50-B725-16B8013C7FD6}" type="parTrans" cxnId="{8DD378B0-7DFC-4922-99B5-00F69B1AD919}">
      <dgm:prSet/>
      <dgm:spPr/>
      <dgm:t>
        <a:bodyPr/>
        <a:lstStyle/>
        <a:p>
          <a:endParaRPr lang="en-US"/>
        </a:p>
      </dgm:t>
    </dgm:pt>
    <dgm:pt modelId="{23E68A16-5028-4F2C-8665-2FB4F18C2656}" type="sibTrans" cxnId="{8DD378B0-7DFC-4922-99B5-00F69B1AD919}">
      <dgm:prSet/>
      <dgm:spPr/>
      <dgm:t>
        <a:bodyPr/>
        <a:lstStyle/>
        <a:p>
          <a:endParaRPr lang="en-US"/>
        </a:p>
      </dgm:t>
    </dgm:pt>
    <dgm:pt modelId="{23E314A1-822A-4D11-B618-A2D2269C89F0}">
      <dgm:prSet/>
      <dgm:spPr/>
      <dgm:t>
        <a:bodyPr/>
        <a:lstStyle/>
        <a:p>
          <a:pPr>
            <a:defRPr cap="all"/>
          </a:pPr>
          <a:r>
            <a:rPr lang="en-GB"/>
            <a:t>Trainings for local employees 		         	</a:t>
          </a:r>
          <a:endParaRPr lang="en-US"/>
        </a:p>
      </dgm:t>
    </dgm:pt>
    <dgm:pt modelId="{96867D02-2158-49DB-8320-8EBD22ED1FBA}" type="parTrans" cxnId="{B60EC622-5A06-488A-A4EA-1923DF3F5E91}">
      <dgm:prSet/>
      <dgm:spPr/>
      <dgm:t>
        <a:bodyPr/>
        <a:lstStyle/>
        <a:p>
          <a:endParaRPr lang="en-US"/>
        </a:p>
      </dgm:t>
    </dgm:pt>
    <dgm:pt modelId="{33B81EC6-D4E8-4C1C-A6B4-4A1FD2CCDF4D}" type="sibTrans" cxnId="{B60EC622-5A06-488A-A4EA-1923DF3F5E91}">
      <dgm:prSet/>
      <dgm:spPr/>
      <dgm:t>
        <a:bodyPr/>
        <a:lstStyle/>
        <a:p>
          <a:endParaRPr lang="en-US"/>
        </a:p>
      </dgm:t>
    </dgm:pt>
    <dgm:pt modelId="{AEAFAC5F-1162-45DA-B3E6-FF3E04E52CE0}" type="pres">
      <dgm:prSet presAssocID="{4BB00127-68F0-468B-B361-66E9199989C1}" presName="root" presStyleCnt="0">
        <dgm:presLayoutVars>
          <dgm:dir/>
          <dgm:resizeHandles val="exact"/>
        </dgm:presLayoutVars>
      </dgm:prSet>
      <dgm:spPr/>
    </dgm:pt>
    <dgm:pt modelId="{E3484CF9-2CC9-4278-9EC5-27390A971725}" type="pres">
      <dgm:prSet presAssocID="{879C2923-34ED-4750-B68D-9C1BCBE3DB06}" presName="compNode" presStyleCnt="0"/>
      <dgm:spPr/>
    </dgm:pt>
    <dgm:pt modelId="{12CC9CE7-FC8A-48BB-A03D-0D1AB5B646C0}" type="pres">
      <dgm:prSet presAssocID="{879C2923-34ED-4750-B68D-9C1BCBE3DB06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9297D5A-8F94-4566-9913-30CCE13AB939}" type="pres">
      <dgm:prSet presAssocID="{879C2923-34ED-4750-B68D-9C1BCBE3DB0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7858247-5D86-4376-AB86-2A6C03AEB295}" type="pres">
      <dgm:prSet presAssocID="{879C2923-34ED-4750-B68D-9C1BCBE3DB06}" presName="spaceRect" presStyleCnt="0"/>
      <dgm:spPr/>
    </dgm:pt>
    <dgm:pt modelId="{9399EE16-8546-4AF8-9303-46128A9D93EA}" type="pres">
      <dgm:prSet presAssocID="{879C2923-34ED-4750-B68D-9C1BCBE3DB06}" presName="textRect" presStyleLbl="revTx" presStyleIdx="0" presStyleCnt="4">
        <dgm:presLayoutVars>
          <dgm:chMax val="1"/>
          <dgm:chPref val="1"/>
        </dgm:presLayoutVars>
      </dgm:prSet>
      <dgm:spPr/>
    </dgm:pt>
    <dgm:pt modelId="{064D17D6-8EA1-466C-84C4-555E0EAD1368}" type="pres">
      <dgm:prSet presAssocID="{2D038E72-9AA0-4E9D-9281-3F40D0AC0B42}" presName="sibTrans" presStyleCnt="0"/>
      <dgm:spPr/>
    </dgm:pt>
    <dgm:pt modelId="{4D25A16F-D11B-4B0F-802A-8C81849B3744}" type="pres">
      <dgm:prSet presAssocID="{EEBD0AE7-92E9-43D5-88D2-9275A4FAC9DB}" presName="compNode" presStyleCnt="0"/>
      <dgm:spPr/>
    </dgm:pt>
    <dgm:pt modelId="{8EB5504A-D86F-449C-949A-43879B0A2F06}" type="pres">
      <dgm:prSet presAssocID="{EEBD0AE7-92E9-43D5-88D2-9275A4FAC9DB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A325C73-8E96-4AA2-8A4B-EEF274E23B1F}" type="pres">
      <dgm:prSet presAssocID="{EEBD0AE7-92E9-43D5-88D2-9275A4FAC9D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DC8700E3-F3C4-4CDD-A9B8-4140C842845E}" type="pres">
      <dgm:prSet presAssocID="{EEBD0AE7-92E9-43D5-88D2-9275A4FAC9DB}" presName="spaceRect" presStyleCnt="0"/>
      <dgm:spPr/>
    </dgm:pt>
    <dgm:pt modelId="{9769CD22-47A7-4926-B82D-1075B1F9299A}" type="pres">
      <dgm:prSet presAssocID="{EEBD0AE7-92E9-43D5-88D2-9275A4FAC9DB}" presName="textRect" presStyleLbl="revTx" presStyleIdx="1" presStyleCnt="4">
        <dgm:presLayoutVars>
          <dgm:chMax val="1"/>
          <dgm:chPref val="1"/>
        </dgm:presLayoutVars>
      </dgm:prSet>
      <dgm:spPr/>
    </dgm:pt>
    <dgm:pt modelId="{AB2E824D-807E-4A64-B616-6C7B8A71DD0E}" type="pres">
      <dgm:prSet presAssocID="{A24E5D89-3AC0-437C-A32D-14F7A74DB7DE}" presName="sibTrans" presStyleCnt="0"/>
      <dgm:spPr/>
    </dgm:pt>
    <dgm:pt modelId="{07141E68-5F51-4E75-8DDE-49885DF99954}" type="pres">
      <dgm:prSet presAssocID="{5973129C-3986-48C5-8A60-1A1190B85AE2}" presName="compNode" presStyleCnt="0"/>
      <dgm:spPr/>
    </dgm:pt>
    <dgm:pt modelId="{9162ABB4-9254-4356-A893-1874F9695343}" type="pres">
      <dgm:prSet presAssocID="{5973129C-3986-48C5-8A60-1A1190B85AE2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3888B80-B539-4911-A727-90D0CD601E94}" type="pres">
      <dgm:prSet presAssocID="{5973129C-3986-48C5-8A60-1A1190B85AE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ED70FC8-0801-4B6D-B5BD-D1386F93E157}" type="pres">
      <dgm:prSet presAssocID="{5973129C-3986-48C5-8A60-1A1190B85AE2}" presName="spaceRect" presStyleCnt="0"/>
      <dgm:spPr/>
    </dgm:pt>
    <dgm:pt modelId="{70994926-5635-4CA1-97AF-486F6BB6F98D}" type="pres">
      <dgm:prSet presAssocID="{5973129C-3986-48C5-8A60-1A1190B85AE2}" presName="textRect" presStyleLbl="revTx" presStyleIdx="2" presStyleCnt="4">
        <dgm:presLayoutVars>
          <dgm:chMax val="1"/>
          <dgm:chPref val="1"/>
        </dgm:presLayoutVars>
      </dgm:prSet>
      <dgm:spPr/>
    </dgm:pt>
    <dgm:pt modelId="{D607FABB-FCF6-4FEE-9D39-B71587A0C88A}" type="pres">
      <dgm:prSet presAssocID="{23E68A16-5028-4F2C-8665-2FB4F18C2656}" presName="sibTrans" presStyleCnt="0"/>
      <dgm:spPr/>
    </dgm:pt>
    <dgm:pt modelId="{D5EF4EEA-9621-47F2-92BE-1A6E161C8E70}" type="pres">
      <dgm:prSet presAssocID="{23E314A1-822A-4D11-B618-A2D2269C89F0}" presName="compNode" presStyleCnt="0"/>
      <dgm:spPr/>
    </dgm:pt>
    <dgm:pt modelId="{873A9D81-9EB5-427B-A281-9C2F6D1D2D4B}" type="pres">
      <dgm:prSet presAssocID="{23E314A1-822A-4D11-B618-A2D2269C89F0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7A11E40-508A-4DEB-8204-15C502932F44}" type="pres">
      <dgm:prSet presAssocID="{23E314A1-822A-4D11-B618-A2D2269C89F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E76DA5C-A96E-48F3-AF4E-AB838850A85B}" type="pres">
      <dgm:prSet presAssocID="{23E314A1-822A-4D11-B618-A2D2269C89F0}" presName="spaceRect" presStyleCnt="0"/>
      <dgm:spPr/>
    </dgm:pt>
    <dgm:pt modelId="{08E53814-A891-48D0-9DF6-41701081EF1C}" type="pres">
      <dgm:prSet presAssocID="{23E314A1-822A-4D11-B618-A2D2269C89F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CFA7005-D32B-42C1-8AC8-4A0B9048E72E}" type="presOf" srcId="{5973129C-3986-48C5-8A60-1A1190B85AE2}" destId="{70994926-5635-4CA1-97AF-486F6BB6F98D}" srcOrd="0" destOrd="0" presId="urn:microsoft.com/office/officeart/2018/5/layout/IconLeafLabelList"/>
    <dgm:cxn modelId="{092B8715-085D-45D2-BA21-BA0F26D4FA38}" srcId="{4BB00127-68F0-468B-B361-66E9199989C1}" destId="{EEBD0AE7-92E9-43D5-88D2-9275A4FAC9DB}" srcOrd="1" destOrd="0" parTransId="{37BC3EB4-E211-4036-A5EE-8C965A112545}" sibTransId="{A24E5D89-3AC0-437C-A32D-14F7A74DB7DE}"/>
    <dgm:cxn modelId="{B60EC622-5A06-488A-A4EA-1923DF3F5E91}" srcId="{4BB00127-68F0-468B-B361-66E9199989C1}" destId="{23E314A1-822A-4D11-B618-A2D2269C89F0}" srcOrd="3" destOrd="0" parTransId="{96867D02-2158-49DB-8320-8EBD22ED1FBA}" sibTransId="{33B81EC6-D4E8-4C1C-A6B4-4A1FD2CCDF4D}"/>
    <dgm:cxn modelId="{0C91AF44-A21B-46B0-9359-4057A587F2FD}" type="presOf" srcId="{4BB00127-68F0-468B-B361-66E9199989C1}" destId="{AEAFAC5F-1162-45DA-B3E6-FF3E04E52CE0}" srcOrd="0" destOrd="0" presId="urn:microsoft.com/office/officeart/2018/5/layout/IconLeafLabelList"/>
    <dgm:cxn modelId="{013AC47A-BA8F-4951-A6F6-5B3EF0B3BC58}" type="presOf" srcId="{879C2923-34ED-4750-B68D-9C1BCBE3DB06}" destId="{9399EE16-8546-4AF8-9303-46128A9D93EA}" srcOrd="0" destOrd="0" presId="urn:microsoft.com/office/officeart/2018/5/layout/IconLeafLabelList"/>
    <dgm:cxn modelId="{2FD8FD7F-DE10-4AA1-BF4C-AF5DF68525A7}" type="presOf" srcId="{23E314A1-822A-4D11-B618-A2D2269C89F0}" destId="{08E53814-A891-48D0-9DF6-41701081EF1C}" srcOrd="0" destOrd="0" presId="urn:microsoft.com/office/officeart/2018/5/layout/IconLeafLabelList"/>
    <dgm:cxn modelId="{EB6F01A1-ED6F-40D6-9C27-8BA6ED6FB1B9}" srcId="{4BB00127-68F0-468B-B361-66E9199989C1}" destId="{879C2923-34ED-4750-B68D-9C1BCBE3DB06}" srcOrd="0" destOrd="0" parTransId="{2D71353C-DE2B-43B0-B756-9CD290F3A3F1}" sibTransId="{2D038E72-9AA0-4E9D-9281-3F40D0AC0B42}"/>
    <dgm:cxn modelId="{8DD378B0-7DFC-4922-99B5-00F69B1AD919}" srcId="{4BB00127-68F0-468B-B361-66E9199989C1}" destId="{5973129C-3986-48C5-8A60-1A1190B85AE2}" srcOrd="2" destOrd="0" parTransId="{ECFAD8F0-5692-4D50-B725-16B8013C7FD6}" sibTransId="{23E68A16-5028-4F2C-8665-2FB4F18C2656}"/>
    <dgm:cxn modelId="{943B48BD-5F3D-4CDC-B801-E1BFE8BF844C}" type="presOf" srcId="{EEBD0AE7-92E9-43D5-88D2-9275A4FAC9DB}" destId="{9769CD22-47A7-4926-B82D-1075B1F9299A}" srcOrd="0" destOrd="0" presId="urn:microsoft.com/office/officeart/2018/5/layout/IconLeafLabelList"/>
    <dgm:cxn modelId="{0D6F915A-E44D-4B63-97D2-4B755B5956A8}" type="presParOf" srcId="{AEAFAC5F-1162-45DA-B3E6-FF3E04E52CE0}" destId="{E3484CF9-2CC9-4278-9EC5-27390A971725}" srcOrd="0" destOrd="0" presId="urn:microsoft.com/office/officeart/2018/5/layout/IconLeafLabelList"/>
    <dgm:cxn modelId="{43BE2E06-8DB3-4DF3-8EF7-E7F843CC52DC}" type="presParOf" srcId="{E3484CF9-2CC9-4278-9EC5-27390A971725}" destId="{12CC9CE7-FC8A-48BB-A03D-0D1AB5B646C0}" srcOrd="0" destOrd="0" presId="urn:microsoft.com/office/officeart/2018/5/layout/IconLeafLabelList"/>
    <dgm:cxn modelId="{2CBD3DAF-0A34-4C52-8F8A-55B70008CD3B}" type="presParOf" srcId="{E3484CF9-2CC9-4278-9EC5-27390A971725}" destId="{A9297D5A-8F94-4566-9913-30CCE13AB939}" srcOrd="1" destOrd="0" presId="urn:microsoft.com/office/officeart/2018/5/layout/IconLeafLabelList"/>
    <dgm:cxn modelId="{BC79708C-BF8D-42BD-81BA-551C147BDE41}" type="presParOf" srcId="{E3484CF9-2CC9-4278-9EC5-27390A971725}" destId="{B7858247-5D86-4376-AB86-2A6C03AEB295}" srcOrd="2" destOrd="0" presId="urn:microsoft.com/office/officeart/2018/5/layout/IconLeafLabelList"/>
    <dgm:cxn modelId="{2A6635FA-C1CD-4590-AA10-0533BDE2C436}" type="presParOf" srcId="{E3484CF9-2CC9-4278-9EC5-27390A971725}" destId="{9399EE16-8546-4AF8-9303-46128A9D93EA}" srcOrd="3" destOrd="0" presId="urn:microsoft.com/office/officeart/2018/5/layout/IconLeafLabelList"/>
    <dgm:cxn modelId="{C7D958FD-035E-49D3-B1D2-4F71D4648691}" type="presParOf" srcId="{AEAFAC5F-1162-45DA-B3E6-FF3E04E52CE0}" destId="{064D17D6-8EA1-466C-84C4-555E0EAD1368}" srcOrd="1" destOrd="0" presId="urn:microsoft.com/office/officeart/2018/5/layout/IconLeafLabelList"/>
    <dgm:cxn modelId="{A8DE1279-4C81-42C0-878D-DC1FFAA3A289}" type="presParOf" srcId="{AEAFAC5F-1162-45DA-B3E6-FF3E04E52CE0}" destId="{4D25A16F-D11B-4B0F-802A-8C81849B3744}" srcOrd="2" destOrd="0" presId="urn:microsoft.com/office/officeart/2018/5/layout/IconLeafLabelList"/>
    <dgm:cxn modelId="{540464AA-803B-48ED-A01A-55989C969703}" type="presParOf" srcId="{4D25A16F-D11B-4B0F-802A-8C81849B3744}" destId="{8EB5504A-D86F-449C-949A-43879B0A2F06}" srcOrd="0" destOrd="0" presId="urn:microsoft.com/office/officeart/2018/5/layout/IconLeafLabelList"/>
    <dgm:cxn modelId="{3787D969-3B67-424F-9832-12BDB6E21EF7}" type="presParOf" srcId="{4D25A16F-D11B-4B0F-802A-8C81849B3744}" destId="{1A325C73-8E96-4AA2-8A4B-EEF274E23B1F}" srcOrd="1" destOrd="0" presId="urn:microsoft.com/office/officeart/2018/5/layout/IconLeafLabelList"/>
    <dgm:cxn modelId="{F37548A1-AB4C-41ED-9F66-6C59A68B899A}" type="presParOf" srcId="{4D25A16F-D11B-4B0F-802A-8C81849B3744}" destId="{DC8700E3-F3C4-4CDD-A9B8-4140C842845E}" srcOrd="2" destOrd="0" presId="urn:microsoft.com/office/officeart/2018/5/layout/IconLeafLabelList"/>
    <dgm:cxn modelId="{53B3D113-9D8D-4E1F-A735-467CCAF34880}" type="presParOf" srcId="{4D25A16F-D11B-4B0F-802A-8C81849B3744}" destId="{9769CD22-47A7-4926-B82D-1075B1F9299A}" srcOrd="3" destOrd="0" presId="urn:microsoft.com/office/officeart/2018/5/layout/IconLeafLabelList"/>
    <dgm:cxn modelId="{78EDAEF2-98A7-4E6D-BAC2-336DC84C09AA}" type="presParOf" srcId="{AEAFAC5F-1162-45DA-B3E6-FF3E04E52CE0}" destId="{AB2E824D-807E-4A64-B616-6C7B8A71DD0E}" srcOrd="3" destOrd="0" presId="urn:microsoft.com/office/officeart/2018/5/layout/IconLeafLabelList"/>
    <dgm:cxn modelId="{F3D0CC41-330A-4106-98DB-9783B8A97D96}" type="presParOf" srcId="{AEAFAC5F-1162-45DA-B3E6-FF3E04E52CE0}" destId="{07141E68-5F51-4E75-8DDE-49885DF99954}" srcOrd="4" destOrd="0" presId="urn:microsoft.com/office/officeart/2018/5/layout/IconLeafLabelList"/>
    <dgm:cxn modelId="{733520E6-9675-4D0F-AD74-B11F262A47F7}" type="presParOf" srcId="{07141E68-5F51-4E75-8DDE-49885DF99954}" destId="{9162ABB4-9254-4356-A893-1874F9695343}" srcOrd="0" destOrd="0" presId="urn:microsoft.com/office/officeart/2018/5/layout/IconLeafLabelList"/>
    <dgm:cxn modelId="{C05C5402-A5DE-4078-AFF9-B37100E9C5F5}" type="presParOf" srcId="{07141E68-5F51-4E75-8DDE-49885DF99954}" destId="{53888B80-B539-4911-A727-90D0CD601E94}" srcOrd="1" destOrd="0" presId="urn:microsoft.com/office/officeart/2018/5/layout/IconLeafLabelList"/>
    <dgm:cxn modelId="{0701A9B1-7EFF-4383-9B5B-220AF2DA576A}" type="presParOf" srcId="{07141E68-5F51-4E75-8DDE-49885DF99954}" destId="{8ED70FC8-0801-4B6D-B5BD-D1386F93E157}" srcOrd="2" destOrd="0" presId="urn:microsoft.com/office/officeart/2018/5/layout/IconLeafLabelList"/>
    <dgm:cxn modelId="{C9C07143-1CEB-4D80-9E35-AA4B8318DE37}" type="presParOf" srcId="{07141E68-5F51-4E75-8DDE-49885DF99954}" destId="{70994926-5635-4CA1-97AF-486F6BB6F98D}" srcOrd="3" destOrd="0" presId="urn:microsoft.com/office/officeart/2018/5/layout/IconLeafLabelList"/>
    <dgm:cxn modelId="{37A6B129-BEA8-4C99-B28B-C59C1EA2EA66}" type="presParOf" srcId="{AEAFAC5F-1162-45DA-B3E6-FF3E04E52CE0}" destId="{D607FABB-FCF6-4FEE-9D39-B71587A0C88A}" srcOrd="5" destOrd="0" presId="urn:microsoft.com/office/officeart/2018/5/layout/IconLeafLabelList"/>
    <dgm:cxn modelId="{517F625E-EDAA-4213-BF98-841D213A7ACF}" type="presParOf" srcId="{AEAFAC5F-1162-45DA-B3E6-FF3E04E52CE0}" destId="{D5EF4EEA-9621-47F2-92BE-1A6E161C8E70}" srcOrd="6" destOrd="0" presId="urn:microsoft.com/office/officeart/2018/5/layout/IconLeafLabelList"/>
    <dgm:cxn modelId="{467695CC-BAB7-4BE9-9F4C-718E28FFD37F}" type="presParOf" srcId="{D5EF4EEA-9621-47F2-92BE-1A6E161C8E70}" destId="{873A9D81-9EB5-427B-A281-9C2F6D1D2D4B}" srcOrd="0" destOrd="0" presId="urn:microsoft.com/office/officeart/2018/5/layout/IconLeafLabelList"/>
    <dgm:cxn modelId="{E48660C0-F9F0-4EB5-9B82-554391D2AEFF}" type="presParOf" srcId="{D5EF4EEA-9621-47F2-92BE-1A6E161C8E70}" destId="{07A11E40-508A-4DEB-8204-15C502932F44}" srcOrd="1" destOrd="0" presId="urn:microsoft.com/office/officeart/2018/5/layout/IconLeafLabelList"/>
    <dgm:cxn modelId="{690F9D6A-EF97-453F-92E1-23A4A08FD803}" type="presParOf" srcId="{D5EF4EEA-9621-47F2-92BE-1A6E161C8E70}" destId="{0E76DA5C-A96E-48F3-AF4E-AB838850A85B}" srcOrd="2" destOrd="0" presId="urn:microsoft.com/office/officeart/2018/5/layout/IconLeafLabelList"/>
    <dgm:cxn modelId="{68C76D0F-9C53-49C0-8590-95DDE924F935}" type="presParOf" srcId="{D5EF4EEA-9621-47F2-92BE-1A6E161C8E70}" destId="{08E53814-A891-48D0-9DF6-41701081EF1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B4D40A-A6C8-4DB0-AB82-5C003D1CC71A}">
      <dsp:nvSpPr>
        <dsp:cNvPr id="0" name=""/>
        <dsp:cNvSpPr/>
      </dsp:nvSpPr>
      <dsp:spPr>
        <a:xfrm>
          <a:off x="0" y="30253"/>
          <a:ext cx="6245265" cy="1310930"/>
        </a:xfrm>
        <a:prstGeom prst="roundRect">
          <a:avLst/>
        </a:prstGeom>
        <a:solidFill>
          <a:schemeClr val="accent5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Renewable energy. </a:t>
          </a:r>
          <a:endParaRPr lang="en-US" sz="3300" kern="1200" dirty="0"/>
        </a:p>
      </dsp:txBody>
      <dsp:txXfrm>
        <a:off x="63994" y="94247"/>
        <a:ext cx="6117277" cy="1182942"/>
      </dsp:txXfrm>
    </dsp:sp>
    <dsp:sp modelId="{A91E9842-0CAD-4EF4-A007-C5837D9B7564}">
      <dsp:nvSpPr>
        <dsp:cNvPr id="0" name=""/>
        <dsp:cNvSpPr/>
      </dsp:nvSpPr>
      <dsp:spPr>
        <a:xfrm>
          <a:off x="0" y="1436223"/>
          <a:ext cx="6245265" cy="1310930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Situated in Denmark and international grid operating. </a:t>
          </a:r>
          <a:endParaRPr lang="en-US" sz="3300" kern="1200" dirty="0"/>
        </a:p>
      </dsp:txBody>
      <dsp:txXfrm>
        <a:off x="63994" y="1500217"/>
        <a:ext cx="6117277" cy="1182942"/>
      </dsp:txXfrm>
    </dsp:sp>
    <dsp:sp modelId="{22FFE075-9B94-47B2-813A-838BF9CE888F}">
      <dsp:nvSpPr>
        <dsp:cNvPr id="0" name=""/>
        <dsp:cNvSpPr/>
      </dsp:nvSpPr>
      <dsp:spPr>
        <a:xfrm>
          <a:off x="0" y="2842193"/>
          <a:ext cx="6245265" cy="1310930"/>
        </a:xfrm>
        <a:prstGeom prst="roundRect">
          <a:avLst/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 err="1">
              <a:solidFill>
                <a:schemeClr val="tx1"/>
              </a:solidFill>
            </a:rPr>
            <a:t>Orsted</a:t>
          </a:r>
          <a:r>
            <a:rPr lang="en-GB" sz="3300" kern="1200" dirty="0">
              <a:solidFill>
                <a:schemeClr val="tx1"/>
              </a:solidFill>
            </a:rPr>
            <a:t> employees.</a:t>
          </a:r>
          <a:endParaRPr lang="en-US" sz="3300" kern="1200" dirty="0">
            <a:solidFill>
              <a:schemeClr val="tx1"/>
            </a:solidFill>
          </a:endParaRPr>
        </a:p>
      </dsp:txBody>
      <dsp:txXfrm>
        <a:off x="63994" y="2906187"/>
        <a:ext cx="6117277" cy="1182942"/>
      </dsp:txXfrm>
    </dsp:sp>
    <dsp:sp modelId="{012351A5-58E4-4D7D-980A-2434F3DC1076}">
      <dsp:nvSpPr>
        <dsp:cNvPr id="0" name=""/>
        <dsp:cNvSpPr/>
      </dsp:nvSpPr>
      <dsp:spPr>
        <a:xfrm>
          <a:off x="0" y="4248163"/>
          <a:ext cx="6245265" cy="1310930"/>
        </a:xfrm>
        <a:prstGeom prst="roundRect">
          <a:avLst/>
        </a:prstGeom>
        <a:solidFill>
          <a:schemeClr val="bg1">
            <a:lumMod val="6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Company`s shares on stock market and revenue.</a:t>
          </a:r>
          <a:endParaRPr lang="en-US" sz="3300" kern="1200"/>
        </a:p>
      </dsp:txBody>
      <dsp:txXfrm>
        <a:off x="63994" y="4312157"/>
        <a:ext cx="6117277" cy="11829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C61232-69FF-4EEA-842E-A0C02497E567}">
      <dsp:nvSpPr>
        <dsp:cNvPr id="0" name=""/>
        <dsp:cNvSpPr/>
      </dsp:nvSpPr>
      <dsp:spPr>
        <a:xfrm>
          <a:off x="0" y="428663"/>
          <a:ext cx="6245265" cy="863460"/>
        </a:xfrm>
        <a:prstGeom prst="roundRect">
          <a:avLst/>
        </a:prstGeom>
        <a:solidFill>
          <a:schemeClr val="accent6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Expected GDP in 2023. </a:t>
          </a:r>
          <a:endParaRPr lang="en-US" sz="3600" kern="1200" dirty="0"/>
        </a:p>
      </dsp:txBody>
      <dsp:txXfrm>
        <a:off x="42151" y="470814"/>
        <a:ext cx="6160963" cy="779158"/>
      </dsp:txXfrm>
    </dsp:sp>
    <dsp:sp modelId="{186A7430-4FE5-40E4-9B75-D99D730C07AF}">
      <dsp:nvSpPr>
        <dsp:cNvPr id="0" name=""/>
        <dsp:cNvSpPr/>
      </dsp:nvSpPr>
      <dsp:spPr>
        <a:xfrm>
          <a:off x="0" y="1395803"/>
          <a:ext cx="6245265" cy="863460"/>
        </a:xfrm>
        <a:prstGeom prst="roundRect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Sri Lanka's economic prognosis. </a:t>
          </a:r>
          <a:endParaRPr lang="en-US" sz="3600" kern="1200" dirty="0"/>
        </a:p>
      </dsp:txBody>
      <dsp:txXfrm>
        <a:off x="42151" y="1437954"/>
        <a:ext cx="6160963" cy="779158"/>
      </dsp:txXfrm>
    </dsp:sp>
    <dsp:sp modelId="{9679AA8D-8C0D-4D91-85E2-C285D5D54014}">
      <dsp:nvSpPr>
        <dsp:cNvPr id="0" name=""/>
        <dsp:cNvSpPr/>
      </dsp:nvSpPr>
      <dsp:spPr>
        <a:xfrm>
          <a:off x="0" y="2362943"/>
          <a:ext cx="6245265" cy="863460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Inflation level. </a:t>
          </a:r>
          <a:endParaRPr lang="en-US" sz="3600" kern="1200" dirty="0">
            <a:solidFill>
              <a:schemeClr val="tx1"/>
            </a:solidFill>
          </a:endParaRPr>
        </a:p>
      </dsp:txBody>
      <dsp:txXfrm>
        <a:off x="42151" y="2405094"/>
        <a:ext cx="6160963" cy="779158"/>
      </dsp:txXfrm>
    </dsp:sp>
    <dsp:sp modelId="{EB847883-D2D9-48FD-A483-915DEE11E3F8}">
      <dsp:nvSpPr>
        <dsp:cNvPr id="0" name=""/>
        <dsp:cNvSpPr/>
      </dsp:nvSpPr>
      <dsp:spPr>
        <a:xfrm>
          <a:off x="0" y="3330083"/>
          <a:ext cx="6245265" cy="863460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In 2023 finance deficit. </a:t>
          </a:r>
          <a:endParaRPr lang="en-US" sz="3600" kern="1200" dirty="0">
            <a:solidFill>
              <a:schemeClr val="tx1"/>
            </a:solidFill>
          </a:endParaRPr>
        </a:p>
      </dsp:txBody>
      <dsp:txXfrm>
        <a:off x="42151" y="3372234"/>
        <a:ext cx="6160963" cy="779158"/>
      </dsp:txXfrm>
    </dsp:sp>
    <dsp:sp modelId="{26D4F4F0-215A-44D4-A8F9-2706B51B2AE4}">
      <dsp:nvSpPr>
        <dsp:cNvPr id="0" name=""/>
        <dsp:cNvSpPr/>
      </dsp:nvSpPr>
      <dsp:spPr>
        <a:xfrm>
          <a:off x="0" y="4297223"/>
          <a:ext cx="6245265" cy="8634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High poverty.</a:t>
          </a:r>
          <a:endParaRPr lang="en-US" sz="3600" kern="1200"/>
        </a:p>
      </dsp:txBody>
      <dsp:txXfrm>
        <a:off x="42151" y="4339374"/>
        <a:ext cx="6160963" cy="7791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CC9CE7-FC8A-48BB-A03D-0D1AB5B646C0}">
      <dsp:nvSpPr>
        <dsp:cNvPr id="0" name=""/>
        <dsp:cNvSpPr/>
      </dsp:nvSpPr>
      <dsp:spPr>
        <a:xfrm>
          <a:off x="800671" y="599088"/>
          <a:ext cx="1256587" cy="12565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297D5A-8F94-4566-9913-30CCE13AB939}">
      <dsp:nvSpPr>
        <dsp:cNvPr id="0" name=""/>
        <dsp:cNvSpPr/>
      </dsp:nvSpPr>
      <dsp:spPr>
        <a:xfrm>
          <a:off x="1068468" y="866885"/>
          <a:ext cx="720993" cy="7209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9EE16-8546-4AF8-9303-46128A9D93EA}">
      <dsp:nvSpPr>
        <dsp:cNvPr id="0" name=""/>
        <dsp:cNvSpPr/>
      </dsp:nvSpPr>
      <dsp:spPr>
        <a:xfrm>
          <a:off x="398975" y="2247072"/>
          <a:ext cx="20599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Establishing relationships </a:t>
          </a:r>
          <a:endParaRPr lang="en-US" sz="1700" kern="1200"/>
        </a:p>
      </dsp:txBody>
      <dsp:txXfrm>
        <a:off x="398975" y="2247072"/>
        <a:ext cx="2059980" cy="720000"/>
      </dsp:txXfrm>
    </dsp:sp>
    <dsp:sp modelId="{8EB5504A-D86F-449C-949A-43879B0A2F06}">
      <dsp:nvSpPr>
        <dsp:cNvPr id="0" name=""/>
        <dsp:cNvSpPr/>
      </dsp:nvSpPr>
      <dsp:spPr>
        <a:xfrm>
          <a:off x="3221147" y="599088"/>
          <a:ext cx="1256587" cy="12565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325C73-8E96-4AA2-8A4B-EEF274E23B1F}">
      <dsp:nvSpPr>
        <dsp:cNvPr id="0" name=""/>
        <dsp:cNvSpPr/>
      </dsp:nvSpPr>
      <dsp:spPr>
        <a:xfrm>
          <a:off x="3488945" y="866885"/>
          <a:ext cx="720993" cy="7209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9CD22-47A7-4926-B82D-1075B1F9299A}">
      <dsp:nvSpPr>
        <dsp:cNvPr id="0" name=""/>
        <dsp:cNvSpPr/>
      </dsp:nvSpPr>
      <dsp:spPr>
        <a:xfrm>
          <a:off x="2819451" y="2247072"/>
          <a:ext cx="20599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Local partners</a:t>
          </a:r>
          <a:endParaRPr lang="en-US" sz="1700" kern="1200"/>
        </a:p>
      </dsp:txBody>
      <dsp:txXfrm>
        <a:off x="2819451" y="2247072"/>
        <a:ext cx="2059980" cy="720000"/>
      </dsp:txXfrm>
    </dsp:sp>
    <dsp:sp modelId="{9162ABB4-9254-4356-A893-1874F9695343}">
      <dsp:nvSpPr>
        <dsp:cNvPr id="0" name=""/>
        <dsp:cNvSpPr/>
      </dsp:nvSpPr>
      <dsp:spPr>
        <a:xfrm>
          <a:off x="5641624" y="599088"/>
          <a:ext cx="1256587" cy="12565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888B80-B539-4911-A727-90D0CD601E94}">
      <dsp:nvSpPr>
        <dsp:cNvPr id="0" name=""/>
        <dsp:cNvSpPr/>
      </dsp:nvSpPr>
      <dsp:spPr>
        <a:xfrm>
          <a:off x="5909421" y="866885"/>
          <a:ext cx="720993" cy="7209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994926-5635-4CA1-97AF-486F6BB6F98D}">
      <dsp:nvSpPr>
        <dsp:cNvPr id="0" name=""/>
        <dsp:cNvSpPr/>
      </dsp:nvSpPr>
      <dsp:spPr>
        <a:xfrm>
          <a:off x="5239928" y="2247072"/>
          <a:ext cx="20599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Marketing strategies and different pricing</a:t>
          </a:r>
          <a:endParaRPr lang="en-US" sz="1700" kern="1200"/>
        </a:p>
      </dsp:txBody>
      <dsp:txXfrm>
        <a:off x="5239928" y="2247072"/>
        <a:ext cx="2059980" cy="720000"/>
      </dsp:txXfrm>
    </dsp:sp>
    <dsp:sp modelId="{873A9D81-9EB5-427B-A281-9C2F6D1D2D4B}">
      <dsp:nvSpPr>
        <dsp:cNvPr id="0" name=""/>
        <dsp:cNvSpPr/>
      </dsp:nvSpPr>
      <dsp:spPr>
        <a:xfrm>
          <a:off x="8062100" y="599088"/>
          <a:ext cx="1256587" cy="12565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11E40-508A-4DEB-8204-15C502932F44}">
      <dsp:nvSpPr>
        <dsp:cNvPr id="0" name=""/>
        <dsp:cNvSpPr/>
      </dsp:nvSpPr>
      <dsp:spPr>
        <a:xfrm>
          <a:off x="8329898" y="866885"/>
          <a:ext cx="720993" cy="7209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53814-A891-48D0-9DF6-41701081EF1C}">
      <dsp:nvSpPr>
        <dsp:cNvPr id="0" name=""/>
        <dsp:cNvSpPr/>
      </dsp:nvSpPr>
      <dsp:spPr>
        <a:xfrm>
          <a:off x="7660404" y="2247072"/>
          <a:ext cx="20599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Trainings for local employees 		         	</a:t>
          </a:r>
          <a:endParaRPr lang="en-US" sz="1700" kern="1200"/>
        </a:p>
      </dsp:txBody>
      <dsp:txXfrm>
        <a:off x="7660404" y="2247072"/>
        <a:ext cx="205998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7BBF8-8A55-37EE-A089-64C226453C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7AF4CB-D859-5D2B-E72B-A3F303AE94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A12A3-AF4C-860E-9F29-85EBDF509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1C9EBB-F49B-4DBB-B2F0-FC89B57DB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FDCA5-26AA-3C77-FE0E-891B954A6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862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2F82B-B88C-3835-F1EA-FA46945E9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F48D0-E17A-1BDB-F453-F1E8B038B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B63003-FD76-EC83-5294-7F3FC3350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A7E98-06D0-6618-4B56-542D396C6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DBE2D3-2C13-3DC8-7971-2CC49EBE3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884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E38C3-07CA-9C76-562A-266E2BE8A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D9CEC7-8888-019E-4232-897DA47981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CA2B2-E0D7-74DF-5F47-6AEA2BF4F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D23330-605B-79EC-1CB0-F00BC5989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7C938A-4186-468F-D80D-85C1F1C60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527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76B8C-37E9-A02E-26DE-F6CB8D5D6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C13E1-1C13-881F-F933-CB7C6B3FC2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5E798B-2800-483C-F881-723F6593C9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BB1B5-0EF8-8B24-6AAD-CF6827755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0815BB-FC98-A3B0-76E5-E42CBF4E0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CC1EE3-AEFA-DE69-11C3-74A242C0E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37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37505-07B6-DF1C-146B-7AFD64F9A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99367F-DDFD-940F-D1E0-FE153AD8CC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30B3F1-E288-EE52-8CBA-5B232ED344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2BDCE2-6842-C0F6-CDE2-BF6E04FDCB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B3523B-950C-FEAB-BE98-3E8F23B30D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75CF15-BBD2-FB5E-5032-BCCF8168B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ACD2E6-C5FE-D342-6A9A-3DF97120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3FE7E8-D841-8C50-2579-57051D5B7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36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4A95C-2BDC-3DC3-711C-AF26623A4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028E68-0B9F-6A74-E557-4FEE4A8C4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DAC88E-CA5C-C2C6-ACC3-BB7D19328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72386E-985A-A231-89E5-AEFF65740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126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168A14-77D5-8EFD-5B53-985048F95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066147-FC84-56E8-55CC-363A760AB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9DA7CD-A85C-E199-F30E-0A6A4CF83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858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09705-8B85-1A83-BE85-B1BD0C8BE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02E73-A23B-6D95-F32D-0BE29C07A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0DABB6-8B35-8020-12B9-FFEAD8DC72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AD509D-A43E-34CC-EC75-D3C3755B1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C7617D-E954-43BA-3A7A-C34353601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6C55E-CBA7-0036-820F-45EF7135E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987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CF14A-5D45-998E-7FE2-A81FB1174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CF512A-F967-FBB6-74F8-332CDA6589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31AA88-3C9B-0121-32BB-A6D216B47E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FD05FB-ABE1-513C-EAFC-EB92D52CA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6AAF5F-ED0F-9106-FBD6-74C4CFD57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1765E8-E71A-8FD5-9964-CCAA833FD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308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7D702-9EC9-1E0C-0A52-CFB73FADC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F75886-A572-B6F4-C6C7-2857EBED69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1D087-29CD-AB29-C81E-EEB3AA232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E9CA73-2C70-CB24-2D2D-D6DDB2CDA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154D2-E110-6536-352D-D650BE89C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20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AFA48A-6099-66FA-EE68-7DBCEDE8F4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B01933-0A2F-151D-E903-140528F507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FD093-D479-E4FE-74DF-F43645B7E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7B15C-3169-125E-3CBD-3778F298A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0FA29-E453-58B2-7CA7-5C76DA489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346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FB6C2E-0957-E583-268C-2AB08B3D9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DD56AB-36CA-78B5-53DD-9D0B81B1B3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E133C-C395-DFF0-AFBB-762E70D692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80ECF7-5112-4791-B652-2A9CCC6070C6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9E28CF-A473-5CF7-CEAA-73CD53CCF8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0C5CC5-BBE1-A160-3CE8-2A7FE756DC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B5822-317B-4801-B3F9-1C9F703B0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521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E9D26-6579-60EE-467B-688EF07C8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8984" y="4230093"/>
            <a:ext cx="4150581" cy="1800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19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Business Environment analysis</a:t>
            </a:r>
            <a:br>
              <a:rPr lang="en-US" sz="19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Renewable energy; </a:t>
            </a:r>
            <a:br>
              <a:rPr lang="en-US" sz="19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offshore wind farm in Sri Lanka</a:t>
            </a:r>
            <a:br>
              <a:rPr lang="en-US" sz="190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19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AB609-0CD5-8E9B-771E-0FAFE84AEF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46415" y="4230094"/>
            <a:ext cx="6235268" cy="18001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By Daniela Vasileva, student N 2235335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LCBB4005</a:t>
            </a: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The Global Business Environment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Dr. Hossein Shokri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b="1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b="1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068ECA-2996-1322-D372-1072669080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040" y="508693"/>
            <a:ext cx="7249816" cy="193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312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EE9D26-6579-60EE-467B-688EF07C8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1259649"/>
            <a:ext cx="4620584" cy="4567137"/>
          </a:xfrm>
        </p:spPr>
        <p:txBody>
          <a:bodyPr>
            <a:normAutofit fontScale="90000"/>
          </a:bodyPr>
          <a:lstStyle/>
          <a:p>
            <a:pPr algn="l"/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bg-BG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bg-BG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Sri Lanka, presenting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 Company introduction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 Analyses and business strategies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	-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b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Porter`s Five Forces</a:t>
            </a:r>
            <a:b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Porter`s Diamond</a:t>
            </a:r>
            <a:b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 Barriers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 Recommendations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 Conclusion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 References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8B86DC1-1858-A763-7615-06A95C8BC6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8" y="871902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content: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EF3068-F29B-EA3D-5BE0-B383657C6A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20" r="2" b="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867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1443" y="1507472"/>
            <a:ext cx="5272927" cy="3651250"/>
          </a:xfrm>
        </p:spPr>
        <p:txBody>
          <a:bodyPr>
            <a:normAutofit/>
          </a:bodyPr>
          <a:lstStyle/>
          <a:p>
            <a:endParaRPr lang="en-GB" sz="2400" kern="1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business – definition.</a:t>
            </a:r>
          </a:p>
          <a:p>
            <a:r>
              <a:rPr lang="en-GB" sz="24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environment and competition in Sri Lanka.</a:t>
            </a:r>
          </a:p>
          <a:p>
            <a:r>
              <a:rPr lang="en-GB" sz="24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- types for exploration of the business environment.</a:t>
            </a:r>
          </a:p>
          <a:p>
            <a:r>
              <a:rPr lang="en-GB" sz="24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Sources.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620309-F40A-5514-8A43-139641F7A0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545" y="1507472"/>
            <a:ext cx="4362450" cy="2819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1359" y="2776818"/>
            <a:ext cx="1963271" cy="840440"/>
          </a:xfrm>
        </p:spPr>
        <p:txBody>
          <a:bodyPr anchor="b">
            <a:normAutofit/>
          </a:bodyPr>
          <a:lstStyle/>
          <a:p>
            <a:pPr algn="ctr"/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</a:t>
            </a:r>
            <a:br>
              <a:rPr lang="en-GB" sz="17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455008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br>
              <a:rPr lang="en-GB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Company Introduction: </a:t>
            </a:r>
            <a:r>
              <a:rPr lang="en-GB" b="1" kern="100" dirty="0" err="1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Orsted</a:t>
            </a:r>
            <a:br>
              <a:rPr lang="en-GB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DA46792A-1F72-86E2-0BEB-B96BEB657F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770179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6439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br>
              <a:rPr lang="en-GB" sz="56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56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Sri Lanka presenting </a:t>
            </a:r>
            <a:br>
              <a:rPr lang="en-GB" sz="5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56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6698220-80EF-87A5-A5D4-F1D8FFA3F6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152151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2908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2225532"/>
          </a:xfrm>
        </p:spPr>
        <p:txBody>
          <a:bodyPr anchor="t">
            <a:normAutofit/>
          </a:bodyPr>
          <a:lstStyle/>
          <a:p>
            <a:br>
              <a:rPr lang="en-GB" sz="2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Analyses and Business strategies</a:t>
            </a:r>
            <a:br>
              <a:rPr lang="en-GB" sz="22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879355"/>
            <a:ext cx="4124758" cy="5120755"/>
          </a:xfrm>
        </p:spPr>
        <p:txBody>
          <a:bodyPr anchor="ctr">
            <a:normAutofit/>
          </a:bodyPr>
          <a:lstStyle/>
          <a:p>
            <a:endParaRPr lang="en-GB" sz="2000" kern="100" dirty="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SWOT analysis</a:t>
            </a:r>
          </a:p>
          <a:p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Porter's Five Forces </a:t>
            </a:r>
          </a:p>
          <a:p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Porter`s Diamond</a:t>
            </a:r>
            <a:endParaRPr lang="en-GB" sz="2000" kern="1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PESTLE </a:t>
            </a:r>
            <a:endParaRPr lang="en-GB" sz="2000" kern="100" dirty="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7" descr="Graph on document with pen">
            <a:extLst>
              <a:ext uri="{FF2B5EF4-FFF2-40B4-BE49-F238E27FC236}">
                <a16:creationId xmlns:a16="http://schemas.microsoft.com/office/drawing/2014/main" id="{68A7F0CB-58F0-A9B7-10CA-B9A9BD9C34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4" r="-4" b="13661"/>
          <a:stretch/>
        </p:blipFill>
        <p:spPr>
          <a:xfrm>
            <a:off x="838200" y="3003053"/>
            <a:ext cx="5243391" cy="2994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793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7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SWOT</a:t>
            </a:r>
            <a:br>
              <a:rPr lang="en-GB" sz="27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1503" y="268943"/>
            <a:ext cx="7103274" cy="6555440"/>
          </a:xfrm>
        </p:spPr>
        <p:txBody>
          <a:bodyPr anchor="ctr">
            <a:normAutofit/>
          </a:bodyPr>
          <a:lstStyle/>
          <a:p>
            <a:pPr algn="just">
              <a:lnSpc>
                <a:spcPct val="100000"/>
              </a:lnSpc>
            </a:pPr>
            <a:endParaRPr lang="en-GB" sz="1800" dirty="0">
              <a:solidFill>
                <a:srgbClr val="4A4A4A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Definition: looking at the strengths and weaknesses of business capabilities, and any opportunities and threats to business.   </a:t>
            </a:r>
          </a:p>
          <a:p>
            <a:pPr marL="0" indent="0" algn="r">
              <a:lnSpc>
                <a:spcPct val="100000"/>
              </a:lnSpc>
              <a:buNone/>
            </a:pPr>
            <a:r>
              <a:rPr lang="en-GB" sz="18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				(Whittington et al., 2020)</a:t>
            </a:r>
          </a:p>
          <a:p>
            <a:pPr marL="0" indent="0" algn="r">
              <a:lnSpc>
                <a:spcPct val="100000"/>
              </a:lnSpc>
              <a:buNone/>
            </a:pPr>
            <a:endParaRPr lang="en-GB" sz="1800" dirty="0">
              <a:solidFill>
                <a:srgbClr val="4A4A4A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r">
              <a:lnSpc>
                <a:spcPct val="100000"/>
              </a:lnSpc>
              <a:buNone/>
            </a:pPr>
            <a:endParaRPr lang="en-GB" sz="1800" dirty="0">
              <a:solidFill>
                <a:srgbClr val="4A4A4A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endParaRPr lang="en-GB" sz="1800" dirty="0">
              <a:solidFill>
                <a:srgbClr val="4A4A4A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endParaRPr lang="en-GB" sz="1800" dirty="0">
              <a:solidFill>
                <a:srgbClr val="4A4A4A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endParaRPr lang="en-GB" sz="1800" dirty="0">
              <a:solidFill>
                <a:srgbClr val="4A4A4A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endParaRPr lang="en-GB" sz="1800" dirty="0">
              <a:solidFill>
                <a:srgbClr val="4A4A4A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endParaRPr lang="en-GB" sz="1800" dirty="0">
              <a:solidFill>
                <a:srgbClr val="4A4A4A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endParaRPr lang="en-GB" sz="1800" dirty="0">
              <a:solidFill>
                <a:srgbClr val="4A4A4A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endParaRPr lang="en-GB" sz="1800" dirty="0">
              <a:solidFill>
                <a:srgbClr val="4A4A4A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r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</a:t>
            </a:r>
            <a:r>
              <a:rPr lang="en-GB" sz="18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MarketLine, 2023b) 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According to the report of World Bank in 2030 installed offshore Wind power capacity will likely reach 0.5–1 GW by 2030</a:t>
            </a:r>
            <a:endParaRPr lang="en-GB" sz="1800" dirty="0">
              <a:solidFill>
                <a:srgbClr val="4A4A4A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endParaRPr lang="en-GB" sz="1000" dirty="0">
              <a:solidFill>
                <a:srgbClr val="4A4A4A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423BAA4-F845-0DA3-3936-AAE1186FF1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5220189"/>
              </p:ext>
            </p:extLst>
          </p:nvPr>
        </p:nvGraphicFramePr>
        <p:xfrm>
          <a:off x="5054553" y="1572158"/>
          <a:ext cx="6308212" cy="3585856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3154106">
                  <a:extLst>
                    <a:ext uri="{9D8B030D-6E8A-4147-A177-3AD203B41FA5}">
                      <a16:colId xmlns:a16="http://schemas.microsoft.com/office/drawing/2014/main" val="3700934713"/>
                    </a:ext>
                  </a:extLst>
                </a:gridCol>
                <a:gridCol w="3154106">
                  <a:extLst>
                    <a:ext uri="{9D8B030D-6E8A-4147-A177-3AD203B41FA5}">
                      <a16:colId xmlns:a16="http://schemas.microsoft.com/office/drawing/2014/main" val="1177390303"/>
                    </a:ext>
                  </a:extLst>
                </a:gridCol>
              </a:tblGrid>
              <a:tr h="28817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Strength</a:t>
                      </a:r>
                      <a:endParaRPr lang="en-GB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450" marR="6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Weakness</a:t>
                      </a:r>
                      <a:endParaRPr lang="en-GB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450" marR="64450" marT="0" marB="0"/>
                </a:tc>
                <a:extLst>
                  <a:ext uri="{0D108BD9-81ED-4DB2-BD59-A6C34878D82A}">
                    <a16:rowId xmlns:a16="http://schemas.microsoft.com/office/drawing/2014/main" val="3862198153"/>
                  </a:ext>
                </a:extLst>
              </a:tr>
              <a:tr h="1362711">
                <a:tc>
                  <a:txBody>
                    <a:bodyPr/>
                    <a:lstStyle/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Balanced and integrated business model </a:t>
                      </a:r>
                    </a:p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position in offshore wind power </a:t>
                      </a:r>
                    </a:p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Growth in revenue provides financial stability</a:t>
                      </a:r>
                    </a:p>
                  </a:txBody>
                  <a:tcPr marL="64450" marR="6445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Decline in liquidity position</a:t>
                      </a:r>
                    </a:p>
                  </a:txBody>
                  <a:tcPr marL="64450" marR="6445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1788450"/>
                  </a:ext>
                </a:extLst>
              </a:tr>
              <a:tr h="1739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4450" marR="6445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4450" marR="6445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8228963"/>
                  </a:ext>
                </a:extLst>
              </a:tr>
              <a:tr h="11735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 dirty="0">
                          <a:effectLst/>
                        </a:rPr>
                        <a:t>Opportunities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450" marR="64450" marT="0" marB="0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 dirty="0">
                          <a:solidFill>
                            <a:schemeClr val="bg1"/>
                          </a:solidFill>
                          <a:effectLst/>
                        </a:rPr>
                        <a:t>Threats</a:t>
                      </a:r>
                      <a:endParaRPr lang="en-GB" sz="1400" b="1" kern="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450" marR="64450" marT="0" marB="0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627265"/>
                  </a:ext>
                </a:extLst>
              </a:tr>
              <a:tr h="1065132">
                <a:tc>
                  <a:txBody>
                    <a:bodyPr/>
                    <a:lstStyle/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Strategic contracts and agreements </a:t>
                      </a:r>
                    </a:p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Global Renewable energy market </a:t>
                      </a:r>
                    </a:p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Global electricity retailing market</a:t>
                      </a:r>
                    </a:p>
                  </a:txBody>
                  <a:tcPr marL="64450" marR="6445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Transmission and distribution network safety </a:t>
                      </a:r>
                    </a:p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Oil and gas price fluctuations </a:t>
                      </a:r>
                    </a:p>
                    <a:p>
                      <a:pPr marL="0" marR="9525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Energy and environmental policies</a:t>
                      </a:r>
                    </a:p>
                  </a:txBody>
                  <a:tcPr marL="64450" marR="6445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3050623"/>
                  </a:ext>
                </a:extLst>
              </a:tr>
              <a:tr h="173938">
                <a:tc>
                  <a:txBody>
                    <a:bodyPr/>
                    <a:lstStyle/>
                    <a:p>
                      <a:pPr marL="0" indent="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4450" marR="6445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 dirty="0">
                          <a:effectLst/>
                        </a:rPr>
                        <a:t> 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450" marR="6445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1630765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526C879-A7AD-CEF4-F47B-60FDC6F1DC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190" y="0"/>
            <a:ext cx="4514850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647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7" y="1338729"/>
            <a:ext cx="5505949" cy="4180542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87E9E4-3DCF-396E-884F-48A460BC96E5}"/>
              </a:ext>
            </a:extLst>
          </p:cNvPr>
          <p:cNvSpPr txBox="1"/>
          <p:nvPr/>
        </p:nvSpPr>
        <p:spPr>
          <a:xfrm>
            <a:off x="5077879" y="5330809"/>
            <a:ext cx="728607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addition, 22.9% of the market is accounted for by the Wind category. </a:t>
            </a:r>
            <a:endParaRPr lang="en-GB" sz="16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4F1B814-D208-6CDC-FE00-3E43415477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3218" y="766482"/>
            <a:ext cx="8132214" cy="32003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144EDD-439B-3ACF-A953-A50C1253E814}"/>
              </a:ext>
            </a:extLst>
          </p:cNvPr>
          <p:cNvSpPr txBox="1"/>
          <p:nvPr/>
        </p:nvSpPr>
        <p:spPr>
          <a:xfrm>
            <a:off x="5410484" y="4402768"/>
            <a:ext cx="6094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lnSpc>
                <a:spcPct val="10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</a:t>
            </a:r>
            <a:r>
              <a:rPr lang="en-GB" sz="1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MarketLine, 2023) </a:t>
            </a:r>
            <a:endParaRPr lang="en-GB" sz="14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822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SWOT analysis</a:t>
            </a:r>
            <a:b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8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6492" y="4048956"/>
            <a:ext cx="5505949" cy="571369"/>
          </a:xfrm>
        </p:spPr>
        <p:txBody>
          <a:bodyPr anchor="ctr">
            <a:normAutofit fontScale="92500" lnSpcReduction="20000"/>
          </a:bodyPr>
          <a:lstStyle/>
          <a:p>
            <a:pPr marL="0" indent="0" algn="r">
              <a:lnSpc>
                <a:spcPct val="250000"/>
              </a:lnSpc>
              <a:buNone/>
            </a:pPr>
            <a:r>
              <a:rPr lang="en-GB" sz="17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(MarketLine (2023), pp 13-15)</a:t>
            </a:r>
            <a:endParaRPr lang="en-GB" sz="17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4BD4F8-C5F7-222B-C977-4F92D6533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9552" y="255494"/>
            <a:ext cx="7532889" cy="40025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2EC027-9756-13E7-05BA-29087876A794}"/>
              </a:ext>
            </a:extLst>
          </p:cNvPr>
          <p:cNvSpPr txBox="1"/>
          <p:nvPr/>
        </p:nvSpPr>
        <p:spPr>
          <a:xfrm>
            <a:off x="5397413" y="4755070"/>
            <a:ext cx="6095028" cy="12628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share of the renewable energy has a</a:t>
            </a:r>
            <a:r>
              <a:rPr lang="en-GB" sz="1800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risen with 12 per cents for 2022; however, wind energy market in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Asia-Pacific</a:t>
            </a:r>
            <a:r>
              <a:rPr lang="en-GB" sz="1800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area has arisen to 18.1 per cents for the period 2017-2022.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863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28" y="396687"/>
            <a:ext cx="4733365" cy="98978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Porter's Five Forces analysis </a:t>
            </a:r>
            <a:b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8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7" y="1338729"/>
            <a:ext cx="5505949" cy="4180542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18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2EC027-9756-13E7-05BA-29087876A794}"/>
              </a:ext>
            </a:extLst>
          </p:cNvPr>
          <p:cNvSpPr txBox="1"/>
          <p:nvPr/>
        </p:nvSpPr>
        <p:spPr>
          <a:xfrm>
            <a:off x="1796873" y="1775375"/>
            <a:ext cx="6095028" cy="3454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11111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Definition.</a:t>
            </a:r>
          </a:p>
          <a:p>
            <a:pPr marL="742950" lvl="1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u="sng" kern="0" spc="5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Competition in the industry</a:t>
            </a:r>
            <a:r>
              <a:rPr lang="en-GB" sz="2400" kern="0" spc="5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742950" lvl="1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u="sng" kern="0" spc="5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Potential of new entrants </a:t>
            </a:r>
            <a:endParaRPr lang="en-GB" sz="2400" u="sng" kern="0" spc="5" dirty="0">
              <a:solidFill>
                <a:srgbClr val="11111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742950" lvl="1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u="sng" kern="0" spc="5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Power of suppliers</a:t>
            </a:r>
            <a:r>
              <a:rPr lang="en-GB" sz="2400" kern="0" spc="5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2400" u="sng" kern="0" spc="5" dirty="0">
              <a:solidFill>
                <a:srgbClr val="11111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742950" lvl="1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u="sng" kern="0" spc="5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Power of customers</a:t>
            </a:r>
          </a:p>
          <a:p>
            <a:pPr marL="742950" lvl="1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u="sng" kern="0" spc="5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Threat of substitute products</a:t>
            </a:r>
            <a:r>
              <a:rPr lang="en-GB" sz="2400" kern="0" spc="5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2400" u="sng" kern="0" spc="5" dirty="0">
              <a:solidFill>
                <a:srgbClr val="11111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kern="0" spc="5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D1A71C-4528-9418-5C17-409F37CC3C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600" y="3108036"/>
            <a:ext cx="3581400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229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4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7" y="1338729"/>
            <a:ext cx="5505949" cy="4180542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0D5B80-5032-F8B5-F8B0-754FF17DD836}"/>
              </a:ext>
            </a:extLst>
          </p:cNvPr>
          <p:cNvSpPr txBox="1"/>
          <p:nvPr/>
        </p:nvSpPr>
        <p:spPr>
          <a:xfrm>
            <a:off x="5044616" y="2207105"/>
            <a:ext cx="6094948" cy="1866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11111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18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here are three companies for renewable energy, which are operated in Sri Lanka: 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Northwestern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Coast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Mannar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Basin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Arinma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Holdings Project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E45011-F69F-2C0F-7EBD-57D1C2BBBAB8}"/>
              </a:ext>
            </a:extLst>
          </p:cNvPr>
          <p:cNvSpPr txBox="1"/>
          <p:nvPr/>
        </p:nvSpPr>
        <p:spPr>
          <a:xfrm>
            <a:off x="5044616" y="4809882"/>
            <a:ext cx="609494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6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(4C offshore, 2023) </a:t>
            </a:r>
            <a:endParaRPr lang="en-GB" sz="16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C415323-382F-D522-A4C9-9A437365C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715" y="312154"/>
            <a:ext cx="4495800" cy="343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632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Porter`s Diamond</a:t>
            </a: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7" y="1553882"/>
            <a:ext cx="5505949" cy="3081922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Definition</a:t>
            </a:r>
            <a:r>
              <a:rPr lang="en-GB" sz="18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Firm strategy.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solidFill>
                  <a:srgbClr val="11111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F</a:t>
            </a:r>
            <a:r>
              <a:rPr lang="en-GB" sz="18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actor and demand conditions.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solidFill>
                  <a:srgbClr val="11111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S</a:t>
            </a:r>
            <a:r>
              <a:rPr lang="en-GB" sz="18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upporting and related industries.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solidFill>
                  <a:srgbClr val="11111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C</a:t>
            </a:r>
            <a:r>
              <a:rPr lang="en-GB" sz="18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hance.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12FED9-D2CF-2EDB-A3EE-DE1618ED0DFD}"/>
              </a:ext>
            </a:extLst>
          </p:cNvPr>
          <p:cNvSpPr txBox="1"/>
          <p:nvPr/>
        </p:nvSpPr>
        <p:spPr>
          <a:xfrm>
            <a:off x="4753092" y="4936067"/>
            <a:ext cx="609494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00000"/>
              </a:lnSpc>
            </a:pPr>
            <a:r>
              <a:rPr lang="en-GB" sz="16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(Whittington et al., 2020)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FFFB45-293D-A4B3-623C-D0ACD2F436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216" y="419100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808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Porter`s Diamond</a:t>
            </a: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analysis</a:t>
            </a:r>
            <a:br>
              <a:rPr lang="en-GB" sz="1800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3650" y="5158434"/>
            <a:ext cx="5505949" cy="102298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1E583A-D8BD-6511-FFA5-470E023523B9}"/>
              </a:ext>
            </a:extLst>
          </p:cNvPr>
          <p:cNvSpPr txBox="1"/>
          <p:nvPr/>
        </p:nvSpPr>
        <p:spPr>
          <a:xfrm>
            <a:off x="5263653" y="5290925"/>
            <a:ext cx="60950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11111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Good w</a:t>
            </a:r>
            <a:r>
              <a:rPr lang="en-GB" sz="18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eather conditions for establishing offshore wind farms.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80993D-871A-F67A-4166-F5C1C67B4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4335" y="676580"/>
            <a:ext cx="7192529" cy="407642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2FFFBAC-12B4-8CD9-D158-0E68E09DFA97}"/>
              </a:ext>
            </a:extLst>
          </p:cNvPr>
          <p:cNvSpPr txBox="1"/>
          <p:nvPr/>
        </p:nvSpPr>
        <p:spPr>
          <a:xfrm>
            <a:off x="5526187" y="4770822"/>
            <a:ext cx="60949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Nazka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maps, 2021)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659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b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Porter`s Diamond</a:t>
            </a:r>
            <a:b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analysis</a:t>
            </a:r>
            <a:br>
              <a:rPr lang="en-GB" sz="1800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0679" y="5263347"/>
            <a:ext cx="5505949" cy="60571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Increasing of energy consumption in Sri Lanka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909DF7-7B05-D261-32A5-33623C80B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3436" y="235324"/>
            <a:ext cx="7158102" cy="46659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DDECC5-15D0-B88F-4EA7-8E7274A109F0}"/>
              </a:ext>
            </a:extLst>
          </p:cNvPr>
          <p:cNvSpPr txBox="1"/>
          <p:nvPr/>
        </p:nvSpPr>
        <p:spPr>
          <a:xfrm>
            <a:off x="5114119" y="4936067"/>
            <a:ext cx="609494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6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(Ritchie, </a:t>
            </a:r>
            <a:r>
              <a:rPr lang="en-GB" sz="1600" dirty="0" err="1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Roser</a:t>
            </a:r>
            <a:r>
              <a:rPr lang="en-GB" sz="16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Rosado, 2022)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254298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665132"/>
          </a:xfrm>
        </p:spPr>
        <p:txBody>
          <a:bodyPr anchor="b">
            <a:normAutofit/>
          </a:bodyPr>
          <a:lstStyle/>
          <a:p>
            <a:r>
              <a:rPr lang="en-GB" sz="36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PESTEL analysis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6" y="1295241"/>
            <a:ext cx="4195673" cy="2422914"/>
          </a:xfrm>
        </p:spPr>
        <p:txBody>
          <a:bodyPr anchor="t">
            <a:normAutofit/>
          </a:bodyPr>
          <a:lstStyle/>
          <a:p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Definition</a:t>
            </a:r>
          </a:p>
          <a:p>
            <a:pPr lvl="1"/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 – political factors</a:t>
            </a:r>
          </a:p>
          <a:p>
            <a:pPr lvl="1"/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 – economical factors</a:t>
            </a:r>
          </a:p>
          <a:p>
            <a:pPr lvl="1"/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 – social factors</a:t>
            </a:r>
          </a:p>
          <a:p>
            <a:pPr lvl="1"/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 – technological factors</a:t>
            </a:r>
          </a:p>
          <a:p>
            <a:pPr lvl="1"/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 – ecological factors</a:t>
            </a:r>
          </a:p>
          <a:p>
            <a:pPr lvl="1"/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 – legal factors</a:t>
            </a:r>
          </a:p>
        </p:txBody>
      </p:sp>
      <p:pic>
        <p:nvPicPr>
          <p:cNvPr id="18" name="Picture 17" descr="White puzzle with one red piece">
            <a:extLst>
              <a:ext uri="{FF2B5EF4-FFF2-40B4-BE49-F238E27FC236}">
                <a16:creationId xmlns:a16="http://schemas.microsoft.com/office/drawing/2014/main" id="{60F2F6D8-87F0-57E7-B137-2144430F5C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57" r="21094" b="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CD3529-5C68-940E-FDF9-E840AEEA4307}"/>
              </a:ext>
            </a:extLst>
          </p:cNvPr>
          <p:cNvSpPr txBox="1"/>
          <p:nvPr/>
        </p:nvSpPr>
        <p:spPr>
          <a:xfrm>
            <a:off x="5574303" y="3962911"/>
            <a:ext cx="6213071" cy="6642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New markets in the main strategic </a:t>
            </a:r>
            <a:r>
              <a:rPr lang="en-GB" sz="1800" dirty="0">
                <a:effectLst/>
                <a:ea typeface="Arial" panose="020B0604020202020204" pitchFamily="34" charset="0"/>
              </a:rPr>
              <a:t>line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of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Orsted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company.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A53DE5-D762-BEBE-143A-C8FB29C24176}"/>
              </a:ext>
            </a:extLst>
          </p:cNvPr>
          <p:cNvSpPr txBox="1"/>
          <p:nvPr/>
        </p:nvSpPr>
        <p:spPr>
          <a:xfrm>
            <a:off x="5510362" y="4826457"/>
            <a:ext cx="609499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</a:t>
            </a:r>
            <a:r>
              <a:rPr lang="en-GB" sz="16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Orsted</a:t>
            </a:r>
            <a:r>
              <a:rPr lang="en-GB" sz="1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2022a, pp. 17-18)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28783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37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Barriers for foreign business in Sri Lanka</a:t>
            </a:r>
            <a:endParaRPr lang="en-GB" sz="3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Corruption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Unsafe intellectual property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Terroristic attacks 		         	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 descr="Padlock on computer motherboard">
            <a:extLst>
              <a:ext uri="{FF2B5EF4-FFF2-40B4-BE49-F238E27FC236}">
                <a16:creationId xmlns:a16="http://schemas.microsoft.com/office/drawing/2014/main" id="{C44A6964-20A7-7461-3A56-5590D79827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1" r="30098" b="-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66707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4918" y="457200"/>
            <a:ext cx="10119361" cy="1188720"/>
          </a:xfrm>
        </p:spPr>
        <p:txBody>
          <a:bodyPr>
            <a:normAutofit/>
          </a:bodyPr>
          <a:lstStyle/>
          <a:p>
            <a:r>
              <a:rPr lang="en-GB" sz="4000" b="1" kern="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Recommendations</a:t>
            </a:r>
            <a:endParaRPr lang="en-GB" sz="4000" b="1" dirty="0">
              <a:solidFill>
                <a:schemeClr val="tx2"/>
              </a:solidFill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C5396501-2BEB-62EC-1FE0-65BE53C0EE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1194348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8277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Wind turbines against blue sky">
            <a:extLst>
              <a:ext uri="{FF2B5EF4-FFF2-40B4-BE49-F238E27FC236}">
                <a16:creationId xmlns:a16="http://schemas.microsoft.com/office/drawing/2014/main" id="{AA00CBA9-A0ED-2DCA-446D-13F30AA33D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21" r="-1" b="-1"/>
          <a:stretch/>
        </p:blipFill>
        <p:spPr>
          <a:xfrm>
            <a:off x="672175" y="6066"/>
            <a:ext cx="1151982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959178"/>
          </a:xfrm>
        </p:spPr>
        <p:txBody>
          <a:bodyPr>
            <a:normAutofit/>
          </a:bodyPr>
          <a:lstStyle/>
          <a:p>
            <a:r>
              <a:rPr lang="en-GB" sz="40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614A-5589-7EAF-A999-FDF30B25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095" y="1463045"/>
            <a:ext cx="9882351" cy="310895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Sri Lanka's business environment.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P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olitical economic outlook, and strengths and weaknesses.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E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xpansion of the renewable energy industry in the Asia-Pacific region</a:t>
            </a: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9131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2CB4-F1B8-909A-7CFF-EB1F0BAAF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2609" y="2589085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2"/>
                </a:solidFill>
                <a:effectLst/>
                <a:latin typeface="+mn-lt"/>
                <a:ea typeface="+mj-ea"/>
                <a:cs typeface="+mj-cs"/>
              </a:rPr>
              <a:t>Questions?</a:t>
            </a:r>
          </a:p>
        </p:txBody>
      </p:sp>
      <p:pic>
        <p:nvPicPr>
          <p:cNvPr id="8" name="Graphic 7" descr="Question mark">
            <a:extLst>
              <a:ext uri="{FF2B5EF4-FFF2-40B4-BE49-F238E27FC236}">
                <a16:creationId xmlns:a16="http://schemas.microsoft.com/office/drawing/2014/main" id="{7D80E514-EDC2-2C2A-2A95-C1A9697EE1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464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F7DF7-9197-02BF-1626-A64850923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771" y="245164"/>
            <a:ext cx="10550025" cy="621940"/>
          </a:xfrm>
        </p:spPr>
        <p:txBody>
          <a:bodyPr anchor="b">
            <a:normAutofit/>
          </a:bodyPr>
          <a:lstStyle/>
          <a:p>
            <a:r>
              <a:rPr lang="en-GB" sz="2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FA3E0-FDFC-891E-4583-1C2FBB4A0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771" y="928710"/>
            <a:ext cx="11335731" cy="5604520"/>
          </a:xfrm>
        </p:spPr>
        <p:txBody>
          <a:bodyPr anchor="t">
            <a:noAutofit/>
          </a:bodyPr>
          <a:lstStyle/>
          <a:p>
            <a:pPr marL="342900" lvl="0" indent="-342900" algn="just"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endParaRPr lang="en-GB" sz="1400" dirty="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indent="-342900" algn="just"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4C Offshore (2023).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Offshore Wind farms in Sri Lanka.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Available at: https://www.4coffshore.com/windfarms/sri-lanka/. (Accessed 8 Apr. 2023).</a:t>
            </a:r>
          </a:p>
          <a:p>
            <a:pPr marL="342900" lvl="0" indent="-342900" algn="just"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14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Marketline</a:t>
            </a:r>
            <a:r>
              <a:rPr lang="en-GB" sz="14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(2023). </a:t>
            </a:r>
            <a:r>
              <a:rPr lang="en-GB" sz="1400" i="1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Renewable Energy in Asia-Pacific</a:t>
            </a:r>
            <a:r>
              <a:rPr lang="en-GB" sz="14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https://advantage-marketline-com.ezproxy.uwtsd.ac.uk/Analysis/ViewasPDF/asia-pacific-renewable-energy-169294, (accessed: 29. March 2023) </a:t>
            </a:r>
          </a:p>
          <a:p>
            <a:pPr marL="342900" indent="-342900" algn="just"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MarketLine (2023b).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SWOT Analysis </a:t>
            </a:r>
            <a:r>
              <a:rPr lang="en-GB" sz="1400" i="1" dirty="0" err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Orsted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https://advantage-marketline-com.ezproxy.uwtsd.ac.uk/Company/Profile/dong_energy_as?swot. (Accessed 1 Apr. 2023).</a:t>
            </a:r>
            <a:endParaRPr lang="en-GB" sz="1400" dirty="0">
              <a:solidFill>
                <a:schemeClr val="tx1">
                  <a:alpha val="8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Nazka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maps (2021).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Global Wind Atlas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https://globalwindatlas.info/en/area/Sri%20Lanka .  (Accessed 8 Apr. 2023).</a:t>
            </a:r>
          </a:p>
          <a:p>
            <a:pPr marL="342900" indent="-342900" algn="just"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Orsted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(2022a).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Annual report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 </a:t>
            </a: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Orsted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Available at: https://orstedcdn.azureedge.net/-/media/2022-annual-report/orsted-annual-report-2022. (Accessed 25 Mar. 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2023)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.</a:t>
            </a:r>
            <a:endParaRPr lang="en-GB" sz="1400" dirty="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indent="-342900" algn="just"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Ritchie, H., </a:t>
            </a: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Roser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 and Rosado, P. (2022). Energy.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Our World in Data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https://ourworldindata.org/energy/country/sri-lanka#licence. (Accessed 8 Apr. 2023).</a:t>
            </a:r>
            <a:endParaRPr lang="en-GB" sz="1400" kern="100" dirty="0">
              <a:solidFill>
                <a:schemeClr val="tx1">
                  <a:alpha val="8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Whittington, R., </a:t>
            </a:r>
            <a:r>
              <a:rPr lang="en-GB" sz="1400" dirty="0" err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Regner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P., Angwin, D., Johnson, G. and Scholes, K. (2020).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Exploring Strategy, text and cases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12th ed. Hoboken: Pearson.</a:t>
            </a:r>
            <a:endParaRPr lang="en-GB" sz="1400" dirty="0">
              <a:solidFill>
                <a:schemeClr val="tx1">
                  <a:alpha val="8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14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Worldbank</a:t>
            </a:r>
            <a:r>
              <a:rPr lang="en-GB" sz="14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(2022). </a:t>
            </a:r>
            <a:r>
              <a:rPr lang="en-GB" sz="1400" i="1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Sri Lanka Overview: Development news, research, data, World Bank.</a:t>
            </a:r>
            <a:r>
              <a:rPr lang="en-GB" sz="1400" kern="10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 https://www.worldbank.org/en/country/srilanka/overview#1, (accessed: 27 March 2023).</a:t>
            </a:r>
            <a:endParaRPr lang="en-GB" sz="1400" kern="100" dirty="0">
              <a:solidFill>
                <a:schemeClr val="tx1">
                  <a:alpha val="8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70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4964</TotalTime>
  <Words>973</Words>
  <Application>Microsoft Office PowerPoint</Application>
  <PresentationFormat>Widescreen</PresentationFormat>
  <Paragraphs>140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Calibri Light</vt:lpstr>
      <vt:lpstr>Symbol</vt:lpstr>
      <vt:lpstr>Times New Roman</vt:lpstr>
      <vt:lpstr>Wingdings</vt:lpstr>
      <vt:lpstr>Office Theme</vt:lpstr>
      <vt:lpstr>Business Environment analysis Renewable energy;  offshore wind farm in Sri Lanka </vt:lpstr>
      <vt:lpstr> * Introduction * Sri Lanka, presenting * Company introduction * Analyses and business strategies   - SWOT analysis  - Porter`s Five Forces   - Porter`s Diamond   - PESTEL Analysis * Barriers * Recommendations * Conclusion * References  </vt:lpstr>
      <vt:lpstr>Introduction </vt:lpstr>
      <vt:lpstr> Company Introduction: Orsted </vt:lpstr>
      <vt:lpstr> Sri Lanka presenting  </vt:lpstr>
      <vt:lpstr>    Analyses and Business strategies </vt:lpstr>
      <vt:lpstr>            SWOT  </vt:lpstr>
      <vt:lpstr>SWOT analysis</vt:lpstr>
      <vt:lpstr>  SWOT analysis  </vt:lpstr>
      <vt:lpstr>  Porter's Five Forces analysis   </vt:lpstr>
      <vt:lpstr>      </vt:lpstr>
      <vt:lpstr>      Porter`s Diamond analysis</vt:lpstr>
      <vt:lpstr>  Porter`s Diamond analysis  </vt:lpstr>
      <vt:lpstr>  Porter`s Diamond analysis  </vt:lpstr>
      <vt:lpstr>PESTEL analysis</vt:lpstr>
      <vt:lpstr>Barriers for foreign business in Sri Lanka</vt:lpstr>
      <vt:lpstr>Recommendations</vt:lpstr>
      <vt:lpstr>Summary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Environment analysis Renewable energy;  offshore wind farm in Sri Lanka </dc:title>
  <dc:creator>Daniela Vasileva (2235335)</dc:creator>
  <cp:lastModifiedBy>Daniela</cp:lastModifiedBy>
  <cp:revision>41</cp:revision>
  <dcterms:created xsi:type="dcterms:W3CDTF">2023-04-06T09:28:14Z</dcterms:created>
  <dcterms:modified xsi:type="dcterms:W3CDTF">2023-05-04T09:03:32Z</dcterms:modified>
</cp:coreProperties>
</file>