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9"/>
  </p:notesMasterIdLst>
  <p:sldIdLst>
    <p:sldId id="256" r:id="rId2"/>
    <p:sldId id="296" r:id="rId3"/>
    <p:sldId id="267" r:id="rId4"/>
    <p:sldId id="304" r:id="rId5"/>
    <p:sldId id="268" r:id="rId6"/>
    <p:sldId id="301" r:id="rId7"/>
    <p:sldId id="269" r:id="rId8"/>
    <p:sldId id="270" r:id="rId9"/>
    <p:sldId id="271" r:id="rId10"/>
    <p:sldId id="272" r:id="rId11"/>
    <p:sldId id="302" r:id="rId12"/>
    <p:sldId id="273" r:id="rId13"/>
    <p:sldId id="274" r:id="rId14"/>
    <p:sldId id="275" r:id="rId15"/>
    <p:sldId id="310" r:id="rId16"/>
    <p:sldId id="279" r:id="rId17"/>
    <p:sldId id="297" r:id="rId18"/>
    <p:sldId id="303" r:id="rId19"/>
    <p:sldId id="314" r:id="rId20"/>
    <p:sldId id="298" r:id="rId21"/>
    <p:sldId id="299" r:id="rId22"/>
    <p:sldId id="300" r:id="rId23"/>
    <p:sldId id="306" r:id="rId24"/>
    <p:sldId id="307" r:id="rId25"/>
    <p:sldId id="309" r:id="rId26"/>
    <p:sldId id="312" r:id="rId27"/>
    <p:sldId id="293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197AD-4FB2-4664-9082-DCFB6A0C5BE7}" type="datetimeFigureOut">
              <a:rPr lang="cy-GB" smtClean="0"/>
              <a:t>11/08/2020</a:t>
            </a:fld>
            <a:endParaRPr lang="cy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16CCD8-C88A-477C-932F-B3A531EDFD37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065305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16CCD8-C88A-477C-932F-B3A531EDFD37}" type="slidenum">
              <a:rPr lang="cy-GB" smtClean="0"/>
              <a:t>5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8388976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en-US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200">
                <a:solidFill>
                  <a:srgbClr val="424D43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1pPr>
            <a:lvl2pPr marL="742950" indent="-285750" eaLnBrk="0" hangingPunct="0">
              <a:defRPr sz="3200">
                <a:solidFill>
                  <a:srgbClr val="424D43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2pPr>
            <a:lvl3pPr marL="1143000" indent="-228600" eaLnBrk="0" hangingPunct="0">
              <a:defRPr sz="3200">
                <a:solidFill>
                  <a:srgbClr val="424D43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3pPr>
            <a:lvl4pPr marL="1600200" indent="-228600" eaLnBrk="0" hangingPunct="0">
              <a:defRPr sz="3200">
                <a:solidFill>
                  <a:srgbClr val="424D43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4pPr>
            <a:lvl5pPr marL="2057400" indent="-228600" eaLnBrk="0" hangingPunct="0">
              <a:defRPr sz="3200">
                <a:solidFill>
                  <a:srgbClr val="424D43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24D43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24D43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24D43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24D43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9pPr>
          </a:lstStyle>
          <a:p>
            <a:pPr eaLnBrk="1" hangingPunct="1"/>
            <a:fld id="{32FBAEFF-A414-486B-9263-429A2CC395D0}" type="slidenum">
              <a:rPr lang="fr-FR" altLang="cy-GB" sz="1200"/>
              <a:pPr eaLnBrk="1" hangingPunct="1"/>
              <a:t>20</a:t>
            </a:fld>
            <a:endParaRPr lang="fr-FR" altLang="cy-GB" sz="1200"/>
          </a:p>
        </p:txBody>
      </p:sp>
    </p:spTree>
    <p:extLst>
      <p:ext uri="{BB962C8B-B14F-4D97-AF65-F5344CB8AC3E}">
        <p14:creationId xmlns:p14="http://schemas.microsoft.com/office/powerpoint/2010/main" val="1189874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747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4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84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5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136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829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540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6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659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935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47892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5371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90219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072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4661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680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C9DE4-D626-4E5D-B845-321363D34DC8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F94EFEF-6C39-4D02-AFCC-27BF0629E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391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uc.ualberta.ca/" TargetMode="External"/><Relationship Id="rId2" Type="http://schemas.openxmlformats.org/officeDocument/2006/relationships/hyperlink" Target="http://esl.fis.edu/teachers/support/cummin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SJIE 5004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Celebrating Language and Culture – Belonging to Wales</a:t>
            </a:r>
          </a:p>
          <a:p>
            <a:pPr algn="ctr"/>
            <a:r>
              <a:rPr lang="en-GB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r>
              <a:rPr lang="en-GB" sz="4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endParaRPr lang="en-GB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289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tx1"/>
                </a:solidFill>
              </a:rPr>
              <a:t>Cynnwys</a:t>
            </a:r>
            <a:r>
              <a:rPr lang="en-GB" dirty="0">
                <a:solidFill>
                  <a:schemeClr val="tx1"/>
                </a:solidFill>
              </a:rPr>
              <a:t> / Content</a:t>
            </a:r>
            <a:endParaRPr lang="cy-GB" dirty="0">
              <a:solidFill>
                <a:schemeClr val="tx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lvl="1"/>
            <a:r>
              <a:rPr lang="en-GB" dirty="0"/>
              <a:t>Hanes </a:t>
            </a:r>
          </a:p>
          <a:p>
            <a:pPr lvl="1"/>
            <a:r>
              <a:rPr lang="en-GB" dirty="0" err="1"/>
              <a:t>Cefndir</a:t>
            </a:r>
            <a:r>
              <a:rPr lang="en-GB" dirty="0"/>
              <a:t> </a:t>
            </a:r>
            <a:r>
              <a:rPr lang="en-GB" dirty="0" err="1"/>
              <a:t>damcaniaethol</a:t>
            </a:r>
            <a:endParaRPr lang="en-GB" dirty="0"/>
          </a:p>
          <a:p>
            <a:pPr lvl="1"/>
            <a:r>
              <a:rPr lang="en-GB" dirty="0" err="1"/>
              <a:t>Dwyieithrwydd</a:t>
            </a:r>
            <a:endParaRPr lang="en-GB" dirty="0"/>
          </a:p>
          <a:p>
            <a:pPr lvl="1"/>
            <a:endParaRPr lang="en-GB" dirty="0"/>
          </a:p>
          <a:p>
            <a:pPr marL="393192" lvl="1" indent="0">
              <a:buNone/>
            </a:pP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GB" i="1" dirty="0"/>
          </a:p>
          <a:p>
            <a:pPr lvl="1"/>
            <a:r>
              <a:rPr lang="en-GB" i="1" dirty="0"/>
              <a:t>History </a:t>
            </a:r>
          </a:p>
          <a:p>
            <a:pPr lvl="1"/>
            <a:r>
              <a:rPr lang="en-GB" i="1" dirty="0"/>
              <a:t>Theoretical background</a:t>
            </a:r>
          </a:p>
          <a:p>
            <a:pPr lvl="1"/>
            <a:r>
              <a:rPr lang="en-GB" i="1" dirty="0"/>
              <a:t>Bilingualism</a:t>
            </a:r>
          </a:p>
        </p:txBody>
      </p:sp>
      <p:pic>
        <p:nvPicPr>
          <p:cNvPr id="1026" name="Picture 2" descr="C:\Users\l.roberts\AppData\Local\Microsoft\Windows\Temporary Internet Files\Content.IE5\6IDJCSBB\istock_discussionbubblesl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419599"/>
            <a:ext cx="3571875" cy="207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088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810512"/>
          </a:xfrm>
        </p:spPr>
        <p:txBody>
          <a:bodyPr>
            <a:noAutofit/>
          </a:bodyPr>
          <a:lstStyle/>
          <a:p>
            <a:pPr algn="ctr"/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2590799"/>
            <a:ext cx="4038600" cy="3764125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agweddau</a:t>
            </a:r>
            <a:r>
              <a:rPr lang="en-GB" dirty="0"/>
              <a:t> at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iaith</a:t>
            </a:r>
            <a:r>
              <a:rPr lang="en-GB" dirty="0"/>
              <a:t> </a:t>
            </a:r>
            <a:r>
              <a:rPr lang="en-GB" dirty="0" err="1"/>
              <a:t>Gymraeg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newid</a:t>
            </a:r>
            <a:r>
              <a:rPr lang="en-GB" dirty="0"/>
              <a:t> </a:t>
            </a:r>
            <a:r>
              <a:rPr lang="en-GB" dirty="0" err="1"/>
              <a:t>dros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2666999"/>
            <a:ext cx="4038600" cy="368792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GB" i="1" dirty="0"/>
              <a:t>How have attitudes to the Welsh language changed over time?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750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Hanes </a:t>
            </a:r>
            <a:r>
              <a:rPr lang="en-GB" sz="3200" dirty="0" err="1"/>
              <a:t>byr</a:t>
            </a:r>
            <a:r>
              <a:rPr lang="en-GB" sz="3200" dirty="0"/>
              <a:t> </a:t>
            </a:r>
            <a:r>
              <a:rPr lang="en-GB" sz="3200" dirty="0" err="1"/>
              <a:t>iawn</a:t>
            </a:r>
            <a:r>
              <a:rPr lang="en-GB" sz="3200" dirty="0"/>
              <a:t> o </a:t>
            </a:r>
            <a:r>
              <a:rPr lang="en-GB" sz="3200" dirty="0" err="1"/>
              <a:t>daith</a:t>
            </a:r>
            <a:r>
              <a:rPr lang="en-GB" sz="3200" dirty="0"/>
              <a:t> </a:t>
            </a:r>
            <a:r>
              <a:rPr lang="en-GB" sz="3200" dirty="0" err="1"/>
              <a:t>dwyieithrwydd</a:t>
            </a:r>
            <a:r>
              <a:rPr lang="en-GB" sz="3200" dirty="0"/>
              <a:t> </a:t>
            </a:r>
            <a:r>
              <a:rPr lang="en-GB" sz="3200" dirty="0" err="1"/>
              <a:t>yn</a:t>
            </a:r>
            <a:r>
              <a:rPr lang="en-GB" sz="3200" dirty="0"/>
              <a:t> </a:t>
            </a:r>
            <a:r>
              <a:rPr lang="en-GB" sz="3200" dirty="0" err="1"/>
              <a:t>Nghymru</a:t>
            </a:r>
            <a:r>
              <a:rPr lang="en-GB" sz="3200" dirty="0"/>
              <a:t> 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3200" i="1" dirty="0"/>
              <a:t>A very brief history of the journey of bilingualism in Wales</a:t>
            </a:r>
            <a:endParaRPr lang="en-US" sz="3200" i="1" dirty="0"/>
          </a:p>
        </p:txBody>
      </p:sp>
      <p:pic>
        <p:nvPicPr>
          <p:cNvPr id="5" name="Picture 2" descr="C:\Users\l.roberts\AppData\Local\Microsoft\Windows\Temporary Internet Files\Content.IE5\FDGQFACQ\child-1354354842lF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518" y="73837"/>
            <a:ext cx="342900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982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 tIns="32146">
            <a:normAutofit/>
          </a:bodyPr>
          <a:lstStyle/>
          <a:p>
            <a:pPr algn="r"/>
            <a:r>
              <a:rPr lang="en-GB" altLang="en-US" sz="3600" i="1" dirty="0">
                <a:solidFill>
                  <a:schemeClr val="tx1"/>
                </a:solidFill>
              </a:rPr>
              <a:t>Bilingualism in Wales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sz="3600" dirty="0" err="1">
                <a:solidFill>
                  <a:schemeClr val="tx1"/>
                </a:solidFill>
              </a:rPr>
              <a:t>Dwyieithrwydd</a:t>
            </a:r>
            <a:r>
              <a:rPr lang="en-GB" altLang="en-US" sz="3600" dirty="0">
                <a:solidFill>
                  <a:schemeClr val="tx1"/>
                </a:solidFill>
              </a:rPr>
              <a:t> </a:t>
            </a:r>
            <a:r>
              <a:rPr lang="en-GB" altLang="en-US" sz="3600" dirty="0" err="1">
                <a:solidFill>
                  <a:schemeClr val="tx1"/>
                </a:solidFill>
              </a:rPr>
              <a:t>yng</a:t>
            </a:r>
            <a:r>
              <a:rPr lang="en-GB" altLang="en-US" sz="3600" dirty="0">
                <a:solidFill>
                  <a:schemeClr val="tx1"/>
                </a:solidFill>
              </a:rPr>
              <a:t> </a:t>
            </a:r>
            <a:r>
              <a:rPr lang="en-GB" altLang="en-US" sz="3600" dirty="0" err="1">
                <a:solidFill>
                  <a:schemeClr val="tx1"/>
                </a:solidFill>
              </a:rPr>
              <a:t>Nghymru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sz="half" idx="1"/>
          </p:nvPr>
        </p:nvSpPr>
        <p:spPr/>
        <p:txBody>
          <a:bodyPr lIns="64291" tIns="32146" rIns="64291" bIns="32146">
            <a:normAutofit/>
          </a:bodyPr>
          <a:lstStyle/>
          <a:p>
            <a:r>
              <a:rPr lang="en-US" altLang="en-US" dirty="0" err="1"/>
              <a:t>Yn</a:t>
            </a:r>
            <a:r>
              <a:rPr lang="en-US" altLang="en-US" dirty="0"/>
              <a:t> </a:t>
            </a:r>
            <a:r>
              <a:rPr lang="en-US" altLang="en-US" dirty="0" err="1"/>
              <a:t>wreiddiol</a:t>
            </a:r>
            <a:r>
              <a:rPr lang="en-US" altLang="en-US" dirty="0"/>
              <a:t> </a:t>
            </a:r>
            <a:r>
              <a:rPr lang="en-US" altLang="en-US" dirty="0" err="1"/>
              <a:t>yr</a:t>
            </a:r>
            <a:r>
              <a:rPr lang="en-US" altLang="en-US" dirty="0"/>
              <a:t> </a:t>
            </a:r>
            <a:r>
              <a:rPr lang="en-US" altLang="en-US" dirty="0" err="1"/>
              <a:t>iaith</a:t>
            </a:r>
            <a:r>
              <a:rPr lang="en-US" altLang="en-US" dirty="0"/>
              <a:t> </a:t>
            </a:r>
            <a:r>
              <a:rPr lang="en-US" altLang="en-US" dirty="0" err="1"/>
              <a:t>trechaf</a:t>
            </a:r>
            <a:r>
              <a:rPr lang="en-US" altLang="en-US" dirty="0"/>
              <a:t> </a:t>
            </a:r>
            <a:r>
              <a:rPr lang="en-US" altLang="en-US" dirty="0" err="1"/>
              <a:t>yn</a:t>
            </a:r>
            <a:r>
              <a:rPr lang="en-US" altLang="en-US" dirty="0"/>
              <a:t> </a:t>
            </a:r>
            <a:r>
              <a:rPr lang="en-US" altLang="en-US" dirty="0" err="1"/>
              <a:t>yr</a:t>
            </a:r>
            <a:r>
              <a:rPr lang="en-US" altLang="en-US" dirty="0"/>
              <a:t> </a:t>
            </a:r>
            <a:r>
              <a:rPr lang="en-US" altLang="en-US" dirty="0" err="1"/>
              <a:t>ardal</a:t>
            </a:r>
            <a:r>
              <a:rPr lang="en-US" altLang="en-US" dirty="0"/>
              <a:t> a </a:t>
            </a:r>
            <a:r>
              <a:rPr lang="en-US" altLang="en-US" dirty="0" err="1"/>
              <a:t>elwir</a:t>
            </a:r>
            <a:r>
              <a:rPr lang="en-US" altLang="en-US" dirty="0"/>
              <a:t> </a:t>
            </a:r>
            <a:r>
              <a:rPr lang="en-US" altLang="en-US" dirty="0" err="1"/>
              <a:t>nawr</a:t>
            </a:r>
            <a:r>
              <a:rPr lang="en-US" altLang="en-US" dirty="0"/>
              <a:t> </a:t>
            </a:r>
            <a:r>
              <a:rPr lang="en-US" altLang="en-US" dirty="0" err="1"/>
              <a:t>Ynysoedd</a:t>
            </a:r>
            <a:r>
              <a:rPr lang="en-US" altLang="en-US" dirty="0"/>
              <a:t> </a:t>
            </a:r>
            <a:r>
              <a:rPr lang="en-US" altLang="en-US" dirty="0" err="1"/>
              <a:t>Prydain</a:t>
            </a:r>
            <a:endParaRPr lang="en-US" altLang="en-US" dirty="0"/>
          </a:p>
          <a:p>
            <a:r>
              <a:rPr lang="en-US" altLang="en-US" dirty="0" err="1"/>
              <a:t>Traddodiad</a:t>
            </a:r>
            <a:r>
              <a:rPr lang="en-US" altLang="en-US" dirty="0"/>
              <a:t> </a:t>
            </a:r>
            <a:r>
              <a:rPr lang="en-US" altLang="en-US" dirty="0" err="1"/>
              <a:t>cryf</a:t>
            </a:r>
            <a:r>
              <a:rPr lang="en-US" altLang="en-US" dirty="0"/>
              <a:t> o </a:t>
            </a:r>
            <a:r>
              <a:rPr lang="en-US" altLang="en-US" dirty="0" err="1"/>
              <a:t>Gymraeg</a:t>
            </a:r>
            <a:r>
              <a:rPr lang="en-US" altLang="en-US" dirty="0"/>
              <a:t> </a:t>
            </a:r>
            <a:r>
              <a:rPr lang="en-US" altLang="en-US" dirty="0" err="1"/>
              <a:t>yn</a:t>
            </a:r>
            <a:r>
              <a:rPr lang="en-US" altLang="en-US" dirty="0"/>
              <a:t> </a:t>
            </a:r>
            <a:r>
              <a:rPr lang="en-US" altLang="en-US" dirty="0" err="1"/>
              <a:t>ysgrifenedig</a:t>
            </a:r>
            <a:r>
              <a:rPr lang="en-US" altLang="en-US" dirty="0"/>
              <a:t> ac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lafar</a:t>
            </a:r>
            <a:endParaRPr lang="en-US" altLang="en-US" dirty="0"/>
          </a:p>
          <a:p>
            <a:r>
              <a:rPr lang="en-GB" altLang="en-US" dirty="0" err="1"/>
              <a:t>Llyfr</a:t>
            </a:r>
            <a:r>
              <a:rPr lang="en-GB" altLang="en-US" dirty="0"/>
              <a:t> Du </a:t>
            </a:r>
            <a:r>
              <a:rPr lang="en-GB" altLang="en-US" dirty="0" err="1"/>
              <a:t>Caerfyrddin</a:t>
            </a:r>
            <a:endParaRPr lang="en-GB" altLang="en-US" dirty="0"/>
          </a:p>
          <a:p>
            <a:pPr marL="0" indent="0">
              <a:buNone/>
            </a:pP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altLang="en-US" i="1" dirty="0"/>
              <a:t>Originally the dominant language throughout the entire region that is now the British Isles</a:t>
            </a:r>
          </a:p>
          <a:p>
            <a:r>
              <a:rPr lang="en-US" altLang="en-US" i="1" dirty="0"/>
              <a:t>Strong oral and written tradition of Welsh</a:t>
            </a:r>
          </a:p>
          <a:p>
            <a:r>
              <a:rPr lang="en-GB" altLang="en-US" i="1" dirty="0"/>
              <a:t>Black Book of Carmarthen</a:t>
            </a:r>
          </a:p>
          <a:p>
            <a:pPr marL="0" indent="0">
              <a:buNone/>
            </a:pPr>
            <a:endParaRPr lang="en-US" altLang="en-US" i="1" dirty="0"/>
          </a:p>
        </p:txBody>
      </p:sp>
      <p:pic>
        <p:nvPicPr>
          <p:cNvPr id="1026" name="Picture 2" descr="C:\Users\l.roberts\AppData\Local\Microsoft\Windows\Temporary Internet Files\Content.IE5\UU4Z21D1\Talk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4800"/>
            <a:ext cx="215265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865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6375"/>
            <a:ext cx="4038600" cy="4108550"/>
          </a:xfrm>
        </p:spPr>
        <p:txBody>
          <a:bodyPr>
            <a:normAutofit/>
          </a:bodyPr>
          <a:lstStyle/>
          <a:p>
            <a:r>
              <a:rPr lang="en-US" altLang="en-US" dirty="0" err="1"/>
              <a:t>Deddf</a:t>
            </a:r>
            <a:r>
              <a:rPr lang="en-US" altLang="en-US" dirty="0"/>
              <a:t> Uno 1536 </a:t>
            </a:r>
            <a:r>
              <a:rPr lang="en-US" altLang="en-US" dirty="0" err="1"/>
              <a:t>yn</a:t>
            </a:r>
            <a:r>
              <a:rPr lang="en-US" altLang="en-US" dirty="0"/>
              <a:t> </a:t>
            </a:r>
            <a:r>
              <a:rPr lang="en-US" altLang="en-US" dirty="0" err="1"/>
              <a:t>dod</a:t>
            </a:r>
            <a:r>
              <a:rPr lang="en-US" altLang="en-US" dirty="0"/>
              <a:t> a </a:t>
            </a:r>
            <a:r>
              <a:rPr lang="en-US" altLang="en-US" dirty="0" err="1"/>
              <a:t>Lloegr</a:t>
            </a:r>
            <a:r>
              <a:rPr lang="en-US" altLang="en-US" dirty="0"/>
              <a:t> a </a:t>
            </a:r>
            <a:r>
              <a:rPr lang="en-US" altLang="en-US" dirty="0" err="1"/>
              <a:t>Chymru</a:t>
            </a:r>
            <a:r>
              <a:rPr lang="en-US" altLang="en-US" dirty="0"/>
              <a:t> at </a:t>
            </a:r>
            <a:r>
              <a:rPr lang="en-US" altLang="en-US" dirty="0" err="1"/>
              <a:t>eu</a:t>
            </a:r>
            <a:r>
              <a:rPr lang="en-US" altLang="en-US" dirty="0"/>
              <a:t> </a:t>
            </a:r>
            <a:r>
              <a:rPr lang="en-US" altLang="en-US" dirty="0" err="1"/>
              <a:t>gilydd</a:t>
            </a:r>
            <a:r>
              <a:rPr lang="en-US" altLang="en-US" dirty="0"/>
              <a:t>, </a:t>
            </a:r>
            <a:r>
              <a:rPr lang="en-US" altLang="en-US" dirty="0" err="1"/>
              <a:t>gan</a:t>
            </a:r>
            <a:r>
              <a:rPr lang="en-US" altLang="en-US" dirty="0"/>
              <a:t> </a:t>
            </a:r>
            <a:r>
              <a:rPr lang="en-US" altLang="en-US" dirty="0" err="1"/>
              <a:t>ddod</a:t>
            </a:r>
            <a:r>
              <a:rPr lang="en-US" altLang="en-US" dirty="0"/>
              <a:t> â </a:t>
            </a:r>
            <a:r>
              <a:rPr lang="en-US" altLang="en-US" dirty="0" err="1"/>
              <a:t>Chymru</a:t>
            </a:r>
            <a:r>
              <a:rPr lang="en-US" altLang="en-US" dirty="0"/>
              <a:t> o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rheolaeth</a:t>
            </a:r>
            <a:r>
              <a:rPr lang="en-US" altLang="en-US" dirty="0"/>
              <a:t> </a:t>
            </a:r>
            <a:r>
              <a:rPr lang="en-US" altLang="en-US" dirty="0" err="1"/>
              <a:t>Lloegr</a:t>
            </a:r>
            <a:endParaRPr lang="en-US" altLang="en-US" dirty="0"/>
          </a:p>
          <a:p>
            <a:r>
              <a:rPr lang="en-GB" altLang="en-US" dirty="0"/>
              <a:t>Pa </a:t>
            </a:r>
            <a:r>
              <a:rPr lang="en-GB" altLang="en-US" dirty="0" err="1"/>
              <a:t>effaith</a:t>
            </a:r>
            <a:r>
              <a:rPr lang="en-GB" altLang="en-US" dirty="0"/>
              <a:t> </a:t>
            </a:r>
            <a:r>
              <a:rPr lang="en-GB" altLang="en-US" dirty="0" err="1"/>
              <a:t>gafodd</a:t>
            </a:r>
            <a:r>
              <a:rPr lang="en-GB" altLang="en-US" dirty="0"/>
              <a:t> </a:t>
            </a:r>
            <a:r>
              <a:rPr lang="en-GB" altLang="en-US" dirty="0" err="1"/>
              <a:t>hyn</a:t>
            </a:r>
            <a:r>
              <a:rPr lang="en-GB" altLang="en-US" dirty="0"/>
              <a:t>? </a:t>
            </a:r>
          </a:p>
          <a:p>
            <a:r>
              <a:rPr lang="en-GB" altLang="en-US" dirty="0" err="1"/>
              <a:t>Gyda</a:t>
            </a:r>
            <a:r>
              <a:rPr lang="en-GB" altLang="en-US" dirty="0"/>
              <a:t> </a:t>
            </a:r>
            <a:r>
              <a:rPr lang="en-GB" altLang="en-US" dirty="0" err="1"/>
              <a:t>phartner</a:t>
            </a:r>
            <a:r>
              <a:rPr lang="en-GB" altLang="en-US" dirty="0"/>
              <a:t>, </a:t>
            </a:r>
            <a:r>
              <a:rPr lang="en-GB" altLang="en-US" dirty="0" err="1"/>
              <a:t>trafodwch</a:t>
            </a:r>
            <a:r>
              <a:rPr lang="en-GB" altLang="en-US" dirty="0"/>
              <a:t> pa </a:t>
            </a:r>
            <a:r>
              <a:rPr lang="en-GB" altLang="en-US" dirty="0" err="1"/>
              <a:t>effaith</a:t>
            </a:r>
            <a:r>
              <a:rPr lang="en-GB" altLang="en-US" dirty="0"/>
              <a:t> </a:t>
            </a:r>
            <a:r>
              <a:rPr lang="en-GB" altLang="en-US" dirty="0" err="1"/>
              <a:t>byddai</a:t>
            </a:r>
            <a:r>
              <a:rPr lang="en-GB" altLang="en-US" dirty="0"/>
              <a:t> </a:t>
            </a:r>
            <a:r>
              <a:rPr lang="en-GB" altLang="en-US" dirty="0" err="1"/>
              <a:t>dod</a:t>
            </a:r>
            <a:r>
              <a:rPr lang="en-GB" altLang="en-US" dirty="0"/>
              <a:t> â </a:t>
            </a:r>
            <a:r>
              <a:rPr lang="en-GB" altLang="en-US" dirty="0" err="1"/>
              <a:t>Lloegr</a:t>
            </a:r>
            <a:r>
              <a:rPr lang="en-GB" altLang="en-US" dirty="0"/>
              <a:t> o </a:t>
            </a:r>
            <a:r>
              <a:rPr lang="en-GB" altLang="en-US" dirty="0" err="1"/>
              <a:t>dan</a:t>
            </a:r>
            <a:r>
              <a:rPr lang="en-GB" altLang="en-US" dirty="0"/>
              <a:t> </a:t>
            </a:r>
            <a:r>
              <a:rPr lang="en-GB" altLang="en-US" dirty="0" err="1"/>
              <a:t>rheolaeth</a:t>
            </a:r>
            <a:r>
              <a:rPr lang="en-GB" altLang="en-US" dirty="0"/>
              <a:t> </a:t>
            </a:r>
            <a:r>
              <a:rPr lang="en-GB" altLang="en-US" dirty="0" err="1"/>
              <a:t>Ffrainc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ei</a:t>
            </a:r>
            <a:r>
              <a:rPr lang="en-GB" altLang="en-US" dirty="0"/>
              <a:t> </a:t>
            </a:r>
            <a:r>
              <a:rPr lang="en-GB" altLang="en-US" dirty="0" err="1"/>
              <a:t>gael</a:t>
            </a:r>
            <a:r>
              <a:rPr lang="en-GB" altLang="en-US" dirty="0"/>
              <a:t> </a:t>
            </a:r>
            <a:endParaRPr lang="en-US" alt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6375"/>
            <a:ext cx="4038600" cy="4108549"/>
          </a:xfrm>
        </p:spPr>
        <p:txBody>
          <a:bodyPr>
            <a:normAutofit/>
          </a:bodyPr>
          <a:lstStyle/>
          <a:p>
            <a:r>
              <a:rPr lang="en-US" altLang="en-US" i="1" dirty="0"/>
              <a:t>The Act of the Union joined England and Wales in 1536, bringing Wales officially under the rule of England </a:t>
            </a:r>
          </a:p>
          <a:p>
            <a:r>
              <a:rPr lang="en-GB" altLang="en-US" i="1" dirty="0"/>
              <a:t>What effect do you think this had?</a:t>
            </a:r>
          </a:p>
          <a:p>
            <a:r>
              <a:rPr lang="en-GB" altLang="en-US" i="1" dirty="0"/>
              <a:t>With a partner discuss what effect bringing England under the rule of France would have</a:t>
            </a:r>
            <a:endParaRPr lang="en-US" altLang="en-US" i="1" dirty="0"/>
          </a:p>
          <a:p>
            <a:endParaRPr lang="cy-GB" i="1" dirty="0"/>
          </a:p>
          <a:p>
            <a:endParaRPr lang="en-US" dirty="0"/>
          </a:p>
        </p:txBody>
      </p:sp>
      <p:pic>
        <p:nvPicPr>
          <p:cNvPr id="5" name="Picture 2" descr="C:\Users\l.roberts\AppData\Local\Microsoft\Windows\Temporary Internet Files\Content.IE5\UU4Z21D1\Talk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4800"/>
            <a:ext cx="215265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2467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 tIns="32146">
            <a:normAutofit fontScale="90000"/>
          </a:bodyPr>
          <a:lstStyle/>
          <a:p>
            <a:pPr algn="r"/>
            <a:r>
              <a:rPr lang="en-GB" altLang="en-US" sz="3200" i="1" dirty="0">
                <a:solidFill>
                  <a:schemeClr val="tx1"/>
                </a:solidFill>
              </a:rPr>
              <a:t>Historical and political context</a:t>
            </a:r>
            <a:br>
              <a:rPr lang="en-GB" altLang="en-US" sz="3200" dirty="0">
                <a:solidFill>
                  <a:schemeClr val="tx1"/>
                </a:solidFill>
              </a:rPr>
            </a:br>
            <a:r>
              <a:rPr lang="en-GB" altLang="en-US" sz="3200" dirty="0" err="1">
                <a:solidFill>
                  <a:schemeClr val="tx1"/>
                </a:solidFill>
              </a:rPr>
              <a:t>Cyd</a:t>
            </a:r>
            <a:r>
              <a:rPr lang="en-GB" altLang="en-US" sz="3200" dirty="0">
                <a:solidFill>
                  <a:schemeClr val="tx1"/>
                </a:solidFill>
              </a:rPr>
              <a:t> </a:t>
            </a:r>
            <a:r>
              <a:rPr lang="en-GB" altLang="en-US" sz="3200" dirty="0" err="1">
                <a:solidFill>
                  <a:schemeClr val="tx1"/>
                </a:solidFill>
              </a:rPr>
              <a:t>destun</a:t>
            </a:r>
            <a:r>
              <a:rPr lang="en-GB" altLang="en-US" sz="3200" dirty="0">
                <a:solidFill>
                  <a:schemeClr val="tx1"/>
                </a:solidFill>
              </a:rPr>
              <a:t> </a:t>
            </a:r>
            <a:r>
              <a:rPr lang="en-GB" altLang="en-US" sz="3200" dirty="0" err="1">
                <a:solidFill>
                  <a:schemeClr val="tx1"/>
                </a:solidFill>
              </a:rPr>
              <a:t>hanesyddol</a:t>
            </a:r>
            <a:r>
              <a:rPr lang="en-GB" altLang="en-US" sz="3200" dirty="0">
                <a:solidFill>
                  <a:schemeClr val="tx1"/>
                </a:solidFill>
              </a:rPr>
              <a:t> a </a:t>
            </a:r>
            <a:r>
              <a:rPr lang="en-GB" altLang="en-US" sz="3200" dirty="0" err="1">
                <a:solidFill>
                  <a:schemeClr val="tx1"/>
                </a:solidFill>
              </a:rPr>
              <a:t>gwleidyddol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sz="half" idx="1"/>
          </p:nvPr>
        </p:nvSpPr>
        <p:spPr/>
        <p:txBody>
          <a:bodyPr lIns="64291" tIns="32146" rIns="64291" bIns="32146">
            <a:normAutofit/>
          </a:bodyPr>
          <a:lstStyle/>
          <a:p>
            <a:r>
              <a:rPr lang="en-US" altLang="en-US" dirty="0" err="1"/>
              <a:t>Adnabuwyd</a:t>
            </a:r>
            <a:r>
              <a:rPr lang="en-US" altLang="en-US" dirty="0"/>
              <a:t> </a:t>
            </a:r>
            <a:r>
              <a:rPr lang="en-US" altLang="en-US" dirty="0" err="1"/>
              <a:t>Cymraeg</a:t>
            </a:r>
            <a:r>
              <a:rPr lang="en-US" altLang="en-US" dirty="0"/>
              <a:t> o </a:t>
            </a:r>
            <a:r>
              <a:rPr lang="en-US" altLang="en-US" dirty="0" err="1"/>
              <a:t>hyd</a:t>
            </a:r>
            <a:r>
              <a:rPr lang="en-US" altLang="en-US" dirty="0"/>
              <a:t> </a:t>
            </a:r>
            <a:r>
              <a:rPr lang="en-US" altLang="en-US" dirty="0" err="1"/>
              <a:t>yn</a:t>
            </a:r>
            <a:r>
              <a:rPr lang="en-US" altLang="en-US" dirty="0"/>
              <a:t> </a:t>
            </a:r>
            <a:r>
              <a:rPr lang="en-US" altLang="en-US" dirty="0" err="1"/>
              <a:t>yr</a:t>
            </a:r>
            <a:r>
              <a:rPr lang="en-US" altLang="en-US" dirty="0"/>
              <a:t> </a:t>
            </a:r>
            <a:r>
              <a:rPr lang="en-US" altLang="en-US" dirty="0" err="1"/>
              <a:t>Eglwys</a:t>
            </a:r>
            <a:endParaRPr lang="en-US" altLang="en-US" dirty="0"/>
          </a:p>
          <a:p>
            <a:r>
              <a:rPr lang="en-US" altLang="en-US" dirty="0" err="1"/>
              <a:t>Yn</a:t>
            </a:r>
            <a:r>
              <a:rPr lang="en-US" altLang="en-US" dirty="0"/>
              <a:t> 1563 </a:t>
            </a:r>
            <a:r>
              <a:rPr lang="en-US" altLang="en-US" dirty="0" err="1"/>
              <a:t>awdurdododd</a:t>
            </a:r>
            <a:r>
              <a:rPr lang="en-US" altLang="en-US" dirty="0"/>
              <a:t> Elizabeth y </a:t>
            </a:r>
            <a:r>
              <a:rPr lang="en-US" altLang="en-US" dirty="0" err="1"/>
              <a:t>cyntaf</a:t>
            </a:r>
            <a:r>
              <a:rPr lang="en-US" altLang="en-US" dirty="0"/>
              <a:t>  </a:t>
            </a:r>
            <a:r>
              <a:rPr lang="en-US" altLang="en-US" dirty="0" err="1"/>
              <a:t>i</a:t>
            </a:r>
            <a:r>
              <a:rPr lang="en-US" altLang="en-US" dirty="0"/>
              <a:t> </a:t>
            </a:r>
            <a:r>
              <a:rPr lang="en-US" altLang="en-US" dirty="0" err="1"/>
              <a:t>gyfieithu’r</a:t>
            </a:r>
            <a:r>
              <a:rPr lang="en-US" altLang="en-US" dirty="0"/>
              <a:t> </a:t>
            </a:r>
            <a:r>
              <a:rPr lang="en-US" altLang="en-US" dirty="0" err="1"/>
              <a:t>Beibl</a:t>
            </a:r>
            <a:r>
              <a:rPr lang="en-US" altLang="en-US" dirty="0"/>
              <a:t> </a:t>
            </a:r>
            <a:r>
              <a:rPr lang="en-US" altLang="en-US" dirty="0" err="1"/>
              <a:t>i’r</a:t>
            </a:r>
            <a:r>
              <a:rPr lang="en-US" altLang="en-US" dirty="0"/>
              <a:t> </a:t>
            </a:r>
            <a:r>
              <a:rPr lang="en-US" altLang="en-US" dirty="0" err="1"/>
              <a:t>Gymraeg</a:t>
            </a:r>
            <a:endParaRPr lang="en-US" altLang="en-US" dirty="0"/>
          </a:p>
          <a:p>
            <a:r>
              <a:rPr lang="en-US" altLang="en-US" dirty="0" err="1"/>
              <a:t>Dechreuodd</a:t>
            </a:r>
            <a:r>
              <a:rPr lang="en-US" altLang="en-US" dirty="0"/>
              <a:t> </a:t>
            </a:r>
            <a:r>
              <a:rPr lang="en-US" altLang="en-US" dirty="0" err="1"/>
              <a:t>yr</a:t>
            </a:r>
            <a:r>
              <a:rPr lang="en-US" altLang="en-US" dirty="0"/>
              <a:t> </a:t>
            </a:r>
            <a:r>
              <a:rPr lang="en-US" altLang="en-US" dirty="0" err="1"/>
              <a:t>Eglwys</a:t>
            </a:r>
            <a:r>
              <a:rPr lang="en-US" altLang="en-US" dirty="0"/>
              <a:t> </a:t>
            </a:r>
            <a:r>
              <a:rPr lang="en-US" altLang="en-US" dirty="0" err="1"/>
              <a:t>ysgolion</a:t>
            </a:r>
            <a:r>
              <a:rPr lang="en-US" altLang="en-US" dirty="0"/>
              <a:t> </a:t>
            </a:r>
            <a:r>
              <a:rPr lang="en-US" altLang="en-US" dirty="0" err="1"/>
              <a:t>yng</a:t>
            </a:r>
            <a:r>
              <a:rPr lang="en-US" altLang="en-US" dirty="0"/>
              <a:t> </a:t>
            </a:r>
            <a:r>
              <a:rPr lang="en-US" altLang="en-US" dirty="0" err="1"/>
              <a:t>Nghymru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altLang="cy-GB" i="1" dirty="0"/>
              <a:t>However Welsh continued to be recognized in the Church </a:t>
            </a:r>
          </a:p>
          <a:p>
            <a:r>
              <a:rPr lang="en-US" altLang="en-US" i="1" dirty="0"/>
              <a:t>In 1563, Elizabeth the First authorized the translation of the Bible into Welsh </a:t>
            </a:r>
          </a:p>
          <a:p>
            <a:r>
              <a:rPr lang="en-GB" altLang="en-US" i="1" dirty="0"/>
              <a:t>The Church established the schools in Wales</a:t>
            </a:r>
          </a:p>
        </p:txBody>
      </p:sp>
      <p:pic>
        <p:nvPicPr>
          <p:cNvPr id="2050" name="Picture 2" descr="C:\Users\l.roberts\AppData\Local\Microsoft\Windows\Temporary Internet Files\Content.IE5\UU4Z21D1\Talk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13716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389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 tIns="32146">
            <a:normAutofit fontScale="90000"/>
          </a:bodyPr>
          <a:lstStyle/>
          <a:p>
            <a:pPr algn="r"/>
            <a:r>
              <a:rPr lang="en-GB" altLang="en-US" sz="3200" i="1" dirty="0">
                <a:solidFill>
                  <a:schemeClr val="tx1"/>
                </a:solidFill>
              </a:rPr>
              <a:t>Historical and political context</a:t>
            </a:r>
            <a:br>
              <a:rPr lang="en-GB" altLang="en-US" sz="3200" dirty="0">
                <a:solidFill>
                  <a:schemeClr val="tx1"/>
                </a:solidFill>
              </a:rPr>
            </a:br>
            <a:r>
              <a:rPr lang="en-GB" altLang="en-US" sz="3200" dirty="0" err="1">
                <a:solidFill>
                  <a:schemeClr val="tx1"/>
                </a:solidFill>
              </a:rPr>
              <a:t>Cyd</a:t>
            </a:r>
            <a:r>
              <a:rPr lang="en-GB" altLang="en-US" sz="3200" dirty="0">
                <a:solidFill>
                  <a:schemeClr val="tx1"/>
                </a:solidFill>
              </a:rPr>
              <a:t> </a:t>
            </a:r>
            <a:r>
              <a:rPr lang="en-GB" altLang="en-US" sz="3200" dirty="0" err="1">
                <a:solidFill>
                  <a:schemeClr val="tx1"/>
                </a:solidFill>
              </a:rPr>
              <a:t>destun</a:t>
            </a:r>
            <a:r>
              <a:rPr lang="en-GB" altLang="en-US" sz="3200" dirty="0">
                <a:solidFill>
                  <a:schemeClr val="tx1"/>
                </a:solidFill>
              </a:rPr>
              <a:t> </a:t>
            </a:r>
            <a:r>
              <a:rPr lang="en-GB" altLang="en-US" sz="3200" dirty="0" err="1">
                <a:solidFill>
                  <a:schemeClr val="tx1"/>
                </a:solidFill>
              </a:rPr>
              <a:t>hanesyddol</a:t>
            </a:r>
            <a:r>
              <a:rPr lang="en-GB" altLang="en-US" sz="3200" dirty="0">
                <a:solidFill>
                  <a:schemeClr val="tx1"/>
                </a:solidFill>
              </a:rPr>
              <a:t> a </a:t>
            </a:r>
            <a:r>
              <a:rPr lang="en-GB" altLang="en-US" sz="3200" dirty="0" err="1">
                <a:solidFill>
                  <a:schemeClr val="tx1"/>
                </a:solidFill>
              </a:rPr>
              <a:t>gwleidyddol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sz="half" idx="1"/>
          </p:nvPr>
        </p:nvSpPr>
        <p:spPr/>
        <p:txBody>
          <a:bodyPr lIns="64291" tIns="32146" rIns="64291" bIns="32146">
            <a:normAutofit/>
          </a:bodyPr>
          <a:lstStyle/>
          <a:p>
            <a:pPr>
              <a:lnSpc>
                <a:spcPct val="110000"/>
              </a:lnSpc>
            </a:pPr>
            <a:r>
              <a:rPr lang="en-GB" altLang="en-US" dirty="0"/>
              <a:t>1847 : William Williams, </a:t>
            </a:r>
            <a:r>
              <a:rPr lang="en-GB" altLang="en-US" dirty="0" err="1"/>
              <a:t>Aelod</a:t>
            </a:r>
            <a:r>
              <a:rPr lang="en-GB" altLang="en-US" dirty="0"/>
              <a:t> </a:t>
            </a:r>
            <a:r>
              <a:rPr lang="en-GB" altLang="en-US" dirty="0" err="1"/>
              <a:t>Seneddol</a:t>
            </a:r>
            <a:r>
              <a:rPr lang="en-GB" altLang="en-US" dirty="0"/>
              <a:t> ( o </a:t>
            </a:r>
            <a:r>
              <a:rPr lang="en-GB" altLang="en-US" dirty="0" err="1"/>
              <a:t>Bumpsaint</a:t>
            </a:r>
            <a:r>
              <a:rPr lang="en-GB" altLang="en-US" dirty="0"/>
              <a:t>, Sir </a:t>
            </a:r>
            <a:r>
              <a:rPr lang="en-GB" altLang="en-US" dirty="0" err="1"/>
              <a:t>Gâr</a:t>
            </a:r>
            <a:r>
              <a:rPr lang="en-GB" altLang="en-US" dirty="0"/>
              <a:t>)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gofyn</a:t>
            </a:r>
            <a:r>
              <a:rPr lang="en-GB" altLang="en-US" dirty="0"/>
              <a:t> am </a:t>
            </a:r>
            <a:r>
              <a:rPr lang="en-GB" altLang="en-US" dirty="0" err="1"/>
              <a:t>ymchwilad</a:t>
            </a:r>
            <a:r>
              <a:rPr lang="en-GB" altLang="en-US" dirty="0"/>
              <a:t> </a:t>
            </a:r>
            <a:r>
              <a:rPr lang="en-GB" altLang="en-US" dirty="0" err="1"/>
              <a:t>seneddol</a:t>
            </a:r>
            <a:r>
              <a:rPr lang="en-GB" altLang="en-US" dirty="0"/>
              <a:t> </a:t>
            </a:r>
            <a:r>
              <a:rPr lang="en-GB" altLang="en-US" dirty="0" err="1"/>
              <a:t>i</a:t>
            </a:r>
            <a:r>
              <a:rPr lang="en-GB" altLang="en-US" dirty="0"/>
              <a:t> </a:t>
            </a:r>
            <a:r>
              <a:rPr lang="en-GB" altLang="en-US" dirty="0" err="1"/>
              <a:t>addysg</a:t>
            </a:r>
            <a:r>
              <a:rPr lang="en-GB" altLang="en-US" dirty="0"/>
              <a:t> </a:t>
            </a:r>
            <a:r>
              <a:rPr lang="en-GB" altLang="en-US" dirty="0" err="1"/>
              <a:t>yng</a:t>
            </a:r>
            <a:r>
              <a:rPr lang="en-GB" altLang="en-US" dirty="0"/>
              <a:t> </a:t>
            </a:r>
            <a:r>
              <a:rPr lang="en-GB" altLang="en-US" dirty="0" err="1"/>
              <a:t>Nghymru</a:t>
            </a:r>
            <a:endParaRPr lang="en-GB" altLang="en-US" dirty="0"/>
          </a:p>
          <a:p>
            <a:pPr>
              <a:lnSpc>
                <a:spcPct val="110000"/>
              </a:lnSpc>
            </a:pPr>
            <a:r>
              <a:rPr lang="en-GB" altLang="en-US" dirty="0"/>
              <a:t>Y </a:t>
            </a:r>
            <a:r>
              <a:rPr lang="en-GB" altLang="en-US" dirty="0" err="1"/>
              <a:t>comisiynwyr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adrodd</a:t>
            </a:r>
            <a:r>
              <a:rPr lang="en-GB" altLang="en-US" dirty="0"/>
              <a:t> </a:t>
            </a:r>
            <a:r>
              <a:rPr lang="en-GB" altLang="en-US" dirty="0" err="1"/>
              <a:t>fod</a:t>
            </a:r>
            <a:r>
              <a:rPr lang="en-GB" altLang="en-US" dirty="0"/>
              <a:t> </a:t>
            </a:r>
            <a:r>
              <a:rPr lang="en-GB" altLang="en-US" dirty="0" err="1"/>
              <a:t>athrawon</a:t>
            </a:r>
            <a:r>
              <a:rPr lang="en-GB" altLang="en-US" dirty="0"/>
              <a:t> </a:t>
            </a:r>
            <a:r>
              <a:rPr lang="en-GB" altLang="en-US" dirty="0" err="1"/>
              <a:t>Cymru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 </a:t>
            </a:r>
            <a:r>
              <a:rPr lang="en-GB" altLang="en-US" dirty="0" err="1"/>
              <a:t>feddw</a:t>
            </a:r>
            <a:r>
              <a:rPr lang="en-GB" altLang="en-US" dirty="0"/>
              <a:t> ac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anllythrennog</a:t>
            </a:r>
            <a:endParaRPr lang="en-GB" altLang="en-US" dirty="0"/>
          </a:p>
          <a:p>
            <a:pPr>
              <a:lnSpc>
                <a:spcPct val="110000"/>
              </a:lnSpc>
            </a:pPr>
            <a:r>
              <a:rPr lang="en-GB" altLang="en-US" i="1" dirty="0"/>
              <a:t>Brad y </a:t>
            </a:r>
            <a:r>
              <a:rPr lang="en-GB" altLang="en-US" i="1" dirty="0" err="1"/>
              <a:t>Llyfrau</a:t>
            </a:r>
            <a:r>
              <a:rPr lang="en-GB" altLang="en-US" i="1" dirty="0"/>
              <a:t> </a:t>
            </a:r>
            <a:r>
              <a:rPr lang="en-GB" altLang="en-US" i="1" dirty="0" err="1"/>
              <a:t>Gleision</a:t>
            </a:r>
            <a:endParaRPr lang="en-GB" altLang="en-US" dirty="0"/>
          </a:p>
          <a:p>
            <a:endParaRPr lang="en-GB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1920084"/>
            <a:ext cx="4038600" cy="4709315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altLang="en-US" i="1" dirty="0"/>
              <a:t>1847: William Williams, MP for Coventry, from </a:t>
            </a:r>
            <a:r>
              <a:rPr lang="en-GB" altLang="en-US" i="1" dirty="0" err="1"/>
              <a:t>Pumpsaint</a:t>
            </a:r>
            <a:r>
              <a:rPr lang="en-GB" altLang="en-US" i="1" dirty="0"/>
              <a:t> ( Carmarthenshire) asked for a government inquiry into education in Wales </a:t>
            </a:r>
          </a:p>
          <a:p>
            <a:pPr>
              <a:lnSpc>
                <a:spcPct val="110000"/>
              </a:lnSpc>
            </a:pPr>
            <a:r>
              <a:rPr lang="en-GB" altLang="en-US" i="1" dirty="0"/>
              <a:t>The commissioners appointed reported that teachers in Wales were ‘drunk and illiterate’</a:t>
            </a:r>
          </a:p>
          <a:p>
            <a:pPr>
              <a:lnSpc>
                <a:spcPct val="110000"/>
              </a:lnSpc>
            </a:pPr>
            <a:r>
              <a:rPr lang="en-GB" altLang="en-US" i="1" dirty="0"/>
              <a:t>The Treachery of the Blue Books</a:t>
            </a:r>
          </a:p>
          <a:p>
            <a:pPr>
              <a:lnSpc>
                <a:spcPct val="110000"/>
              </a:lnSpc>
            </a:pPr>
            <a:endParaRPr lang="cy-GB" dirty="0"/>
          </a:p>
        </p:txBody>
      </p:sp>
      <p:pic>
        <p:nvPicPr>
          <p:cNvPr id="5" name="Picture 2" descr="C:\Users\l.roberts\AppData\Local\Microsoft\Windows\Temporary Internet Files\Content.IE5\UU4Z21D1\Talk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15240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086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 tIns="32146">
            <a:normAutofit fontScale="90000"/>
          </a:bodyPr>
          <a:lstStyle/>
          <a:p>
            <a:pPr algn="r"/>
            <a:r>
              <a:rPr lang="en-GB" altLang="en-US" sz="3200" i="1" dirty="0">
                <a:solidFill>
                  <a:schemeClr val="tx1"/>
                </a:solidFill>
              </a:rPr>
              <a:t>Historical and political context</a:t>
            </a:r>
            <a:br>
              <a:rPr lang="en-GB" altLang="en-US" sz="3200" dirty="0">
                <a:solidFill>
                  <a:schemeClr val="tx1"/>
                </a:solidFill>
              </a:rPr>
            </a:br>
            <a:r>
              <a:rPr lang="en-GB" altLang="en-US" sz="3200" dirty="0" err="1">
                <a:solidFill>
                  <a:schemeClr val="tx1"/>
                </a:solidFill>
              </a:rPr>
              <a:t>Cyd</a:t>
            </a:r>
            <a:r>
              <a:rPr lang="en-GB" altLang="en-US" sz="3200" dirty="0">
                <a:solidFill>
                  <a:schemeClr val="tx1"/>
                </a:solidFill>
              </a:rPr>
              <a:t> </a:t>
            </a:r>
            <a:r>
              <a:rPr lang="en-GB" altLang="en-US" sz="3200" dirty="0" err="1">
                <a:solidFill>
                  <a:schemeClr val="tx1"/>
                </a:solidFill>
              </a:rPr>
              <a:t>destun</a:t>
            </a:r>
            <a:r>
              <a:rPr lang="en-GB" altLang="en-US" sz="3200" dirty="0">
                <a:solidFill>
                  <a:schemeClr val="tx1"/>
                </a:solidFill>
              </a:rPr>
              <a:t> </a:t>
            </a:r>
            <a:r>
              <a:rPr lang="en-GB" altLang="en-US" sz="3200" dirty="0" err="1">
                <a:solidFill>
                  <a:schemeClr val="tx1"/>
                </a:solidFill>
              </a:rPr>
              <a:t>hanesyddol</a:t>
            </a:r>
            <a:r>
              <a:rPr lang="en-GB" altLang="en-US" sz="3200" dirty="0">
                <a:solidFill>
                  <a:schemeClr val="tx1"/>
                </a:solidFill>
              </a:rPr>
              <a:t> a </a:t>
            </a:r>
            <a:r>
              <a:rPr lang="en-GB" altLang="en-US" sz="3200" dirty="0" err="1">
                <a:solidFill>
                  <a:schemeClr val="tx1"/>
                </a:solidFill>
              </a:rPr>
              <a:t>gwleidyddol</a:t>
            </a:r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sz="half" idx="1"/>
          </p:nvPr>
        </p:nvSpPr>
        <p:spPr/>
        <p:txBody>
          <a:bodyPr lIns="64291" tIns="32146" rIns="64291" bIns="32146"/>
          <a:lstStyle/>
          <a:p>
            <a:r>
              <a:rPr lang="en-US" altLang="en-US" dirty="0" err="1"/>
              <a:t>Deddf</a:t>
            </a:r>
            <a:r>
              <a:rPr lang="en-US" altLang="en-US" dirty="0"/>
              <a:t> </a:t>
            </a:r>
            <a:r>
              <a:rPr lang="en-US" altLang="en-US" dirty="0" err="1"/>
              <a:t>Addysg</a:t>
            </a:r>
            <a:r>
              <a:rPr lang="en-US" altLang="en-US" dirty="0"/>
              <a:t> 1870: </a:t>
            </a:r>
            <a:r>
              <a:rPr lang="en-US" altLang="en-US" dirty="0" err="1"/>
              <a:t>Ysgolion</a:t>
            </a:r>
            <a:r>
              <a:rPr lang="en-US" altLang="en-US" dirty="0"/>
              <a:t> </a:t>
            </a:r>
            <a:r>
              <a:rPr lang="en-US" altLang="en-US" dirty="0" err="1"/>
              <a:t>cyfrwng</a:t>
            </a:r>
            <a:r>
              <a:rPr lang="en-US" altLang="en-US" dirty="0"/>
              <a:t> </a:t>
            </a:r>
            <a:r>
              <a:rPr lang="en-US" altLang="en-US" dirty="0" err="1"/>
              <a:t>Saesneg</a:t>
            </a:r>
            <a:r>
              <a:rPr lang="en-US" altLang="en-US" dirty="0"/>
              <a:t> </a:t>
            </a:r>
            <a:r>
              <a:rPr lang="en-US" altLang="en-US" dirty="0" err="1"/>
              <a:t>yn</a:t>
            </a:r>
            <a:r>
              <a:rPr lang="en-US" altLang="en-US" dirty="0"/>
              <a:t> </a:t>
            </a:r>
            <a:r>
              <a:rPr lang="en-US" altLang="en-US" dirty="0" err="1"/>
              <a:t>orfodol</a:t>
            </a:r>
            <a:r>
              <a:rPr lang="en-US" altLang="en-US" dirty="0"/>
              <a:t> </a:t>
            </a:r>
            <a:r>
              <a:rPr lang="en-US" altLang="en-US" dirty="0" err="1"/>
              <a:t>drwy</a:t>
            </a:r>
            <a:r>
              <a:rPr lang="en-US" altLang="en-US" dirty="0"/>
              <a:t> </a:t>
            </a:r>
            <a:r>
              <a:rPr lang="en-US" altLang="en-US" dirty="0" err="1"/>
              <a:t>Gymryu</a:t>
            </a:r>
            <a:endParaRPr lang="en-US" altLang="en-US" dirty="0"/>
          </a:p>
          <a:p>
            <a:r>
              <a:rPr lang="en-US" altLang="en-US" sz="3200" b="1" dirty="0"/>
              <a:t>Welsh Not</a:t>
            </a:r>
          </a:p>
          <a:p>
            <a:r>
              <a:rPr lang="en-GB" altLang="en-US" sz="3200" b="1" dirty="0" err="1"/>
              <a:t>Traweffaith</a:t>
            </a:r>
            <a:r>
              <a:rPr lang="en-GB" altLang="en-US" sz="3200" b="1" dirty="0"/>
              <a:t>?</a:t>
            </a:r>
            <a:endParaRPr lang="en-US" altLang="en-US" sz="3200" b="1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 i="1" dirty="0"/>
              <a:t>1870 Education Act: English-medium schooling compulsory throughout Wales</a:t>
            </a:r>
          </a:p>
          <a:p>
            <a:r>
              <a:rPr lang="en-US" altLang="en-US" sz="3600" b="1" i="1" dirty="0"/>
              <a:t>Welsh Not</a:t>
            </a:r>
          </a:p>
          <a:p>
            <a:r>
              <a:rPr lang="en-GB" altLang="en-US" sz="3600" b="1" i="1" dirty="0"/>
              <a:t>Impact?</a:t>
            </a:r>
            <a:endParaRPr lang="en-US" altLang="en-US" sz="3600" b="1" i="1" dirty="0"/>
          </a:p>
          <a:p>
            <a:endParaRPr lang="cy-GB" dirty="0"/>
          </a:p>
        </p:txBody>
      </p:sp>
      <p:pic>
        <p:nvPicPr>
          <p:cNvPr id="2050" name="Picture 2" descr="C:\Users\l.roberts\AppData\Local\Microsoft\Windows\Temporary Internet Files\Content.IE5\VT7L4AUG\2764499791_9c5a3318e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953000"/>
            <a:ext cx="4648200" cy="176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413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ChangeArrowheads="1"/>
          </p:cNvSpPr>
          <p:nvPr>
            <p:ph type="title"/>
          </p:nvPr>
        </p:nvSpPr>
        <p:spPr/>
        <p:txBody>
          <a:bodyPr tIns="32146"/>
          <a:lstStyle/>
          <a:p>
            <a:pPr algn="r"/>
            <a:endParaRPr lang="en-US" altLang="en-US" dirty="0"/>
          </a:p>
        </p:txBody>
      </p:sp>
      <p:sp>
        <p:nvSpPr>
          <p:cNvPr id="18435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457200" y="2322575"/>
            <a:ext cx="4038600" cy="4032350"/>
          </a:xfrm>
        </p:spPr>
        <p:txBody>
          <a:bodyPr lIns="64291" tIns="32146" rIns="321457" bIns="32146">
            <a:normAutofit/>
          </a:bodyPr>
          <a:lstStyle/>
          <a:p>
            <a:r>
              <a:rPr lang="en-GB" altLang="en-US" dirty="0" err="1"/>
              <a:t>Ar</a:t>
            </a:r>
            <a:r>
              <a:rPr lang="en-GB" altLang="en-US" dirty="0"/>
              <a:t> </a:t>
            </a:r>
            <a:r>
              <a:rPr lang="en-GB" altLang="en-US" dirty="0" err="1"/>
              <a:t>ddechrau’r</a:t>
            </a:r>
            <a:r>
              <a:rPr lang="en-GB" altLang="en-US" dirty="0"/>
              <a:t> 20fed </a:t>
            </a:r>
            <a:r>
              <a:rPr lang="en-GB" altLang="en-US" dirty="0" err="1"/>
              <a:t>ganrif</a:t>
            </a:r>
            <a:r>
              <a:rPr lang="en-GB" altLang="en-US" dirty="0"/>
              <a:t>, </a:t>
            </a:r>
            <a:r>
              <a:rPr lang="en-GB" altLang="en-US" dirty="0" err="1"/>
              <a:t>Saesneg</a:t>
            </a:r>
            <a:r>
              <a:rPr lang="en-GB" altLang="en-US" dirty="0"/>
              <a:t> </a:t>
            </a:r>
            <a:r>
              <a:rPr lang="en-GB" altLang="en-US" dirty="0" err="1"/>
              <a:t>oedd</a:t>
            </a:r>
            <a:r>
              <a:rPr lang="en-GB" altLang="en-US" dirty="0"/>
              <a:t> </a:t>
            </a:r>
            <a:r>
              <a:rPr lang="en-GB" altLang="en-US" dirty="0" err="1"/>
              <a:t>yr</a:t>
            </a:r>
            <a:r>
              <a:rPr lang="en-GB" altLang="en-US" dirty="0"/>
              <a:t> </a:t>
            </a:r>
            <a:r>
              <a:rPr lang="en-GB" altLang="en-US" dirty="0" err="1"/>
              <a:t>iaith</a:t>
            </a:r>
            <a:r>
              <a:rPr lang="en-GB" altLang="en-US" dirty="0"/>
              <a:t> </a:t>
            </a:r>
            <a:r>
              <a:rPr lang="en-GB" altLang="en-US" dirty="0" err="1"/>
              <a:t>oedd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dominyddu</a:t>
            </a:r>
            <a:r>
              <a:rPr lang="en-GB" altLang="en-US" dirty="0"/>
              <a:t> </a:t>
            </a:r>
            <a:r>
              <a:rPr lang="en-GB" altLang="en-US" dirty="0" err="1"/>
              <a:t>yng</a:t>
            </a:r>
            <a:r>
              <a:rPr lang="en-GB" altLang="en-US" dirty="0"/>
              <a:t> </a:t>
            </a:r>
            <a:r>
              <a:rPr lang="en-GB" altLang="en-US" dirty="0" err="1"/>
              <a:t>Nghymru</a:t>
            </a:r>
            <a:endParaRPr lang="en-GB" altLang="en-US" dirty="0"/>
          </a:p>
          <a:p>
            <a:r>
              <a:rPr lang="en-GB" altLang="en-US" dirty="0" err="1"/>
              <a:t>Lleihad</a:t>
            </a:r>
            <a:r>
              <a:rPr lang="en-GB" altLang="en-US" dirty="0"/>
              <a:t> </a:t>
            </a:r>
            <a:r>
              <a:rPr lang="en-GB" altLang="en-US" dirty="0" err="1"/>
              <a:t>sylweddol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y </a:t>
            </a:r>
            <a:r>
              <a:rPr lang="en-GB" altLang="en-US" dirty="0" err="1"/>
              <a:t>rhif</a:t>
            </a:r>
            <a:r>
              <a:rPr lang="en-GB" altLang="en-US" dirty="0"/>
              <a:t> o </a:t>
            </a:r>
            <a:r>
              <a:rPr lang="en-GB" altLang="en-US" dirty="0" err="1"/>
              <a:t>siaradwyr</a:t>
            </a:r>
            <a:r>
              <a:rPr lang="en-GB" altLang="en-US" dirty="0"/>
              <a:t> </a:t>
            </a:r>
            <a:r>
              <a:rPr lang="en-GB" altLang="en-US" dirty="0" err="1"/>
              <a:t>Cymraeg</a:t>
            </a:r>
            <a:r>
              <a:rPr lang="en-GB" altLang="en-US" dirty="0"/>
              <a:t> </a:t>
            </a:r>
            <a:r>
              <a:rPr lang="en-GB" altLang="en-US" dirty="0" err="1"/>
              <a:t>yng</a:t>
            </a:r>
            <a:r>
              <a:rPr lang="en-GB" altLang="en-US" dirty="0"/>
              <a:t> </a:t>
            </a:r>
            <a:r>
              <a:rPr lang="en-GB" altLang="en-US" dirty="0" err="1"/>
              <a:t>Nghymru</a:t>
            </a:r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2322575"/>
            <a:ext cx="4038600" cy="4032349"/>
          </a:xfrm>
        </p:spPr>
        <p:txBody>
          <a:bodyPr>
            <a:normAutofit/>
          </a:bodyPr>
          <a:lstStyle/>
          <a:p>
            <a:r>
              <a:rPr lang="en-GB" altLang="en-US" i="1" dirty="0"/>
              <a:t>By the start of the 20th century, English had become the dominant language in Wales</a:t>
            </a:r>
          </a:p>
          <a:p>
            <a:r>
              <a:rPr lang="en-GB" altLang="en-US" i="1" dirty="0"/>
              <a:t>A significant reduction in the number of Welsh speakers in Wales</a:t>
            </a:r>
          </a:p>
          <a:p>
            <a:endParaRPr lang="cy-GB" i="1" dirty="0"/>
          </a:p>
        </p:txBody>
      </p:sp>
      <p:pic>
        <p:nvPicPr>
          <p:cNvPr id="4098" name="Picture 2" descr="C:\Users\l.roberts\AppData\Local\Microsoft\Windows\Temporary Internet Files\Content.IE5\UU4Z21D1\Talk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19812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7748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phartner</a:t>
            </a:r>
            <a:r>
              <a:rPr lang="en-GB" dirty="0"/>
              <a:t>, </a:t>
            </a:r>
            <a:r>
              <a:rPr lang="en-GB" dirty="0" err="1"/>
              <a:t>trafodwch</a:t>
            </a:r>
            <a:r>
              <a:rPr lang="en-GB" dirty="0"/>
              <a:t> impact y </a:t>
            </a:r>
            <a:r>
              <a:rPr lang="en-GB" dirty="0" err="1"/>
              <a:t>Ddeddf</a:t>
            </a:r>
            <a:r>
              <a:rPr lang="en-GB" dirty="0"/>
              <a:t> Uno 1536 a </a:t>
            </a:r>
            <a:r>
              <a:rPr lang="en-GB" dirty="0" err="1"/>
              <a:t>Deddf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1870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cyd-destunau</a:t>
            </a:r>
            <a:r>
              <a:rPr lang="en-GB" dirty="0"/>
              <a:t> </a:t>
            </a:r>
            <a:r>
              <a:rPr lang="en-GB" dirty="0" err="1"/>
              <a:t>canlynol</a:t>
            </a:r>
            <a:endParaRPr lang="en-GB" dirty="0"/>
          </a:p>
          <a:p>
            <a:pPr lvl="1"/>
            <a:r>
              <a:rPr lang="en-GB" dirty="0" err="1"/>
              <a:t>Addysgol</a:t>
            </a:r>
            <a:endParaRPr lang="en-GB" dirty="0"/>
          </a:p>
          <a:p>
            <a:pPr lvl="1"/>
            <a:r>
              <a:rPr lang="en-GB" dirty="0" err="1"/>
              <a:t>Gwleidyddol</a:t>
            </a:r>
            <a:endParaRPr lang="en-GB" dirty="0"/>
          </a:p>
          <a:p>
            <a:pPr lvl="1"/>
            <a:r>
              <a:rPr lang="en-GB" dirty="0" err="1"/>
              <a:t>Cymuned</a:t>
            </a:r>
            <a:endParaRPr lang="en-GB" dirty="0"/>
          </a:p>
          <a:p>
            <a:pPr lvl="1"/>
            <a:r>
              <a:rPr lang="en-GB" dirty="0" err="1"/>
              <a:t>Swyddi</a:t>
            </a:r>
            <a:endParaRPr lang="en-GB" dirty="0"/>
          </a:p>
          <a:p>
            <a:pPr lvl="1"/>
            <a:r>
              <a:rPr lang="en-GB" dirty="0" err="1"/>
              <a:t>Personol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i="1" dirty="0"/>
              <a:t>With a partner discuss the impact of the Act of Union 1536 and the 1870 Education Act on the following contexts</a:t>
            </a:r>
          </a:p>
          <a:p>
            <a:pPr lvl="1"/>
            <a:r>
              <a:rPr lang="en-GB" i="1" dirty="0"/>
              <a:t>Educational</a:t>
            </a:r>
          </a:p>
          <a:p>
            <a:pPr lvl="1"/>
            <a:r>
              <a:rPr lang="en-GB" i="1" dirty="0"/>
              <a:t>Political</a:t>
            </a:r>
          </a:p>
          <a:p>
            <a:pPr lvl="1"/>
            <a:r>
              <a:rPr lang="en-GB" i="1" dirty="0"/>
              <a:t>Community</a:t>
            </a:r>
          </a:p>
          <a:p>
            <a:pPr lvl="1"/>
            <a:r>
              <a:rPr lang="en-GB" i="1" dirty="0"/>
              <a:t>Jobs</a:t>
            </a:r>
          </a:p>
          <a:p>
            <a:pPr lvl="1"/>
            <a:r>
              <a:rPr lang="en-GB" i="1" dirty="0"/>
              <a:t>Personal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 descr="C:\Users\l.roberts\AppData\Local\Microsoft\Windows\Temporary Internet Files\Content.IE5\HEPN0LIZ\FocusGroup2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8" y="304800"/>
            <a:ext cx="3429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605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 tIns="32146"/>
          <a:lstStyle/>
          <a:p>
            <a:pPr algn="ctr"/>
            <a:r>
              <a:rPr lang="en-GB" altLang="en-US" sz="3600" i="1" dirty="0">
                <a:solidFill>
                  <a:schemeClr val="tx1"/>
                </a:solidFill>
              </a:rPr>
              <a:t>Bilingualism in Wales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sz="3600" dirty="0" err="1">
                <a:solidFill>
                  <a:schemeClr val="tx1"/>
                </a:solidFill>
              </a:rPr>
              <a:t>Dwyieithrwydd</a:t>
            </a:r>
            <a:r>
              <a:rPr lang="en-GB" altLang="en-US" sz="3600" dirty="0">
                <a:solidFill>
                  <a:schemeClr val="tx1"/>
                </a:solidFill>
              </a:rPr>
              <a:t> </a:t>
            </a:r>
            <a:r>
              <a:rPr lang="en-GB" altLang="en-US" sz="3600" dirty="0" err="1">
                <a:solidFill>
                  <a:schemeClr val="tx1"/>
                </a:solidFill>
              </a:rPr>
              <a:t>yng</a:t>
            </a:r>
            <a:r>
              <a:rPr lang="en-GB" altLang="en-US" sz="3600" dirty="0">
                <a:solidFill>
                  <a:schemeClr val="tx1"/>
                </a:solidFill>
              </a:rPr>
              <a:t> </a:t>
            </a:r>
            <a:r>
              <a:rPr lang="en-GB" altLang="en-US" sz="3600" dirty="0" err="1">
                <a:solidFill>
                  <a:schemeClr val="tx1"/>
                </a:solidFill>
              </a:rPr>
              <a:t>Nghymru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4"/>
            <a:ext cx="4038600" cy="4709315"/>
          </a:xfrm>
        </p:spPr>
        <p:txBody>
          <a:bodyPr lIns="64291" tIns="32146" rIns="64291" bIns="32146">
            <a:normAutofit/>
          </a:bodyPr>
          <a:lstStyle/>
          <a:p>
            <a:pPr>
              <a:lnSpc>
                <a:spcPct val="120000"/>
              </a:lnSpc>
            </a:pPr>
            <a:r>
              <a:rPr lang="en-GB" altLang="en-US" dirty="0"/>
              <a:t>1964- </a:t>
            </a:r>
            <a:r>
              <a:rPr lang="en-GB" altLang="en-US" dirty="0" err="1"/>
              <a:t>Sefydlu’r</a:t>
            </a:r>
            <a:r>
              <a:rPr lang="en-GB" altLang="en-US" dirty="0"/>
              <a:t> </a:t>
            </a:r>
            <a:r>
              <a:rPr lang="en-GB" altLang="en-US" dirty="0" err="1"/>
              <a:t>Swyddfa</a:t>
            </a:r>
            <a:r>
              <a:rPr lang="en-GB" altLang="en-US" dirty="0"/>
              <a:t> </a:t>
            </a:r>
            <a:r>
              <a:rPr lang="en-GB" altLang="en-US" dirty="0" err="1"/>
              <a:t>Gymreig</a:t>
            </a:r>
            <a:r>
              <a:rPr lang="en-GB" altLang="en-US" dirty="0"/>
              <a:t> </a:t>
            </a:r>
            <a:r>
              <a:rPr lang="en-GB" altLang="en-US" dirty="0" err="1"/>
              <a:t>gan</a:t>
            </a:r>
            <a:r>
              <a:rPr lang="en-GB" altLang="en-US" dirty="0"/>
              <a:t> y </a:t>
            </a:r>
            <a:r>
              <a:rPr lang="en-GB" altLang="en-US" dirty="0" err="1"/>
              <a:t>Llywodraeth</a:t>
            </a:r>
            <a:r>
              <a:rPr lang="en-GB" altLang="en-US" dirty="0"/>
              <a:t> </a:t>
            </a:r>
            <a:r>
              <a:rPr lang="en-GB" altLang="en-US" dirty="0" err="1"/>
              <a:t>yng</a:t>
            </a:r>
            <a:r>
              <a:rPr lang="en-GB" altLang="en-US" dirty="0"/>
              <a:t> </a:t>
            </a:r>
            <a:r>
              <a:rPr lang="en-GB" altLang="en-US" dirty="0" err="1"/>
              <a:t>Nghaerdydd</a:t>
            </a:r>
            <a:r>
              <a:rPr lang="en-GB" altLang="en-US" dirty="0"/>
              <a:t> </a:t>
            </a:r>
            <a:r>
              <a:rPr lang="en-GB" altLang="en-US" dirty="0" err="1"/>
              <a:t>gydag</a:t>
            </a:r>
            <a:r>
              <a:rPr lang="en-GB" altLang="en-US" dirty="0"/>
              <a:t> </a:t>
            </a:r>
            <a:r>
              <a:rPr lang="en-GB" altLang="en-US" dirty="0" err="1"/>
              <a:t>Ysgrifennydd</a:t>
            </a:r>
            <a:r>
              <a:rPr lang="en-GB" altLang="en-US" dirty="0"/>
              <a:t> </a:t>
            </a:r>
            <a:r>
              <a:rPr lang="en-GB" altLang="en-US" dirty="0" err="1"/>
              <a:t>Cymru</a:t>
            </a:r>
            <a:endParaRPr lang="en-GB" altLang="en-US" dirty="0"/>
          </a:p>
          <a:p>
            <a:pPr>
              <a:lnSpc>
                <a:spcPct val="120000"/>
              </a:lnSpc>
            </a:pPr>
            <a:r>
              <a:rPr lang="en-GB" altLang="en-US" dirty="0" err="1"/>
              <a:t>Awdurdod</a:t>
            </a:r>
            <a:r>
              <a:rPr lang="en-GB" altLang="en-US" dirty="0"/>
              <a:t> </a:t>
            </a:r>
            <a:r>
              <a:rPr lang="en-GB" altLang="en-US" dirty="0" err="1"/>
              <a:t>dros</a:t>
            </a:r>
            <a:r>
              <a:rPr lang="en-GB" altLang="en-US" dirty="0"/>
              <a:t> </a:t>
            </a:r>
            <a:r>
              <a:rPr lang="en-GB" altLang="en-US" dirty="0" err="1"/>
              <a:t>gynllunio</a:t>
            </a:r>
            <a:r>
              <a:rPr lang="en-GB" altLang="en-US" dirty="0"/>
              <a:t> </a:t>
            </a:r>
            <a:r>
              <a:rPr lang="en-GB" altLang="en-US" dirty="0" err="1"/>
              <a:t>economaudd</a:t>
            </a:r>
            <a:r>
              <a:rPr lang="en-GB" altLang="en-US" dirty="0"/>
              <a:t>, tai, </a:t>
            </a:r>
            <a:r>
              <a:rPr lang="en-GB" altLang="en-US" dirty="0" err="1"/>
              <a:t>parciau</a:t>
            </a:r>
            <a:r>
              <a:rPr lang="en-GB" altLang="en-US" dirty="0"/>
              <a:t> </a:t>
            </a:r>
            <a:r>
              <a:rPr lang="en-GB" altLang="en-US" dirty="0" err="1"/>
              <a:t>cenedlaethol</a:t>
            </a:r>
            <a:r>
              <a:rPr lang="en-GB" altLang="en-US" dirty="0"/>
              <a:t>, </a:t>
            </a:r>
            <a:r>
              <a:rPr lang="en-GB" altLang="en-US" dirty="0" err="1"/>
              <a:t>adeiladau</a:t>
            </a:r>
            <a:r>
              <a:rPr lang="en-GB" altLang="en-US" dirty="0"/>
              <a:t> </a:t>
            </a:r>
            <a:r>
              <a:rPr lang="en-GB" altLang="en-US" dirty="0" err="1"/>
              <a:t>hanesyddol</a:t>
            </a:r>
            <a:r>
              <a:rPr lang="en-GB" altLang="en-US" dirty="0"/>
              <a:t> a </a:t>
            </a:r>
            <a:r>
              <a:rPr lang="en-GB" altLang="en-US" dirty="0" err="1"/>
              <a:t>gweithgareddau</a:t>
            </a:r>
            <a:r>
              <a:rPr lang="en-GB" altLang="en-US" dirty="0"/>
              <a:t> </a:t>
            </a:r>
            <a:r>
              <a:rPr lang="en-GB" altLang="en-US" dirty="0" err="1"/>
              <a:t>diwylliannol</a:t>
            </a:r>
            <a:endParaRPr lang="en-GB" altLang="en-US" dirty="0"/>
          </a:p>
          <a:p>
            <a:pPr>
              <a:lnSpc>
                <a:spcPct val="120000"/>
              </a:lnSpc>
            </a:pPr>
            <a:r>
              <a:rPr lang="en-GB" altLang="en-US" dirty="0" err="1"/>
              <a:t>Mwy</a:t>
            </a:r>
            <a:r>
              <a:rPr lang="en-GB" altLang="en-US" dirty="0"/>
              <a:t> o </a:t>
            </a:r>
            <a:r>
              <a:rPr lang="en-GB" altLang="en-US" dirty="0" err="1"/>
              <a:t>gysylltiadau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datblygu</a:t>
            </a:r>
            <a:r>
              <a:rPr lang="en-GB" altLang="en-US" dirty="0"/>
              <a:t> </a:t>
            </a:r>
            <a:r>
              <a:rPr lang="en-GB" altLang="en-US" dirty="0" err="1"/>
              <a:t>gyda’r</a:t>
            </a:r>
            <a:r>
              <a:rPr lang="en-GB" altLang="en-US" dirty="0"/>
              <a:t> </a:t>
            </a:r>
            <a:r>
              <a:rPr lang="en-GB" altLang="en-US" dirty="0" err="1"/>
              <a:t>Swyddfa</a:t>
            </a:r>
            <a:r>
              <a:rPr lang="en-GB" altLang="en-US" dirty="0"/>
              <a:t> </a:t>
            </a:r>
            <a:r>
              <a:rPr lang="en-GB" altLang="en-US" dirty="0" err="1"/>
              <a:t>Gymreig</a:t>
            </a:r>
            <a:r>
              <a:rPr lang="en-GB" altLang="en-US" dirty="0"/>
              <a:t> am  </a:t>
            </a:r>
            <a:r>
              <a:rPr lang="en-GB" altLang="en-US" dirty="0" err="1"/>
              <a:t>hawliau’r</a:t>
            </a:r>
            <a:r>
              <a:rPr lang="en-GB" altLang="en-US" dirty="0"/>
              <a:t> </a:t>
            </a:r>
            <a:r>
              <a:rPr lang="en-GB" altLang="en-US" dirty="0" err="1"/>
              <a:t>iaith</a:t>
            </a:r>
            <a:r>
              <a:rPr lang="en-GB" altLang="en-US" dirty="0"/>
              <a:t> </a:t>
            </a:r>
          </a:p>
          <a:p>
            <a:endParaRPr lang="en-GB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1920084"/>
            <a:ext cx="4038600" cy="4937915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altLang="en-US" i="1" dirty="0"/>
              <a:t>In 1964 the Welsh Office was established in Cardiff, by the Government , with a Welsh Secretary of State</a:t>
            </a:r>
          </a:p>
          <a:p>
            <a:pPr>
              <a:lnSpc>
                <a:spcPct val="120000"/>
              </a:lnSpc>
            </a:pPr>
            <a:r>
              <a:rPr lang="en-US" altLang="en-US" i="1" dirty="0"/>
              <a:t>Administrative authority over economic planning, housing, local government, Welsh national parks, historic buildings and cultural activities</a:t>
            </a:r>
          </a:p>
          <a:p>
            <a:pPr>
              <a:lnSpc>
                <a:spcPct val="120000"/>
              </a:lnSpc>
            </a:pPr>
            <a:r>
              <a:rPr lang="en-US" altLang="en-US" i="1" dirty="0"/>
              <a:t>The Welsh Office became increasingly associated with Welsh language rights </a:t>
            </a:r>
            <a:endParaRPr lang="cy-GB" i="1" dirty="0"/>
          </a:p>
        </p:txBody>
      </p:sp>
    </p:spTree>
    <p:extLst>
      <p:ext uri="{BB962C8B-B14F-4D97-AF65-F5344CB8AC3E}">
        <p14:creationId xmlns:p14="http://schemas.microsoft.com/office/powerpoint/2010/main" val="34005851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 tIns="32146"/>
          <a:lstStyle/>
          <a:p>
            <a:pPr algn="r"/>
            <a:r>
              <a:rPr lang="en-GB" altLang="en-US" sz="3600" i="1" dirty="0">
                <a:solidFill>
                  <a:schemeClr val="tx1"/>
                </a:solidFill>
              </a:rPr>
              <a:t>Bilingualism in Wales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sz="3600" dirty="0" err="1">
                <a:solidFill>
                  <a:schemeClr val="tx1"/>
                </a:solidFill>
              </a:rPr>
              <a:t>Dwyieithrwydd</a:t>
            </a:r>
            <a:r>
              <a:rPr lang="en-GB" altLang="en-US" sz="3600" dirty="0">
                <a:solidFill>
                  <a:schemeClr val="tx1"/>
                </a:solidFill>
              </a:rPr>
              <a:t> </a:t>
            </a:r>
            <a:r>
              <a:rPr lang="en-GB" altLang="en-US" sz="3600" dirty="0" err="1">
                <a:solidFill>
                  <a:schemeClr val="tx1"/>
                </a:solidFill>
              </a:rPr>
              <a:t>yng</a:t>
            </a:r>
            <a:r>
              <a:rPr lang="en-GB" altLang="en-US" sz="3600" dirty="0">
                <a:solidFill>
                  <a:schemeClr val="tx1"/>
                </a:solidFill>
              </a:rPr>
              <a:t> </a:t>
            </a:r>
            <a:r>
              <a:rPr lang="en-GB" altLang="en-US" sz="3600" dirty="0" err="1">
                <a:solidFill>
                  <a:schemeClr val="tx1"/>
                </a:solidFill>
              </a:rPr>
              <a:t>Nghymru</a:t>
            </a:r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33599"/>
            <a:ext cx="4038600" cy="4221326"/>
          </a:xfrm>
        </p:spPr>
        <p:txBody>
          <a:bodyPr lIns="64291" tIns="32146" rIns="64291" bIns="32146">
            <a:normAutofit/>
          </a:bodyPr>
          <a:lstStyle/>
          <a:p>
            <a:r>
              <a:rPr lang="en-US" altLang="en-US" dirty="0" err="1"/>
              <a:t>Rhoddodd</a:t>
            </a:r>
            <a:r>
              <a:rPr lang="en-US" altLang="en-US" dirty="0"/>
              <a:t> </a:t>
            </a:r>
            <a:r>
              <a:rPr lang="en-US" altLang="en-US" dirty="0" err="1"/>
              <a:t>Mesur</a:t>
            </a:r>
            <a:r>
              <a:rPr lang="en-US" altLang="en-US" dirty="0"/>
              <a:t> </a:t>
            </a:r>
            <a:r>
              <a:rPr lang="en-US" altLang="en-US" dirty="0" err="1"/>
              <a:t>yr</a:t>
            </a:r>
            <a:r>
              <a:rPr lang="en-US" altLang="en-US" dirty="0"/>
              <a:t> </a:t>
            </a:r>
            <a:r>
              <a:rPr lang="en-US" altLang="en-US" dirty="0" err="1"/>
              <a:t>Iaith</a:t>
            </a:r>
            <a:r>
              <a:rPr lang="en-US" altLang="en-US" dirty="0"/>
              <a:t> </a:t>
            </a:r>
            <a:r>
              <a:rPr lang="en-US" altLang="en-US" dirty="0" err="1"/>
              <a:t>Gymraeg</a:t>
            </a:r>
            <a:r>
              <a:rPr lang="en-US" altLang="en-US" dirty="0"/>
              <a:t> (1967) </a:t>
            </a:r>
            <a:r>
              <a:rPr lang="en-US" altLang="en-US" dirty="0" err="1"/>
              <a:t>statws</a:t>
            </a:r>
            <a:r>
              <a:rPr lang="en-US" altLang="en-US" dirty="0"/>
              <a:t> </a:t>
            </a:r>
            <a:r>
              <a:rPr lang="en-US" altLang="en-US" dirty="0" err="1"/>
              <a:t>cyfartall</a:t>
            </a:r>
            <a:r>
              <a:rPr lang="en-US" altLang="en-US" dirty="0"/>
              <a:t> </a:t>
            </a:r>
            <a:r>
              <a:rPr lang="en-US" altLang="en-US" dirty="0" err="1"/>
              <a:t>i’r</a:t>
            </a:r>
            <a:r>
              <a:rPr lang="en-US" altLang="en-US" dirty="0"/>
              <a:t> </a:t>
            </a:r>
            <a:r>
              <a:rPr lang="en-US" altLang="en-US" dirty="0" err="1"/>
              <a:t>iaith</a:t>
            </a:r>
            <a:r>
              <a:rPr lang="en-US" altLang="en-US" dirty="0"/>
              <a:t> </a:t>
            </a:r>
            <a:r>
              <a:rPr lang="en-US" altLang="en-US" dirty="0" err="1"/>
              <a:t>Gymraeg</a:t>
            </a:r>
            <a:r>
              <a:rPr lang="en-US" altLang="en-US" dirty="0"/>
              <a:t> </a:t>
            </a:r>
            <a:r>
              <a:rPr lang="en-US" altLang="en-US" b="1" dirty="0" err="1"/>
              <a:t>mewn</a:t>
            </a:r>
            <a:r>
              <a:rPr lang="en-US" altLang="en-US" b="1" dirty="0"/>
              <a:t> </a:t>
            </a:r>
            <a:r>
              <a:rPr lang="en-US" altLang="en-US" b="1" dirty="0" err="1"/>
              <a:t>llysoedd</a:t>
            </a:r>
            <a:r>
              <a:rPr lang="en-US" altLang="en-US" b="1" dirty="0"/>
              <a:t> barn</a:t>
            </a:r>
          </a:p>
          <a:p>
            <a:r>
              <a:rPr lang="en-US" altLang="en-US" dirty="0" err="1"/>
              <a:t>Cafwyd</a:t>
            </a:r>
            <a:r>
              <a:rPr lang="en-US" altLang="en-US" dirty="0"/>
              <a:t> </a:t>
            </a:r>
            <a:r>
              <a:rPr lang="en-US" altLang="en-US" dirty="0" err="1"/>
              <a:t>Deddf</a:t>
            </a:r>
            <a:r>
              <a:rPr lang="en-US" altLang="en-US" dirty="0"/>
              <a:t> </a:t>
            </a:r>
            <a:r>
              <a:rPr lang="en-US" altLang="en-US" dirty="0" err="1"/>
              <a:t>Iaith</a:t>
            </a:r>
            <a:r>
              <a:rPr lang="en-US" altLang="en-US" dirty="0"/>
              <a:t> </a:t>
            </a:r>
            <a:r>
              <a:rPr lang="en-US" altLang="en-US" dirty="0" err="1"/>
              <a:t>yn</a:t>
            </a:r>
            <a:r>
              <a:rPr lang="en-US" altLang="en-US" dirty="0"/>
              <a:t> </a:t>
            </a:r>
            <a:r>
              <a:rPr lang="en-US" altLang="en-US" dirty="0" err="1"/>
              <a:t>ers</a:t>
            </a:r>
            <a:r>
              <a:rPr lang="en-US" altLang="en-US" dirty="0"/>
              <a:t> </a:t>
            </a:r>
            <a:r>
              <a:rPr lang="en-US" altLang="en-US" dirty="0" err="1"/>
              <a:t>hynny</a:t>
            </a:r>
            <a:r>
              <a:rPr lang="en-US" altLang="en-US" dirty="0"/>
              <a:t> ( 1993 &amp; 2011)</a:t>
            </a:r>
          </a:p>
          <a:p>
            <a:r>
              <a:rPr lang="en-US" altLang="en-US" dirty="0" err="1"/>
              <a:t>Sefydlwyd</a:t>
            </a:r>
            <a:r>
              <a:rPr lang="en-US" altLang="en-US" dirty="0"/>
              <a:t> </a:t>
            </a:r>
            <a:r>
              <a:rPr lang="en-US" altLang="en-US" dirty="0" err="1"/>
              <a:t>Bwrdd</a:t>
            </a:r>
            <a:r>
              <a:rPr lang="en-US" altLang="en-US" dirty="0"/>
              <a:t> </a:t>
            </a:r>
            <a:r>
              <a:rPr lang="en-US" altLang="en-US" dirty="0" err="1"/>
              <a:t>yr</a:t>
            </a:r>
            <a:r>
              <a:rPr lang="en-US" altLang="en-US" dirty="0"/>
              <a:t> </a:t>
            </a:r>
            <a:r>
              <a:rPr lang="en-US" altLang="en-US" dirty="0" err="1"/>
              <a:t>Iaith</a:t>
            </a:r>
            <a:r>
              <a:rPr lang="en-US" altLang="en-US" dirty="0"/>
              <a:t> </a:t>
            </a:r>
            <a:r>
              <a:rPr lang="en-US" altLang="en-US" dirty="0" err="1"/>
              <a:t>yn</a:t>
            </a:r>
            <a:r>
              <a:rPr lang="en-US" altLang="en-US" dirty="0"/>
              <a:t> 1993 </a:t>
            </a:r>
            <a:r>
              <a:rPr lang="en-US" altLang="en-US" dirty="0" err="1"/>
              <a:t>i</a:t>
            </a:r>
            <a:r>
              <a:rPr lang="en-US" altLang="en-US" dirty="0"/>
              <a:t> </a:t>
            </a:r>
            <a:r>
              <a:rPr lang="en-US" altLang="en-US" dirty="0" err="1"/>
              <a:t>hybu</a:t>
            </a:r>
            <a:r>
              <a:rPr lang="en-US" altLang="en-US" dirty="0"/>
              <a:t> a </a:t>
            </a:r>
            <a:r>
              <a:rPr lang="en-US" altLang="en-US" dirty="0" err="1"/>
              <a:t>hwyluso’r</a:t>
            </a:r>
            <a:r>
              <a:rPr lang="en-US" altLang="en-US" dirty="0"/>
              <a:t> </a:t>
            </a:r>
            <a:r>
              <a:rPr lang="en-US" altLang="en-US" dirty="0" err="1"/>
              <a:t>defnydd</a:t>
            </a:r>
            <a:r>
              <a:rPr lang="en-US" altLang="en-US" dirty="0"/>
              <a:t> </a:t>
            </a:r>
            <a:r>
              <a:rPr lang="en-US" altLang="en-US" dirty="0" err="1"/>
              <a:t>o’r</a:t>
            </a:r>
            <a:r>
              <a:rPr lang="en-US" altLang="en-US" dirty="0"/>
              <a:t> </a:t>
            </a:r>
            <a:r>
              <a:rPr lang="en-US" altLang="en-US" dirty="0" err="1"/>
              <a:t>iaith</a:t>
            </a:r>
            <a:r>
              <a:rPr lang="en-US" altLang="en-US" dirty="0"/>
              <a:t> </a:t>
            </a:r>
            <a:r>
              <a:rPr lang="en-US" altLang="en-US" dirty="0" err="1"/>
              <a:t>Gymraeg</a:t>
            </a:r>
            <a:r>
              <a:rPr lang="en-US" altLang="en-US" dirty="0"/>
              <a:t> </a:t>
            </a:r>
            <a:r>
              <a:rPr lang="en-US" altLang="en-US" dirty="0" err="1"/>
              <a:t>yn</a:t>
            </a:r>
            <a:r>
              <a:rPr lang="en-US" altLang="en-US" dirty="0"/>
              <a:t> </a:t>
            </a:r>
            <a:r>
              <a:rPr lang="en-US" altLang="en-US" dirty="0" err="1"/>
              <a:t>gyhoeddus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2133599"/>
            <a:ext cx="4038600" cy="4221325"/>
          </a:xfrm>
        </p:spPr>
        <p:txBody>
          <a:bodyPr>
            <a:normAutofit/>
          </a:bodyPr>
          <a:lstStyle/>
          <a:p>
            <a:r>
              <a:rPr lang="en-US" altLang="cy-GB" i="1" dirty="0"/>
              <a:t>Welsh Language Act 1967 gave Welsh the same status as English </a:t>
            </a:r>
            <a:r>
              <a:rPr lang="en-US" altLang="cy-GB" b="1" i="1" dirty="0"/>
              <a:t>in law courts</a:t>
            </a:r>
          </a:p>
          <a:p>
            <a:r>
              <a:rPr lang="en-US" altLang="cy-GB" i="1" dirty="0"/>
              <a:t>Further Welsh language Acts 1993 &amp; 2011</a:t>
            </a:r>
          </a:p>
          <a:p>
            <a:r>
              <a:rPr lang="en-US" altLang="cy-GB" i="1" dirty="0"/>
              <a:t>The Welsh Language Board (1993) given official recognition to promote and facilitate the use of Welsh language in public life</a:t>
            </a:r>
          </a:p>
          <a:p>
            <a:endParaRPr lang="cy-GB" dirty="0"/>
          </a:p>
        </p:txBody>
      </p:sp>
      <p:pic>
        <p:nvPicPr>
          <p:cNvPr id="6147" name="Picture 3" descr="C:\Users\l.roberts\AppData\Local\Microsoft\Windows\Temporary Internet Files\Content.IE5\UU4Z21D1\scales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11430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007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 tIns="32146">
            <a:normAutofit/>
          </a:bodyPr>
          <a:lstStyle/>
          <a:p>
            <a:pPr algn="r"/>
            <a:r>
              <a:rPr lang="en-GB" altLang="cy-GB" sz="3200" i="1" dirty="0">
                <a:solidFill>
                  <a:schemeClr val="tx1"/>
                </a:solidFill>
              </a:rPr>
              <a:t>Education Reform Act </a:t>
            </a:r>
            <a:r>
              <a:rPr lang="en-GB" altLang="cy-GB" sz="3200" b="1" i="1" dirty="0">
                <a:solidFill>
                  <a:schemeClr val="tx1"/>
                </a:solidFill>
              </a:rPr>
              <a:t>1988</a:t>
            </a:r>
            <a:br>
              <a:rPr lang="en-GB" altLang="cy-GB" sz="3200" b="1" dirty="0">
                <a:solidFill>
                  <a:schemeClr val="tx1"/>
                </a:solidFill>
              </a:rPr>
            </a:br>
            <a:r>
              <a:rPr lang="en-GB" altLang="cy-GB" sz="3200" dirty="0" err="1">
                <a:solidFill>
                  <a:schemeClr val="tx1"/>
                </a:solidFill>
              </a:rPr>
              <a:t>Deddf</a:t>
            </a:r>
            <a:r>
              <a:rPr lang="en-GB" altLang="cy-GB" sz="3200" dirty="0">
                <a:solidFill>
                  <a:schemeClr val="tx1"/>
                </a:solidFill>
              </a:rPr>
              <a:t> </a:t>
            </a:r>
            <a:r>
              <a:rPr lang="en-GB" altLang="cy-GB" sz="3200" dirty="0" err="1">
                <a:solidFill>
                  <a:schemeClr val="tx1"/>
                </a:solidFill>
              </a:rPr>
              <a:t>Diwygio</a:t>
            </a:r>
            <a:r>
              <a:rPr lang="en-GB" altLang="cy-GB" sz="3200" dirty="0">
                <a:solidFill>
                  <a:schemeClr val="tx1"/>
                </a:solidFill>
              </a:rPr>
              <a:t> </a:t>
            </a:r>
            <a:r>
              <a:rPr lang="en-GB" altLang="cy-GB" sz="3200" dirty="0" err="1">
                <a:solidFill>
                  <a:schemeClr val="tx1"/>
                </a:solidFill>
              </a:rPr>
              <a:t>Addysg</a:t>
            </a:r>
            <a:r>
              <a:rPr lang="en-GB" altLang="cy-GB" sz="3200" dirty="0">
                <a:solidFill>
                  <a:schemeClr val="tx1"/>
                </a:solidFill>
              </a:rPr>
              <a:t> </a:t>
            </a:r>
            <a:r>
              <a:rPr lang="en-GB" altLang="cy-GB" sz="3200" b="1" dirty="0">
                <a:solidFill>
                  <a:schemeClr val="tx1"/>
                </a:solidFill>
              </a:rPr>
              <a:t>1988</a:t>
            </a:r>
            <a:endParaRPr lang="en-US" altLang="cy-GB" sz="3200" b="1" dirty="0">
              <a:solidFill>
                <a:schemeClr val="tx1"/>
              </a:solidFill>
            </a:endParaRPr>
          </a:p>
        </p:txBody>
      </p:sp>
      <p:sp>
        <p:nvSpPr>
          <p:cNvPr id="21507" name="Content Placeholder 2"/>
          <p:cNvSpPr>
            <a:spLocks noGrp="1"/>
          </p:cNvSpPr>
          <p:nvPr>
            <p:ph sz="half" idx="1"/>
          </p:nvPr>
        </p:nvSpPr>
        <p:spPr>
          <a:xfrm>
            <a:off x="421943" y="1920084"/>
            <a:ext cx="4038600" cy="4191155"/>
          </a:xfrm>
        </p:spPr>
        <p:txBody>
          <a:bodyPr lIns="64291" tIns="32146" rIns="64291" bIns="32146">
            <a:normAutofit/>
          </a:bodyPr>
          <a:lstStyle/>
          <a:p>
            <a:r>
              <a:rPr lang="en-US" altLang="cy-GB" dirty="0"/>
              <a:t>Y </a:t>
            </a:r>
            <a:r>
              <a:rPr lang="en-US" altLang="cy-GB" dirty="0" err="1"/>
              <a:t>Cwricwlwm</a:t>
            </a:r>
            <a:r>
              <a:rPr lang="en-US" altLang="cy-GB" dirty="0"/>
              <a:t> </a:t>
            </a:r>
            <a:r>
              <a:rPr lang="en-US" altLang="cy-GB" dirty="0" err="1"/>
              <a:t>Cenedlaethol</a:t>
            </a:r>
            <a:endParaRPr lang="en-US" altLang="cy-GB" dirty="0"/>
          </a:p>
          <a:p>
            <a:r>
              <a:rPr lang="en-US" altLang="cy-GB" dirty="0" err="1"/>
              <a:t>Cymraeg</a:t>
            </a:r>
            <a:r>
              <a:rPr lang="en-US" altLang="cy-GB" dirty="0"/>
              <a:t> </a:t>
            </a:r>
            <a:r>
              <a:rPr lang="en-US" altLang="cy-GB" dirty="0" err="1"/>
              <a:t>yn</a:t>
            </a:r>
            <a:r>
              <a:rPr lang="en-US" altLang="cy-GB" dirty="0"/>
              <a:t> </a:t>
            </a:r>
            <a:r>
              <a:rPr lang="en-US" altLang="cy-GB" dirty="0" err="1"/>
              <a:t>cael</a:t>
            </a:r>
            <a:r>
              <a:rPr lang="en-US" altLang="cy-GB" dirty="0"/>
              <a:t> </a:t>
            </a:r>
            <a:r>
              <a:rPr lang="en-US" altLang="cy-GB" dirty="0" err="1"/>
              <a:t>ei</a:t>
            </a:r>
            <a:r>
              <a:rPr lang="en-US" altLang="cy-GB" dirty="0"/>
              <a:t> </a:t>
            </a:r>
            <a:r>
              <a:rPr lang="en-US" altLang="cy-GB" dirty="0" err="1"/>
              <a:t>adnabod</a:t>
            </a:r>
            <a:r>
              <a:rPr lang="en-US" altLang="cy-GB" dirty="0"/>
              <a:t> </a:t>
            </a:r>
            <a:r>
              <a:rPr lang="en-US" altLang="cy-GB" dirty="0" err="1"/>
              <a:t>fel</a:t>
            </a:r>
            <a:r>
              <a:rPr lang="en-US" altLang="cy-GB" dirty="0"/>
              <a:t> </a:t>
            </a:r>
            <a:r>
              <a:rPr lang="en-US" altLang="cy-GB" dirty="0" err="1"/>
              <a:t>pwnc</a:t>
            </a:r>
            <a:r>
              <a:rPr lang="en-US" altLang="cy-GB" dirty="0"/>
              <a:t> </a:t>
            </a:r>
            <a:r>
              <a:rPr lang="en-US" altLang="cy-GB" dirty="0" err="1"/>
              <a:t>craidd</a:t>
            </a:r>
            <a:r>
              <a:rPr lang="en-US" altLang="cy-GB" dirty="0"/>
              <a:t> </a:t>
            </a:r>
            <a:r>
              <a:rPr lang="en-US" altLang="cy-GB" dirty="0" err="1"/>
              <a:t>mewn</a:t>
            </a:r>
            <a:r>
              <a:rPr lang="en-US" altLang="cy-GB" dirty="0"/>
              <a:t> </a:t>
            </a:r>
            <a:r>
              <a:rPr lang="en-US" altLang="cy-GB" dirty="0" err="1"/>
              <a:t>ysgolion</a:t>
            </a:r>
            <a:r>
              <a:rPr lang="en-US" altLang="cy-GB" dirty="0"/>
              <a:t> </a:t>
            </a:r>
            <a:r>
              <a:rPr lang="en-US" altLang="cy-GB" dirty="0" err="1"/>
              <a:t>cyfrwng</a:t>
            </a:r>
            <a:r>
              <a:rPr lang="en-US" altLang="cy-GB" dirty="0"/>
              <a:t> </a:t>
            </a:r>
            <a:r>
              <a:rPr lang="en-US" altLang="cy-GB" dirty="0" err="1"/>
              <a:t>Cymraeg</a:t>
            </a:r>
            <a:r>
              <a:rPr lang="en-US" altLang="cy-GB" dirty="0"/>
              <a:t> </a:t>
            </a:r>
            <a:r>
              <a:rPr lang="en-US" altLang="cy-GB" dirty="0" err="1"/>
              <a:t>yn</a:t>
            </a:r>
            <a:r>
              <a:rPr lang="en-US" altLang="cy-GB" dirty="0"/>
              <a:t> 1988</a:t>
            </a:r>
          </a:p>
          <a:p>
            <a:r>
              <a:rPr lang="en-GB" altLang="cy-GB" dirty="0"/>
              <a:t>( </a:t>
            </a:r>
            <a:r>
              <a:rPr lang="en-GB" altLang="cy-GB" dirty="0" err="1"/>
              <a:t>Llai</a:t>
            </a:r>
            <a:r>
              <a:rPr lang="en-GB" altLang="cy-GB" dirty="0"/>
              <a:t> </a:t>
            </a:r>
            <a:r>
              <a:rPr lang="en-GB" altLang="cy-GB" dirty="0" err="1"/>
              <a:t>na</a:t>
            </a:r>
            <a:r>
              <a:rPr lang="en-GB" altLang="cy-GB" dirty="0"/>
              <a:t> 30 </a:t>
            </a:r>
            <a:r>
              <a:rPr lang="en-GB" altLang="cy-GB" dirty="0" err="1"/>
              <a:t>mlynedd</a:t>
            </a:r>
            <a:r>
              <a:rPr lang="en-GB" altLang="cy-GB" dirty="0"/>
              <a:t> </a:t>
            </a:r>
            <a:r>
              <a:rPr lang="en-GB" altLang="cy-GB" dirty="0" err="1"/>
              <a:t>yn</a:t>
            </a:r>
            <a:r>
              <a:rPr lang="en-GB" altLang="cy-GB" dirty="0"/>
              <a:t> </a:t>
            </a:r>
            <a:r>
              <a:rPr lang="en-GB" altLang="cy-GB" dirty="0" err="1"/>
              <a:t>ôl</a:t>
            </a:r>
            <a:r>
              <a:rPr lang="en-GB" altLang="cy-GB" dirty="0"/>
              <a:t>)</a:t>
            </a:r>
            <a:endParaRPr lang="en-US" altLang="cy-GB" dirty="0"/>
          </a:p>
          <a:p>
            <a:r>
              <a:rPr lang="en-US" altLang="cy-GB" dirty="0" err="1"/>
              <a:t>Pwnc</a:t>
            </a:r>
            <a:r>
              <a:rPr lang="en-US" altLang="cy-GB" dirty="0"/>
              <a:t> </a:t>
            </a:r>
            <a:r>
              <a:rPr lang="en-US" altLang="cy-GB" dirty="0" err="1"/>
              <a:t>sylfaen</a:t>
            </a:r>
            <a:r>
              <a:rPr lang="en-US" altLang="cy-GB" dirty="0"/>
              <a:t> </a:t>
            </a:r>
            <a:r>
              <a:rPr lang="en-US" altLang="cy-GB" b="1" dirty="0" err="1"/>
              <a:t>ymhob</a:t>
            </a:r>
            <a:r>
              <a:rPr lang="en-US" altLang="cy-GB" b="1" dirty="0"/>
              <a:t> </a:t>
            </a:r>
            <a:r>
              <a:rPr lang="en-US" altLang="cy-GB" b="1" dirty="0" err="1"/>
              <a:t>ysgol</a:t>
            </a:r>
            <a:r>
              <a:rPr lang="en-US" altLang="cy-GB" b="1" dirty="0"/>
              <a:t> </a:t>
            </a:r>
            <a:r>
              <a:rPr lang="en-US" altLang="cy-GB" b="1" dirty="0" err="1"/>
              <a:t>arall</a:t>
            </a:r>
            <a:r>
              <a:rPr lang="en-US" altLang="cy-GB" b="1" dirty="0"/>
              <a:t> </a:t>
            </a:r>
            <a:r>
              <a:rPr lang="en-US" altLang="cy-GB" dirty="0" err="1"/>
              <a:t>yn</a:t>
            </a:r>
            <a:r>
              <a:rPr lang="en-US" altLang="cy-GB" dirty="0"/>
              <a:t> </a:t>
            </a:r>
            <a:r>
              <a:rPr lang="en-US" altLang="cy-GB" dirty="0" err="1"/>
              <a:t>Nghymru</a:t>
            </a:r>
            <a:endParaRPr lang="en-US" altLang="cy-GB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altLang="cy-GB" i="1" dirty="0"/>
              <a:t>National Curriculum</a:t>
            </a:r>
          </a:p>
          <a:p>
            <a:r>
              <a:rPr lang="en-US" altLang="cy-GB" i="1" dirty="0"/>
              <a:t>Welsh recognized as a “core subject” in Welsh-medium schools in 1988</a:t>
            </a:r>
          </a:p>
          <a:p>
            <a:r>
              <a:rPr lang="en-GB" altLang="cy-GB" i="1" dirty="0"/>
              <a:t>( Less than 30 years ago)</a:t>
            </a:r>
            <a:endParaRPr lang="en-US" altLang="cy-GB" i="1" dirty="0"/>
          </a:p>
          <a:p>
            <a:r>
              <a:rPr lang="en-US" altLang="cy-GB" i="1" dirty="0"/>
              <a:t>Given status as a foundation subject for </a:t>
            </a:r>
            <a:r>
              <a:rPr lang="en-US" altLang="cy-GB" b="1" i="1" dirty="0"/>
              <a:t>all other schools </a:t>
            </a:r>
            <a:r>
              <a:rPr lang="en-US" altLang="cy-GB" i="1" dirty="0"/>
              <a:t>in Wales</a:t>
            </a:r>
          </a:p>
          <a:p>
            <a:pPr marL="0" indent="0">
              <a:buNone/>
            </a:pPr>
            <a:endParaRPr lang="en-US" altLang="cy-GB" i="1" dirty="0"/>
          </a:p>
          <a:p>
            <a:endParaRPr lang="cy-GB" i="1" dirty="0"/>
          </a:p>
        </p:txBody>
      </p:sp>
    </p:spTree>
    <p:extLst>
      <p:ext uri="{BB962C8B-B14F-4D97-AF65-F5344CB8AC3E}">
        <p14:creationId xmlns:p14="http://schemas.microsoft.com/office/powerpoint/2010/main" val="2473357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dirty="0" err="1">
                <a:solidFill>
                  <a:schemeClr val="tx1"/>
                </a:solidFill>
              </a:rPr>
              <a:t>Profiadau</a:t>
            </a:r>
            <a:r>
              <a:rPr lang="en-GB" dirty="0">
                <a:solidFill>
                  <a:schemeClr val="tx1"/>
                </a:solidFill>
              </a:rPr>
              <a:t>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Experiences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Trafodwch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phartner</a:t>
            </a:r>
            <a:endParaRPr lang="en-GB" dirty="0"/>
          </a:p>
          <a:p>
            <a:r>
              <a:rPr lang="en-GB" dirty="0"/>
              <a:t>Beth </a:t>
            </a:r>
            <a:r>
              <a:rPr lang="en-GB" dirty="0" err="1"/>
              <a:t>yw’ch</a:t>
            </a:r>
            <a:r>
              <a:rPr lang="en-GB" dirty="0"/>
              <a:t> </a:t>
            </a:r>
            <a:r>
              <a:rPr lang="en-GB" dirty="0" err="1"/>
              <a:t>profiad</a:t>
            </a:r>
            <a:r>
              <a:rPr lang="en-GB" dirty="0"/>
              <a:t> chi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defnydd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iaith</a:t>
            </a:r>
            <a:r>
              <a:rPr lang="en-GB" dirty="0"/>
              <a:t> </a:t>
            </a:r>
            <a:r>
              <a:rPr lang="en-GB" dirty="0" err="1"/>
              <a:t>Gymraeg</a:t>
            </a:r>
            <a:endParaRPr lang="en-GB" dirty="0"/>
          </a:p>
          <a:p>
            <a:pPr lvl="1"/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ysgol</a:t>
            </a:r>
            <a:endParaRPr lang="en-GB" dirty="0"/>
          </a:p>
          <a:p>
            <a:pPr lvl="1"/>
            <a:r>
              <a:rPr lang="en-GB" dirty="0" err="1"/>
              <a:t>Adref</a:t>
            </a:r>
            <a:endParaRPr lang="en-GB" dirty="0"/>
          </a:p>
          <a:p>
            <a:pPr lvl="1"/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gymuned</a:t>
            </a:r>
            <a:endParaRPr lang="en-GB" dirty="0"/>
          </a:p>
          <a:p>
            <a:pPr marL="393192" lvl="1" indent="0"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i="1" dirty="0"/>
              <a:t>Discuss with a partner</a:t>
            </a:r>
          </a:p>
          <a:p>
            <a:r>
              <a:rPr lang="en-GB" i="1" dirty="0"/>
              <a:t>What is your experience of the use of the Welsh language </a:t>
            </a:r>
          </a:p>
          <a:p>
            <a:pPr lvl="1"/>
            <a:r>
              <a:rPr lang="en-GB" i="1" dirty="0"/>
              <a:t>In school</a:t>
            </a:r>
          </a:p>
          <a:p>
            <a:pPr lvl="1"/>
            <a:r>
              <a:rPr lang="en-GB" i="1" dirty="0"/>
              <a:t>At home</a:t>
            </a:r>
          </a:p>
          <a:p>
            <a:pPr lvl="1"/>
            <a:r>
              <a:rPr lang="en-GB" i="1" dirty="0"/>
              <a:t>In the community</a:t>
            </a:r>
          </a:p>
          <a:p>
            <a:pPr marL="393192" lvl="1" indent="0">
              <a:buNone/>
            </a:pPr>
            <a:endParaRPr lang="en-GB" i="1" dirty="0"/>
          </a:p>
        </p:txBody>
      </p:sp>
      <p:pic>
        <p:nvPicPr>
          <p:cNvPr id="5" name="Picture 2" descr="C:\Users\l.roberts\AppData\Local\Microsoft\Windows\Temporary Internet Files\Content.IE5\HEPN0LIZ\FocusGroup2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8" y="304800"/>
            <a:ext cx="3429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201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 tIns="32146">
            <a:normAutofit/>
          </a:bodyPr>
          <a:lstStyle/>
          <a:p>
            <a:pPr algn="r"/>
            <a:r>
              <a:rPr lang="en-GB" altLang="cy-GB" dirty="0" err="1">
                <a:solidFill>
                  <a:schemeClr val="tx1"/>
                </a:solidFill>
              </a:rPr>
              <a:t>Heriau</a:t>
            </a:r>
            <a:br>
              <a:rPr lang="en-GB" altLang="cy-GB" dirty="0">
                <a:solidFill>
                  <a:schemeClr val="tx1"/>
                </a:solidFill>
              </a:rPr>
            </a:br>
            <a:r>
              <a:rPr lang="en-GB" altLang="cy-GB" dirty="0">
                <a:solidFill>
                  <a:schemeClr val="tx1"/>
                </a:solidFill>
              </a:rPr>
              <a:t>Challenges</a:t>
            </a:r>
            <a:endParaRPr lang="en-US" altLang="cy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52600"/>
            <a:ext cx="4038600" cy="5257800"/>
          </a:xfrm>
        </p:spPr>
        <p:txBody>
          <a:bodyPr lIns="64291" tIns="32146" rIns="64291" bIns="32146"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3200" dirty="0" err="1"/>
              <a:t>Gosoda</a:t>
            </a:r>
            <a:r>
              <a:rPr lang="en-US" sz="3200" dirty="0"/>
              <a:t> </a:t>
            </a:r>
            <a:r>
              <a:rPr lang="en-US" sz="3200" dirty="0" err="1"/>
              <a:t>Strategaeth</a:t>
            </a:r>
            <a:r>
              <a:rPr lang="en-US" sz="3200" dirty="0"/>
              <a:t> </a:t>
            </a:r>
            <a:r>
              <a:rPr lang="en-US" sz="3200" dirty="0" err="1"/>
              <a:t>ar</a:t>
            </a:r>
            <a:r>
              <a:rPr lang="en-US" sz="3200" dirty="0"/>
              <a:t> </a:t>
            </a:r>
            <a:r>
              <a:rPr lang="en-US" sz="3200" dirty="0" err="1"/>
              <a:t>gyfer</a:t>
            </a:r>
            <a:r>
              <a:rPr lang="en-US" sz="3200" dirty="0"/>
              <a:t> </a:t>
            </a:r>
            <a:r>
              <a:rPr lang="en-US" sz="3200" dirty="0" err="1"/>
              <a:t>yr</a:t>
            </a:r>
            <a:r>
              <a:rPr lang="en-US" sz="3200" dirty="0"/>
              <a:t> </a:t>
            </a:r>
            <a:r>
              <a:rPr lang="en-US" sz="3200" dirty="0" err="1"/>
              <a:t>Iaith</a:t>
            </a:r>
            <a:r>
              <a:rPr lang="en-US" sz="3200" dirty="0"/>
              <a:t> </a:t>
            </a:r>
            <a:r>
              <a:rPr lang="en-US" sz="3200" dirty="0" err="1"/>
              <a:t>Gymraeg</a:t>
            </a:r>
            <a:r>
              <a:rPr lang="en-US" sz="3200" dirty="0"/>
              <a:t> (</a:t>
            </a:r>
            <a:r>
              <a:rPr lang="en-US" sz="3200" b="1" dirty="0"/>
              <a:t>1996</a:t>
            </a:r>
            <a:r>
              <a:rPr lang="en-US" sz="3200" dirty="0"/>
              <a:t>) </a:t>
            </a:r>
            <a:r>
              <a:rPr lang="en-US" sz="3200" dirty="0" err="1"/>
              <a:t>bedair</a:t>
            </a:r>
            <a:r>
              <a:rPr lang="en-US" sz="3200" dirty="0"/>
              <a:t> </a:t>
            </a:r>
            <a:r>
              <a:rPr lang="en-US" sz="3200" dirty="0" err="1"/>
              <a:t>prif</a:t>
            </a:r>
            <a:r>
              <a:rPr lang="en-US" sz="3200" dirty="0"/>
              <a:t> her o </a:t>
            </a:r>
            <a:r>
              <a:rPr lang="en-US" sz="3200" dirty="0" err="1"/>
              <a:t>safbwynt</a:t>
            </a:r>
            <a:r>
              <a:rPr lang="en-US" sz="3200" dirty="0"/>
              <a:t> </a:t>
            </a:r>
            <a:r>
              <a:rPr lang="en-US" sz="3200" dirty="0" err="1"/>
              <a:t>hyrwyddo’r</a:t>
            </a:r>
            <a:r>
              <a:rPr lang="en-US" sz="3200" dirty="0"/>
              <a:t> </a:t>
            </a:r>
            <a:r>
              <a:rPr lang="en-US" sz="3200" dirty="0" err="1"/>
              <a:t>iaith</a:t>
            </a:r>
            <a:r>
              <a:rPr lang="en-US" sz="3200" dirty="0"/>
              <a:t>-</a:t>
            </a:r>
          </a:p>
          <a:p>
            <a:pPr marL="514350" indent="-514350">
              <a:lnSpc>
                <a:spcPct val="120000"/>
              </a:lnSpc>
              <a:buAutoNum type="arabicParenR"/>
              <a:defRPr/>
            </a:pPr>
            <a:r>
              <a:rPr lang="en-US" sz="3200" dirty="0" err="1"/>
              <a:t>cynyddu’r</a:t>
            </a:r>
            <a:r>
              <a:rPr lang="en-US" sz="3200" dirty="0"/>
              <a:t> </a:t>
            </a:r>
            <a:r>
              <a:rPr lang="en-US" sz="3200" dirty="0" err="1"/>
              <a:t>nifer</a:t>
            </a:r>
            <a:r>
              <a:rPr lang="en-US" sz="3200" dirty="0"/>
              <a:t> o </a:t>
            </a:r>
            <a:r>
              <a:rPr lang="en-US" sz="3200" dirty="0" err="1"/>
              <a:t>siaradwyr</a:t>
            </a:r>
            <a:r>
              <a:rPr lang="en-US" sz="3200" dirty="0"/>
              <a:t> </a:t>
            </a:r>
            <a:r>
              <a:rPr lang="en-US" sz="3200" dirty="0" err="1"/>
              <a:t>Cymraeg</a:t>
            </a:r>
            <a:endParaRPr lang="en-US" sz="3200" dirty="0"/>
          </a:p>
          <a:p>
            <a:pPr marL="514350" indent="-514350">
              <a:lnSpc>
                <a:spcPct val="120000"/>
              </a:lnSpc>
              <a:buAutoNum type="arabicParenR"/>
              <a:defRPr/>
            </a:pPr>
            <a:r>
              <a:rPr lang="en-US" sz="3200" dirty="0" err="1"/>
              <a:t>darparu</a:t>
            </a:r>
            <a:r>
              <a:rPr lang="en-US" sz="3200" dirty="0"/>
              <a:t> </a:t>
            </a:r>
            <a:r>
              <a:rPr lang="en-US" sz="3200" dirty="0" err="1"/>
              <a:t>cyfleoedd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ddefnyddio’r</a:t>
            </a:r>
            <a:r>
              <a:rPr lang="en-US" sz="3200" dirty="0"/>
              <a:t> </a:t>
            </a:r>
            <a:r>
              <a:rPr lang="en-US" sz="3200" dirty="0" err="1"/>
              <a:t>iaith</a:t>
            </a:r>
            <a:endParaRPr lang="en-US" sz="3200" dirty="0"/>
          </a:p>
          <a:p>
            <a:pPr marL="514350" indent="-514350">
              <a:lnSpc>
                <a:spcPct val="120000"/>
              </a:lnSpc>
              <a:buAutoNum type="arabicParenR"/>
              <a:defRPr/>
            </a:pPr>
            <a:r>
              <a:rPr lang="en-US" sz="3200" dirty="0" err="1"/>
              <a:t>newid</a:t>
            </a:r>
            <a:r>
              <a:rPr lang="en-US" sz="3200" dirty="0"/>
              <a:t> </a:t>
            </a:r>
            <a:r>
              <a:rPr lang="en-US" sz="3200" dirty="0" err="1"/>
              <a:t>arferion</a:t>
            </a:r>
            <a:r>
              <a:rPr lang="en-US" sz="3200" dirty="0"/>
              <a:t> </a:t>
            </a:r>
            <a:r>
              <a:rPr lang="en-US" sz="3200" dirty="0" err="1"/>
              <a:t>defnydd</a:t>
            </a:r>
            <a:r>
              <a:rPr lang="en-US" sz="3200" dirty="0"/>
              <a:t> </a:t>
            </a:r>
            <a:r>
              <a:rPr lang="en-US" sz="3200" dirty="0" err="1"/>
              <a:t>iaith</a:t>
            </a:r>
            <a:r>
              <a:rPr lang="en-US" sz="3200" dirty="0"/>
              <a:t>, ac </a:t>
            </a:r>
            <a:r>
              <a:rPr lang="en-US" sz="3200" dirty="0" err="1"/>
              <a:t>annog</a:t>
            </a:r>
            <a:r>
              <a:rPr lang="en-US" sz="3200" dirty="0"/>
              <a:t> </a:t>
            </a:r>
            <a:r>
              <a:rPr lang="en-US" sz="3200" dirty="0" err="1"/>
              <a:t>pobl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fanteisio</a:t>
            </a:r>
            <a:r>
              <a:rPr lang="en-US" sz="3200" dirty="0"/>
              <a:t> </a:t>
            </a:r>
            <a:r>
              <a:rPr lang="en-US" sz="3200" dirty="0" err="1"/>
              <a:t>ar</a:t>
            </a:r>
            <a:r>
              <a:rPr lang="en-US" sz="3200" dirty="0"/>
              <a:t> y </a:t>
            </a:r>
            <a:r>
              <a:rPr lang="en-US" sz="3200" dirty="0" err="1"/>
              <a:t>cyfleoedd</a:t>
            </a:r>
            <a:r>
              <a:rPr lang="en-US" sz="3200" dirty="0"/>
              <a:t> a </a:t>
            </a:r>
            <a:r>
              <a:rPr lang="en-US" sz="3200" dirty="0" err="1"/>
              <a:t>gynigir</a:t>
            </a:r>
            <a:endParaRPr lang="en-US" sz="3200" dirty="0"/>
          </a:p>
          <a:p>
            <a:pPr marL="514350" indent="-514350">
              <a:lnSpc>
                <a:spcPct val="120000"/>
              </a:lnSpc>
              <a:buAutoNum type="arabicParenR"/>
              <a:defRPr/>
            </a:pPr>
            <a:r>
              <a:rPr lang="en-US" sz="3200" dirty="0" err="1"/>
              <a:t>cryfhau’r</a:t>
            </a:r>
            <a:r>
              <a:rPr lang="en-US" sz="3200" dirty="0"/>
              <a:t> </a:t>
            </a:r>
            <a:r>
              <a:rPr lang="en-US" sz="3200" dirty="0" err="1"/>
              <a:t>Gymraeg</a:t>
            </a:r>
            <a:r>
              <a:rPr lang="en-US" sz="3200" dirty="0"/>
              <a:t> </a:t>
            </a:r>
            <a:r>
              <a:rPr lang="en-US" sz="3200" dirty="0" err="1"/>
              <a:t>fel</a:t>
            </a:r>
            <a:r>
              <a:rPr lang="en-US" sz="3200" dirty="0"/>
              <a:t> </a:t>
            </a:r>
            <a:r>
              <a:rPr lang="en-US" sz="3200" dirty="0" err="1"/>
              <a:t>iaith</a:t>
            </a:r>
            <a:r>
              <a:rPr lang="en-US" sz="3200" dirty="0"/>
              <a:t> </a:t>
            </a:r>
            <a:r>
              <a:rPr lang="en-US" sz="3200" dirty="0" err="1"/>
              <a:t>gymunedol</a:t>
            </a:r>
            <a:endParaRPr lang="en-US" sz="3200" dirty="0"/>
          </a:p>
          <a:p>
            <a:pPr marL="514350" indent="-514350">
              <a:buAutoNum type="arabicParenR"/>
              <a:defRPr/>
            </a:pPr>
            <a:endParaRPr lang="en-US" sz="3200" dirty="0"/>
          </a:p>
          <a:p>
            <a:pPr marL="0" indent="0">
              <a:buNone/>
              <a:defRPr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4038600" cy="5105400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2900" i="1" dirty="0"/>
              <a:t>The </a:t>
            </a:r>
            <a:r>
              <a:rPr lang="en-US" sz="2900" b="1" i="1" dirty="0"/>
              <a:t>1996</a:t>
            </a:r>
            <a:r>
              <a:rPr lang="en-US" sz="2900" i="1" dirty="0"/>
              <a:t> Strategy for Welsh Language sets out four main challenges in terms of language promotion: 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2900" i="1" dirty="0"/>
              <a:t>1)increasing the number of people who are able to speak Welsh; 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2900" i="1" dirty="0"/>
              <a:t>2)providing opportunities to use the language;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2900" i="1" dirty="0"/>
              <a:t> 3) changing the habits of language use, and encouraging people to take advantage of the opportunities provided; 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2900" i="1" dirty="0"/>
              <a:t>4) strengthening Welsh as a community language </a:t>
            </a:r>
          </a:p>
          <a:p>
            <a:pPr>
              <a:defRPr/>
            </a:pPr>
            <a:endParaRPr lang="en-US" dirty="0"/>
          </a:p>
          <a:p>
            <a:endParaRPr lang="cy-GB" dirty="0"/>
          </a:p>
        </p:txBody>
      </p:sp>
      <p:pic>
        <p:nvPicPr>
          <p:cNvPr id="9218" name="Picture 2" descr="C:\Users\l.roberts\AppData\Local\Microsoft\Windows\Temporary Internet Files\Content.IE5\S9T0P2O1\communit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1034"/>
            <a:ext cx="41148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440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 err="1">
                <a:solidFill>
                  <a:schemeClr val="tx1"/>
                </a:solidFill>
              </a:rPr>
              <a:t>Tasg</a:t>
            </a:r>
            <a:r>
              <a:rPr lang="en-GB" dirty="0">
                <a:solidFill>
                  <a:schemeClr val="tx1"/>
                </a:solidFill>
              </a:rPr>
              <a:t>/</a:t>
            </a:r>
            <a:r>
              <a:rPr lang="en-GB" i="1" dirty="0">
                <a:solidFill>
                  <a:schemeClr val="tx1"/>
                </a:solidFill>
              </a:rPr>
              <a:t>Task</a:t>
            </a:r>
            <a:endParaRPr lang="cy-GB" i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dirty="0" err="1"/>
              <a:t>Ydi’r</a:t>
            </a:r>
            <a:r>
              <a:rPr lang="en-US" sz="2800" dirty="0"/>
              <a:t> </a:t>
            </a:r>
            <a:r>
              <a:rPr lang="en-US" sz="2800" dirty="0" err="1"/>
              <a:t>materion</a:t>
            </a:r>
            <a:r>
              <a:rPr lang="en-US" sz="2800" dirty="0"/>
              <a:t> </a:t>
            </a:r>
            <a:r>
              <a:rPr lang="en-US" sz="2800" dirty="0" err="1"/>
              <a:t>a’r</a:t>
            </a:r>
            <a:r>
              <a:rPr lang="en-US" sz="2800" dirty="0"/>
              <a:t> </a:t>
            </a:r>
            <a:r>
              <a:rPr lang="en-US" sz="2800" dirty="0" err="1"/>
              <a:t>heriau</a:t>
            </a:r>
            <a:r>
              <a:rPr lang="en-US" sz="2800" dirty="0"/>
              <a:t> </a:t>
            </a:r>
            <a:r>
              <a:rPr lang="en-US" sz="2800" dirty="0" err="1"/>
              <a:t>yr</a:t>
            </a:r>
            <a:r>
              <a:rPr lang="en-US" sz="2800" dirty="0"/>
              <a:t> un </a:t>
            </a:r>
            <a:r>
              <a:rPr lang="en-US" sz="2800" dirty="0" err="1"/>
              <a:t>fath</a:t>
            </a:r>
            <a:r>
              <a:rPr lang="en-US" sz="2800" dirty="0"/>
              <a:t> </a:t>
            </a:r>
            <a:r>
              <a:rPr lang="en-US" sz="2800" dirty="0" err="1"/>
              <a:t>heddiw</a:t>
            </a:r>
            <a:r>
              <a:rPr lang="en-US" sz="2800" dirty="0"/>
              <a:t>- 20 </a:t>
            </a:r>
            <a:r>
              <a:rPr lang="en-US" sz="2800" dirty="0" err="1"/>
              <a:t>mlynedd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ddiweddarach</a:t>
            </a:r>
            <a:r>
              <a:rPr lang="en-US" sz="2800" dirty="0"/>
              <a:t>?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ein</a:t>
            </a:r>
            <a:r>
              <a:rPr lang="en-US" sz="2800" dirty="0"/>
              <a:t> </a:t>
            </a:r>
            <a:r>
              <a:rPr lang="en-US" sz="2800" dirty="0" err="1"/>
              <a:t>cymunedau</a:t>
            </a:r>
            <a:r>
              <a:rPr lang="en-US" sz="2800" dirty="0"/>
              <a:t>?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ein</a:t>
            </a:r>
            <a:r>
              <a:rPr lang="en-US" sz="2800" dirty="0"/>
              <a:t> </a:t>
            </a:r>
            <a:r>
              <a:rPr lang="en-US" sz="2800" dirty="0" err="1"/>
              <a:t>Prifysgol</a:t>
            </a:r>
            <a:r>
              <a:rPr lang="en-US" sz="2800" dirty="0"/>
              <a:t>?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Beth am y </a:t>
            </a:r>
            <a:r>
              <a:rPr lang="en-US" sz="2800" dirty="0" err="1"/>
              <a:t>cyfrifiad</a:t>
            </a:r>
            <a:r>
              <a:rPr lang="en-US" sz="2800" dirty="0"/>
              <a:t> </a:t>
            </a:r>
            <a:r>
              <a:rPr lang="en-US" sz="2800" dirty="0" err="1"/>
              <a:t>diweddaraf</a:t>
            </a:r>
            <a:r>
              <a:rPr lang="en-US" sz="2800" dirty="0"/>
              <a:t>?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Beth </a:t>
            </a:r>
            <a:r>
              <a:rPr lang="en-US" sz="2800" dirty="0" err="1"/>
              <a:t>yw</a:t>
            </a:r>
            <a:r>
              <a:rPr lang="en-US" sz="2800" dirty="0"/>
              <a:t> </a:t>
            </a:r>
            <a:r>
              <a:rPr lang="en-US" sz="2800" dirty="0" err="1"/>
              <a:t>llun</a:t>
            </a:r>
            <a:r>
              <a:rPr lang="en-US" sz="2800" dirty="0"/>
              <a:t> </a:t>
            </a:r>
            <a:r>
              <a:rPr lang="en-US" sz="2800" dirty="0" err="1"/>
              <a:t>Cymru</a:t>
            </a:r>
            <a:r>
              <a:rPr lang="en-US" sz="2800" dirty="0"/>
              <a:t>?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Beth </a:t>
            </a:r>
            <a:r>
              <a:rPr lang="en-US" sz="2800" dirty="0" err="1"/>
              <a:t>yw</a:t>
            </a:r>
            <a:r>
              <a:rPr lang="en-US" sz="2800" dirty="0"/>
              <a:t> </a:t>
            </a:r>
            <a:r>
              <a:rPr lang="en-US" sz="2800" dirty="0" err="1"/>
              <a:t>llun</a:t>
            </a:r>
            <a:r>
              <a:rPr lang="en-US" sz="2800" dirty="0"/>
              <a:t> Sir </a:t>
            </a:r>
            <a:r>
              <a:rPr lang="en-US" sz="2800" dirty="0" err="1"/>
              <a:t>Gâr</a:t>
            </a:r>
            <a:r>
              <a:rPr lang="en-US" sz="2800" dirty="0"/>
              <a:t>?/Sir </a:t>
            </a:r>
            <a:r>
              <a:rPr lang="en-US" sz="2800" dirty="0" err="1"/>
              <a:t>Benfro</a:t>
            </a:r>
            <a:endParaRPr lang="en-US" sz="2800" dirty="0"/>
          </a:p>
          <a:p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sz="2800" i="1" dirty="0"/>
              <a:t>Are there the same issues and challenges relevant today- 20 years later?</a:t>
            </a:r>
          </a:p>
          <a:p>
            <a:r>
              <a:rPr lang="en-GB" sz="2800" i="1" dirty="0"/>
              <a:t>In our communities?</a:t>
            </a:r>
          </a:p>
          <a:p>
            <a:r>
              <a:rPr lang="en-GB" sz="2800" i="1" dirty="0"/>
              <a:t>In our University?</a:t>
            </a:r>
          </a:p>
          <a:p>
            <a:r>
              <a:rPr lang="en-GB" sz="2800" i="1" dirty="0"/>
              <a:t>Find out about the latest census – what did that say about the Welsh language?</a:t>
            </a:r>
          </a:p>
          <a:p>
            <a:r>
              <a:rPr lang="en-GB" sz="2800" i="1" dirty="0"/>
              <a:t>Nationally?</a:t>
            </a:r>
          </a:p>
          <a:p>
            <a:r>
              <a:rPr lang="en-GB" sz="2800" i="1" dirty="0"/>
              <a:t>In Carmarthenshire?/</a:t>
            </a:r>
          </a:p>
          <a:p>
            <a:r>
              <a:rPr lang="en-GB" sz="2800" i="1" dirty="0"/>
              <a:t>Pembrokeshire?</a:t>
            </a:r>
            <a:endParaRPr lang="en-US" sz="2800" i="1" dirty="0"/>
          </a:p>
          <a:p>
            <a:endParaRPr lang="cy-GB" dirty="0"/>
          </a:p>
        </p:txBody>
      </p:sp>
      <p:pic>
        <p:nvPicPr>
          <p:cNvPr id="10242" name="Picture 2" descr="C:\Users\l.roberts\AppData\Local\Microsoft\Windows\Temporary Internet Files\Content.IE5\HEPN0LIZ\FocusGroup2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8" y="304800"/>
            <a:ext cx="3429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186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200" dirty="0" err="1"/>
              <a:t>Ystyriaeth</a:t>
            </a:r>
            <a:r>
              <a:rPr lang="en-GB" sz="3200" dirty="0"/>
              <a:t> </a:t>
            </a:r>
            <a:r>
              <a:rPr lang="en-GB" sz="3200" dirty="0" err="1"/>
              <a:t>fer</a:t>
            </a:r>
            <a:r>
              <a:rPr lang="en-GB" sz="3200" dirty="0"/>
              <a:t> o </a:t>
            </a:r>
            <a:r>
              <a:rPr lang="en-GB" sz="3200" dirty="0" err="1"/>
              <a:t>fframwaith</a:t>
            </a:r>
            <a:r>
              <a:rPr lang="en-GB" sz="3200" dirty="0"/>
              <a:t> </a:t>
            </a:r>
            <a:r>
              <a:rPr lang="en-GB" sz="3200" dirty="0" err="1"/>
              <a:t>damcaniaethol</a:t>
            </a:r>
            <a:r>
              <a:rPr lang="en-GB" sz="3200" dirty="0"/>
              <a:t> am </a:t>
            </a:r>
            <a:r>
              <a:rPr lang="en-GB" sz="3200" dirty="0" err="1"/>
              <a:t>ddwyieithrwydd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3200" i="1" dirty="0"/>
              <a:t>A brief consideration of a theoretical framework  of bilingualism</a:t>
            </a:r>
            <a:endParaRPr lang="en-US" sz="3200" i="1" dirty="0"/>
          </a:p>
        </p:txBody>
      </p:sp>
      <p:pic>
        <p:nvPicPr>
          <p:cNvPr id="5" name="Picture 2" descr="C:\Users\l.roberts\AppData\Local\Microsoft\Windows\Temporary Internet Files\Content.IE5\FDGQFACQ\child-1354354842lF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422" y="6824"/>
            <a:ext cx="342900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04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Cummins : BICS, CALP and CULP </a:t>
            </a:r>
            <a:r>
              <a:rPr lang="en-GB" sz="2700" dirty="0">
                <a:solidFill>
                  <a:schemeClr val="tx1"/>
                </a:solidFill>
              </a:rPr>
              <a:t>( </a:t>
            </a:r>
            <a:r>
              <a:rPr lang="en-GB" sz="2700" dirty="0" err="1">
                <a:solidFill>
                  <a:schemeClr val="tx1"/>
                </a:solidFill>
              </a:rPr>
              <a:t>Shoebottom</a:t>
            </a:r>
            <a:r>
              <a:rPr lang="en-GB" sz="2700" dirty="0">
                <a:solidFill>
                  <a:schemeClr val="tx1"/>
                </a:solidFill>
              </a:rPr>
              <a:t> 2017)</a:t>
            </a:r>
            <a:endParaRPr lang="en-US" sz="27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BICS-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Cyfathrebu</a:t>
            </a:r>
            <a:r>
              <a:rPr lang="en-GB" dirty="0"/>
              <a:t> </a:t>
            </a:r>
            <a:r>
              <a:rPr lang="en-GB" dirty="0" err="1"/>
              <a:t>Rhyngbersonol</a:t>
            </a:r>
            <a:r>
              <a:rPr lang="en-GB" dirty="0"/>
              <a:t> </a:t>
            </a:r>
            <a:r>
              <a:rPr lang="en-GB" dirty="0" err="1"/>
              <a:t>Sylfaenol</a:t>
            </a:r>
            <a:endParaRPr lang="en-GB" dirty="0"/>
          </a:p>
          <a:p>
            <a:r>
              <a:rPr lang="en-GB" dirty="0"/>
              <a:t>CALP- </a:t>
            </a:r>
            <a:r>
              <a:rPr lang="en-GB" dirty="0" err="1"/>
              <a:t>Hyfedredd</a:t>
            </a:r>
            <a:r>
              <a:rPr lang="en-GB" dirty="0"/>
              <a:t> </a:t>
            </a:r>
            <a:r>
              <a:rPr lang="en-GB" dirty="0" err="1"/>
              <a:t>Iaith</a:t>
            </a:r>
            <a:r>
              <a:rPr lang="en-GB" dirty="0"/>
              <a:t> </a:t>
            </a:r>
            <a:r>
              <a:rPr lang="en-GB" dirty="0" err="1"/>
              <a:t>Academaidd</a:t>
            </a:r>
            <a:r>
              <a:rPr lang="en-GB" dirty="0"/>
              <a:t> </a:t>
            </a:r>
            <a:r>
              <a:rPr lang="en-GB" dirty="0" err="1"/>
              <a:t>Gwybyddol</a:t>
            </a:r>
            <a:endParaRPr lang="en-GB" dirty="0"/>
          </a:p>
          <a:p>
            <a:r>
              <a:rPr lang="en-GB" dirty="0" err="1"/>
              <a:t>Dyw’r</a:t>
            </a:r>
            <a:r>
              <a:rPr lang="en-GB" dirty="0"/>
              <a:t> BICS </a:t>
            </a:r>
            <a:r>
              <a:rPr lang="en-GB" dirty="0" err="1"/>
              <a:t>a’r</a:t>
            </a:r>
            <a:r>
              <a:rPr lang="en-GB" dirty="0"/>
              <a:t> CALP </a:t>
            </a:r>
            <a:r>
              <a:rPr lang="en-GB" dirty="0" err="1"/>
              <a:t>ddim</a:t>
            </a:r>
            <a:r>
              <a:rPr lang="en-GB" dirty="0"/>
              <a:t> o </a:t>
            </a:r>
            <a:r>
              <a:rPr lang="en-GB" dirty="0" err="1"/>
              <a:t>angenrheidrwydd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un </a:t>
            </a:r>
            <a:r>
              <a:rPr lang="en-GB" dirty="0" err="1"/>
              <a:t>lefel</a:t>
            </a:r>
            <a:endParaRPr lang="en-GB" dirty="0"/>
          </a:p>
          <a:p>
            <a:r>
              <a:rPr lang="en-GB" dirty="0"/>
              <a:t>CULP- </a:t>
            </a:r>
            <a:r>
              <a:rPr lang="en-GB" dirty="0" err="1"/>
              <a:t>Hyfedredd</a:t>
            </a:r>
            <a:r>
              <a:rPr lang="en-GB" dirty="0"/>
              <a:t> </a:t>
            </a:r>
            <a:r>
              <a:rPr lang="en-GB" dirty="0" err="1"/>
              <a:t>Gwaelodol</a:t>
            </a:r>
            <a:r>
              <a:rPr lang="en-GB" dirty="0"/>
              <a:t> </a:t>
            </a:r>
            <a:r>
              <a:rPr lang="en-GB" dirty="0" err="1"/>
              <a:t>Cyffredin</a:t>
            </a:r>
            <a:r>
              <a:rPr lang="en-GB" dirty="0"/>
              <a:t> </a:t>
            </a:r>
            <a:r>
              <a:rPr lang="en-GB" dirty="0" err="1"/>
              <a:t>Iaith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i="1" dirty="0"/>
              <a:t>BICS- Basic Interpersonal Communication Skills</a:t>
            </a:r>
          </a:p>
          <a:p>
            <a:r>
              <a:rPr lang="en-GB" i="1" dirty="0"/>
              <a:t>CALP- Cognitive Academic Language Proficiency</a:t>
            </a:r>
          </a:p>
          <a:p>
            <a:r>
              <a:rPr lang="en-GB" i="1" dirty="0"/>
              <a:t>The BICS and CALP are not necessarily at the same level</a:t>
            </a:r>
          </a:p>
          <a:p>
            <a:r>
              <a:rPr lang="en-GB" i="1" dirty="0"/>
              <a:t>CULP- Common Underlying Language Proficiency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4245734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>
          <a:xfrm>
            <a:off x="1600201" y="457200"/>
            <a:ext cx="6171530" cy="1657350"/>
          </a:xfrm>
        </p:spPr>
        <p:txBody>
          <a:bodyPr vert="horz" lIns="68580" tIns="24110" rIns="68580" bIns="34290" rtlCol="0" anchor="t">
            <a:normAutofit/>
          </a:bodyPr>
          <a:lstStyle/>
          <a:p>
            <a:pPr algn="ctr" eaLnBrk="1" hangingPunct="1"/>
            <a:r>
              <a:rPr lang="en-GB" altLang="en-US" b="1" i="1" dirty="0">
                <a:solidFill>
                  <a:schemeClr val="tx1"/>
                </a:solidFill>
              </a:rPr>
              <a:t>Becoming bilingual</a:t>
            </a:r>
            <a:br>
              <a:rPr lang="en-GB" altLang="en-US" b="1" dirty="0">
                <a:solidFill>
                  <a:schemeClr val="tx1"/>
                </a:solidFill>
              </a:rPr>
            </a:br>
            <a:r>
              <a:rPr lang="en-GB" altLang="en-US" b="1" dirty="0" err="1">
                <a:solidFill>
                  <a:schemeClr val="tx1"/>
                </a:solidFill>
              </a:rPr>
              <a:t>Dod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b="1" dirty="0" err="1">
                <a:solidFill>
                  <a:schemeClr val="tx1"/>
                </a:solidFill>
              </a:rPr>
              <a:t>yn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b="1" dirty="0" err="1">
                <a:solidFill>
                  <a:schemeClr val="tx1"/>
                </a:solidFill>
              </a:rPr>
              <a:t>ddwyieithog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grpSp>
        <p:nvGrpSpPr>
          <p:cNvPr id="27651" name="Groupe 5"/>
          <p:cNvGrpSpPr>
            <a:grpSpLocks/>
          </p:cNvGrpSpPr>
          <p:nvPr/>
        </p:nvGrpSpPr>
        <p:grpSpPr bwMode="auto">
          <a:xfrm>
            <a:off x="1143000" y="1863515"/>
            <a:ext cx="6468722" cy="3886926"/>
            <a:chOff x="72008" y="1196752"/>
            <a:chExt cx="8625136" cy="5184576"/>
          </a:xfrm>
        </p:grpSpPr>
        <p:sp>
          <p:nvSpPr>
            <p:cNvPr id="27656" name="Rectangle 6"/>
            <p:cNvSpPr>
              <a:spLocks noChangeArrowheads="1"/>
            </p:cNvSpPr>
            <p:nvPr/>
          </p:nvSpPr>
          <p:spPr bwMode="auto">
            <a:xfrm>
              <a:off x="467544" y="1196752"/>
              <a:ext cx="8229600" cy="518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lnSpc>
                  <a:spcPct val="120000"/>
                </a:lnSpc>
                <a:spcBef>
                  <a:spcPts val="2400"/>
                </a:spcBef>
                <a:buSzPct val="93000"/>
                <a:buChar char="•"/>
                <a:defRPr sz="3200">
                  <a:solidFill>
                    <a:schemeClr val="tx1"/>
                  </a:solidFill>
                  <a:latin typeface="Palatino" charset="0"/>
                  <a:ea typeface="ヒラギノ明朝 ProN W3" charset="0"/>
                  <a:cs typeface="ヒラギノ明朝 ProN W3" charset="0"/>
                  <a:sym typeface="Palatino" charset="0"/>
                </a:defRPr>
              </a:lvl1pPr>
              <a:lvl2pPr marL="742950" indent="-285750" algn="l" eaLnBrk="0" hangingPunct="0">
                <a:lnSpc>
                  <a:spcPct val="120000"/>
                </a:lnSpc>
                <a:spcBef>
                  <a:spcPts val="2400"/>
                </a:spcBef>
                <a:buSzPct val="93000"/>
                <a:buChar char="•"/>
                <a:defRPr sz="3200">
                  <a:solidFill>
                    <a:schemeClr val="tx1"/>
                  </a:solidFill>
                  <a:latin typeface="Palatino" charset="0"/>
                  <a:ea typeface="ヒラギノ明朝 ProN W3" charset="0"/>
                  <a:cs typeface="ヒラギノ明朝 ProN W3" charset="0"/>
                  <a:sym typeface="Palatino" charset="0"/>
                </a:defRPr>
              </a:lvl2pPr>
              <a:lvl3pPr marL="1143000" indent="-228600" algn="l" eaLnBrk="0" hangingPunct="0">
                <a:lnSpc>
                  <a:spcPct val="120000"/>
                </a:lnSpc>
                <a:spcBef>
                  <a:spcPts val="2400"/>
                </a:spcBef>
                <a:buSzPct val="93000"/>
                <a:buChar char="•"/>
                <a:defRPr sz="3200">
                  <a:solidFill>
                    <a:schemeClr val="tx1"/>
                  </a:solidFill>
                  <a:latin typeface="Palatino" charset="0"/>
                  <a:ea typeface="ヒラギノ明朝 ProN W3" charset="0"/>
                  <a:cs typeface="ヒラギノ明朝 ProN W3" charset="0"/>
                  <a:sym typeface="Palatino" charset="0"/>
                </a:defRPr>
              </a:lvl3pPr>
              <a:lvl4pPr marL="1600200" indent="-228600" algn="l" eaLnBrk="0" hangingPunct="0">
                <a:lnSpc>
                  <a:spcPct val="120000"/>
                </a:lnSpc>
                <a:spcBef>
                  <a:spcPts val="2400"/>
                </a:spcBef>
                <a:buSzPct val="93000"/>
                <a:buChar char="•"/>
                <a:defRPr sz="3200">
                  <a:solidFill>
                    <a:schemeClr val="tx1"/>
                  </a:solidFill>
                  <a:latin typeface="Palatino" charset="0"/>
                  <a:ea typeface="ヒラギノ明朝 ProN W3" charset="0"/>
                  <a:cs typeface="ヒラギノ明朝 ProN W3" charset="0"/>
                  <a:sym typeface="Palatino" charset="0"/>
                </a:defRPr>
              </a:lvl4pPr>
              <a:lvl5pPr marL="2057400" indent="-228600" algn="l" eaLnBrk="0" hangingPunct="0">
                <a:lnSpc>
                  <a:spcPct val="120000"/>
                </a:lnSpc>
                <a:spcBef>
                  <a:spcPts val="2400"/>
                </a:spcBef>
                <a:buSzPct val="93000"/>
                <a:buChar char="•"/>
                <a:defRPr sz="3200">
                  <a:solidFill>
                    <a:schemeClr val="tx1"/>
                  </a:solidFill>
                  <a:latin typeface="Palatino" charset="0"/>
                  <a:ea typeface="ヒラギノ明朝 ProN W3" charset="0"/>
                  <a:cs typeface="ヒラギノ明朝 ProN W3" charset="0"/>
                  <a:sym typeface="Palatino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ts val="2400"/>
                </a:spcBef>
                <a:spcAft>
                  <a:spcPct val="0"/>
                </a:spcAft>
                <a:buSzPct val="93000"/>
                <a:buChar char="•"/>
                <a:defRPr sz="3200">
                  <a:solidFill>
                    <a:schemeClr val="tx1"/>
                  </a:solidFill>
                  <a:latin typeface="Palatino" charset="0"/>
                  <a:ea typeface="ヒラギノ明朝 ProN W3" charset="0"/>
                  <a:cs typeface="ヒラギノ明朝 ProN W3" charset="0"/>
                  <a:sym typeface="Palatino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ts val="2400"/>
                </a:spcBef>
                <a:spcAft>
                  <a:spcPct val="0"/>
                </a:spcAft>
                <a:buSzPct val="93000"/>
                <a:buChar char="•"/>
                <a:defRPr sz="3200">
                  <a:solidFill>
                    <a:schemeClr val="tx1"/>
                  </a:solidFill>
                  <a:latin typeface="Palatino" charset="0"/>
                  <a:ea typeface="ヒラギノ明朝 ProN W3" charset="0"/>
                  <a:cs typeface="ヒラギノ明朝 ProN W3" charset="0"/>
                  <a:sym typeface="Palatino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ts val="2400"/>
                </a:spcBef>
                <a:spcAft>
                  <a:spcPct val="0"/>
                </a:spcAft>
                <a:buSzPct val="93000"/>
                <a:buChar char="•"/>
                <a:defRPr sz="3200">
                  <a:solidFill>
                    <a:schemeClr val="tx1"/>
                  </a:solidFill>
                  <a:latin typeface="Palatino" charset="0"/>
                  <a:ea typeface="ヒラギノ明朝 ProN W3" charset="0"/>
                  <a:cs typeface="ヒラギノ明朝 ProN W3" charset="0"/>
                  <a:sym typeface="Palatino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ts val="2400"/>
                </a:spcBef>
                <a:spcAft>
                  <a:spcPct val="0"/>
                </a:spcAft>
                <a:buSzPct val="93000"/>
                <a:buChar char="•"/>
                <a:defRPr sz="3200">
                  <a:solidFill>
                    <a:schemeClr val="tx1"/>
                  </a:solidFill>
                  <a:latin typeface="Palatino" charset="0"/>
                  <a:ea typeface="ヒラギノ明朝 ProN W3" charset="0"/>
                  <a:cs typeface="ヒラギノ明朝 ProN W3" charset="0"/>
                  <a:sym typeface="Palatino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SzTx/>
                <a:buFontTx/>
                <a:buNone/>
              </a:pPr>
              <a:endParaRPr lang="en-US" altLang="en-US" sz="2400">
                <a:latin typeface="Arial" charset="0"/>
              </a:endParaRPr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72008" y="3213410"/>
              <a:ext cx="3590923" cy="1944077"/>
            </a:xfrm>
            <a:custGeom>
              <a:avLst/>
              <a:gdLst>
                <a:gd name="connsiteX0" fmla="*/ 0 w 3590963"/>
                <a:gd name="connsiteY0" fmla="*/ 1347990 h 2695979"/>
                <a:gd name="connsiteX1" fmla="*/ 717489 w 3590963"/>
                <a:gd name="connsiteY1" fmla="*/ 269996 h 2695979"/>
                <a:gd name="connsiteX2" fmla="*/ 1795484 w 3590963"/>
                <a:gd name="connsiteY2" fmla="*/ 2 h 2695979"/>
                <a:gd name="connsiteX3" fmla="*/ 2873479 w 3590963"/>
                <a:gd name="connsiteY3" fmla="*/ 269999 h 2695979"/>
                <a:gd name="connsiteX4" fmla="*/ 3590964 w 3590963"/>
                <a:gd name="connsiteY4" fmla="*/ 1347996 h 2695979"/>
                <a:gd name="connsiteX5" fmla="*/ 2873476 w 3590963"/>
                <a:gd name="connsiteY5" fmla="*/ 2425991 h 2695979"/>
                <a:gd name="connsiteX6" fmla="*/ 1795481 w 3590963"/>
                <a:gd name="connsiteY6" fmla="*/ 2695986 h 2695979"/>
                <a:gd name="connsiteX7" fmla="*/ 717486 w 3590963"/>
                <a:gd name="connsiteY7" fmla="*/ 2425990 h 2695979"/>
                <a:gd name="connsiteX8" fmla="*/ 0 w 3590963"/>
                <a:gd name="connsiteY8" fmla="*/ 1347994 h 2695979"/>
                <a:gd name="connsiteX9" fmla="*/ 0 w 3590963"/>
                <a:gd name="connsiteY9" fmla="*/ 1347990 h 2695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590963" h="2695979">
                  <a:moveTo>
                    <a:pt x="0" y="1347990"/>
                  </a:moveTo>
                  <a:cubicBezTo>
                    <a:pt x="1" y="923933"/>
                    <a:pt x="265791" y="524596"/>
                    <a:pt x="717489" y="269996"/>
                  </a:cubicBezTo>
                  <a:cubicBezTo>
                    <a:pt x="1028407" y="94747"/>
                    <a:pt x="1406693" y="1"/>
                    <a:pt x="1795484" y="2"/>
                  </a:cubicBezTo>
                  <a:cubicBezTo>
                    <a:pt x="2184275" y="2"/>
                    <a:pt x="2562561" y="94749"/>
                    <a:pt x="2873479" y="269999"/>
                  </a:cubicBezTo>
                  <a:cubicBezTo>
                    <a:pt x="3325177" y="524600"/>
                    <a:pt x="3590966" y="923938"/>
                    <a:pt x="3590964" y="1347996"/>
                  </a:cubicBezTo>
                  <a:cubicBezTo>
                    <a:pt x="3590964" y="1772053"/>
                    <a:pt x="3325175" y="2171390"/>
                    <a:pt x="2873476" y="2425991"/>
                  </a:cubicBezTo>
                  <a:cubicBezTo>
                    <a:pt x="2562558" y="2601240"/>
                    <a:pt x="2184272" y="2695986"/>
                    <a:pt x="1795481" y="2695986"/>
                  </a:cubicBezTo>
                  <a:cubicBezTo>
                    <a:pt x="1406690" y="2695986"/>
                    <a:pt x="1028404" y="2601240"/>
                    <a:pt x="717486" y="2425990"/>
                  </a:cubicBezTo>
                  <a:cubicBezTo>
                    <a:pt x="265788" y="2171389"/>
                    <a:pt x="-1" y="1772051"/>
                    <a:pt x="0" y="1347994"/>
                  </a:cubicBezTo>
                  <a:lnTo>
                    <a:pt x="0" y="134799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lIns="207171" tIns="233306" rIns="1450197" bIns="233306" spcCol="1270" anchor="ctr"/>
            <a:lstStyle/>
            <a:p>
              <a:pPr defTabSz="1300096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fr-FR" sz="2925" dirty="0">
                  <a:solidFill>
                    <a:schemeClr val="bg1"/>
                  </a:solidFill>
                </a:rPr>
                <a:t>Home</a:t>
              </a:r>
            </a:p>
          </p:txBody>
        </p:sp>
        <p:sp>
          <p:nvSpPr>
            <p:cNvPr id="8" name="Forme libre 7"/>
            <p:cNvSpPr/>
            <p:nvPr/>
          </p:nvSpPr>
          <p:spPr>
            <a:xfrm>
              <a:off x="2556744" y="1412265"/>
              <a:ext cx="3588691" cy="1872611"/>
            </a:xfrm>
            <a:custGeom>
              <a:avLst/>
              <a:gdLst>
                <a:gd name="connsiteX0" fmla="*/ 0 w 3590963"/>
                <a:gd name="connsiteY0" fmla="*/ 1347990 h 2695979"/>
                <a:gd name="connsiteX1" fmla="*/ 717489 w 3590963"/>
                <a:gd name="connsiteY1" fmla="*/ 269996 h 2695979"/>
                <a:gd name="connsiteX2" fmla="*/ 1795484 w 3590963"/>
                <a:gd name="connsiteY2" fmla="*/ 2 h 2695979"/>
                <a:gd name="connsiteX3" fmla="*/ 2873479 w 3590963"/>
                <a:gd name="connsiteY3" fmla="*/ 269999 h 2695979"/>
                <a:gd name="connsiteX4" fmla="*/ 3590964 w 3590963"/>
                <a:gd name="connsiteY4" fmla="*/ 1347996 h 2695979"/>
                <a:gd name="connsiteX5" fmla="*/ 2873476 w 3590963"/>
                <a:gd name="connsiteY5" fmla="*/ 2425991 h 2695979"/>
                <a:gd name="connsiteX6" fmla="*/ 1795481 w 3590963"/>
                <a:gd name="connsiteY6" fmla="*/ 2695986 h 2695979"/>
                <a:gd name="connsiteX7" fmla="*/ 717486 w 3590963"/>
                <a:gd name="connsiteY7" fmla="*/ 2425990 h 2695979"/>
                <a:gd name="connsiteX8" fmla="*/ 0 w 3590963"/>
                <a:gd name="connsiteY8" fmla="*/ 1347994 h 2695979"/>
                <a:gd name="connsiteX9" fmla="*/ 0 w 3590963"/>
                <a:gd name="connsiteY9" fmla="*/ 1347990 h 2695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590963" h="2695979">
                  <a:moveTo>
                    <a:pt x="0" y="1347990"/>
                  </a:moveTo>
                  <a:cubicBezTo>
                    <a:pt x="1" y="923933"/>
                    <a:pt x="265791" y="524596"/>
                    <a:pt x="717489" y="269996"/>
                  </a:cubicBezTo>
                  <a:cubicBezTo>
                    <a:pt x="1028407" y="94747"/>
                    <a:pt x="1406693" y="1"/>
                    <a:pt x="1795484" y="2"/>
                  </a:cubicBezTo>
                  <a:cubicBezTo>
                    <a:pt x="2184275" y="2"/>
                    <a:pt x="2562561" y="94749"/>
                    <a:pt x="2873479" y="269999"/>
                  </a:cubicBezTo>
                  <a:cubicBezTo>
                    <a:pt x="3325177" y="524600"/>
                    <a:pt x="3590966" y="923938"/>
                    <a:pt x="3590964" y="1347996"/>
                  </a:cubicBezTo>
                  <a:cubicBezTo>
                    <a:pt x="3590964" y="1772053"/>
                    <a:pt x="3325175" y="2171390"/>
                    <a:pt x="2873476" y="2425991"/>
                  </a:cubicBezTo>
                  <a:cubicBezTo>
                    <a:pt x="2562558" y="2601240"/>
                    <a:pt x="2184272" y="2695986"/>
                    <a:pt x="1795481" y="2695986"/>
                  </a:cubicBezTo>
                  <a:cubicBezTo>
                    <a:pt x="1406690" y="2695986"/>
                    <a:pt x="1028404" y="2601240"/>
                    <a:pt x="717486" y="2425990"/>
                  </a:cubicBezTo>
                  <a:cubicBezTo>
                    <a:pt x="265788" y="2171389"/>
                    <a:pt x="-1" y="1772051"/>
                    <a:pt x="0" y="1347994"/>
                  </a:cubicBezTo>
                  <a:lnTo>
                    <a:pt x="0" y="1347990"/>
                  </a:lnTo>
                  <a:close/>
                </a:path>
              </a:pathLst>
            </a:custGeom>
            <a:solidFill>
              <a:srgbClr val="1C9BD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lIns="310757" tIns="272190" rIns="310757" bIns="1108203" spcCol="1270" anchor="ctr"/>
            <a:lstStyle/>
            <a:p>
              <a:pPr defTabSz="1200089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fr-FR" sz="2700" dirty="0">
                <a:solidFill>
                  <a:schemeClr val="bg1"/>
                </a:solidFill>
              </a:endParaRPr>
            </a:p>
            <a:p>
              <a:pPr defTabSz="1200089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2700" dirty="0">
                  <a:solidFill>
                    <a:schemeClr val="bg1"/>
                  </a:solidFill>
                </a:rPr>
                <a:t>Individual</a:t>
              </a:r>
            </a:p>
          </p:txBody>
        </p:sp>
      </p:grpSp>
      <p:sp>
        <p:nvSpPr>
          <p:cNvPr id="15" name="Forme libre 14"/>
          <p:cNvSpPr/>
          <p:nvPr/>
        </p:nvSpPr>
        <p:spPr>
          <a:xfrm>
            <a:off x="5307862" y="3375423"/>
            <a:ext cx="2693138" cy="1511908"/>
          </a:xfrm>
          <a:custGeom>
            <a:avLst/>
            <a:gdLst>
              <a:gd name="connsiteX0" fmla="*/ 0 w 3590963"/>
              <a:gd name="connsiteY0" fmla="*/ 1347990 h 2695979"/>
              <a:gd name="connsiteX1" fmla="*/ 717489 w 3590963"/>
              <a:gd name="connsiteY1" fmla="*/ 269996 h 2695979"/>
              <a:gd name="connsiteX2" fmla="*/ 1795484 w 3590963"/>
              <a:gd name="connsiteY2" fmla="*/ 2 h 2695979"/>
              <a:gd name="connsiteX3" fmla="*/ 2873479 w 3590963"/>
              <a:gd name="connsiteY3" fmla="*/ 269999 h 2695979"/>
              <a:gd name="connsiteX4" fmla="*/ 3590964 w 3590963"/>
              <a:gd name="connsiteY4" fmla="*/ 1347996 h 2695979"/>
              <a:gd name="connsiteX5" fmla="*/ 2873476 w 3590963"/>
              <a:gd name="connsiteY5" fmla="*/ 2425991 h 2695979"/>
              <a:gd name="connsiteX6" fmla="*/ 1795481 w 3590963"/>
              <a:gd name="connsiteY6" fmla="*/ 2695986 h 2695979"/>
              <a:gd name="connsiteX7" fmla="*/ 717486 w 3590963"/>
              <a:gd name="connsiteY7" fmla="*/ 2425990 h 2695979"/>
              <a:gd name="connsiteX8" fmla="*/ 0 w 3590963"/>
              <a:gd name="connsiteY8" fmla="*/ 1347994 h 2695979"/>
              <a:gd name="connsiteX9" fmla="*/ 0 w 3590963"/>
              <a:gd name="connsiteY9" fmla="*/ 1347990 h 2695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90963" h="2695979">
                <a:moveTo>
                  <a:pt x="0" y="1347990"/>
                </a:moveTo>
                <a:cubicBezTo>
                  <a:pt x="1" y="923933"/>
                  <a:pt x="265791" y="524596"/>
                  <a:pt x="717489" y="269996"/>
                </a:cubicBezTo>
                <a:cubicBezTo>
                  <a:pt x="1028407" y="94747"/>
                  <a:pt x="1406693" y="1"/>
                  <a:pt x="1795484" y="2"/>
                </a:cubicBezTo>
                <a:cubicBezTo>
                  <a:pt x="2184275" y="2"/>
                  <a:pt x="2562561" y="94749"/>
                  <a:pt x="2873479" y="269999"/>
                </a:cubicBezTo>
                <a:cubicBezTo>
                  <a:pt x="3325177" y="524600"/>
                  <a:pt x="3590966" y="923938"/>
                  <a:pt x="3590964" y="1347996"/>
                </a:cubicBezTo>
                <a:cubicBezTo>
                  <a:pt x="3590964" y="1772053"/>
                  <a:pt x="3325175" y="2171390"/>
                  <a:pt x="2873476" y="2425991"/>
                </a:cubicBezTo>
                <a:cubicBezTo>
                  <a:pt x="2562558" y="2601240"/>
                  <a:pt x="2184272" y="2695986"/>
                  <a:pt x="1795481" y="2695986"/>
                </a:cubicBezTo>
                <a:cubicBezTo>
                  <a:pt x="1406690" y="2695986"/>
                  <a:pt x="1028404" y="2601240"/>
                  <a:pt x="717486" y="2425990"/>
                </a:cubicBezTo>
                <a:cubicBezTo>
                  <a:pt x="265788" y="2171389"/>
                  <a:pt x="-1" y="1772051"/>
                  <a:pt x="0" y="1347994"/>
                </a:cubicBezTo>
                <a:lnTo>
                  <a:pt x="0" y="134799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lIns="310741" tIns="272177" rIns="310741" bIns="1108146" spcCol="1270" anchor="ctr"/>
          <a:lstStyle/>
          <a:p>
            <a:pPr defTabSz="1200089">
              <a:lnSpc>
                <a:spcPct val="90000"/>
              </a:lnSpc>
              <a:spcAft>
                <a:spcPct val="35000"/>
              </a:spcAft>
              <a:defRPr/>
            </a:pPr>
            <a:endParaRPr lang="fr-FR" sz="2700" dirty="0">
              <a:solidFill>
                <a:schemeClr val="bg1"/>
              </a:solidFill>
            </a:endParaRPr>
          </a:p>
          <a:p>
            <a:pPr defTabSz="1200089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700" dirty="0">
                <a:solidFill>
                  <a:schemeClr val="bg1"/>
                </a:solidFill>
              </a:rPr>
              <a:t>   </a:t>
            </a:r>
            <a:r>
              <a:rPr lang="en-GB" sz="2700" dirty="0">
                <a:solidFill>
                  <a:schemeClr val="bg1"/>
                </a:solidFill>
              </a:rPr>
              <a:t>Community</a:t>
            </a:r>
          </a:p>
        </p:txBody>
      </p:sp>
      <p:sp>
        <p:nvSpPr>
          <p:cNvPr id="16" name="Forme libre 15"/>
          <p:cNvSpPr/>
          <p:nvPr/>
        </p:nvSpPr>
        <p:spPr>
          <a:xfrm>
            <a:off x="2897686" y="4023382"/>
            <a:ext cx="2915822" cy="1673480"/>
          </a:xfrm>
          <a:custGeom>
            <a:avLst/>
            <a:gdLst>
              <a:gd name="connsiteX0" fmla="*/ 0 w 3590963"/>
              <a:gd name="connsiteY0" fmla="*/ 1347990 h 2695979"/>
              <a:gd name="connsiteX1" fmla="*/ 717489 w 3590963"/>
              <a:gd name="connsiteY1" fmla="*/ 269996 h 2695979"/>
              <a:gd name="connsiteX2" fmla="*/ 1795484 w 3590963"/>
              <a:gd name="connsiteY2" fmla="*/ 2 h 2695979"/>
              <a:gd name="connsiteX3" fmla="*/ 2873479 w 3590963"/>
              <a:gd name="connsiteY3" fmla="*/ 269999 h 2695979"/>
              <a:gd name="connsiteX4" fmla="*/ 3590964 w 3590963"/>
              <a:gd name="connsiteY4" fmla="*/ 1347996 h 2695979"/>
              <a:gd name="connsiteX5" fmla="*/ 2873476 w 3590963"/>
              <a:gd name="connsiteY5" fmla="*/ 2425991 h 2695979"/>
              <a:gd name="connsiteX6" fmla="*/ 1795481 w 3590963"/>
              <a:gd name="connsiteY6" fmla="*/ 2695986 h 2695979"/>
              <a:gd name="connsiteX7" fmla="*/ 717486 w 3590963"/>
              <a:gd name="connsiteY7" fmla="*/ 2425990 h 2695979"/>
              <a:gd name="connsiteX8" fmla="*/ 0 w 3590963"/>
              <a:gd name="connsiteY8" fmla="*/ 1347994 h 2695979"/>
              <a:gd name="connsiteX9" fmla="*/ 0 w 3590963"/>
              <a:gd name="connsiteY9" fmla="*/ 1347990 h 2695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90963" h="2695979">
                <a:moveTo>
                  <a:pt x="0" y="1347990"/>
                </a:moveTo>
                <a:cubicBezTo>
                  <a:pt x="1" y="923933"/>
                  <a:pt x="265791" y="524596"/>
                  <a:pt x="717489" y="269996"/>
                </a:cubicBezTo>
                <a:cubicBezTo>
                  <a:pt x="1028407" y="94747"/>
                  <a:pt x="1406693" y="1"/>
                  <a:pt x="1795484" y="2"/>
                </a:cubicBezTo>
                <a:cubicBezTo>
                  <a:pt x="2184275" y="2"/>
                  <a:pt x="2562561" y="94749"/>
                  <a:pt x="2873479" y="269999"/>
                </a:cubicBezTo>
                <a:cubicBezTo>
                  <a:pt x="3325177" y="524600"/>
                  <a:pt x="3590966" y="923938"/>
                  <a:pt x="3590964" y="1347996"/>
                </a:cubicBezTo>
                <a:cubicBezTo>
                  <a:pt x="3590964" y="1772053"/>
                  <a:pt x="3325175" y="2171390"/>
                  <a:pt x="2873476" y="2425991"/>
                </a:cubicBezTo>
                <a:cubicBezTo>
                  <a:pt x="2562558" y="2601240"/>
                  <a:pt x="2184272" y="2695986"/>
                  <a:pt x="1795481" y="2695986"/>
                </a:cubicBezTo>
                <a:cubicBezTo>
                  <a:pt x="1406690" y="2695986"/>
                  <a:pt x="1028404" y="2601240"/>
                  <a:pt x="717486" y="2425990"/>
                </a:cubicBezTo>
                <a:cubicBezTo>
                  <a:pt x="265788" y="2171389"/>
                  <a:pt x="-1" y="1772051"/>
                  <a:pt x="0" y="1347994"/>
                </a:cubicBezTo>
                <a:lnTo>
                  <a:pt x="0" y="134799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lIns="310741" tIns="272177" rIns="310741" bIns="1108146" spcCol="1270" anchor="ctr"/>
          <a:lstStyle/>
          <a:p>
            <a:pPr defTabSz="1200089">
              <a:lnSpc>
                <a:spcPct val="90000"/>
              </a:lnSpc>
              <a:spcAft>
                <a:spcPct val="35000"/>
              </a:spcAft>
              <a:defRPr/>
            </a:pPr>
            <a:endParaRPr lang="fr-FR" sz="2700" dirty="0">
              <a:solidFill>
                <a:schemeClr val="bg1"/>
              </a:solidFill>
            </a:endParaRPr>
          </a:p>
          <a:p>
            <a:pPr defTabSz="1200089">
              <a:lnSpc>
                <a:spcPct val="90000"/>
              </a:lnSpc>
              <a:spcAft>
                <a:spcPct val="35000"/>
              </a:spcAft>
              <a:defRPr/>
            </a:pPr>
            <a:endParaRPr lang="fr-FR" sz="2700" dirty="0">
              <a:solidFill>
                <a:schemeClr val="bg1"/>
              </a:solidFill>
            </a:endParaRPr>
          </a:p>
          <a:p>
            <a:pPr defTabSz="1200089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700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14" name="Forme libre 13"/>
          <p:cNvSpPr/>
          <p:nvPr/>
        </p:nvSpPr>
        <p:spPr>
          <a:xfrm>
            <a:off x="2789690" y="3158599"/>
            <a:ext cx="3023816" cy="1404752"/>
          </a:xfrm>
          <a:custGeom>
            <a:avLst/>
            <a:gdLst>
              <a:gd name="connsiteX0" fmla="*/ 0 w 3590963"/>
              <a:gd name="connsiteY0" fmla="*/ 1347990 h 2695979"/>
              <a:gd name="connsiteX1" fmla="*/ 717489 w 3590963"/>
              <a:gd name="connsiteY1" fmla="*/ 269996 h 2695979"/>
              <a:gd name="connsiteX2" fmla="*/ 1795484 w 3590963"/>
              <a:gd name="connsiteY2" fmla="*/ 2 h 2695979"/>
              <a:gd name="connsiteX3" fmla="*/ 2873479 w 3590963"/>
              <a:gd name="connsiteY3" fmla="*/ 269999 h 2695979"/>
              <a:gd name="connsiteX4" fmla="*/ 3590964 w 3590963"/>
              <a:gd name="connsiteY4" fmla="*/ 1347996 h 2695979"/>
              <a:gd name="connsiteX5" fmla="*/ 2873476 w 3590963"/>
              <a:gd name="connsiteY5" fmla="*/ 2425991 h 2695979"/>
              <a:gd name="connsiteX6" fmla="*/ 1795481 w 3590963"/>
              <a:gd name="connsiteY6" fmla="*/ 2695986 h 2695979"/>
              <a:gd name="connsiteX7" fmla="*/ 717486 w 3590963"/>
              <a:gd name="connsiteY7" fmla="*/ 2425990 h 2695979"/>
              <a:gd name="connsiteX8" fmla="*/ 0 w 3590963"/>
              <a:gd name="connsiteY8" fmla="*/ 1347994 h 2695979"/>
              <a:gd name="connsiteX9" fmla="*/ 0 w 3590963"/>
              <a:gd name="connsiteY9" fmla="*/ 1347990 h 2695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90963" h="2695979">
                <a:moveTo>
                  <a:pt x="0" y="1347990"/>
                </a:moveTo>
                <a:cubicBezTo>
                  <a:pt x="1" y="923933"/>
                  <a:pt x="265791" y="524596"/>
                  <a:pt x="717489" y="269996"/>
                </a:cubicBezTo>
                <a:cubicBezTo>
                  <a:pt x="1028407" y="94747"/>
                  <a:pt x="1406693" y="1"/>
                  <a:pt x="1795484" y="2"/>
                </a:cubicBezTo>
                <a:cubicBezTo>
                  <a:pt x="2184275" y="2"/>
                  <a:pt x="2562561" y="94749"/>
                  <a:pt x="2873479" y="269999"/>
                </a:cubicBezTo>
                <a:cubicBezTo>
                  <a:pt x="3325177" y="524600"/>
                  <a:pt x="3590966" y="923938"/>
                  <a:pt x="3590964" y="1347996"/>
                </a:cubicBezTo>
                <a:cubicBezTo>
                  <a:pt x="3590964" y="1772053"/>
                  <a:pt x="3325175" y="2171390"/>
                  <a:pt x="2873476" y="2425991"/>
                </a:cubicBezTo>
                <a:cubicBezTo>
                  <a:pt x="2562558" y="2601240"/>
                  <a:pt x="2184272" y="2695986"/>
                  <a:pt x="1795481" y="2695986"/>
                </a:cubicBezTo>
                <a:cubicBezTo>
                  <a:pt x="1406690" y="2695986"/>
                  <a:pt x="1028404" y="2601240"/>
                  <a:pt x="717486" y="2425990"/>
                </a:cubicBezTo>
                <a:cubicBezTo>
                  <a:pt x="265788" y="2171389"/>
                  <a:pt x="-1" y="1772051"/>
                  <a:pt x="0" y="1347994"/>
                </a:cubicBezTo>
                <a:lnTo>
                  <a:pt x="0" y="134799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lIns="310741" tIns="272177" rIns="310741" bIns="1108146" spcCol="1270" anchor="ctr"/>
          <a:lstStyle/>
          <a:p>
            <a:pPr defTabSz="1200089">
              <a:lnSpc>
                <a:spcPct val="90000"/>
              </a:lnSpc>
              <a:spcAft>
                <a:spcPct val="35000"/>
              </a:spcAft>
              <a:defRPr/>
            </a:pPr>
            <a:endParaRPr lang="fr-FR" sz="2700" dirty="0">
              <a:solidFill>
                <a:schemeClr val="bg1"/>
              </a:solidFill>
            </a:endParaRPr>
          </a:p>
          <a:p>
            <a:pPr defTabSz="1200089">
              <a:lnSpc>
                <a:spcPct val="90000"/>
              </a:lnSpc>
              <a:spcAft>
                <a:spcPct val="35000"/>
              </a:spcAft>
              <a:defRPr/>
            </a:pPr>
            <a:endParaRPr lang="fr-FR" sz="1200" dirty="0">
              <a:solidFill>
                <a:schemeClr val="bg1"/>
              </a:solidFill>
            </a:endParaRPr>
          </a:p>
          <a:p>
            <a:pPr defTabSz="1200089">
              <a:spcAft>
                <a:spcPct val="35000"/>
              </a:spcAft>
              <a:defRPr/>
            </a:pPr>
            <a:r>
              <a:rPr lang="fr-FR" sz="2700" b="1" dirty="0">
                <a:solidFill>
                  <a:schemeClr val="tx2"/>
                </a:solidFill>
              </a:rPr>
              <a:t>NEED</a:t>
            </a:r>
            <a:r>
              <a:rPr lang="fr-FR" sz="2700" dirty="0">
                <a:solidFill>
                  <a:schemeClr val="tx2"/>
                </a:solidFill>
              </a:rPr>
              <a:t> </a:t>
            </a:r>
            <a:r>
              <a:rPr lang="fr-FR" dirty="0">
                <a:solidFill>
                  <a:schemeClr val="tx2"/>
                </a:solidFill>
              </a:rPr>
              <a:t>for </a:t>
            </a:r>
            <a:r>
              <a:rPr lang="fr-FR" sz="2700" i="1" dirty="0">
                <a:solidFill>
                  <a:schemeClr val="tx2"/>
                </a:solidFill>
              </a:rPr>
              <a:t>Communication</a:t>
            </a:r>
          </a:p>
        </p:txBody>
      </p:sp>
    </p:spTree>
    <p:extLst>
      <p:ext uri="{BB962C8B-B14F-4D97-AF65-F5344CB8AC3E}">
        <p14:creationId xmlns:p14="http://schemas.microsoft.com/office/powerpoint/2010/main" val="26017733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ChangeArrowheads="1"/>
          </p:cNvSpPr>
          <p:nvPr>
            <p:ph type="title"/>
          </p:nvPr>
        </p:nvSpPr>
        <p:spPr/>
        <p:txBody>
          <a:bodyPr vert="horz" lIns="68580" tIns="24110" rIns="68580" bIns="34290" rtlCol="0" anchor="t">
            <a:normAutofit/>
          </a:bodyPr>
          <a:lstStyle/>
          <a:p>
            <a:pPr algn="r"/>
            <a:r>
              <a:rPr lang="en-GB" altLang="en-US" sz="3375" b="1" i="1" dirty="0">
                <a:solidFill>
                  <a:srgbClr val="3B3B3B"/>
                </a:solidFill>
              </a:rPr>
              <a:t>Becoming bilingual</a:t>
            </a:r>
            <a:br>
              <a:rPr lang="en-GB" altLang="en-US" sz="3375" b="1" dirty="0">
                <a:solidFill>
                  <a:srgbClr val="3B3B3B"/>
                </a:solidFill>
              </a:rPr>
            </a:br>
            <a:r>
              <a:rPr lang="en-GB" altLang="en-US" sz="3375" b="1" dirty="0" err="1">
                <a:solidFill>
                  <a:srgbClr val="3B3B3B"/>
                </a:solidFill>
              </a:rPr>
              <a:t>Dod</a:t>
            </a:r>
            <a:r>
              <a:rPr lang="en-GB" altLang="en-US" sz="3375" b="1" dirty="0">
                <a:solidFill>
                  <a:srgbClr val="3B3B3B"/>
                </a:solidFill>
              </a:rPr>
              <a:t> </a:t>
            </a:r>
            <a:r>
              <a:rPr lang="en-GB" altLang="en-US" sz="3375" b="1" dirty="0" err="1">
                <a:solidFill>
                  <a:srgbClr val="3B3B3B"/>
                </a:solidFill>
              </a:rPr>
              <a:t>yn</a:t>
            </a:r>
            <a:r>
              <a:rPr lang="en-GB" altLang="en-US" sz="3375" b="1" dirty="0">
                <a:solidFill>
                  <a:srgbClr val="3B3B3B"/>
                </a:solidFill>
              </a:rPr>
              <a:t> </a:t>
            </a:r>
            <a:r>
              <a:rPr lang="en-GB" altLang="en-US" sz="3375" b="1" dirty="0" err="1">
                <a:solidFill>
                  <a:srgbClr val="3B3B3B"/>
                </a:solidFill>
              </a:rPr>
              <a:t>ddwyieithog</a:t>
            </a:r>
            <a:endParaRPr lang="en-US" altLang="en-US" dirty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457200" y="2297314"/>
            <a:ext cx="4038600" cy="4057610"/>
          </a:xfrm>
        </p:spPr>
        <p:txBody>
          <a:bodyPr vert="horz" lIns="48218" tIns="24110" rIns="48218" bIns="24110" rtlCol="0">
            <a:no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Mae </a:t>
            </a:r>
            <a:r>
              <a:rPr lang="en-US" altLang="en-US" sz="2400" dirty="0" err="1"/>
              <a:t>dwyieithrwydd</a:t>
            </a:r>
            <a:r>
              <a:rPr lang="en-US" altLang="en-US" sz="2400" dirty="0"/>
              <a:t> am </a:t>
            </a:r>
            <a:r>
              <a:rPr lang="en-US" altLang="en-US" sz="2400" dirty="0" err="1"/>
              <a:t>iaith</a:t>
            </a:r>
            <a:r>
              <a:rPr lang="en-US" altLang="en-US" sz="2400" dirty="0"/>
              <a:t> – </a:t>
            </a:r>
            <a:r>
              <a:rPr lang="en-US" altLang="en-US" sz="2400" dirty="0" err="1"/>
              <a:t>cyfathrebu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rhyngweithio</a:t>
            </a:r>
            <a:endParaRPr lang="en-US" altLang="en-US" sz="2400" dirty="0"/>
          </a:p>
          <a:p>
            <a:pPr marL="0" indent="0">
              <a:spcBef>
                <a:spcPct val="0"/>
              </a:spcBef>
              <a:buNone/>
              <a:defRPr/>
            </a:pPr>
            <a:endParaRPr lang="en-US" altLang="en-US" sz="2400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Mae </a:t>
            </a:r>
            <a:r>
              <a:rPr lang="en-US" altLang="en-US" sz="2400" dirty="0" err="1"/>
              <a:t>angen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blant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siarad</a:t>
            </a:r>
            <a:r>
              <a:rPr lang="en-US" altLang="en-US" sz="2400" dirty="0"/>
              <a:t> – </a:t>
            </a:r>
            <a:r>
              <a:rPr lang="en-US" altLang="en-US" sz="2400" dirty="0" err="1"/>
              <a:t>mae</a:t>
            </a:r>
            <a:r>
              <a:rPr lang="en-US" altLang="en-US" sz="2400" dirty="0"/>
              <a:t> </a:t>
            </a:r>
            <a:r>
              <a:rPr lang="en-US" altLang="en-US" sz="2400" b="1" dirty="0" err="1"/>
              <a:t>angen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iddynt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r</a:t>
            </a:r>
            <a:r>
              <a:rPr lang="en-US" altLang="en-US" sz="2400" b="1" dirty="0" err="1"/>
              <a:t>hyngweithio</a:t>
            </a:r>
            <a:r>
              <a:rPr lang="en-US" altLang="en-US" sz="2400" dirty="0"/>
              <a:t> </a:t>
            </a:r>
            <a:r>
              <a:rPr lang="en-US" altLang="en-US" sz="2400" dirty="0" err="1"/>
              <a:t>gyda’r</a:t>
            </a:r>
            <a:r>
              <a:rPr lang="en-US" altLang="en-US" sz="2400" dirty="0"/>
              <a:t> </a:t>
            </a:r>
            <a:r>
              <a:rPr lang="en-US" altLang="en-US" sz="2400" b="1" dirty="0" err="1"/>
              <a:t>oedolion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yn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bywyd</a:t>
            </a:r>
            <a:r>
              <a:rPr lang="en-US" altLang="en-US" sz="2400" dirty="0"/>
              <a:t> </a:t>
            </a:r>
            <a:r>
              <a:rPr lang="en-US" altLang="en-US" sz="2400" dirty="0" err="1"/>
              <a:t>yn</a:t>
            </a:r>
            <a:r>
              <a:rPr lang="en-US" altLang="en-US" sz="2400" dirty="0"/>
              <a:t> </a:t>
            </a:r>
            <a:r>
              <a:rPr lang="en-US" altLang="en-US" sz="2400" b="1" dirty="0" err="1"/>
              <a:t>ddyddiol</a:t>
            </a:r>
            <a:endParaRPr lang="en-US" altLang="en-US" sz="2400" b="1" dirty="0"/>
          </a:p>
          <a:p>
            <a:pPr marL="0" indent="0">
              <a:spcBef>
                <a:spcPct val="0"/>
              </a:spcBef>
              <a:buNone/>
              <a:defRPr/>
            </a:pPr>
            <a:endParaRPr lang="en-US" altLang="en-US" sz="15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29150" y="2297314"/>
            <a:ext cx="3676650" cy="4179686"/>
          </a:xfrm>
        </p:spPr>
        <p:txBody>
          <a:bodyPr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en-US" sz="2400" i="1" dirty="0"/>
              <a:t>Bilingualism is about language - communication and interaction. </a:t>
            </a:r>
          </a:p>
          <a:p>
            <a:pPr>
              <a:spcBef>
                <a:spcPct val="0"/>
              </a:spcBef>
              <a:defRPr/>
            </a:pPr>
            <a:endParaRPr lang="en-US" altLang="en-US" sz="2400" i="1" dirty="0"/>
          </a:p>
          <a:p>
            <a:pPr>
              <a:spcBef>
                <a:spcPct val="0"/>
              </a:spcBef>
              <a:defRPr/>
            </a:pPr>
            <a:r>
              <a:rPr lang="en-US" altLang="en-US" sz="2400" i="1" dirty="0"/>
              <a:t>Children learn to speak because they </a:t>
            </a:r>
            <a:r>
              <a:rPr lang="en-US" altLang="en-US" sz="2400" b="1" i="1" dirty="0"/>
              <a:t>need </a:t>
            </a:r>
            <a:r>
              <a:rPr lang="en-US" altLang="en-US" sz="2400" i="1" dirty="0"/>
              <a:t>to </a:t>
            </a:r>
            <a:r>
              <a:rPr lang="en-US" altLang="en-US" sz="2400" b="1" i="1" dirty="0"/>
              <a:t>interact </a:t>
            </a:r>
            <a:r>
              <a:rPr lang="en-US" altLang="en-US" sz="2400" i="1" dirty="0"/>
              <a:t>with the </a:t>
            </a:r>
            <a:r>
              <a:rPr lang="en-US" altLang="en-US" sz="2400" b="1" i="1" dirty="0"/>
              <a:t>adults </a:t>
            </a:r>
            <a:r>
              <a:rPr lang="en-US" altLang="en-US" sz="2400" i="1" dirty="0"/>
              <a:t>in their lives on a </a:t>
            </a:r>
            <a:r>
              <a:rPr lang="en-US" altLang="en-US" sz="2400" b="1" i="1" dirty="0"/>
              <a:t>daily basis</a:t>
            </a:r>
            <a:r>
              <a:rPr lang="en-US" altLang="en-US" sz="2400" i="1" dirty="0"/>
              <a:t>. 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en-GB" altLang="en-US" sz="2400" i="1" dirty="0"/>
              <a:t>( Baker 2014)</a:t>
            </a:r>
            <a:endParaRPr lang="en-US" altLang="en-US" sz="2400" i="1" dirty="0"/>
          </a:p>
          <a:p>
            <a:pPr>
              <a:spcBef>
                <a:spcPct val="0"/>
              </a:spcBef>
              <a:defRPr/>
            </a:pPr>
            <a:endParaRPr lang="en-US" altLang="en-US" sz="2400" i="1" dirty="0"/>
          </a:p>
        </p:txBody>
      </p:sp>
      <p:sp>
        <p:nvSpPr>
          <p:cNvPr id="28676" name="Rectangle 3"/>
          <p:cNvSpPr>
            <a:spLocks/>
          </p:cNvSpPr>
          <p:nvPr/>
        </p:nvSpPr>
        <p:spPr bwMode="auto">
          <a:xfrm>
            <a:off x="4712642" y="2980283"/>
            <a:ext cx="2196704" cy="286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l" eaLnBrk="0" hangingPunct="0">
              <a:lnSpc>
                <a:spcPct val="120000"/>
              </a:lnSpc>
              <a:spcBef>
                <a:spcPts val="2400"/>
              </a:spcBef>
              <a:buSzPct val="93000"/>
              <a:buChar char="•"/>
              <a:defRPr sz="3200">
                <a:solidFill>
                  <a:schemeClr val="tx1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1pPr>
            <a:lvl2pPr marL="838200" indent="-444500" algn="l" eaLnBrk="0" hangingPunct="0">
              <a:lnSpc>
                <a:spcPct val="120000"/>
              </a:lnSpc>
              <a:spcBef>
                <a:spcPts val="2400"/>
              </a:spcBef>
              <a:buSzPct val="93000"/>
              <a:buChar char="•"/>
              <a:defRPr sz="3200">
                <a:solidFill>
                  <a:schemeClr val="tx1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2pPr>
            <a:lvl3pPr marL="1282700" indent="-444500" algn="l" eaLnBrk="0" hangingPunct="0">
              <a:lnSpc>
                <a:spcPct val="120000"/>
              </a:lnSpc>
              <a:spcBef>
                <a:spcPts val="2400"/>
              </a:spcBef>
              <a:buSzPct val="93000"/>
              <a:buChar char="•"/>
              <a:defRPr sz="3200">
                <a:solidFill>
                  <a:schemeClr val="tx1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3pPr>
            <a:lvl4pPr marL="1727200" indent="-444500" algn="l" eaLnBrk="0" hangingPunct="0">
              <a:lnSpc>
                <a:spcPct val="120000"/>
              </a:lnSpc>
              <a:spcBef>
                <a:spcPts val="2400"/>
              </a:spcBef>
              <a:buSzPct val="93000"/>
              <a:buChar char="•"/>
              <a:defRPr sz="3200">
                <a:solidFill>
                  <a:schemeClr val="tx1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4pPr>
            <a:lvl5pPr marL="2171700" indent="-444500" algn="l" eaLnBrk="0" hangingPunct="0">
              <a:lnSpc>
                <a:spcPct val="120000"/>
              </a:lnSpc>
              <a:spcBef>
                <a:spcPts val="2400"/>
              </a:spcBef>
              <a:buSzPct val="93000"/>
              <a:buChar char="•"/>
              <a:defRPr sz="3200">
                <a:solidFill>
                  <a:schemeClr val="tx1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5pPr>
            <a:lvl6pPr marL="2628900" indent="-444500" eaLnBrk="0" fontAlgn="base" hangingPunct="0">
              <a:lnSpc>
                <a:spcPct val="120000"/>
              </a:lnSpc>
              <a:spcBef>
                <a:spcPts val="2400"/>
              </a:spcBef>
              <a:spcAft>
                <a:spcPct val="0"/>
              </a:spcAft>
              <a:buSzPct val="93000"/>
              <a:buChar char="•"/>
              <a:defRPr sz="3200">
                <a:solidFill>
                  <a:schemeClr val="tx1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6pPr>
            <a:lvl7pPr marL="3086100" indent="-444500" eaLnBrk="0" fontAlgn="base" hangingPunct="0">
              <a:lnSpc>
                <a:spcPct val="120000"/>
              </a:lnSpc>
              <a:spcBef>
                <a:spcPts val="2400"/>
              </a:spcBef>
              <a:spcAft>
                <a:spcPct val="0"/>
              </a:spcAft>
              <a:buSzPct val="93000"/>
              <a:buChar char="•"/>
              <a:defRPr sz="3200">
                <a:solidFill>
                  <a:schemeClr val="tx1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7pPr>
            <a:lvl8pPr marL="3543300" indent="-444500" eaLnBrk="0" fontAlgn="base" hangingPunct="0">
              <a:lnSpc>
                <a:spcPct val="120000"/>
              </a:lnSpc>
              <a:spcBef>
                <a:spcPts val="2400"/>
              </a:spcBef>
              <a:spcAft>
                <a:spcPct val="0"/>
              </a:spcAft>
              <a:buSzPct val="93000"/>
              <a:buChar char="•"/>
              <a:defRPr sz="3200">
                <a:solidFill>
                  <a:schemeClr val="tx1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8pPr>
            <a:lvl9pPr marL="4000500" indent="-444500" eaLnBrk="0" fontAlgn="base" hangingPunct="0">
              <a:lnSpc>
                <a:spcPct val="120000"/>
              </a:lnSpc>
              <a:spcBef>
                <a:spcPts val="2400"/>
              </a:spcBef>
              <a:spcAft>
                <a:spcPct val="0"/>
              </a:spcAft>
              <a:buSzPct val="93000"/>
              <a:buChar char="•"/>
              <a:defRPr sz="3200">
                <a:solidFill>
                  <a:schemeClr val="tx1"/>
                </a:solidFill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2400" dirty="0">
              <a:ea typeface="Palatino" charset="0"/>
              <a:cs typeface="Palatino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2400" dirty="0">
              <a:ea typeface="Palatino" charset="0"/>
              <a:cs typeface="Palatino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2400" dirty="0">
              <a:ea typeface="Palatino" charset="0"/>
              <a:cs typeface="Palatino" charset="0"/>
            </a:endParaRPr>
          </a:p>
        </p:txBody>
      </p:sp>
      <p:pic>
        <p:nvPicPr>
          <p:cNvPr id="11266" name="Picture 2" descr="C:\Users\l.roberts\AppData\Local\Microsoft\Windows\Temporary Internet Files\Content.IE5\EEQLKL9O\parentchil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66" y="704088"/>
            <a:ext cx="245745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110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800" dirty="0"/>
              <a:t>Mae plant </a:t>
            </a:r>
            <a:r>
              <a:rPr lang="en-US" altLang="en-US" sz="2800" dirty="0" err="1"/>
              <a:t>yn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caffael</a:t>
            </a:r>
            <a:r>
              <a:rPr lang="en-US" altLang="en-US" sz="2800" dirty="0"/>
              <a:t> </a:t>
            </a:r>
            <a:r>
              <a:rPr lang="en-US" altLang="en-US" sz="2800" dirty="0" err="1"/>
              <a:t>iaith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yn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naturiol</a:t>
            </a:r>
            <a:endParaRPr lang="en-US" altLang="en-US" sz="2800" dirty="0"/>
          </a:p>
          <a:p>
            <a:pPr marL="0" indent="0">
              <a:spcBef>
                <a:spcPct val="0"/>
              </a:spcBef>
              <a:buNone/>
              <a:defRPr/>
            </a:pPr>
            <a:endParaRPr lang="en-US" altLang="en-US" sz="2800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800" dirty="0" err="1"/>
              <a:t>Cysylltiad</a:t>
            </a:r>
            <a:r>
              <a:rPr lang="en-US" altLang="en-US" sz="2800" dirty="0"/>
              <a:t> </a:t>
            </a:r>
            <a:r>
              <a:rPr lang="en-US" altLang="en-US" sz="2800" dirty="0" err="1"/>
              <a:t>rhwng</a:t>
            </a:r>
            <a:r>
              <a:rPr lang="en-US" altLang="en-US" sz="2800" dirty="0"/>
              <a:t> </a:t>
            </a:r>
            <a:r>
              <a:rPr lang="en-US" altLang="en-US" sz="2800" dirty="0" err="1"/>
              <a:t>yr</a:t>
            </a:r>
            <a:r>
              <a:rPr lang="en-US" altLang="en-US" sz="2800" dirty="0"/>
              <a:t> </a:t>
            </a:r>
            <a:r>
              <a:rPr lang="en-US" altLang="en-US" sz="2800" dirty="0" err="1"/>
              <a:t>unigolyn</a:t>
            </a:r>
            <a:r>
              <a:rPr lang="en-US" altLang="en-US" sz="2800" dirty="0"/>
              <a:t>, </a:t>
            </a:r>
            <a:r>
              <a:rPr lang="en-US" altLang="en-US" sz="2800" dirty="0" err="1"/>
              <a:t>addysg</a:t>
            </a:r>
            <a:r>
              <a:rPr lang="en-US" altLang="en-US" sz="2800" dirty="0"/>
              <a:t>, y </a:t>
            </a:r>
            <a:r>
              <a:rPr lang="en-US" altLang="en-US" sz="2800" dirty="0" err="1"/>
              <a:t>cartref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a’r</a:t>
            </a:r>
            <a:r>
              <a:rPr lang="en-US" altLang="en-US" sz="2800" dirty="0"/>
              <a:t>  </a:t>
            </a:r>
            <a:r>
              <a:rPr lang="en-US" altLang="en-US" sz="2800" dirty="0" err="1"/>
              <a:t>gymuned</a:t>
            </a:r>
            <a:r>
              <a:rPr lang="en-US" altLang="en-US" sz="2800" dirty="0"/>
              <a:t> </a:t>
            </a:r>
          </a:p>
          <a:p>
            <a:pPr marL="0" indent="0">
              <a:spcBef>
                <a:spcPct val="0"/>
              </a:spcBef>
              <a:buNone/>
              <a:defRPr/>
            </a:pPr>
            <a:endParaRPr lang="en-US" altLang="en-US" sz="2800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800" dirty="0" err="1"/>
              <a:t>Medr</a:t>
            </a:r>
            <a:r>
              <a:rPr lang="en-US" altLang="en-US" sz="2800" dirty="0"/>
              <a:t> </a:t>
            </a:r>
            <a:r>
              <a:rPr lang="en-US" altLang="en-US" sz="2800" dirty="0" err="1"/>
              <a:t>unigolyn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fod</a:t>
            </a:r>
            <a:r>
              <a:rPr lang="en-US" altLang="en-US" sz="2800" dirty="0"/>
              <a:t> </a:t>
            </a:r>
            <a:r>
              <a:rPr lang="en-US" altLang="en-US" sz="2800" dirty="0" err="1"/>
              <a:t>yn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ddwyieithog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mewn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diwylliant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unieithog</a:t>
            </a:r>
            <a:endParaRPr lang="en-US" altLang="en-US" sz="2800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en-US" sz="2800" i="1" dirty="0"/>
              <a:t>Children acquire their languages in a natural way</a:t>
            </a:r>
          </a:p>
          <a:p>
            <a:pPr>
              <a:spcBef>
                <a:spcPct val="0"/>
              </a:spcBef>
              <a:defRPr/>
            </a:pPr>
            <a:endParaRPr lang="en-US" altLang="en-US" sz="2800" i="1" dirty="0"/>
          </a:p>
          <a:p>
            <a:pPr>
              <a:spcBef>
                <a:spcPct val="0"/>
              </a:spcBef>
              <a:defRPr/>
            </a:pPr>
            <a:r>
              <a:rPr lang="en-US" altLang="en-US" sz="2800" i="1" dirty="0"/>
              <a:t>Connection between the individual, education, the home and the community  </a:t>
            </a:r>
          </a:p>
          <a:p>
            <a:pPr>
              <a:spcBef>
                <a:spcPct val="0"/>
              </a:spcBef>
              <a:defRPr/>
            </a:pPr>
            <a:endParaRPr lang="fr-FR" altLang="en-US" sz="2800" i="1" dirty="0"/>
          </a:p>
          <a:p>
            <a:pPr>
              <a:spcBef>
                <a:spcPct val="0"/>
              </a:spcBef>
              <a:defRPr/>
            </a:pPr>
            <a:r>
              <a:rPr lang="en-US" altLang="en-US" sz="2800" i="1" dirty="0"/>
              <a:t>An individual can be bilingual in a monolingual culture.</a:t>
            </a:r>
          </a:p>
          <a:p>
            <a:pPr marL="0" indent="0">
              <a:spcBef>
                <a:spcPct val="0"/>
              </a:spcBef>
              <a:buNone/>
              <a:defRPr/>
            </a:pPr>
            <a:endParaRPr lang="en-GB" altLang="en-US" sz="2800" i="1" dirty="0"/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en-GB" altLang="en-US" sz="2800" i="1" dirty="0"/>
              <a:t>( Baker 2014)</a:t>
            </a:r>
            <a:endParaRPr lang="fr-FR" altLang="en-US" sz="2800" i="1" dirty="0"/>
          </a:p>
          <a:p>
            <a:endParaRPr lang="cy-GB" dirty="0"/>
          </a:p>
          <a:p>
            <a:endParaRPr lang="en-US" dirty="0"/>
          </a:p>
        </p:txBody>
      </p:sp>
      <p:pic>
        <p:nvPicPr>
          <p:cNvPr id="5" name="Picture 2" descr="C:\Users\l.roberts\AppData\Local\Microsoft\Windows\Temporary Internet Files\Content.IE5\EEQLKL9O\parentchil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04088"/>
            <a:ext cx="2457450" cy="112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0225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dirty="0" err="1">
                <a:solidFill>
                  <a:schemeClr val="tx1"/>
                </a:solidFill>
              </a:rPr>
              <a:t>Ffactorau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pwysig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Important factors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Genir</a:t>
            </a:r>
            <a:r>
              <a:rPr lang="en-GB" dirty="0"/>
              <a:t> plant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barod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ddwyieithog</a:t>
            </a:r>
            <a:r>
              <a:rPr lang="en-GB" dirty="0"/>
              <a:t> ac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amlieithog</a:t>
            </a:r>
            <a:endParaRPr lang="en-GB" dirty="0"/>
          </a:p>
          <a:p>
            <a:r>
              <a:rPr lang="en-GB" dirty="0"/>
              <a:t>Mae </a:t>
            </a:r>
            <a:r>
              <a:rPr lang="en-GB" dirty="0" err="1"/>
              <a:t>iaith</a:t>
            </a:r>
            <a:r>
              <a:rPr lang="en-GB" dirty="0"/>
              <a:t> am </a:t>
            </a:r>
            <a:r>
              <a:rPr lang="en-GB" dirty="0" err="1"/>
              <a:t>gyfathrebu</a:t>
            </a:r>
            <a:r>
              <a:rPr lang="en-GB" dirty="0"/>
              <a:t> a </a:t>
            </a:r>
            <a:r>
              <a:rPr lang="en-GB" dirty="0" err="1"/>
              <a:t>hunaniaeth</a:t>
            </a:r>
            <a:endParaRPr lang="en-GB" dirty="0"/>
          </a:p>
          <a:p>
            <a:r>
              <a:rPr lang="en-GB" dirty="0" err="1"/>
              <a:t>Anogaeth</a:t>
            </a:r>
            <a:r>
              <a:rPr lang="en-GB" dirty="0"/>
              <a:t> </a:t>
            </a:r>
            <a:r>
              <a:rPr lang="en-GB" dirty="0" err="1"/>
              <a:t>gyson</a:t>
            </a:r>
            <a:endParaRPr lang="en-GB" dirty="0"/>
          </a:p>
          <a:p>
            <a:r>
              <a:rPr lang="en-GB" dirty="0"/>
              <a:t>Mae </a:t>
            </a:r>
            <a:r>
              <a:rPr lang="en-GB" dirty="0" err="1"/>
              <a:t>iaith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cwmpasu</a:t>
            </a:r>
            <a:r>
              <a:rPr lang="en-GB" dirty="0"/>
              <a:t> </a:t>
            </a:r>
            <a:r>
              <a:rPr lang="en-GB" dirty="0" err="1"/>
              <a:t>iaith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i="1" dirty="0"/>
              <a:t>Children are born ready to become bilinguals and multi-linguals</a:t>
            </a:r>
          </a:p>
          <a:p>
            <a:r>
              <a:rPr lang="en-GB" i="1" dirty="0"/>
              <a:t>Language is about communication and identity</a:t>
            </a:r>
          </a:p>
          <a:p>
            <a:r>
              <a:rPr lang="en-GB" i="1" dirty="0"/>
              <a:t>Continuous encouragement</a:t>
            </a:r>
          </a:p>
          <a:p>
            <a:r>
              <a:rPr lang="en-GB" i="1" dirty="0"/>
              <a:t>Language surrounds language</a:t>
            </a:r>
          </a:p>
          <a:p>
            <a:pPr marL="0" indent="0">
              <a:buNone/>
            </a:pPr>
            <a:r>
              <a:rPr lang="en-GB" sz="1900" dirty="0"/>
              <a:t>( Baker, 2014)</a:t>
            </a:r>
          </a:p>
          <a:p>
            <a:endParaRPr lang="en-US" dirty="0"/>
          </a:p>
        </p:txBody>
      </p:sp>
      <p:pic>
        <p:nvPicPr>
          <p:cNvPr id="5" name="Picture 2" descr="C:\Users\l.roberts\AppData\Local\Microsoft\Windows\Temporary Internet Files\Content.IE5\EEQLKL9O\parentchil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75" y="704088"/>
            <a:ext cx="245745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4053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Gwrando</a:t>
            </a:r>
            <a:r>
              <a:rPr lang="en-GB" dirty="0"/>
              <a:t> ac </a:t>
            </a:r>
            <a:r>
              <a:rPr lang="en-GB" dirty="0" err="1"/>
              <a:t>amsugno</a:t>
            </a:r>
            <a:r>
              <a:rPr lang="en-GB" dirty="0"/>
              <a:t>. (Y </a:t>
            </a:r>
            <a:r>
              <a:rPr lang="en-GB" dirty="0" err="1"/>
              <a:t>cyfnod</a:t>
            </a:r>
            <a:r>
              <a:rPr lang="en-GB" dirty="0"/>
              <a:t> mud)</a:t>
            </a:r>
          </a:p>
          <a:p>
            <a:r>
              <a:rPr lang="en-GB" dirty="0" err="1"/>
              <a:t>Ymateb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gyfarwyddiadau</a:t>
            </a:r>
            <a:r>
              <a:rPr lang="en-GB" dirty="0"/>
              <a:t>.</a:t>
            </a:r>
          </a:p>
          <a:p>
            <a:r>
              <a:rPr lang="en-GB" dirty="0" err="1"/>
              <a:t>Efelychu</a:t>
            </a:r>
            <a:r>
              <a:rPr lang="en-GB" dirty="0"/>
              <a:t> a </a:t>
            </a:r>
            <a:r>
              <a:rPr lang="en-GB" dirty="0" err="1"/>
              <a:t>chopio</a:t>
            </a:r>
            <a:r>
              <a:rPr lang="en-GB" dirty="0"/>
              <a:t>.</a:t>
            </a:r>
          </a:p>
          <a:p>
            <a:r>
              <a:rPr lang="en-GB" dirty="0" err="1"/>
              <a:t>Rhoi</a:t>
            </a:r>
            <a:r>
              <a:rPr lang="en-GB" dirty="0"/>
              <a:t> </a:t>
            </a:r>
            <a:r>
              <a:rPr lang="en-GB" dirty="0" err="1"/>
              <a:t>cynnig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1-2 air </a:t>
            </a:r>
            <a:r>
              <a:rPr lang="en-GB" dirty="0" err="1"/>
              <a:t>neu</a:t>
            </a:r>
            <a:r>
              <a:rPr lang="en-GB" dirty="0"/>
              <a:t> </a:t>
            </a:r>
          </a:p>
          <a:p>
            <a:pPr>
              <a:buNone/>
            </a:pPr>
            <a:r>
              <a:rPr lang="en-GB" dirty="0"/>
              <a:t>   </a:t>
            </a:r>
            <a:r>
              <a:rPr lang="en-GB" dirty="0" err="1"/>
              <a:t>gymal</a:t>
            </a:r>
            <a:endParaRPr lang="en-GB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altLang="en-US" i="1" dirty="0"/>
              <a:t>Listening and absorbing. (Silent Period)</a:t>
            </a:r>
          </a:p>
          <a:p>
            <a:r>
              <a:rPr lang="en-GB" altLang="en-US" i="1" dirty="0"/>
              <a:t>Responding to instructions</a:t>
            </a:r>
          </a:p>
          <a:p>
            <a:r>
              <a:rPr lang="en-GB" altLang="en-US" i="1" dirty="0"/>
              <a:t>Imitating and copying</a:t>
            </a:r>
          </a:p>
          <a:p>
            <a:r>
              <a:rPr lang="en-GB" altLang="en-US" i="1" dirty="0"/>
              <a:t>Trying out 1-2  word phrases</a:t>
            </a:r>
          </a:p>
          <a:p>
            <a:r>
              <a:rPr lang="en-GB" altLang="en-US" i="1" dirty="0"/>
              <a:t>(Baker 2014)</a:t>
            </a:r>
          </a:p>
          <a:p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1D0A147-E185-4F4F-BAA1-C6FCF1F09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tx1"/>
                </a:solidFill>
              </a:rPr>
              <a:t>Camau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dysgu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iaith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Steps in learning a language</a:t>
            </a:r>
          </a:p>
        </p:txBody>
      </p:sp>
    </p:spTree>
    <p:extLst>
      <p:ext uri="{BB962C8B-B14F-4D97-AF65-F5344CB8AC3E}">
        <p14:creationId xmlns:p14="http://schemas.microsoft.com/office/powerpoint/2010/main" val="164728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3718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 err="1">
                <a:solidFill>
                  <a:schemeClr val="tx1"/>
                </a:solidFill>
              </a:rPr>
              <a:t>Camau</a:t>
            </a:r>
            <a:r>
              <a:rPr lang="en-GB" sz="3600" dirty="0">
                <a:solidFill>
                  <a:schemeClr val="tx1"/>
                </a:solidFill>
              </a:rPr>
              <a:t> </a:t>
            </a:r>
            <a:r>
              <a:rPr lang="en-GB" sz="3600" dirty="0" err="1">
                <a:solidFill>
                  <a:schemeClr val="tx1"/>
                </a:solidFill>
              </a:rPr>
              <a:t>dysgu</a:t>
            </a:r>
            <a:r>
              <a:rPr lang="en-GB" sz="3600" dirty="0">
                <a:solidFill>
                  <a:schemeClr val="tx1"/>
                </a:solidFill>
              </a:rPr>
              <a:t> </a:t>
            </a:r>
            <a:r>
              <a:rPr lang="en-GB" sz="3600" dirty="0" err="1">
                <a:solidFill>
                  <a:schemeClr val="tx1"/>
                </a:solidFill>
              </a:rPr>
              <a:t>iaith</a:t>
            </a:r>
            <a:r>
              <a:rPr lang="en-GB" sz="3600" dirty="0">
                <a:solidFill>
                  <a:schemeClr val="tx1"/>
                </a:solidFill>
              </a:rPr>
              <a:t> </a:t>
            </a:r>
            <a:br>
              <a:rPr lang="en-GB" sz="3600" dirty="0">
                <a:solidFill>
                  <a:schemeClr val="tx1"/>
                </a:solidFill>
              </a:rPr>
            </a:br>
            <a:r>
              <a:rPr lang="en-GB" sz="3600" dirty="0">
                <a:solidFill>
                  <a:schemeClr val="tx1"/>
                </a:solidFill>
              </a:rPr>
              <a:t>Steps in learning a language</a:t>
            </a:r>
            <a:endParaRPr lang="cy-GB" sz="36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33599"/>
            <a:ext cx="4038600" cy="4221325"/>
          </a:xfrm>
        </p:spPr>
        <p:txBody>
          <a:bodyPr>
            <a:normAutofit/>
          </a:bodyPr>
          <a:lstStyle/>
          <a:p>
            <a:pPr eaLnBrk="1" hangingPunct="1"/>
            <a:r>
              <a:rPr lang="en-GB" dirty="0" err="1"/>
              <a:t>Geiriau</a:t>
            </a:r>
            <a:r>
              <a:rPr lang="en-GB" dirty="0"/>
              <a:t> </a:t>
            </a:r>
            <a:r>
              <a:rPr lang="en-GB" dirty="0" err="1"/>
              <a:t>enwi</a:t>
            </a:r>
            <a:endParaRPr lang="en-GB" dirty="0"/>
          </a:p>
          <a:p>
            <a:pPr eaLnBrk="1" hangingPunct="1"/>
            <a:r>
              <a:rPr lang="en-GB" dirty="0" err="1"/>
              <a:t>Geiriau</a:t>
            </a:r>
            <a:r>
              <a:rPr lang="en-GB" dirty="0"/>
              <a:t> </a:t>
            </a:r>
            <a:r>
              <a:rPr lang="en-GB" dirty="0" err="1"/>
              <a:t>gweithredu</a:t>
            </a:r>
            <a:endParaRPr lang="en-GB" dirty="0"/>
          </a:p>
          <a:p>
            <a:pPr eaLnBrk="1" hangingPunct="1"/>
            <a:r>
              <a:rPr lang="en-GB" dirty="0" err="1"/>
              <a:t>Rhoi</a:t>
            </a:r>
            <a:r>
              <a:rPr lang="en-GB" dirty="0"/>
              <a:t> </a:t>
            </a:r>
            <a:r>
              <a:rPr lang="en-GB" dirty="0" err="1"/>
              <a:t>enwau</a:t>
            </a:r>
            <a:r>
              <a:rPr lang="en-GB" dirty="0"/>
              <a:t> a </a:t>
            </a:r>
            <a:r>
              <a:rPr lang="en-GB" dirty="0" err="1"/>
              <a:t>gweithredoedd</a:t>
            </a:r>
            <a:r>
              <a:rPr lang="en-GB" dirty="0"/>
              <a:t> </a:t>
            </a:r>
            <a:r>
              <a:rPr lang="en-GB" dirty="0" err="1"/>
              <a:t>gyda’i</a:t>
            </a:r>
            <a:r>
              <a:rPr lang="en-GB" dirty="0"/>
              <a:t> </a:t>
            </a:r>
            <a:r>
              <a:rPr lang="en-GB" dirty="0" err="1"/>
              <a:t>gilydd</a:t>
            </a:r>
            <a:endParaRPr lang="en-GB" dirty="0"/>
          </a:p>
          <a:p>
            <a:pPr eaLnBrk="1" hangingPunct="1"/>
            <a:r>
              <a:rPr lang="en-GB" dirty="0" err="1"/>
              <a:t>Rhoi</a:t>
            </a:r>
            <a:r>
              <a:rPr lang="en-GB" dirty="0"/>
              <a:t> </a:t>
            </a:r>
            <a:r>
              <a:rPr lang="en-GB" dirty="0" err="1"/>
              <a:t>cynnig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frawddegau</a:t>
            </a:r>
            <a:r>
              <a:rPr lang="en-GB" dirty="0"/>
              <a:t> </a:t>
            </a:r>
            <a:r>
              <a:rPr lang="en-GB" dirty="0" err="1"/>
              <a:t>cyfan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chamgymeriadau</a:t>
            </a:r>
            <a:endParaRPr lang="en-GB" dirty="0"/>
          </a:p>
          <a:p>
            <a:pPr eaLnBrk="1" hangingPunct="1"/>
            <a:r>
              <a:rPr lang="en-GB" dirty="0" err="1"/>
              <a:t>Cywiro</a:t>
            </a:r>
            <a:r>
              <a:rPr lang="en-GB" dirty="0"/>
              <a:t> </a:t>
            </a:r>
            <a:r>
              <a:rPr lang="en-GB" dirty="0" err="1"/>
              <a:t>camgymeriadau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hunain</a:t>
            </a:r>
            <a:endParaRPr lang="en-GB" dirty="0"/>
          </a:p>
          <a:p>
            <a:pPr eaLnBrk="1" hangingPunct="1">
              <a:lnSpc>
                <a:spcPct val="60000"/>
              </a:lnSpc>
              <a:buNone/>
            </a:pPr>
            <a:endParaRPr lang="en-GB" dirty="0">
              <a:latin typeface="Arial Unicode MS" pitchFamily="-101" charset="0"/>
            </a:endParaRPr>
          </a:p>
          <a:p>
            <a:pPr eaLnBrk="1" hangingPunct="1">
              <a:lnSpc>
                <a:spcPct val="60000"/>
              </a:lnSpc>
            </a:pPr>
            <a:endParaRPr lang="en-GB" dirty="0">
              <a:latin typeface="Arial Unicode MS" pitchFamily="-101" charset="0"/>
            </a:endParaRPr>
          </a:p>
          <a:p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2133600"/>
            <a:ext cx="4038600" cy="40291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i="1" dirty="0"/>
              <a:t>Naming words</a:t>
            </a:r>
          </a:p>
          <a:p>
            <a:pPr eaLnBrk="1" hangingPunct="1"/>
            <a:r>
              <a:rPr lang="en-GB" altLang="en-US" i="1" dirty="0"/>
              <a:t>Action words</a:t>
            </a:r>
          </a:p>
          <a:p>
            <a:pPr eaLnBrk="1" hangingPunct="1"/>
            <a:r>
              <a:rPr lang="en-GB" altLang="en-US" i="1" dirty="0"/>
              <a:t>Putting names and actions together</a:t>
            </a:r>
          </a:p>
          <a:p>
            <a:pPr eaLnBrk="1" hangingPunct="1"/>
            <a:r>
              <a:rPr lang="en-GB" altLang="en-US" i="1" dirty="0"/>
              <a:t>Trying out whole sentences with mistakes</a:t>
            </a:r>
          </a:p>
          <a:p>
            <a:pPr eaLnBrk="1" hangingPunct="1"/>
            <a:r>
              <a:rPr lang="en-GB" altLang="en-US" i="1" dirty="0"/>
              <a:t>Correcting mistakes themselves</a:t>
            </a:r>
          </a:p>
          <a:p>
            <a:pPr eaLnBrk="1" hangingPunct="1"/>
            <a:r>
              <a:rPr lang="en-GB" i="1" dirty="0"/>
              <a:t>(Baker 2014)</a:t>
            </a:r>
            <a:endParaRPr lang="cy-GB" i="1" dirty="0"/>
          </a:p>
        </p:txBody>
      </p:sp>
    </p:spTree>
    <p:extLst>
      <p:ext uri="{BB962C8B-B14F-4D97-AF65-F5344CB8AC3E}">
        <p14:creationId xmlns:p14="http://schemas.microsoft.com/office/powerpoint/2010/main" val="4619781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 err="1"/>
              <a:t>Trafodwch</a:t>
            </a:r>
            <a:r>
              <a:rPr lang="en-GB" sz="2800" dirty="0"/>
              <a:t> </a:t>
            </a:r>
            <a:r>
              <a:rPr lang="en-GB" sz="2800" dirty="0" err="1"/>
              <a:t>gyda</a:t>
            </a:r>
            <a:r>
              <a:rPr lang="en-GB" sz="2800" dirty="0"/>
              <a:t> </a:t>
            </a:r>
            <a:r>
              <a:rPr lang="en-GB" sz="2800" dirty="0" err="1"/>
              <a:t>phartner</a:t>
            </a:r>
            <a:endParaRPr lang="en-GB" sz="2800" dirty="0"/>
          </a:p>
          <a:p>
            <a:r>
              <a:rPr lang="en-GB" sz="2800" dirty="0" err="1"/>
              <a:t>Adlewyrchwch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eich</a:t>
            </a:r>
            <a:r>
              <a:rPr lang="en-GB" sz="2800" dirty="0"/>
              <a:t> </a:t>
            </a:r>
            <a:r>
              <a:rPr lang="en-GB" sz="2800" dirty="0" err="1"/>
              <a:t>dysgu</a:t>
            </a:r>
            <a:r>
              <a:rPr lang="en-GB" sz="2800" dirty="0"/>
              <a:t> </a:t>
            </a:r>
            <a:r>
              <a:rPr lang="en-GB" sz="2800" dirty="0" err="1"/>
              <a:t>iaith</a:t>
            </a:r>
            <a:r>
              <a:rPr lang="en-GB" sz="2800" dirty="0"/>
              <a:t> </a:t>
            </a:r>
            <a:r>
              <a:rPr lang="en-GB" sz="2800" dirty="0" err="1"/>
              <a:t>personol</a:t>
            </a:r>
            <a:r>
              <a:rPr lang="en-GB" sz="2800" dirty="0"/>
              <a:t> chi</a:t>
            </a:r>
          </a:p>
          <a:p>
            <a:pPr lvl="1"/>
            <a:r>
              <a:rPr lang="en-GB" sz="2800" dirty="0" err="1"/>
              <a:t>Cyfleoedd</a:t>
            </a:r>
            <a:endParaRPr lang="en-GB" sz="2800" dirty="0"/>
          </a:p>
          <a:p>
            <a:pPr lvl="1"/>
            <a:r>
              <a:rPr lang="en-GB" sz="2800" dirty="0" err="1"/>
              <a:t>Heriau</a:t>
            </a:r>
            <a:endParaRPr lang="en-GB" sz="2800" dirty="0"/>
          </a:p>
          <a:p>
            <a:r>
              <a:rPr lang="en-GB" sz="2800" dirty="0" err="1"/>
              <a:t>Adborth</a:t>
            </a:r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i="1" dirty="0"/>
              <a:t>Discuss with a partner</a:t>
            </a:r>
          </a:p>
          <a:p>
            <a:r>
              <a:rPr lang="en-GB" sz="2800" i="1" dirty="0"/>
              <a:t>Reflect on your personal language learning</a:t>
            </a:r>
          </a:p>
          <a:p>
            <a:pPr lvl="1"/>
            <a:r>
              <a:rPr lang="en-GB" sz="2800" i="1" dirty="0"/>
              <a:t>Opportunities</a:t>
            </a:r>
          </a:p>
          <a:p>
            <a:pPr lvl="1"/>
            <a:r>
              <a:rPr lang="en-GB" sz="2800" i="1" dirty="0"/>
              <a:t>Challenges</a:t>
            </a:r>
          </a:p>
          <a:p>
            <a:r>
              <a:rPr lang="en-GB" sz="2800" i="1" dirty="0"/>
              <a:t>Feedback</a:t>
            </a:r>
          </a:p>
        </p:txBody>
      </p:sp>
      <p:pic>
        <p:nvPicPr>
          <p:cNvPr id="5" name="Picture 2" descr="C:\Users\l.roberts\AppData\Local\Microsoft\Windows\Temporary Internet Files\Content.IE5\HEPN0LIZ\FocusGroup2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8" y="304800"/>
            <a:ext cx="3429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7799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References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72067" y="2362200"/>
            <a:ext cx="7408333" cy="4191000"/>
          </a:xfrm>
        </p:spPr>
        <p:txBody>
          <a:bodyPr>
            <a:normAutofit fontScale="85000" lnSpcReduction="20000"/>
          </a:bodyPr>
          <a:lstStyle/>
          <a:p>
            <a:r>
              <a:rPr lang="fr-FR" altLang="cy-GB" sz="1700" dirty="0"/>
              <a:t>Baker, C. ( 2014) </a:t>
            </a:r>
            <a:r>
              <a:rPr lang="fr-FR" altLang="cy-GB" sz="1700" i="1" dirty="0"/>
              <a:t>A Parents’ and </a:t>
            </a:r>
            <a:r>
              <a:rPr lang="fr-FR" altLang="cy-GB" sz="1700" i="1" dirty="0" err="1"/>
              <a:t>Teachers</a:t>
            </a:r>
            <a:r>
              <a:rPr lang="fr-FR" altLang="cy-GB" sz="1700" i="1" dirty="0"/>
              <a:t>’ Guide to </a:t>
            </a:r>
            <a:r>
              <a:rPr lang="fr-FR" altLang="cy-GB" sz="1700" i="1" dirty="0" err="1"/>
              <a:t>Bilingualism</a:t>
            </a:r>
            <a:r>
              <a:rPr lang="fr-FR" altLang="cy-GB" sz="1700" dirty="0"/>
              <a:t>. Bristol: </a:t>
            </a:r>
            <a:r>
              <a:rPr lang="fr-FR" altLang="cy-GB" sz="1700" dirty="0" err="1"/>
              <a:t>Multilingual</a:t>
            </a:r>
            <a:r>
              <a:rPr lang="fr-FR" altLang="cy-GB" sz="1700" dirty="0"/>
              <a:t> </a:t>
            </a:r>
            <a:r>
              <a:rPr lang="fr-FR" altLang="cy-GB" sz="1700" dirty="0" err="1"/>
              <a:t>Matters</a:t>
            </a:r>
            <a:endParaRPr lang="fr-FR" altLang="cy-GB" sz="1700" dirty="0"/>
          </a:p>
          <a:p>
            <a:r>
              <a:rPr lang="en-GB" sz="1700" dirty="0" err="1"/>
              <a:t>Cummins,J</a:t>
            </a:r>
            <a:r>
              <a:rPr lang="en-GB" sz="1700" dirty="0"/>
              <a:t>. ( 2013) </a:t>
            </a:r>
            <a:r>
              <a:rPr lang="en-GB" sz="1700" i="1" dirty="0"/>
              <a:t>The Intellectual and Cognitive Advantages of Bilingual Education. </a:t>
            </a:r>
            <a:r>
              <a:rPr lang="en-GB" sz="1700" dirty="0"/>
              <a:t>UWTSD: International Conference – Educational Society of the European Regions and the School of Welsh and Bilingual Studies, UWTSD 13.09.13</a:t>
            </a:r>
            <a:endParaRPr lang="fr-FR" altLang="cy-GB" sz="1700" dirty="0"/>
          </a:p>
          <a:p>
            <a:r>
              <a:rPr lang="fr-FR" altLang="cy-GB" sz="1700" dirty="0"/>
              <a:t>Ibrahim, N. </a:t>
            </a:r>
            <a:r>
              <a:rPr lang="fr-FR" altLang="cy-GB" sz="1700" i="1" dirty="0"/>
              <a:t>(2011) How </a:t>
            </a:r>
            <a:r>
              <a:rPr lang="fr-FR" altLang="cy-GB" sz="1700" i="1" dirty="0" err="1"/>
              <a:t>children</a:t>
            </a:r>
            <a:r>
              <a:rPr lang="fr-FR" altLang="cy-GB" sz="1700" i="1" dirty="0"/>
              <a:t> </a:t>
            </a:r>
            <a:r>
              <a:rPr lang="fr-FR" altLang="cy-GB" sz="1700" i="1" dirty="0" err="1"/>
              <a:t>become</a:t>
            </a:r>
            <a:r>
              <a:rPr lang="fr-FR" altLang="cy-GB" sz="1700" i="1" dirty="0"/>
              <a:t> </a:t>
            </a:r>
            <a:r>
              <a:rPr lang="fr-FR" altLang="cy-GB" sz="1700" i="1" dirty="0" err="1"/>
              <a:t>bilingual</a:t>
            </a:r>
            <a:r>
              <a:rPr lang="fr-FR" altLang="cy-GB" sz="1700" dirty="0"/>
              <a:t>. </a:t>
            </a:r>
            <a:r>
              <a:rPr lang="fr-FR" altLang="cy-GB" sz="1700" dirty="0" err="1"/>
              <a:t>Nayr</a:t>
            </a:r>
            <a:r>
              <a:rPr lang="fr-FR" altLang="cy-GB" sz="1700" dirty="0"/>
              <a:t> Ibrahim:  British Council Milan</a:t>
            </a:r>
            <a:endParaRPr lang="en-GB" sz="1700" dirty="0"/>
          </a:p>
          <a:p>
            <a:r>
              <a:rPr lang="en-GB" altLang="en-US" sz="1700" dirty="0"/>
              <a:t>Jones, D.V. and Martin-Jones, M. (2001) </a:t>
            </a:r>
            <a:r>
              <a:rPr lang="en-GB" altLang="en-US" sz="1700" i="1" dirty="0"/>
              <a:t>Bilingual Education and Language Revitalization In Wales : Past Achievements and Current Issues: </a:t>
            </a:r>
            <a:r>
              <a:rPr lang="en-GB" altLang="en-US" sz="1700" dirty="0"/>
              <a:t>University of Wales Aberystwyth</a:t>
            </a:r>
          </a:p>
          <a:p>
            <a:r>
              <a:rPr lang="en-GB" altLang="en-US" sz="1800" dirty="0"/>
              <a:t>Roberts, D. T. (1998). </a:t>
            </a:r>
            <a:r>
              <a:rPr lang="en-GB" altLang="en-US" sz="1800" i="1" dirty="0"/>
              <a:t>The Language of the Blue Books. </a:t>
            </a:r>
            <a:r>
              <a:rPr lang="en-GB" altLang="en-US" sz="1800" dirty="0"/>
              <a:t>Cardiff: University of Wales</a:t>
            </a:r>
          </a:p>
          <a:p>
            <a:r>
              <a:rPr lang="en-GB" altLang="en-US" sz="1800" dirty="0" err="1"/>
              <a:t>Shoebottom</a:t>
            </a:r>
            <a:r>
              <a:rPr lang="en-GB" altLang="en-US" sz="1800" dirty="0"/>
              <a:t> ( 2017) </a:t>
            </a:r>
            <a:r>
              <a:rPr lang="fr-FR" sz="1600" dirty="0"/>
              <a:t>Second </a:t>
            </a:r>
            <a:r>
              <a:rPr lang="fr-FR" sz="1600" dirty="0" err="1"/>
              <a:t>language</a:t>
            </a:r>
            <a:r>
              <a:rPr lang="fr-FR" sz="1600" dirty="0"/>
              <a:t> acquisition - essential information. </a:t>
            </a:r>
            <a:r>
              <a:rPr lang="fr-FR" sz="1600" dirty="0" err="1"/>
              <a:t>Available</a:t>
            </a:r>
            <a:r>
              <a:rPr lang="fr-FR" sz="1600" dirty="0"/>
              <a:t> at </a:t>
            </a:r>
            <a:r>
              <a:rPr lang="fr-FR" sz="1600" dirty="0">
                <a:hlinkClick r:id="rId2"/>
              </a:rPr>
              <a:t>http://esl.fis.edu/teachers/support/cummin.htm</a:t>
            </a:r>
            <a:r>
              <a:rPr lang="fr-FR" sz="1600" dirty="0"/>
              <a:t> (</a:t>
            </a:r>
            <a:r>
              <a:rPr lang="fr-FR" sz="1600" dirty="0" err="1"/>
              <a:t>Accessed</a:t>
            </a:r>
            <a:r>
              <a:rPr lang="fr-FR" sz="1600" dirty="0"/>
              <a:t> 27.01.19)</a:t>
            </a:r>
            <a:endParaRPr lang="en-GB" altLang="en-US" sz="1800" dirty="0"/>
          </a:p>
          <a:p>
            <a:r>
              <a:rPr lang="en-GB" sz="1800" dirty="0"/>
              <a:t>Wales: ( 2013) </a:t>
            </a:r>
            <a:r>
              <a:rPr lang="en-GB" sz="1800" i="1" dirty="0"/>
              <a:t>The </a:t>
            </a:r>
            <a:r>
              <a:rPr lang="en-GB" sz="1800" i="1" dirty="0" err="1"/>
              <a:t>Cwricwlwm</a:t>
            </a:r>
            <a:r>
              <a:rPr lang="en-GB" sz="1800" i="1" dirty="0"/>
              <a:t> </a:t>
            </a:r>
            <a:r>
              <a:rPr lang="en-GB" sz="1800" i="1" dirty="0" err="1"/>
              <a:t>Cymreig</a:t>
            </a:r>
            <a:r>
              <a:rPr lang="en-GB" sz="1800" i="1" dirty="0"/>
              <a:t>, history and the story of Wales Final report. </a:t>
            </a:r>
            <a:r>
              <a:rPr lang="en-GB" sz="1800" dirty="0"/>
              <a:t>Cardiff: Welsh Government</a:t>
            </a:r>
          </a:p>
          <a:p>
            <a:r>
              <a:rPr lang="en-US" sz="1800" dirty="0"/>
              <a:t>Image of Cummins Iceberg- </a:t>
            </a:r>
            <a:r>
              <a:rPr lang="en-US" sz="1800" dirty="0">
                <a:hlinkClick r:id="rId3"/>
              </a:rPr>
              <a:t>www.educ.ualberta.ca</a:t>
            </a:r>
            <a:r>
              <a:rPr lang="en-US" sz="1800" dirty="0"/>
              <a:t> ( 2009)</a:t>
            </a:r>
          </a:p>
          <a:p>
            <a:pPr>
              <a:buNone/>
            </a:pPr>
            <a:endParaRPr lang="en-GB" sz="1800" b="1" dirty="0"/>
          </a:p>
          <a:p>
            <a:endParaRPr lang="en-GB" sz="1800" dirty="0"/>
          </a:p>
          <a:p>
            <a:endParaRPr lang="en-GB" sz="17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76900146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1020</TotalTime>
  <Words>1560</Words>
  <Application>Microsoft Office PowerPoint</Application>
  <PresentationFormat>On-screen Show (4:3)</PresentationFormat>
  <Paragraphs>229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 Unicode MS</vt:lpstr>
      <vt:lpstr>Arial</vt:lpstr>
      <vt:lpstr>Calibri</vt:lpstr>
      <vt:lpstr>Palatino</vt:lpstr>
      <vt:lpstr>Symbol</vt:lpstr>
      <vt:lpstr>Trebuchet MS</vt:lpstr>
      <vt:lpstr>Wingdings 3</vt:lpstr>
      <vt:lpstr>Facet</vt:lpstr>
      <vt:lpstr>SJIE 5004</vt:lpstr>
      <vt:lpstr>Cynnwys / Content</vt:lpstr>
      <vt:lpstr>PowerPoint Presentation</vt:lpstr>
      <vt:lpstr>PowerPoint Presentation</vt:lpstr>
      <vt:lpstr>Bilingualism in Wales Dwyieithrwydd yng Nghymru</vt:lpstr>
      <vt:lpstr>PowerPoint Presentation</vt:lpstr>
      <vt:lpstr>Historical and political context Cyd destun hanesyddol a gwleidyddol</vt:lpstr>
      <vt:lpstr>Historical and political context Cyd destun hanesyddol a gwleidyddol</vt:lpstr>
      <vt:lpstr>Historical and political context Cyd destun hanesyddol a gwleidyddol</vt:lpstr>
      <vt:lpstr>PowerPoint Presentation</vt:lpstr>
      <vt:lpstr>  </vt:lpstr>
      <vt:lpstr>Bilingualism in Wales Dwyieithrwydd yng Nghymru</vt:lpstr>
      <vt:lpstr>Bilingualism in Wales Dwyieithrwydd yng Nghymru</vt:lpstr>
      <vt:lpstr>Education Reform Act 1988 Deddf Diwygio Addysg 1988</vt:lpstr>
      <vt:lpstr>Profiadau  Experiences</vt:lpstr>
      <vt:lpstr>Heriau Challenges</vt:lpstr>
      <vt:lpstr>Tasg/Task</vt:lpstr>
      <vt:lpstr>PowerPoint Presentation</vt:lpstr>
      <vt:lpstr>Cummins : BICS, CALP and CULP ( Shoebottom 2017)</vt:lpstr>
      <vt:lpstr>Becoming bilingual Dod yn ddwyieithog</vt:lpstr>
      <vt:lpstr>Becoming bilingual Dod yn ddwyieithog</vt:lpstr>
      <vt:lpstr>PowerPoint Presentation</vt:lpstr>
      <vt:lpstr>Ffactorau pwysig Important factors</vt:lpstr>
      <vt:lpstr>Camau dysgu iaith Steps in learning a language</vt:lpstr>
      <vt:lpstr>Camau dysgu iaith  Steps in learning a language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SJPE4004/C Skills 4 Study Sgiliau ar gyfer Astudio</dc:title>
  <dc:creator>Administrator</dc:creator>
  <cp:lastModifiedBy>Cindy Hunt</cp:lastModifiedBy>
  <cp:revision>82</cp:revision>
  <dcterms:created xsi:type="dcterms:W3CDTF">2014-07-07T15:32:46Z</dcterms:created>
  <dcterms:modified xsi:type="dcterms:W3CDTF">2020-08-11T17:16:30Z</dcterms:modified>
</cp:coreProperties>
</file>