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780C6E93-FA97-411D-A3C7-4B137685CDEB}" type="datetimeFigureOut">
              <a:rPr lang="en-GB" smtClean="0"/>
              <a:t>12/02/2013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6366359-F1E4-4531-9F61-CFE13C0AE6B7}"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780C6E93-FA97-411D-A3C7-4B137685CDEB}" type="datetimeFigureOut">
              <a:rPr lang="en-GB" smtClean="0"/>
              <a:t>12/02/2013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6366359-F1E4-4531-9F61-CFE13C0AE6B7}"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780C6E93-FA97-411D-A3C7-4B137685CDEB}" type="datetimeFigureOut">
              <a:rPr lang="en-GB" smtClean="0"/>
              <a:t>12/02/2013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6366359-F1E4-4531-9F61-CFE13C0AE6B7}"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780C6E93-FA97-411D-A3C7-4B137685CDEB}" type="datetimeFigureOut">
              <a:rPr lang="en-GB" smtClean="0"/>
              <a:t>12/02/2013</a:t>
            </a:fld>
            <a:endParaRPr lang="en-GB"/>
          </a:p>
        </p:txBody>
      </p:sp>
      <p:sp>
        <p:nvSpPr>
          <p:cNvPr id="10" name="Slide Number Placeholder 9"/>
          <p:cNvSpPr>
            <a:spLocks noGrp="1"/>
          </p:cNvSpPr>
          <p:nvPr>
            <p:ph type="sldNum" sz="quarter" idx="16"/>
          </p:nvPr>
        </p:nvSpPr>
        <p:spPr/>
        <p:txBody>
          <a:bodyPr rtlCol="0"/>
          <a:lstStyle/>
          <a:p>
            <a:fld id="{C6366359-F1E4-4531-9F61-CFE13C0AE6B7}"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780C6E93-FA97-411D-A3C7-4B137685CDEB}" type="datetimeFigureOut">
              <a:rPr lang="en-GB" smtClean="0"/>
              <a:t>12/02/2013</a:t>
            </a:fld>
            <a:endParaRPr lang="en-GB"/>
          </a:p>
        </p:txBody>
      </p:sp>
      <p:sp>
        <p:nvSpPr>
          <p:cNvPr id="12" name="Slide Number Placeholder 11"/>
          <p:cNvSpPr>
            <a:spLocks noGrp="1"/>
          </p:cNvSpPr>
          <p:nvPr>
            <p:ph type="sldNum" sz="quarter" idx="16"/>
          </p:nvPr>
        </p:nvSpPr>
        <p:spPr/>
        <p:txBody>
          <a:bodyPr rtlCol="0"/>
          <a:lstStyle/>
          <a:p>
            <a:fld id="{C6366359-F1E4-4531-9F61-CFE13C0AE6B7}"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80C6E93-FA97-411D-A3C7-4B137685CDEB}" type="datetimeFigureOut">
              <a:rPr lang="en-GB" smtClean="0"/>
              <a:t>12/02/2013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6366359-F1E4-4531-9F61-CFE13C0AE6B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0C6E93-FA97-411D-A3C7-4B137685CDEB}" type="datetimeFigureOut">
              <a:rPr lang="en-GB" smtClean="0"/>
              <a:t>12/02/2013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6366359-F1E4-4531-9F61-CFE13C0AE6B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80C6E93-FA97-411D-A3C7-4B137685CDEB}" type="datetimeFigureOut">
              <a:rPr lang="en-GB" smtClean="0"/>
              <a:t>12/02/2013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6366359-F1E4-4531-9F61-CFE13C0AE6B7}"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780C6E93-FA97-411D-A3C7-4B137685CDEB}" type="datetimeFigureOut">
              <a:rPr lang="en-GB" smtClean="0"/>
              <a:t>12/02/2013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6366359-F1E4-4531-9F61-CFE13C0AE6B7}"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0C6E93-FA97-411D-A3C7-4B137685CDEB}" type="datetimeFigureOut">
              <a:rPr lang="en-GB" smtClean="0"/>
              <a:t>12/02/2013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366359-F1E4-4531-9F61-CFE13C0AE6B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780C6E93-FA97-411D-A3C7-4B137685CDEB}" type="datetimeFigureOut">
              <a:rPr lang="en-GB" smtClean="0"/>
              <a:t>12/02/2013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6366359-F1E4-4531-9F61-CFE13C0AE6B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780C6E93-FA97-411D-A3C7-4B137685CDEB}" type="datetimeFigureOut">
              <a:rPr lang="en-GB" smtClean="0"/>
              <a:t>12/02/2013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6366359-F1E4-4531-9F61-CFE13C0AE6B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r"/>
            <a:r>
              <a:rPr lang="en-GB" dirty="0" smtClean="0"/>
              <a:t>Augustan Lovers </a:t>
            </a:r>
            <a:r>
              <a:rPr lang="en-GB" dirty="0" smtClean="0"/>
              <a:t>7</a:t>
            </a:r>
            <a:endParaRPr lang="en-GB" dirty="0"/>
          </a:p>
        </p:txBody>
      </p:sp>
      <p:sp>
        <p:nvSpPr>
          <p:cNvPr id="3" name="Subtitle 2"/>
          <p:cNvSpPr>
            <a:spLocks noGrp="1"/>
          </p:cNvSpPr>
          <p:nvPr>
            <p:ph type="subTitle" idx="1"/>
          </p:nvPr>
        </p:nvSpPr>
        <p:spPr/>
        <p:txBody>
          <a:bodyPr>
            <a:normAutofit/>
          </a:bodyPr>
          <a:lstStyle/>
          <a:p>
            <a:r>
              <a:rPr lang="en-GB" dirty="0" smtClean="0"/>
              <a:t>The Elegiac Relationship		       </a:t>
            </a:r>
            <a:r>
              <a:rPr lang="en-GB" dirty="0" smtClean="0"/>
              <a:t>12.02.13</a:t>
            </a:r>
            <a:endParaRPr lang="en-GB" dirty="0"/>
          </a:p>
        </p:txBody>
      </p:sp>
    </p:spTree>
    <p:extLst>
      <p:ext uri="{BB962C8B-B14F-4D97-AF65-F5344CB8AC3E}">
        <p14:creationId xmlns:p14="http://schemas.microsoft.com/office/powerpoint/2010/main" val="1221250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overview</a:t>
            </a:r>
            <a:endParaRPr lang="en-GB" dirty="0"/>
          </a:p>
        </p:txBody>
      </p:sp>
      <p:sp>
        <p:nvSpPr>
          <p:cNvPr id="3" name="Content Placeholder 2"/>
          <p:cNvSpPr>
            <a:spLocks noGrp="1"/>
          </p:cNvSpPr>
          <p:nvPr>
            <p:ph sz="quarter" idx="1"/>
          </p:nvPr>
        </p:nvSpPr>
        <p:spPr>
          <a:xfrm>
            <a:off x="612648" y="1600199"/>
            <a:ext cx="8153400" cy="5037083"/>
          </a:xfrm>
        </p:spPr>
        <p:txBody>
          <a:bodyPr>
            <a:normAutofit/>
          </a:bodyPr>
          <a:lstStyle/>
          <a:p>
            <a:r>
              <a:rPr lang="en-GB" dirty="0" smtClean="0"/>
              <a:t>Typical features of the elegiac relationship:</a:t>
            </a:r>
          </a:p>
          <a:p>
            <a:pPr lvl="1"/>
            <a:r>
              <a:rPr lang="en-GB" dirty="0" smtClean="0"/>
              <a:t>Part 1:</a:t>
            </a:r>
          </a:p>
          <a:p>
            <a:pPr lvl="2"/>
            <a:r>
              <a:rPr lang="en-GB" dirty="0" smtClean="0"/>
              <a:t>Inversion of normative patterns of gendered behaviour: active and passive</a:t>
            </a:r>
          </a:p>
          <a:p>
            <a:pPr lvl="2"/>
            <a:r>
              <a:rPr lang="en-GB" dirty="0" smtClean="0"/>
              <a:t>Slavery of love: </a:t>
            </a:r>
            <a:r>
              <a:rPr lang="en-GB" dirty="0" err="1" smtClean="0"/>
              <a:t>servitium</a:t>
            </a:r>
            <a:r>
              <a:rPr lang="en-GB" dirty="0" smtClean="0"/>
              <a:t> </a:t>
            </a:r>
            <a:r>
              <a:rPr lang="en-GB" dirty="0" err="1" smtClean="0"/>
              <a:t>amoris</a:t>
            </a:r>
            <a:endParaRPr lang="en-GB" dirty="0" smtClean="0"/>
          </a:p>
          <a:p>
            <a:pPr lvl="3"/>
            <a:r>
              <a:rPr lang="en-GB" dirty="0" smtClean="0"/>
              <a:t>Character action</a:t>
            </a:r>
          </a:p>
          <a:p>
            <a:pPr lvl="3"/>
            <a:r>
              <a:rPr lang="en-GB" dirty="0" smtClean="0"/>
              <a:t>Linguistic register: referring to the beloved as ‘</a:t>
            </a:r>
            <a:r>
              <a:rPr lang="en-GB" dirty="0" err="1" smtClean="0"/>
              <a:t>domina</a:t>
            </a:r>
            <a:r>
              <a:rPr lang="en-GB" dirty="0" smtClean="0"/>
              <a:t>’, ‘mistress’ (</a:t>
            </a:r>
            <a:r>
              <a:rPr lang="en-GB" dirty="0" err="1" smtClean="0"/>
              <a:t>femine</a:t>
            </a:r>
            <a:r>
              <a:rPr lang="en-GB" dirty="0" smtClean="0"/>
              <a:t> of ‘master’)</a:t>
            </a:r>
          </a:p>
          <a:p>
            <a:pPr lvl="1"/>
            <a:r>
              <a:rPr lang="en-GB" dirty="0" smtClean="0"/>
              <a:t>Part 2:</a:t>
            </a:r>
          </a:p>
          <a:p>
            <a:pPr lvl="2"/>
            <a:r>
              <a:rPr lang="en-GB" dirty="0" smtClean="0"/>
              <a:t>An eternal bond: </a:t>
            </a:r>
            <a:r>
              <a:rPr lang="en-GB" dirty="0" err="1" smtClean="0"/>
              <a:t>foedus</a:t>
            </a:r>
            <a:r>
              <a:rPr lang="en-GB" dirty="0" smtClean="0"/>
              <a:t> </a:t>
            </a:r>
            <a:r>
              <a:rPr lang="en-GB" dirty="0" err="1" smtClean="0"/>
              <a:t>aeternum</a:t>
            </a:r>
            <a:endParaRPr lang="en-GB" dirty="0" smtClean="0"/>
          </a:p>
          <a:p>
            <a:pPr lvl="1"/>
            <a:endParaRPr lang="en-GB" dirty="0" smtClean="0"/>
          </a:p>
        </p:txBody>
      </p:sp>
    </p:spTree>
    <p:extLst>
      <p:ext uri="{BB962C8B-B14F-4D97-AF65-F5344CB8AC3E}">
        <p14:creationId xmlns:p14="http://schemas.microsoft.com/office/powerpoint/2010/main" val="3968489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Slavery of love</a:t>
            </a:r>
            <a:endParaRPr lang="en-GB" dirty="0"/>
          </a:p>
        </p:txBody>
      </p:sp>
      <p:sp>
        <p:nvSpPr>
          <p:cNvPr id="3" name="Content Placeholder 2"/>
          <p:cNvSpPr>
            <a:spLocks noGrp="1"/>
          </p:cNvSpPr>
          <p:nvPr>
            <p:ph sz="quarter" idx="1"/>
          </p:nvPr>
        </p:nvSpPr>
        <p:spPr/>
        <p:txBody>
          <a:bodyPr>
            <a:normAutofit fontScale="92500"/>
          </a:bodyPr>
          <a:lstStyle/>
          <a:p>
            <a:r>
              <a:rPr lang="en-GB" dirty="0" smtClean="0"/>
              <a:t>It becomes a literary common place (</a:t>
            </a:r>
            <a:r>
              <a:rPr lang="en-GB" i="1" dirty="0" err="1" smtClean="0"/>
              <a:t>topos</a:t>
            </a:r>
            <a:r>
              <a:rPr lang="en-GB" dirty="0" smtClean="0"/>
              <a:t>) from the elegists </a:t>
            </a:r>
            <a:r>
              <a:rPr lang="en-GB" dirty="0" smtClean="0"/>
              <a:t>onwards</a:t>
            </a:r>
          </a:p>
          <a:p>
            <a:pPr lvl="1"/>
            <a:r>
              <a:rPr lang="en-GB" dirty="0" smtClean="0"/>
              <a:t>You will see it referred to as ‘</a:t>
            </a:r>
            <a:r>
              <a:rPr lang="en-GB" dirty="0" err="1" smtClean="0"/>
              <a:t>servitium</a:t>
            </a:r>
            <a:r>
              <a:rPr lang="en-GB" dirty="0" smtClean="0"/>
              <a:t> </a:t>
            </a:r>
            <a:r>
              <a:rPr lang="en-GB" dirty="0" err="1" smtClean="0"/>
              <a:t>amoris</a:t>
            </a:r>
            <a:r>
              <a:rPr lang="en-GB" dirty="0" smtClean="0"/>
              <a:t>’</a:t>
            </a:r>
            <a:endParaRPr lang="en-GB" dirty="0" smtClean="0"/>
          </a:p>
          <a:p>
            <a:r>
              <a:rPr lang="en-GB" dirty="0" smtClean="0"/>
              <a:t>The male lover/narrator describes himself as being a slave to love with the female beloved as his slave master</a:t>
            </a:r>
          </a:p>
          <a:p>
            <a:pPr lvl="1"/>
            <a:r>
              <a:rPr lang="en-GB" dirty="0" smtClean="0"/>
              <a:t>Striking inversion of gender roles</a:t>
            </a:r>
          </a:p>
          <a:p>
            <a:pPr lvl="1"/>
            <a:r>
              <a:rPr lang="en-GB" dirty="0" smtClean="0"/>
              <a:t>Remember the class of these writers and their audience – as striking an inversion for these upper-class young men to debase themselves as one could </a:t>
            </a:r>
            <a:r>
              <a:rPr lang="en-GB" dirty="0" smtClean="0"/>
              <a:t>possibly imagine</a:t>
            </a:r>
            <a:endParaRPr lang="en-GB" dirty="0" smtClean="0"/>
          </a:p>
        </p:txBody>
      </p:sp>
    </p:spTree>
    <p:extLst>
      <p:ext uri="{BB962C8B-B14F-4D97-AF65-F5344CB8AC3E}">
        <p14:creationId xmlns:p14="http://schemas.microsoft.com/office/powerpoint/2010/main" val="3077324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early example: Prop. 1.4</a:t>
            </a:r>
            <a:endParaRPr lang="en-GB" dirty="0"/>
          </a:p>
        </p:txBody>
      </p:sp>
      <p:sp>
        <p:nvSpPr>
          <p:cNvPr id="9" name="Content Placeholder 8"/>
          <p:cNvSpPr>
            <a:spLocks noGrp="1"/>
          </p:cNvSpPr>
          <p:nvPr>
            <p:ph sz="quarter" idx="1"/>
          </p:nvPr>
        </p:nvSpPr>
        <p:spPr>
          <a:xfrm>
            <a:off x="609600" y="1589566"/>
            <a:ext cx="3886200" cy="4878921"/>
          </a:xfrm>
        </p:spPr>
        <p:txBody>
          <a:bodyPr>
            <a:normAutofit fontScale="77500" lnSpcReduction="20000"/>
          </a:bodyPr>
          <a:lstStyle/>
          <a:p>
            <a:pPr marL="0" indent="0">
              <a:buNone/>
            </a:pPr>
            <a:r>
              <a:rPr lang="en-US" sz="3097" dirty="0" smtClean="0"/>
              <a:t>Why, </a:t>
            </a:r>
            <a:r>
              <a:rPr lang="en-US" sz="3097" dirty="0" err="1" smtClean="0"/>
              <a:t>Bassus</a:t>
            </a:r>
            <a:r>
              <a:rPr lang="en-US" sz="3097" dirty="0" smtClean="0"/>
              <a:t>, are you praising all these girls, tempting me to change and leave </a:t>
            </a:r>
            <a:r>
              <a:rPr lang="en-US" sz="3097" u="sng" dirty="0" smtClean="0"/>
              <a:t>my mistress</a:t>
            </a:r>
            <a:r>
              <a:rPr lang="en-US" sz="3097" dirty="0" smtClean="0"/>
              <a:t>? Why don't you </a:t>
            </a:r>
            <a:r>
              <a:rPr lang="en-US" sz="3097" u="sng" dirty="0" smtClean="0"/>
              <a:t>let me</a:t>
            </a:r>
            <a:r>
              <a:rPr lang="en-US" sz="3097" dirty="0" smtClean="0"/>
              <a:t> </a:t>
            </a:r>
            <a:r>
              <a:rPr lang="en-US" sz="3097" u="sng" dirty="0" smtClean="0"/>
              <a:t>serve my usual bondage </a:t>
            </a:r>
            <a:r>
              <a:rPr lang="en-US" sz="3097" dirty="0" smtClean="0"/>
              <a:t>for whatever is left to me of life? Go ahead and swoon over </a:t>
            </a:r>
            <a:r>
              <a:rPr lang="en-US" sz="3097" dirty="0" err="1" smtClean="0"/>
              <a:t>Antiope's</a:t>
            </a:r>
            <a:r>
              <a:rPr lang="en-US" sz="3097" dirty="0" smtClean="0"/>
              <a:t> beauty, praise </a:t>
            </a:r>
            <a:r>
              <a:rPr lang="en-US" sz="3097" u="sng" dirty="0" smtClean="0"/>
              <a:t>Spartan Hermione </a:t>
            </a:r>
            <a:r>
              <a:rPr lang="en-US" sz="3097" dirty="0" smtClean="0"/>
              <a:t>and all the other beauties generations have borne. Cynthia </a:t>
            </a:r>
            <a:r>
              <a:rPr lang="en-US" sz="3097" u="sng" dirty="0" smtClean="0"/>
              <a:t>won't allow</a:t>
            </a:r>
            <a:r>
              <a:rPr lang="en-US" sz="3097" dirty="0" smtClean="0"/>
              <a:t> their names to be spoken. And if you compare her to anything less, </a:t>
            </a:r>
            <a:r>
              <a:rPr lang="en-US" sz="3097" u="sng" dirty="0" smtClean="0"/>
              <a:t>she is superior</a:t>
            </a:r>
            <a:r>
              <a:rPr lang="en-US" sz="3097" dirty="0" smtClean="0"/>
              <a:t>, even to the most demanding arbiter.</a:t>
            </a:r>
            <a:endParaRPr lang="en-GB" sz="3097" dirty="0" smtClean="0"/>
          </a:p>
          <a:p>
            <a:endParaRPr lang="en-GB" dirty="0"/>
          </a:p>
        </p:txBody>
      </p:sp>
      <p:sp>
        <p:nvSpPr>
          <p:cNvPr id="10" name="Content Placeholder 9"/>
          <p:cNvSpPr>
            <a:spLocks noGrp="1"/>
          </p:cNvSpPr>
          <p:nvPr>
            <p:ph sz="quarter" idx="2"/>
          </p:nvPr>
        </p:nvSpPr>
        <p:spPr>
          <a:xfrm>
            <a:off x="4495800" y="1589567"/>
            <a:ext cx="4235301" cy="5056140"/>
          </a:xfrm>
        </p:spPr>
        <p:txBody>
          <a:bodyPr>
            <a:normAutofit fontScale="77500" lnSpcReduction="20000"/>
          </a:bodyPr>
          <a:lstStyle/>
          <a:p>
            <a:r>
              <a:rPr lang="en-GB" dirty="0" smtClean="0"/>
              <a:t>The text repeatedly highlights that the narrator is not master of his own actions</a:t>
            </a:r>
          </a:p>
          <a:p>
            <a:pPr lvl="1"/>
            <a:r>
              <a:rPr lang="en-GB" dirty="0" err="1" smtClean="0"/>
              <a:t>Bassus</a:t>
            </a:r>
            <a:r>
              <a:rPr lang="en-GB" dirty="0" smtClean="0"/>
              <a:t> (tempting him)</a:t>
            </a:r>
          </a:p>
          <a:p>
            <a:pPr lvl="1"/>
            <a:r>
              <a:rPr lang="en-GB" dirty="0" smtClean="0"/>
              <a:t>Cynthia (not allowing him to mention competition)</a:t>
            </a:r>
          </a:p>
          <a:p>
            <a:r>
              <a:rPr lang="en-GB" dirty="0" smtClean="0"/>
              <a:t>The word used for mistress is ‘</a:t>
            </a:r>
            <a:r>
              <a:rPr lang="en-GB" dirty="0" err="1" smtClean="0"/>
              <a:t>domina</a:t>
            </a:r>
            <a:r>
              <a:rPr lang="en-GB" dirty="0" smtClean="0"/>
              <a:t>’, which is exactly what slaves would call their female owner</a:t>
            </a:r>
          </a:p>
          <a:p>
            <a:r>
              <a:rPr lang="en-GB" dirty="0" smtClean="0"/>
              <a:t>‘serve my usual bondage’ also brings across how harsh a phrase this is; this is the narrator’s normal state of being</a:t>
            </a:r>
          </a:p>
          <a:p>
            <a:r>
              <a:rPr lang="en-GB" dirty="0" smtClean="0"/>
              <a:t>Hermione of Sparta: Euripides’ Andromache – </a:t>
            </a:r>
            <a:r>
              <a:rPr lang="en-GB" dirty="0" err="1" smtClean="0"/>
              <a:t>Bassus</a:t>
            </a:r>
            <a:r>
              <a:rPr lang="en-GB" dirty="0" smtClean="0"/>
              <a:t> already an elegiac lover?</a:t>
            </a:r>
          </a:p>
          <a:p>
            <a:endParaRPr lang="en-GB" dirty="0"/>
          </a:p>
        </p:txBody>
      </p:sp>
    </p:spTree>
    <p:extLst>
      <p:ext uri="{BB962C8B-B14F-4D97-AF65-F5344CB8AC3E}">
        <p14:creationId xmlns:p14="http://schemas.microsoft.com/office/powerpoint/2010/main" val="2699393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1.4 continued</a:t>
            </a:r>
            <a:endParaRPr lang="en-GB" dirty="0"/>
          </a:p>
        </p:txBody>
      </p:sp>
      <p:sp>
        <p:nvSpPr>
          <p:cNvPr id="3" name="Content Placeholder 2"/>
          <p:cNvSpPr>
            <a:spLocks noGrp="1"/>
          </p:cNvSpPr>
          <p:nvPr>
            <p:ph sz="quarter" idx="1"/>
          </p:nvPr>
        </p:nvSpPr>
        <p:spPr>
          <a:xfrm>
            <a:off x="609600" y="1589567"/>
            <a:ext cx="3886200" cy="4967530"/>
          </a:xfrm>
        </p:spPr>
        <p:txBody>
          <a:bodyPr>
            <a:normAutofit fontScale="92500" lnSpcReduction="20000"/>
          </a:bodyPr>
          <a:lstStyle/>
          <a:p>
            <a:pPr marL="0" indent="0">
              <a:buNone/>
            </a:pPr>
            <a:r>
              <a:rPr lang="en-US" dirty="0" smtClean="0"/>
              <a:t>But this “beauty” is the least cause of my </a:t>
            </a:r>
            <a:r>
              <a:rPr lang="en-US" u="sng" dirty="0" smtClean="0"/>
              <a:t>passion</a:t>
            </a:r>
            <a:r>
              <a:rPr lang="en-US" dirty="0" smtClean="0"/>
              <a:t>. There are stronger attractions, </a:t>
            </a:r>
            <a:r>
              <a:rPr lang="en-US" dirty="0" err="1" smtClean="0"/>
              <a:t>Bassus</a:t>
            </a:r>
            <a:r>
              <a:rPr lang="en-US" dirty="0" smtClean="0"/>
              <a:t>, for which it is a joy to </a:t>
            </a:r>
            <a:r>
              <a:rPr lang="en-US" u="sng" dirty="0" smtClean="0"/>
              <a:t>perish</a:t>
            </a:r>
            <a:r>
              <a:rPr lang="en-US" dirty="0" smtClean="0"/>
              <a:t>: a natural color and skill in many arts, the pleasures she carries under a normal dress. And the more you struggle to dissolve our love, the more our happy bond deceives you.</a:t>
            </a:r>
            <a:endParaRPr lang="en-GB" dirty="0"/>
          </a:p>
        </p:txBody>
      </p:sp>
      <p:sp>
        <p:nvSpPr>
          <p:cNvPr id="4" name="Content Placeholder 3"/>
          <p:cNvSpPr>
            <a:spLocks noGrp="1"/>
          </p:cNvSpPr>
          <p:nvPr>
            <p:ph sz="quarter" idx="2"/>
          </p:nvPr>
        </p:nvSpPr>
        <p:spPr>
          <a:xfrm>
            <a:off x="4495800" y="1589567"/>
            <a:ext cx="4235301" cy="4967530"/>
          </a:xfrm>
        </p:spPr>
        <p:txBody>
          <a:bodyPr>
            <a:normAutofit fontScale="92500" lnSpcReduction="20000"/>
          </a:bodyPr>
          <a:lstStyle/>
          <a:p>
            <a:r>
              <a:rPr lang="en-GB" dirty="0" smtClean="0"/>
              <a:t>The narrator wishes this state to last (cf. final lines), and enjoys it</a:t>
            </a:r>
          </a:p>
          <a:p>
            <a:pPr lvl="1"/>
            <a:r>
              <a:rPr lang="en-GB" dirty="0" smtClean="0"/>
              <a:t>Contrast: slavery as metaphor in political contexts, for peoples as well as individuals (see Lyne for examples)</a:t>
            </a:r>
          </a:p>
          <a:p>
            <a:r>
              <a:rPr lang="en-GB" dirty="0" smtClean="0"/>
              <a:t>But: stronger connection to real slavery: e.g. being robbed of free speech</a:t>
            </a:r>
          </a:p>
          <a:p>
            <a:r>
              <a:rPr lang="en-GB" dirty="0" smtClean="0"/>
              <a:t>Note also the description of the beloved as a highly cultured woman</a:t>
            </a:r>
          </a:p>
          <a:p>
            <a:endParaRPr lang="en-GB" dirty="0" smtClean="0"/>
          </a:p>
        </p:txBody>
      </p:sp>
    </p:spTree>
    <p:extLst>
      <p:ext uri="{BB962C8B-B14F-4D97-AF65-F5344CB8AC3E}">
        <p14:creationId xmlns:p14="http://schemas.microsoft.com/office/powerpoint/2010/main" val="3619511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1.4 continued</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US" dirty="0" smtClean="0"/>
              <a:t>You </a:t>
            </a:r>
            <a:r>
              <a:rPr lang="en-US" u="sng" dirty="0" smtClean="0"/>
              <a:t>won't go unpunished</a:t>
            </a:r>
            <a:r>
              <a:rPr lang="en-US" dirty="0" smtClean="0"/>
              <a:t>: the girl will know your ravings and she will be quite a vocal enemy. Cynthia </a:t>
            </a:r>
            <a:r>
              <a:rPr lang="en-US" u="sng" dirty="0" smtClean="0"/>
              <a:t>won't entrust me</a:t>
            </a:r>
            <a:r>
              <a:rPr lang="en-US" dirty="0" smtClean="0"/>
              <a:t> to you after this, and she won't see you; she'll remember your great crime, she'll publicize you furiously to all the other girls: god, you'll be </a:t>
            </a:r>
            <a:r>
              <a:rPr lang="en-US" u="sng" dirty="0" smtClean="0"/>
              <a:t>wanted on no doorstep</a:t>
            </a:r>
            <a:r>
              <a:rPr lang="en-US" dirty="0" smtClean="0"/>
              <a:t>!</a:t>
            </a:r>
            <a:endParaRPr lang="en-GB" dirty="0"/>
          </a:p>
        </p:txBody>
      </p:sp>
      <p:sp>
        <p:nvSpPr>
          <p:cNvPr id="4" name="Content Placeholder 3"/>
          <p:cNvSpPr>
            <a:spLocks noGrp="1"/>
          </p:cNvSpPr>
          <p:nvPr>
            <p:ph sz="quarter" idx="2"/>
          </p:nvPr>
        </p:nvSpPr>
        <p:spPr/>
        <p:txBody>
          <a:bodyPr>
            <a:normAutofit fontScale="85000" lnSpcReduction="20000"/>
          </a:bodyPr>
          <a:lstStyle/>
          <a:p>
            <a:r>
              <a:rPr lang="en-GB" dirty="0" err="1" smtClean="0"/>
              <a:t>Bassus</a:t>
            </a:r>
            <a:r>
              <a:rPr lang="en-GB" dirty="0" smtClean="0"/>
              <a:t> is already part of the elegiac world – cf. </a:t>
            </a:r>
            <a:r>
              <a:rPr lang="en-GB" dirty="0" err="1" smtClean="0"/>
              <a:t>Tullus</a:t>
            </a:r>
            <a:r>
              <a:rPr lang="en-GB" dirty="0" smtClean="0"/>
              <a:t> and </a:t>
            </a:r>
            <a:r>
              <a:rPr lang="en-GB" dirty="0" err="1" smtClean="0"/>
              <a:t>Ponticus</a:t>
            </a:r>
            <a:r>
              <a:rPr lang="en-GB" dirty="0" smtClean="0"/>
              <a:t> 1.6 and 1.7</a:t>
            </a:r>
          </a:p>
          <a:p>
            <a:r>
              <a:rPr lang="en-GB" dirty="0" smtClean="0"/>
              <a:t>Passivity on the narrator’s part: he is being entrusted, not going on his own accord</a:t>
            </a:r>
          </a:p>
          <a:p>
            <a:r>
              <a:rPr lang="en-GB" dirty="0" err="1" smtClean="0"/>
              <a:t>Bassus</a:t>
            </a:r>
            <a:r>
              <a:rPr lang="en-GB" dirty="0" smtClean="0"/>
              <a:t> already expected to behave in the way of an elegiac lover, begging for entry on the doorstep – sets the scene for Prop. 1.16 especially</a:t>
            </a:r>
          </a:p>
          <a:p>
            <a:endParaRPr lang="en-GB" dirty="0"/>
          </a:p>
        </p:txBody>
      </p:sp>
    </p:spTree>
    <p:extLst>
      <p:ext uri="{BB962C8B-B14F-4D97-AF65-F5344CB8AC3E}">
        <p14:creationId xmlns:p14="http://schemas.microsoft.com/office/powerpoint/2010/main" val="1438345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1.4 concluded</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buNone/>
            </a:pPr>
            <a:r>
              <a:rPr lang="en-US" dirty="0" smtClean="0"/>
              <a:t>Every altar will know her tears, and every sacred stone, what and wherever it may be. </a:t>
            </a:r>
            <a:r>
              <a:rPr lang="en-US" u="sng" dirty="0" smtClean="0"/>
              <a:t>Cynthia </a:t>
            </a:r>
            <a:r>
              <a:rPr lang="en-US" dirty="0" smtClean="0"/>
              <a:t>is tried by no curse more gravely than when grace abandons her, when love has been ravaged. Especially our love. I pray she may stay that way </a:t>
            </a:r>
            <a:r>
              <a:rPr lang="en-US" u="sng" dirty="0" smtClean="0"/>
              <a:t>always</a:t>
            </a:r>
            <a:r>
              <a:rPr lang="en-US" dirty="0" smtClean="0"/>
              <a:t> and I never find in her any reason to </a:t>
            </a:r>
            <a:r>
              <a:rPr lang="en-US" u="sng" dirty="0" smtClean="0"/>
              <a:t>complain</a:t>
            </a:r>
            <a:r>
              <a:rPr lang="en-US" dirty="0" smtClean="0"/>
              <a:t>!</a:t>
            </a:r>
            <a:endParaRPr lang="en-GB" dirty="0"/>
          </a:p>
        </p:txBody>
      </p:sp>
      <p:sp>
        <p:nvSpPr>
          <p:cNvPr id="4" name="Content Placeholder 3"/>
          <p:cNvSpPr>
            <a:spLocks noGrp="1"/>
          </p:cNvSpPr>
          <p:nvPr>
            <p:ph sz="quarter" idx="2"/>
          </p:nvPr>
        </p:nvSpPr>
        <p:spPr>
          <a:xfrm>
            <a:off x="4495800" y="1589567"/>
            <a:ext cx="4235301" cy="4982298"/>
          </a:xfrm>
        </p:spPr>
        <p:txBody>
          <a:bodyPr>
            <a:normAutofit fontScale="77500" lnSpcReduction="20000"/>
          </a:bodyPr>
          <a:lstStyle/>
          <a:p>
            <a:r>
              <a:rPr lang="en-GB" dirty="0" smtClean="0"/>
              <a:t>Cynthia as the upholder of the ideal of fidelity between lovers?</a:t>
            </a:r>
          </a:p>
          <a:p>
            <a:pPr lvl="1"/>
            <a:r>
              <a:rPr lang="en-GB" dirty="0" smtClean="0"/>
              <a:t>An early hint that both male and female lovers stray?</a:t>
            </a:r>
          </a:p>
          <a:p>
            <a:pPr lvl="1"/>
            <a:r>
              <a:rPr lang="en-GB" dirty="0" smtClean="0"/>
              <a:t>Consider the position – this poem follows on 1.3!</a:t>
            </a:r>
          </a:p>
          <a:p>
            <a:r>
              <a:rPr lang="en-GB" dirty="0" smtClean="0"/>
              <a:t>Inconsistencies: this narrator has already written two lamentations of his fate: 1.1 and 1.2</a:t>
            </a:r>
          </a:p>
          <a:p>
            <a:r>
              <a:rPr lang="en-GB" dirty="0" smtClean="0"/>
              <a:t>The ideal of an everlasting relationship</a:t>
            </a:r>
          </a:p>
          <a:p>
            <a:r>
              <a:rPr lang="en-GB" dirty="0" smtClean="0"/>
              <a:t>In Prop. 1.4, the slavery of love is a metaphor borrowing two features from real slavery:</a:t>
            </a:r>
          </a:p>
          <a:p>
            <a:pPr lvl="1"/>
            <a:r>
              <a:rPr lang="en-GB" dirty="0" smtClean="0"/>
              <a:t>Linguistic register (e.g. </a:t>
            </a:r>
            <a:r>
              <a:rPr lang="en-GB" dirty="0" err="1" smtClean="0"/>
              <a:t>domina</a:t>
            </a:r>
            <a:r>
              <a:rPr lang="en-GB" dirty="0" smtClean="0"/>
              <a:t>)</a:t>
            </a:r>
          </a:p>
          <a:p>
            <a:pPr lvl="1"/>
            <a:r>
              <a:rPr lang="en-GB" dirty="0" smtClean="0"/>
              <a:t>Lack of freedom of speech</a:t>
            </a:r>
            <a:endParaRPr lang="en-GB" dirty="0"/>
          </a:p>
        </p:txBody>
      </p:sp>
    </p:spTree>
    <p:extLst>
      <p:ext uri="{BB962C8B-B14F-4D97-AF65-F5344CB8AC3E}">
        <p14:creationId xmlns:p14="http://schemas.microsoft.com/office/powerpoint/2010/main" val="2957722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Getting physical: Tibullus 2.3</a:t>
            </a:r>
            <a:endParaRPr lang="en-GB" dirty="0"/>
          </a:p>
        </p:txBody>
      </p:sp>
      <p:sp>
        <p:nvSpPr>
          <p:cNvPr id="7" name="Text Placeholder 6"/>
          <p:cNvSpPr>
            <a:spLocks noGrp="1"/>
          </p:cNvSpPr>
          <p:nvPr>
            <p:ph type="body" idx="2"/>
          </p:nvPr>
        </p:nvSpPr>
        <p:spPr>
          <a:xfrm>
            <a:off x="312930" y="1752599"/>
            <a:ext cx="1896870" cy="4707401"/>
          </a:xfrm>
        </p:spPr>
        <p:txBody>
          <a:bodyPr>
            <a:normAutofit fontScale="92500"/>
          </a:bodyPr>
          <a:lstStyle/>
          <a:p>
            <a:r>
              <a:rPr lang="en-GB" dirty="0" smtClean="0"/>
              <a:t>Follows the beloved into the countryside </a:t>
            </a:r>
          </a:p>
          <a:p>
            <a:r>
              <a:rPr lang="en-GB" dirty="0" smtClean="0"/>
              <a:t>Adopts the concrete  behaviour of a real farm slave for the mistress</a:t>
            </a:r>
          </a:p>
          <a:p>
            <a:r>
              <a:rPr lang="en-GB" dirty="0" err="1" smtClean="0"/>
              <a:t>Domina</a:t>
            </a:r>
            <a:endParaRPr lang="en-GB" dirty="0" smtClean="0"/>
          </a:p>
          <a:p>
            <a:r>
              <a:rPr lang="en-GB" dirty="0" smtClean="0"/>
              <a:t>Performs tasks without complaint, going on to liken himself with Apollo serving </a:t>
            </a:r>
            <a:r>
              <a:rPr lang="en-GB" dirty="0" err="1" smtClean="0"/>
              <a:t>Admetus</a:t>
            </a:r>
            <a:endParaRPr lang="en-GB" dirty="0" smtClean="0"/>
          </a:p>
          <a:p>
            <a:endParaRPr lang="en-GB" dirty="0" smtClean="0"/>
          </a:p>
          <a:p>
            <a:endParaRPr lang="en-GB" dirty="0" smtClean="0"/>
          </a:p>
          <a:p>
            <a:endParaRPr lang="en-GB" dirty="0" smtClean="0"/>
          </a:p>
          <a:p>
            <a:endParaRPr lang="en-GB" dirty="0"/>
          </a:p>
        </p:txBody>
      </p:sp>
      <p:sp>
        <p:nvSpPr>
          <p:cNvPr id="3" name="Content Placeholder 2"/>
          <p:cNvSpPr>
            <a:spLocks noGrp="1"/>
          </p:cNvSpPr>
          <p:nvPr>
            <p:ph sz="quarter" idx="1"/>
          </p:nvPr>
        </p:nvSpPr>
        <p:spPr>
          <a:xfrm>
            <a:off x="2362200" y="1752600"/>
            <a:ext cx="6781800" cy="4707401"/>
          </a:xfrm>
        </p:spPr>
        <p:txBody>
          <a:bodyPr>
            <a:normAutofit lnSpcReduction="10000"/>
          </a:bodyPr>
          <a:lstStyle/>
          <a:p>
            <a:pPr marL="0" indent="0">
              <a:buNone/>
            </a:pPr>
            <a:r>
              <a:rPr lang="en-US" noProof="1" smtClean="0"/>
              <a:t>Rura meam, Cornute, tenent uillaeque puellam:     </a:t>
            </a:r>
            <a:r>
              <a:rPr lang="en-US" u="sng" noProof="1" smtClean="0"/>
              <a:t>ferreus </a:t>
            </a:r>
            <a:r>
              <a:rPr lang="en-US" noProof="1" smtClean="0"/>
              <a:t>est, heu heu, quisquis in urbe manet. ipsa Venus latos iam nunc migrauit in agros,     uerbaque aratoris rustica discit Amor. </a:t>
            </a:r>
            <a:r>
              <a:rPr lang="en-US" sz="2595" noProof="1" smtClean="0"/>
              <a:t>o ego, cum aspicerem </a:t>
            </a:r>
            <a:r>
              <a:rPr lang="en-US" sz="2595" u="sng" noProof="1" smtClean="0"/>
              <a:t>dominam</a:t>
            </a:r>
            <a:r>
              <a:rPr lang="en-US" sz="2595" noProof="1" smtClean="0"/>
              <a:t>, quam </a:t>
            </a:r>
            <a:r>
              <a:rPr lang="en-US" sz="2595" u="sng" noProof="1" smtClean="0"/>
              <a:t>fortiter </a:t>
            </a:r>
            <a:r>
              <a:rPr lang="en-US" sz="2595" noProof="1" smtClean="0"/>
              <a:t>illic</a:t>
            </a:r>
            <a:r>
              <a:rPr lang="en-US" noProof="1" smtClean="0"/>
              <a:t>     uersarem ualido pingue bidente solum </a:t>
            </a:r>
            <a:r>
              <a:rPr lang="en-US" u="sng" noProof="1" smtClean="0"/>
              <a:t>agricolaeque modo</a:t>
            </a:r>
            <a:r>
              <a:rPr lang="en-US" noProof="1" smtClean="0"/>
              <a:t> curuum sectarer aratrum,     dum subigunt steriles arua serenda boues! </a:t>
            </a:r>
            <a:r>
              <a:rPr lang="en-US" u="sng" noProof="1" smtClean="0"/>
              <a:t>nec quererer quod sol graciles exureret artus,     laederet et teneras pussula rupta manus</a:t>
            </a:r>
            <a:r>
              <a:rPr lang="en-US" noProof="1" smtClean="0"/>
              <a:t>.</a:t>
            </a:r>
          </a:p>
          <a:p>
            <a:pPr marL="0" indent="0">
              <a:buNone/>
            </a:pPr>
            <a:endParaRPr lang="en-US" dirty="0" smtClean="0"/>
          </a:p>
          <a:p>
            <a:pPr marL="0" indent="0">
              <a:buNone/>
            </a:pPr>
            <a:endParaRPr lang="en-GB" dirty="0"/>
          </a:p>
        </p:txBody>
      </p:sp>
    </p:spTree>
    <p:extLst>
      <p:ext uri="{BB962C8B-B14F-4D97-AF65-F5344CB8AC3E}">
        <p14:creationId xmlns:p14="http://schemas.microsoft.com/office/powerpoint/2010/main" val="41208321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GB" dirty="0" err="1" smtClean="0"/>
              <a:t>Tib</a:t>
            </a:r>
            <a:r>
              <a:rPr lang="en-GB" dirty="0" smtClean="0"/>
              <a:t>. 2.3</a:t>
            </a:r>
            <a:endParaRPr lang="en-GB" dirty="0"/>
          </a:p>
        </p:txBody>
      </p:sp>
      <p:sp>
        <p:nvSpPr>
          <p:cNvPr id="12" name="Content Placeholder 11"/>
          <p:cNvSpPr>
            <a:spLocks noGrp="1"/>
          </p:cNvSpPr>
          <p:nvPr>
            <p:ph sz="quarter" idx="1"/>
          </p:nvPr>
        </p:nvSpPr>
        <p:spPr>
          <a:xfrm>
            <a:off x="612648" y="1600200"/>
            <a:ext cx="8153400" cy="4779678"/>
          </a:xfrm>
        </p:spPr>
        <p:txBody>
          <a:bodyPr>
            <a:normAutofit fontScale="85000" lnSpcReduction="20000"/>
          </a:bodyPr>
          <a:lstStyle/>
          <a:p>
            <a:r>
              <a:rPr lang="en-GB" dirty="0" smtClean="0"/>
              <a:t>Tibullus often speaks lovingly of the country side, </a:t>
            </a:r>
            <a:r>
              <a:rPr lang="en-GB" dirty="0" err="1" smtClean="0"/>
              <a:t>Tib</a:t>
            </a:r>
            <a:r>
              <a:rPr lang="en-GB" dirty="0" smtClean="0"/>
              <a:t>. 1.1; 1.5; 2.1 – this increases the effect of 2.3</a:t>
            </a:r>
          </a:p>
          <a:p>
            <a:pPr lvl="1"/>
            <a:r>
              <a:rPr lang="en-GB" dirty="0" smtClean="0"/>
              <a:t>Tibullus often said to be the odd one out: narrators in Prop. and </a:t>
            </a:r>
            <a:r>
              <a:rPr lang="en-GB" dirty="0" err="1" smtClean="0"/>
              <a:t>Ov</a:t>
            </a:r>
            <a:r>
              <a:rPr lang="en-GB" dirty="0" smtClean="0"/>
              <a:t>. mostly distinctly out of place in the country </a:t>
            </a:r>
          </a:p>
          <a:p>
            <a:r>
              <a:rPr lang="en-GB" dirty="0" smtClean="0"/>
              <a:t>There, the </a:t>
            </a:r>
            <a:r>
              <a:rPr lang="en-GB" dirty="0" err="1" smtClean="0"/>
              <a:t>Tibullan</a:t>
            </a:r>
            <a:r>
              <a:rPr lang="en-GB" dirty="0" smtClean="0"/>
              <a:t> narrator imagines living in simple circumstances in the countryside with his </a:t>
            </a:r>
            <a:r>
              <a:rPr lang="en-GB" i="1" dirty="0" err="1" smtClean="0"/>
              <a:t>domina</a:t>
            </a:r>
            <a:r>
              <a:rPr lang="en-GB" dirty="0" smtClean="0"/>
              <a:t>, cf.  in </a:t>
            </a:r>
            <a:r>
              <a:rPr lang="en-GB" dirty="0" err="1" smtClean="0"/>
              <a:t>Tib</a:t>
            </a:r>
            <a:r>
              <a:rPr lang="en-GB" dirty="0" smtClean="0"/>
              <a:t>. 1.5.21-35 where his daydream consists of them sharing the burdens</a:t>
            </a:r>
          </a:p>
          <a:p>
            <a:r>
              <a:rPr lang="en-GB" dirty="0" smtClean="0"/>
              <a:t>In 2.3 the inversion of gender roles is extremely conspicuous</a:t>
            </a:r>
          </a:p>
          <a:p>
            <a:pPr lvl="1"/>
            <a:r>
              <a:rPr lang="en-GB" dirty="0" smtClean="0"/>
              <a:t>Remember the power of life at a small-scale farm as a Roman ideal!</a:t>
            </a:r>
          </a:p>
          <a:p>
            <a:r>
              <a:rPr lang="en-GB" dirty="0" smtClean="0"/>
              <a:t>The notion of slavery of love becomes gradually more set as elegy develops, from finding its form in Propertius Book 1 to being the object of Ovid’s literary games in the </a:t>
            </a:r>
            <a:r>
              <a:rPr lang="en-GB" i="1" dirty="0" err="1" smtClean="0"/>
              <a:t>Amores</a:t>
            </a:r>
            <a:endParaRPr lang="en-GB" i="1" dirty="0" smtClean="0"/>
          </a:p>
          <a:p>
            <a:endParaRPr lang="en-GB" dirty="0"/>
          </a:p>
        </p:txBody>
      </p:sp>
    </p:spTree>
    <p:extLst>
      <p:ext uri="{BB962C8B-B14F-4D97-AF65-F5344CB8AC3E}">
        <p14:creationId xmlns:p14="http://schemas.microsoft.com/office/powerpoint/2010/main" val="4169795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Tib</a:t>
            </a:r>
            <a:r>
              <a:rPr lang="en-GB" dirty="0" smtClean="0"/>
              <a:t>. 2.3: poetics?</a:t>
            </a:r>
            <a:endParaRPr lang="en-GB" dirty="0"/>
          </a:p>
        </p:txBody>
      </p:sp>
      <p:sp>
        <p:nvSpPr>
          <p:cNvPr id="6" name="Content Placeholder 5"/>
          <p:cNvSpPr>
            <a:spLocks noGrp="1"/>
          </p:cNvSpPr>
          <p:nvPr>
            <p:ph sz="quarter" idx="1"/>
          </p:nvPr>
        </p:nvSpPr>
        <p:spPr>
          <a:xfrm>
            <a:off x="612648" y="1600200"/>
            <a:ext cx="8153400" cy="4951824"/>
          </a:xfrm>
        </p:spPr>
        <p:txBody>
          <a:bodyPr>
            <a:normAutofit fontScale="85000" lnSpcReduction="20000"/>
          </a:bodyPr>
          <a:lstStyle/>
          <a:p>
            <a:r>
              <a:rPr lang="en-GB" dirty="0" err="1" smtClean="0"/>
              <a:t>Ferreus</a:t>
            </a:r>
            <a:r>
              <a:rPr lang="en-GB" dirty="0" smtClean="0"/>
              <a:t> / </a:t>
            </a:r>
            <a:r>
              <a:rPr lang="en-GB" dirty="0" err="1" smtClean="0"/>
              <a:t>mollis</a:t>
            </a:r>
            <a:r>
              <a:rPr lang="en-GB" dirty="0" smtClean="0"/>
              <a:t>: City dwellers are accused of being hard-hearted, but it also works on a </a:t>
            </a:r>
            <a:r>
              <a:rPr lang="en-GB" dirty="0" err="1" smtClean="0"/>
              <a:t>poetological</a:t>
            </a:r>
            <a:r>
              <a:rPr lang="en-GB" dirty="0" smtClean="0"/>
              <a:t> level</a:t>
            </a:r>
          </a:p>
          <a:p>
            <a:pPr lvl="1"/>
            <a:r>
              <a:rPr lang="en-GB" i="1" dirty="0" err="1" smtClean="0"/>
              <a:t>Mollis</a:t>
            </a:r>
            <a:r>
              <a:rPr lang="en-GB" dirty="0" smtClean="0"/>
              <a:t> (soft) is frequently used of elegiac verse; the ideal elegists strive for – cf. </a:t>
            </a:r>
            <a:r>
              <a:rPr lang="en-GB" dirty="0" err="1" smtClean="0"/>
              <a:t>Callimachean</a:t>
            </a:r>
            <a:r>
              <a:rPr lang="en-GB" dirty="0" smtClean="0"/>
              <a:t> preferences for genres other than epic</a:t>
            </a:r>
          </a:p>
          <a:p>
            <a:r>
              <a:rPr lang="en-GB" dirty="0" smtClean="0"/>
              <a:t>Venus is learning rustic words: there is a transposition of content to another setting - with a certain impact on the genre?</a:t>
            </a:r>
          </a:p>
          <a:p>
            <a:pPr lvl="1"/>
            <a:r>
              <a:rPr lang="en-GB" dirty="0" smtClean="0"/>
              <a:t>Can elegy work outside of the city, and if not, what does that tell us of elegy?</a:t>
            </a:r>
          </a:p>
          <a:p>
            <a:r>
              <a:rPr lang="en-GB" dirty="0" smtClean="0"/>
              <a:t>Are the blistered hands an hint that the text is gradually deconstructing the foundations of the genre by making the metaphor real? </a:t>
            </a:r>
          </a:p>
          <a:p>
            <a:pPr lvl="1"/>
            <a:r>
              <a:rPr lang="en-GB" dirty="0" smtClean="0"/>
              <a:t>Cf. </a:t>
            </a:r>
            <a:r>
              <a:rPr lang="en-GB" dirty="0" err="1" smtClean="0"/>
              <a:t>Ov</a:t>
            </a:r>
            <a:r>
              <a:rPr lang="en-GB" dirty="0" smtClean="0"/>
              <a:t>. </a:t>
            </a:r>
            <a:r>
              <a:rPr lang="en-GB" i="1" dirty="0" smtClean="0"/>
              <a:t>Am</a:t>
            </a:r>
            <a:r>
              <a:rPr lang="en-GB" dirty="0" smtClean="0"/>
              <a:t>. 1.9 later on!</a:t>
            </a:r>
          </a:p>
          <a:p>
            <a:endParaRPr lang="en-GB" dirty="0"/>
          </a:p>
        </p:txBody>
      </p:sp>
    </p:spTree>
    <p:extLst>
      <p:ext uri="{BB962C8B-B14F-4D97-AF65-F5344CB8AC3E}">
        <p14:creationId xmlns:p14="http://schemas.microsoft.com/office/powerpoint/2010/main" val="3913756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mtClean="0"/>
              <a:t>Tib. 2.3: servitium in good company</a:t>
            </a:r>
            <a:endParaRPr lang="en-GB" dirty="0"/>
          </a:p>
        </p:txBody>
      </p:sp>
      <p:sp>
        <p:nvSpPr>
          <p:cNvPr id="3" name="Content Placeholder 2"/>
          <p:cNvSpPr>
            <a:spLocks noGrp="1"/>
          </p:cNvSpPr>
          <p:nvPr>
            <p:ph sz="quarter" idx="1"/>
          </p:nvPr>
        </p:nvSpPr>
        <p:spPr>
          <a:xfrm>
            <a:off x="612648" y="1600199"/>
            <a:ext cx="8153400" cy="4988633"/>
          </a:xfrm>
        </p:spPr>
        <p:txBody>
          <a:bodyPr>
            <a:normAutofit fontScale="92500" lnSpcReduction="20000"/>
          </a:bodyPr>
          <a:lstStyle/>
          <a:p>
            <a:r>
              <a:rPr lang="en-GB" dirty="0" smtClean="0"/>
              <a:t>The example of Apollo serving </a:t>
            </a:r>
            <a:r>
              <a:rPr lang="en-GB" dirty="0" err="1" smtClean="0"/>
              <a:t>Admetus</a:t>
            </a:r>
            <a:r>
              <a:rPr lang="en-GB" dirty="0" smtClean="0"/>
              <a:t> – a god subjugated under a mortal like the narrator under the </a:t>
            </a:r>
            <a:r>
              <a:rPr lang="en-GB" i="1" dirty="0" err="1" smtClean="0"/>
              <a:t>domina</a:t>
            </a:r>
            <a:endParaRPr lang="en-GB" i="1" dirty="0" smtClean="0"/>
          </a:p>
          <a:p>
            <a:pPr lvl="1"/>
            <a:r>
              <a:rPr lang="en-GB" dirty="0" smtClean="0"/>
              <a:t>Apollo in servitude under </a:t>
            </a:r>
            <a:r>
              <a:rPr lang="en-GB" dirty="0" err="1" smtClean="0"/>
              <a:t>Admetus</a:t>
            </a:r>
            <a:r>
              <a:rPr lang="en-GB" dirty="0" smtClean="0"/>
              <a:t> due to a transgression against Zeus/Jupiter </a:t>
            </a:r>
            <a:r>
              <a:rPr lang="en-GB" dirty="0"/>
              <a:t>(</a:t>
            </a:r>
            <a:r>
              <a:rPr lang="en-GB" dirty="0" smtClean="0"/>
              <a:t>for one year)</a:t>
            </a:r>
          </a:p>
          <a:p>
            <a:pPr lvl="1"/>
            <a:r>
              <a:rPr lang="en-GB" dirty="0" smtClean="0"/>
              <a:t>Identical sufferings listed, undertaken with good cheer</a:t>
            </a:r>
          </a:p>
          <a:p>
            <a:pPr lvl="1"/>
            <a:r>
              <a:rPr lang="en-GB" dirty="0" smtClean="0"/>
              <a:t>The narrator aligned with Apollo (poetic activity) hence tempting?</a:t>
            </a:r>
          </a:p>
          <a:p>
            <a:r>
              <a:rPr lang="en-GB" dirty="0" smtClean="0"/>
              <a:t>Tibullus normally uses mythological examples very sparingly: again, it stands out more; it must carry meaning</a:t>
            </a:r>
          </a:p>
          <a:p>
            <a:pPr lvl="1"/>
            <a:r>
              <a:rPr lang="en-GB" dirty="0" smtClean="0"/>
              <a:t>Reflection on expansion of the genre – Apollo trying out something unusual?</a:t>
            </a:r>
          </a:p>
          <a:p>
            <a:endParaRPr lang="en-GB" dirty="0" smtClean="0"/>
          </a:p>
        </p:txBody>
      </p:sp>
    </p:spTree>
    <p:extLst>
      <p:ext uri="{BB962C8B-B14F-4D97-AF65-F5344CB8AC3E}">
        <p14:creationId xmlns:p14="http://schemas.microsoft.com/office/powerpoint/2010/main" val="234064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Returning Elegy to Normal?</a:t>
            </a:r>
            <a:endParaRPr lang="en-GB" dirty="0"/>
          </a:p>
        </p:txBody>
      </p:sp>
      <p:sp>
        <p:nvSpPr>
          <p:cNvPr id="4" name="Content Placeholder 3"/>
          <p:cNvSpPr>
            <a:spLocks noGrp="1"/>
          </p:cNvSpPr>
          <p:nvPr>
            <p:ph sz="quarter" idx="1"/>
          </p:nvPr>
        </p:nvSpPr>
        <p:spPr/>
        <p:txBody>
          <a:bodyPr>
            <a:normAutofit fontScale="70000" lnSpcReduction="20000"/>
          </a:bodyPr>
          <a:lstStyle/>
          <a:p>
            <a:pPr marL="0" indent="0">
              <a:buNone/>
            </a:pPr>
            <a:r>
              <a:rPr lang="en-GB" dirty="0" smtClean="0"/>
              <a:t>Though I’m content with </a:t>
            </a:r>
            <a:r>
              <a:rPr lang="en-GB" u="sng" dirty="0" err="1" smtClean="0"/>
              <a:t>Samian</a:t>
            </a:r>
            <a:r>
              <a:rPr lang="en-GB" u="sng" dirty="0" smtClean="0"/>
              <a:t> ware</a:t>
            </a:r>
            <a:r>
              <a:rPr lang="en-GB" dirty="0" smtClean="0"/>
              <a:t> to extend a merry party or cups of clay turned on the wheels of </a:t>
            </a:r>
            <a:r>
              <a:rPr lang="en-GB" u="sng" dirty="0" smtClean="0"/>
              <a:t>Cumae</a:t>
            </a:r>
            <a:r>
              <a:rPr lang="en-GB" dirty="0" smtClean="0"/>
              <a:t>, alas, there’s no denying that girls adore the rich. Then welcome Loot if Love loves affluence! My Nemesis shall float in luxury and strut the Roman streets parading gifts of mine</a:t>
            </a:r>
            <a:r>
              <a:rPr lang="en-GB" u="sng" dirty="0" smtClean="0"/>
              <a:t>. She shall wear fine silks woven by the women of Cos</a:t>
            </a:r>
            <a:r>
              <a:rPr lang="en-GB" dirty="0" smtClean="0"/>
              <a:t>, and bordered with threads of gold. She shall </a:t>
            </a:r>
            <a:r>
              <a:rPr lang="en-GB" u="sng" dirty="0" smtClean="0"/>
              <a:t>have swart attendants</a:t>
            </a:r>
            <a:r>
              <a:rPr lang="en-GB" dirty="0" smtClean="0"/>
              <a:t>, browned in India, stained by the Sun-God steering near. […] My words are day-dreams. Now her king is a former slave, who once marked time with chalked feet on a foreign scaffold. </a:t>
            </a:r>
            <a:endParaRPr lang="en-GB" dirty="0"/>
          </a:p>
        </p:txBody>
      </p:sp>
      <p:sp>
        <p:nvSpPr>
          <p:cNvPr id="5" name="Content Placeholder 4"/>
          <p:cNvSpPr>
            <a:spLocks noGrp="1"/>
          </p:cNvSpPr>
          <p:nvPr>
            <p:ph sz="quarter" idx="2"/>
          </p:nvPr>
        </p:nvSpPr>
        <p:spPr/>
        <p:txBody>
          <a:bodyPr>
            <a:normAutofit fontScale="70000" lnSpcReduction="20000"/>
          </a:bodyPr>
          <a:lstStyle/>
          <a:p>
            <a:r>
              <a:rPr lang="en-GB" dirty="0" smtClean="0"/>
              <a:t>This is elegy as we recognise it from Prop. 2.1</a:t>
            </a:r>
          </a:p>
          <a:p>
            <a:r>
              <a:rPr lang="en-GB" dirty="0" smtClean="0"/>
              <a:t>Elegy is clearly tied to the current climate of foreign conquest</a:t>
            </a:r>
          </a:p>
          <a:p>
            <a:r>
              <a:rPr lang="en-GB" dirty="0" smtClean="0"/>
              <a:t>…and distanced from ideals of early Rome</a:t>
            </a:r>
          </a:p>
          <a:p>
            <a:pPr lvl="1"/>
            <a:r>
              <a:rPr lang="en-GB" dirty="0" smtClean="0"/>
              <a:t>Cf. also Cat. 10 and </a:t>
            </a:r>
            <a:r>
              <a:rPr lang="en-US" dirty="0" err="1"/>
              <a:t>Pedrick</a:t>
            </a:r>
            <a:r>
              <a:rPr lang="en-US" dirty="0"/>
              <a:t>, V. (1986) ‘Qui </a:t>
            </a:r>
            <a:r>
              <a:rPr lang="en-US" dirty="0" err="1"/>
              <a:t>potis</a:t>
            </a:r>
            <a:r>
              <a:rPr lang="en-US" dirty="0"/>
              <a:t> </a:t>
            </a:r>
            <a:r>
              <a:rPr lang="en-US" dirty="0" err="1"/>
              <a:t>est</a:t>
            </a:r>
            <a:r>
              <a:rPr lang="en-US" dirty="0"/>
              <a:t>, </a:t>
            </a:r>
            <a:r>
              <a:rPr lang="en-US" dirty="0" err="1"/>
              <a:t>inquis</a:t>
            </a:r>
            <a:r>
              <a:rPr lang="en-US" dirty="0"/>
              <a:t>? Audience Roles in Catullus’, </a:t>
            </a:r>
            <a:r>
              <a:rPr lang="en-US" i="1" dirty="0"/>
              <a:t>Arethusa</a:t>
            </a:r>
            <a:r>
              <a:rPr lang="en-US" dirty="0"/>
              <a:t> 19, 187-209. [Project Muse, JSTOR</a:t>
            </a:r>
            <a:r>
              <a:rPr lang="en-US" dirty="0" smtClean="0"/>
              <a:t>]</a:t>
            </a:r>
            <a:endParaRPr lang="en-GB" dirty="0" smtClean="0"/>
          </a:p>
          <a:p>
            <a:r>
              <a:rPr lang="en-GB" dirty="0" smtClean="0"/>
              <a:t>‘My words are day-dreams’: a comment on elegy as a whole?</a:t>
            </a:r>
          </a:p>
          <a:p>
            <a:r>
              <a:rPr lang="en-GB" dirty="0" smtClean="0"/>
              <a:t>A comment on the enslavement of a narrator such as this not to a woman but to the times?</a:t>
            </a:r>
          </a:p>
        </p:txBody>
      </p:sp>
    </p:spTree>
    <p:extLst>
      <p:ext uri="{BB962C8B-B14F-4D97-AF65-F5344CB8AC3E}">
        <p14:creationId xmlns:p14="http://schemas.microsoft.com/office/powerpoint/2010/main" val="1836102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Effects of the </a:t>
            </a:r>
            <a:r>
              <a:rPr lang="en-GB" i="1" dirty="0" err="1" smtClean="0"/>
              <a:t>servitium</a:t>
            </a:r>
            <a:endParaRPr lang="en-GB" i="1" dirty="0"/>
          </a:p>
        </p:txBody>
      </p:sp>
      <p:sp>
        <p:nvSpPr>
          <p:cNvPr id="3" name="Content Placeholder 2"/>
          <p:cNvSpPr>
            <a:spLocks noGrp="1"/>
          </p:cNvSpPr>
          <p:nvPr>
            <p:ph sz="quarter" idx="1"/>
          </p:nvPr>
        </p:nvSpPr>
        <p:spPr>
          <a:xfrm>
            <a:off x="612648" y="1600199"/>
            <a:ext cx="8153400" cy="4823983"/>
          </a:xfrm>
        </p:spPr>
        <p:txBody>
          <a:bodyPr>
            <a:normAutofit lnSpcReduction="10000"/>
          </a:bodyPr>
          <a:lstStyle/>
          <a:p>
            <a:r>
              <a:rPr lang="en-GB" dirty="0" smtClean="0"/>
              <a:t>What are the effects of the elegiac narrators taking this pose, in some cases in a very extreme manner?</a:t>
            </a:r>
          </a:p>
          <a:p>
            <a:r>
              <a:rPr lang="en-GB" dirty="0" smtClean="0"/>
              <a:t>Is it romantic in the modern sense of the word?</a:t>
            </a:r>
          </a:p>
          <a:p>
            <a:pPr lvl="1"/>
            <a:r>
              <a:rPr lang="en-GB" dirty="0" smtClean="0"/>
              <a:t>Does it encourage the reader to feel compassion for the suffering narrators?</a:t>
            </a:r>
          </a:p>
          <a:p>
            <a:r>
              <a:rPr lang="en-GB" dirty="0" smtClean="0"/>
              <a:t>Is it laughable?</a:t>
            </a:r>
          </a:p>
          <a:p>
            <a:pPr lvl="1"/>
            <a:r>
              <a:rPr lang="en-GB" dirty="0" smtClean="0"/>
              <a:t>Showing the readers clearly that the narrators do not know how to behave as proper grown-up Roman men?</a:t>
            </a:r>
          </a:p>
          <a:p>
            <a:pPr lvl="1"/>
            <a:r>
              <a:rPr lang="en-GB" dirty="0" smtClean="0"/>
              <a:t>Do the narrators become even more similar to star-struck young lovers in Comedy?</a:t>
            </a:r>
            <a:endParaRPr lang="en-GB" dirty="0"/>
          </a:p>
        </p:txBody>
      </p:sp>
    </p:spTree>
    <p:extLst>
      <p:ext uri="{BB962C8B-B14F-4D97-AF65-F5344CB8AC3E}">
        <p14:creationId xmlns:p14="http://schemas.microsoft.com/office/powerpoint/2010/main" val="2749934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PART 2</a:t>
            </a:r>
            <a:endParaRPr lang="en-GB" dirty="0"/>
          </a:p>
        </p:txBody>
      </p:sp>
    </p:spTree>
    <p:extLst>
      <p:ext uri="{BB962C8B-B14F-4D97-AF65-F5344CB8AC3E}">
        <p14:creationId xmlns:p14="http://schemas.microsoft.com/office/powerpoint/2010/main" val="1419582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eternal love: </a:t>
            </a:r>
            <a:r>
              <a:rPr lang="en-GB" i="1" dirty="0" err="1" smtClean="0"/>
              <a:t>foedus</a:t>
            </a:r>
            <a:r>
              <a:rPr lang="en-GB" i="1" dirty="0" smtClean="0"/>
              <a:t> </a:t>
            </a:r>
            <a:r>
              <a:rPr lang="en-GB" i="1" dirty="0" err="1" smtClean="0"/>
              <a:t>aeternum</a:t>
            </a:r>
            <a:endParaRPr lang="en-GB" i="1" dirty="0"/>
          </a:p>
        </p:txBody>
      </p:sp>
      <p:sp>
        <p:nvSpPr>
          <p:cNvPr id="4" name="Content Placeholder 3"/>
          <p:cNvSpPr>
            <a:spLocks noGrp="1"/>
          </p:cNvSpPr>
          <p:nvPr>
            <p:ph sz="quarter" idx="1"/>
          </p:nvPr>
        </p:nvSpPr>
        <p:spPr/>
        <p:txBody>
          <a:bodyPr>
            <a:normAutofit fontScale="70000" lnSpcReduction="20000"/>
          </a:bodyPr>
          <a:lstStyle/>
          <a:p>
            <a:r>
              <a:rPr lang="en-GB" sz="4000" dirty="0" smtClean="0"/>
              <a:t>Elegiac lovers frequently dream of their love lasting their whole lives, and Propertius also touches on the idea of love surpassing the boundaries of life and death</a:t>
            </a:r>
          </a:p>
          <a:p>
            <a:r>
              <a:rPr lang="en-GB" sz="4000" dirty="0" smtClean="0"/>
              <a:t>This </a:t>
            </a:r>
            <a:r>
              <a:rPr lang="en-GB" sz="4000" i="1" dirty="0" err="1" smtClean="0"/>
              <a:t>topos</a:t>
            </a:r>
            <a:r>
              <a:rPr lang="en-GB" sz="4000" i="1" dirty="0" smtClean="0"/>
              <a:t> </a:t>
            </a:r>
            <a:r>
              <a:rPr lang="en-GB" sz="4000" dirty="0" smtClean="0"/>
              <a:t>is connected to that of slavery of love in </a:t>
            </a:r>
            <a:r>
              <a:rPr lang="en-GB" sz="4000" dirty="0" err="1" smtClean="0"/>
              <a:t>Tib</a:t>
            </a:r>
            <a:r>
              <a:rPr lang="en-GB" sz="4000" dirty="0" smtClean="0"/>
              <a:t>. 1.1.55-69</a:t>
            </a:r>
          </a:p>
          <a:p>
            <a:endParaRPr lang="en-GB" dirty="0"/>
          </a:p>
        </p:txBody>
      </p:sp>
      <p:sp>
        <p:nvSpPr>
          <p:cNvPr id="5" name="Content Placeholder 4"/>
          <p:cNvSpPr>
            <a:spLocks noGrp="1"/>
          </p:cNvSpPr>
          <p:nvPr>
            <p:ph sz="quarter" idx="2"/>
          </p:nvPr>
        </p:nvSpPr>
        <p:spPr>
          <a:xfrm>
            <a:off x="4495800" y="1589566"/>
            <a:ext cx="4235301" cy="5268433"/>
          </a:xfrm>
        </p:spPr>
        <p:txBody>
          <a:bodyPr>
            <a:normAutofit fontScale="70000" lnSpcReduction="20000"/>
          </a:bodyPr>
          <a:lstStyle/>
          <a:p>
            <a:pPr marL="0" indent="0">
              <a:buNone/>
            </a:pPr>
            <a:r>
              <a:rPr lang="en-GB" dirty="0" smtClean="0"/>
              <a:t>But I am held a </a:t>
            </a:r>
            <a:r>
              <a:rPr lang="en-GB" dirty="0" err="1" smtClean="0"/>
              <a:t>pris’ner</a:t>
            </a:r>
            <a:r>
              <a:rPr lang="en-GB" dirty="0" smtClean="0"/>
              <a:t>, fettered by a lovely girl, / and take my post as keeper at her cruel door. / Glory has no charms for me, my Delia. They can call me / slack and ineffective, if only I’m with you. / O let me gaze at you, when my last hour comes - / hold you, as I die, in my failing grasp. Delia, you will weep for me laid on the bed of burning / and you will give me kisses mixed with bitter tears. / Yes, you will weep: your heart is not encased in iron / nor is there flint in your tender breast. / There will be no young man and no unmarried girl / going home dry-eyed from my funeral. / But do no violence, Delia, to my departed spirit: / spare your flowing tresses and spare your tender cheeks. (</a:t>
            </a:r>
            <a:r>
              <a:rPr lang="en-GB" dirty="0" err="1" smtClean="0"/>
              <a:t>Tib</a:t>
            </a:r>
            <a:r>
              <a:rPr lang="en-GB" dirty="0" smtClean="0"/>
              <a:t>. 1.1.55-69)</a:t>
            </a:r>
            <a:endParaRPr lang="en-GB" dirty="0"/>
          </a:p>
        </p:txBody>
      </p:sp>
    </p:spTree>
    <p:extLst>
      <p:ext uri="{BB962C8B-B14F-4D97-AF65-F5344CB8AC3E}">
        <p14:creationId xmlns:p14="http://schemas.microsoft.com/office/powerpoint/2010/main" val="2574063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effects</a:t>
            </a:r>
            <a:endParaRPr lang="en-GB" dirty="0"/>
          </a:p>
        </p:txBody>
      </p:sp>
      <p:sp>
        <p:nvSpPr>
          <p:cNvPr id="3" name="Content Placeholder 2"/>
          <p:cNvSpPr>
            <a:spLocks noGrp="1"/>
          </p:cNvSpPr>
          <p:nvPr>
            <p:ph sz="quarter" idx="1"/>
          </p:nvPr>
        </p:nvSpPr>
        <p:spPr>
          <a:xfrm>
            <a:off x="612648" y="1600200"/>
            <a:ext cx="8153400" cy="4868288"/>
          </a:xfrm>
        </p:spPr>
        <p:txBody>
          <a:bodyPr>
            <a:normAutofit fontScale="92500"/>
          </a:bodyPr>
          <a:lstStyle/>
          <a:p>
            <a:r>
              <a:rPr lang="en-GB" dirty="0" smtClean="0"/>
              <a:t>E.g. </a:t>
            </a:r>
            <a:r>
              <a:rPr lang="en-GB" dirty="0" err="1" smtClean="0"/>
              <a:t>Tib</a:t>
            </a:r>
            <a:r>
              <a:rPr lang="en-GB" dirty="0" smtClean="0"/>
              <a:t>. 1.1 – as hints that old age together is unlikely to happen are present, the </a:t>
            </a:r>
            <a:r>
              <a:rPr lang="en-GB" i="1" dirty="0" err="1" smtClean="0"/>
              <a:t>topos</a:t>
            </a:r>
            <a:r>
              <a:rPr lang="en-GB" i="1" dirty="0" smtClean="0"/>
              <a:t> </a:t>
            </a:r>
            <a:r>
              <a:rPr lang="en-GB" dirty="0" smtClean="0"/>
              <a:t>often works as a </a:t>
            </a:r>
            <a:r>
              <a:rPr lang="en-GB" i="1" dirty="0" smtClean="0"/>
              <a:t>memento </a:t>
            </a:r>
            <a:r>
              <a:rPr lang="en-GB" i="1" dirty="0" err="1" smtClean="0"/>
              <a:t>mori</a:t>
            </a:r>
            <a:r>
              <a:rPr lang="en-GB" i="1" dirty="0" smtClean="0"/>
              <a:t> </a:t>
            </a:r>
            <a:r>
              <a:rPr lang="en-GB" dirty="0" smtClean="0"/>
              <a:t>encouragement to enjoy the moment</a:t>
            </a:r>
          </a:p>
          <a:p>
            <a:r>
              <a:rPr lang="en-GB" dirty="0" smtClean="0"/>
              <a:t>At the same time the </a:t>
            </a:r>
            <a:r>
              <a:rPr lang="en-GB" i="1" dirty="0" err="1" smtClean="0"/>
              <a:t>topos</a:t>
            </a:r>
            <a:r>
              <a:rPr lang="en-GB" i="1" dirty="0" smtClean="0"/>
              <a:t> </a:t>
            </a:r>
            <a:r>
              <a:rPr lang="en-GB" dirty="0" smtClean="0"/>
              <a:t>highlights that what elegy claims to hope for will never be: its lead characters are </a:t>
            </a:r>
            <a:r>
              <a:rPr lang="en-GB" i="1" dirty="0" smtClean="0"/>
              <a:t>not </a:t>
            </a:r>
            <a:r>
              <a:rPr lang="en-GB" dirty="0" smtClean="0"/>
              <a:t>old men and women, but young people with life choices still ahead</a:t>
            </a:r>
          </a:p>
          <a:p>
            <a:pPr lvl="1"/>
            <a:r>
              <a:rPr lang="en-GB" dirty="0" smtClean="0"/>
              <a:t>Old women in elegy only bawds and witches</a:t>
            </a:r>
          </a:p>
          <a:p>
            <a:pPr lvl="1"/>
            <a:r>
              <a:rPr lang="en-GB" dirty="0" smtClean="0"/>
              <a:t>Wishing but not getting to close the eyes of a loved departed one: much older </a:t>
            </a:r>
            <a:r>
              <a:rPr lang="en-GB" i="1" dirty="0" err="1" smtClean="0"/>
              <a:t>topos</a:t>
            </a:r>
            <a:r>
              <a:rPr lang="en-GB" dirty="0" smtClean="0"/>
              <a:t>: cf. Agamemnon in </a:t>
            </a:r>
            <a:r>
              <a:rPr lang="en-GB" i="1" dirty="0" err="1" smtClean="0"/>
              <a:t>Od</a:t>
            </a:r>
            <a:r>
              <a:rPr lang="en-GB" dirty="0" smtClean="0"/>
              <a:t>. 11.490-500</a:t>
            </a:r>
            <a:endParaRPr lang="en-GB" dirty="0"/>
          </a:p>
        </p:txBody>
      </p:sp>
    </p:spTree>
    <p:extLst>
      <p:ext uri="{BB962C8B-B14F-4D97-AF65-F5344CB8AC3E}">
        <p14:creationId xmlns:p14="http://schemas.microsoft.com/office/powerpoint/2010/main" val="4156755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 1.19: a destabilising topos</a:t>
            </a:r>
            <a:endParaRPr lang="en-GB" dirty="0"/>
          </a:p>
        </p:txBody>
      </p:sp>
      <p:sp>
        <p:nvSpPr>
          <p:cNvPr id="4" name="Content Placeholder 3"/>
          <p:cNvSpPr>
            <a:spLocks noGrp="1"/>
          </p:cNvSpPr>
          <p:nvPr>
            <p:ph sz="quarter" idx="1"/>
          </p:nvPr>
        </p:nvSpPr>
        <p:spPr/>
        <p:txBody>
          <a:bodyPr>
            <a:normAutofit fontScale="70000" lnSpcReduction="20000"/>
          </a:bodyPr>
          <a:lstStyle/>
          <a:p>
            <a:r>
              <a:rPr lang="en-US" smtClean="0"/>
              <a:t>Now I no longer fear tragic shades, my Cynthia, my accounts are all tallied to face my funeral at last. But the fear that you might be missing from my burial this is worse than death itself. The boy is not stuck so lightly to my eyes that my ashes can be lone, love all forgot. There, in those blind spaces, the hero Protesilaus couldn't forget his beautiful wife: eager, the Thessalian came to his old home a ghost, trying to touch his pleasure with invisible palms. There, whatever I'll be, I'll always be called your image: a great love breaks through the shores of death. There, let the chorus of beautiful heroines come, whom Troy's conquest gave to Argive men. None was as beautiful to me as you, Cynthia, even (may fair Tellus grant this wish) should a long old age delay your fate .Your bones will be washed in my tears. I hope you'll feel the same if you survive me! Then I'd be happy to die anywhere. I'm so afraid unfair Love will drag you from my grave, Cynthia, with contempt for my burial and force you unwillingly to dry your falling tears! The most faithful girl is bent by constant innuendo. Let's enjoy being lovers while we can: Love is never long enough. </a:t>
            </a:r>
            <a:endParaRPr lang="en-GB" smtClean="0"/>
          </a:p>
          <a:p>
            <a:endParaRPr lang="en-GB" dirty="0"/>
          </a:p>
        </p:txBody>
      </p:sp>
    </p:spTree>
    <p:extLst>
      <p:ext uri="{BB962C8B-B14F-4D97-AF65-F5344CB8AC3E}">
        <p14:creationId xmlns:p14="http://schemas.microsoft.com/office/powerpoint/2010/main" val="2748159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 1.19</a:t>
            </a:r>
            <a:endParaRPr lang="en-GB" dirty="0"/>
          </a:p>
        </p:txBody>
      </p:sp>
      <p:sp>
        <p:nvSpPr>
          <p:cNvPr id="3" name="Content Placeholder 2"/>
          <p:cNvSpPr>
            <a:spLocks noGrp="1"/>
          </p:cNvSpPr>
          <p:nvPr>
            <p:ph sz="quarter" idx="1"/>
          </p:nvPr>
        </p:nvSpPr>
        <p:spPr>
          <a:xfrm>
            <a:off x="612648" y="1600199"/>
            <a:ext cx="8153400" cy="4859801"/>
          </a:xfrm>
        </p:spPr>
        <p:txBody>
          <a:bodyPr>
            <a:normAutofit fontScale="92500" lnSpcReduction="10000"/>
          </a:bodyPr>
          <a:lstStyle/>
          <a:p>
            <a:r>
              <a:rPr lang="en-GB" dirty="0" smtClean="0"/>
              <a:t>The narrator assures Cynthia that his love will last beyond life</a:t>
            </a:r>
          </a:p>
          <a:p>
            <a:r>
              <a:rPr lang="en-GB" dirty="0" smtClean="0"/>
              <a:t>Throughout, he remains aware that this may not be returned – ostensibly his concern is for her moving on after his death and due to external pressure</a:t>
            </a:r>
          </a:p>
          <a:p>
            <a:pPr lvl="1"/>
            <a:r>
              <a:rPr lang="en-GB" dirty="0" smtClean="0"/>
              <a:t>Cf. Prop. 1.19.3f; esp. 1.19.25f</a:t>
            </a:r>
          </a:p>
          <a:p>
            <a:r>
              <a:rPr lang="en-GB" dirty="0" smtClean="0"/>
              <a:t>For his own part, he will remain faithful</a:t>
            </a:r>
          </a:p>
          <a:p>
            <a:r>
              <a:rPr lang="en-GB" dirty="0" smtClean="0"/>
              <a:t>Propertius typically employs a mythological example to illustrate the power of love even after death: </a:t>
            </a:r>
            <a:r>
              <a:rPr lang="en-GB" dirty="0" err="1" smtClean="0"/>
              <a:t>Protesilaus</a:t>
            </a:r>
            <a:r>
              <a:rPr lang="en-GB" dirty="0" smtClean="0"/>
              <a:t> and </a:t>
            </a:r>
            <a:r>
              <a:rPr lang="en-GB" dirty="0" err="1" smtClean="0"/>
              <a:t>Laodamia</a:t>
            </a:r>
            <a:r>
              <a:rPr lang="en-GB" dirty="0" smtClean="0"/>
              <a:t> </a:t>
            </a:r>
          </a:p>
          <a:p>
            <a:pPr lvl="1"/>
            <a:r>
              <a:rPr lang="en-GB" dirty="0" smtClean="0"/>
              <a:t>Such examples often useful on the surface, but careful reading will reveal jarring details</a:t>
            </a:r>
          </a:p>
        </p:txBody>
      </p:sp>
    </p:spTree>
    <p:extLst>
      <p:ext uri="{BB962C8B-B14F-4D97-AF65-F5344CB8AC3E}">
        <p14:creationId xmlns:p14="http://schemas.microsoft.com/office/powerpoint/2010/main" val="236670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 1.19: Protesilaus</a:t>
            </a:r>
            <a:endParaRPr lang="en-GB" dirty="0"/>
          </a:p>
        </p:txBody>
      </p:sp>
      <p:sp>
        <p:nvSpPr>
          <p:cNvPr id="3" name="Content Placeholder 2"/>
          <p:cNvSpPr>
            <a:spLocks noGrp="1"/>
          </p:cNvSpPr>
          <p:nvPr>
            <p:ph sz="quarter" idx="1"/>
          </p:nvPr>
        </p:nvSpPr>
        <p:spPr>
          <a:xfrm>
            <a:off x="612648" y="1600199"/>
            <a:ext cx="8153400" cy="4915015"/>
          </a:xfrm>
        </p:spPr>
        <p:txBody>
          <a:bodyPr>
            <a:normAutofit fontScale="92500"/>
          </a:bodyPr>
          <a:lstStyle/>
          <a:p>
            <a:r>
              <a:rPr lang="en-GB" dirty="0" err="1" smtClean="0"/>
              <a:t>Protesilaus</a:t>
            </a:r>
            <a:r>
              <a:rPr lang="en-GB" dirty="0" smtClean="0"/>
              <a:t> and </a:t>
            </a:r>
            <a:r>
              <a:rPr lang="en-GB" dirty="0" err="1" smtClean="0"/>
              <a:t>Laodamia</a:t>
            </a:r>
            <a:r>
              <a:rPr lang="en-GB" dirty="0" smtClean="0"/>
              <a:t> back story: Homer, </a:t>
            </a:r>
            <a:r>
              <a:rPr lang="en-GB" i="1" dirty="0" smtClean="0"/>
              <a:t>Iliad</a:t>
            </a:r>
            <a:r>
              <a:rPr lang="en-GB" dirty="0" smtClean="0"/>
              <a:t>; Cat. 68; Euripides fragments</a:t>
            </a:r>
          </a:p>
          <a:p>
            <a:pPr lvl="1"/>
            <a:r>
              <a:rPr lang="en-GB" dirty="0" err="1" smtClean="0"/>
              <a:t>Protesilaus</a:t>
            </a:r>
            <a:r>
              <a:rPr lang="en-GB" dirty="0" smtClean="0"/>
              <a:t> the first Greek captain to be killed at Troy, </a:t>
            </a:r>
            <a:r>
              <a:rPr lang="en-GB" dirty="0" err="1" smtClean="0"/>
              <a:t>Laodamia</a:t>
            </a:r>
            <a:r>
              <a:rPr lang="en-GB" dirty="0" smtClean="0"/>
              <a:t> his devoted widow</a:t>
            </a:r>
          </a:p>
          <a:p>
            <a:r>
              <a:rPr lang="en-GB" dirty="0" smtClean="0"/>
              <a:t>Sensual description – but also ominous: ‘trying to touch’ ‘invisible hands’: a union that won’t ever fully happen</a:t>
            </a:r>
          </a:p>
          <a:p>
            <a:r>
              <a:rPr lang="en-GB" dirty="0" smtClean="0"/>
              <a:t>‘I will always be called your image’: ominous prediction</a:t>
            </a:r>
          </a:p>
          <a:p>
            <a:pPr lvl="1"/>
            <a:r>
              <a:rPr lang="en-GB" dirty="0" smtClean="0"/>
              <a:t>Will he be an image / death mask of himself, belonging to her?</a:t>
            </a:r>
          </a:p>
          <a:p>
            <a:pPr lvl="1"/>
            <a:r>
              <a:rPr lang="en-GB" dirty="0" smtClean="0"/>
              <a:t>Will he be an image of her, thus clinging to something less than the real Cynthia?</a:t>
            </a:r>
          </a:p>
          <a:p>
            <a:pPr lvl="1"/>
            <a:endParaRPr lang="en-GB" dirty="0" smtClean="0"/>
          </a:p>
          <a:p>
            <a:endParaRPr lang="en-GB" dirty="0" smtClean="0"/>
          </a:p>
        </p:txBody>
      </p:sp>
    </p:spTree>
    <p:extLst>
      <p:ext uri="{BB962C8B-B14F-4D97-AF65-F5344CB8AC3E}">
        <p14:creationId xmlns:p14="http://schemas.microsoft.com/office/powerpoint/2010/main" val="9898104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Mythological misgivings</a:t>
            </a:r>
            <a:endParaRPr lang="en-GB" dirty="0"/>
          </a:p>
        </p:txBody>
      </p:sp>
      <p:sp>
        <p:nvSpPr>
          <p:cNvPr id="3" name="Content Placeholder 2"/>
          <p:cNvSpPr>
            <a:spLocks noGrp="1"/>
          </p:cNvSpPr>
          <p:nvPr>
            <p:ph sz="quarter" idx="1"/>
          </p:nvPr>
        </p:nvSpPr>
        <p:spPr/>
        <p:txBody>
          <a:bodyPr>
            <a:normAutofit/>
          </a:bodyPr>
          <a:lstStyle/>
          <a:p>
            <a:r>
              <a:rPr lang="en-GB" dirty="0" smtClean="0"/>
              <a:t>In other versions, </a:t>
            </a:r>
            <a:r>
              <a:rPr lang="en-GB" dirty="0" err="1" smtClean="0"/>
              <a:t>Laodamia</a:t>
            </a:r>
            <a:r>
              <a:rPr lang="en-GB" dirty="0" smtClean="0"/>
              <a:t> is the active party</a:t>
            </a:r>
          </a:p>
          <a:p>
            <a:pPr lvl="1"/>
            <a:r>
              <a:rPr lang="en-GB" dirty="0" smtClean="0"/>
              <a:t>Her devotion causes the gods to grant her one more night with her husband; she makes the image to remember him</a:t>
            </a:r>
          </a:p>
          <a:p>
            <a:pPr lvl="1"/>
            <a:r>
              <a:rPr lang="en-GB" dirty="0" smtClean="0"/>
              <a:t>Inversion in Prop. 1.19 tallies with the inversion of gender roles generally in elegy; similarities provide better effects</a:t>
            </a:r>
          </a:p>
          <a:p>
            <a:r>
              <a:rPr lang="en-GB" dirty="0" smtClean="0"/>
              <a:t>…but as it places the onus of expressing love on the dead lover, it highlights the possibility that Cynthia may be less devoted than </a:t>
            </a:r>
            <a:r>
              <a:rPr lang="en-GB" dirty="0" err="1" smtClean="0"/>
              <a:t>Laodamia</a:t>
            </a:r>
            <a:endParaRPr lang="en-GB" dirty="0" smtClean="0"/>
          </a:p>
          <a:p>
            <a:endParaRPr lang="en-GB" dirty="0"/>
          </a:p>
        </p:txBody>
      </p:sp>
    </p:spTree>
    <p:extLst>
      <p:ext uri="{BB962C8B-B14F-4D97-AF65-F5344CB8AC3E}">
        <p14:creationId xmlns:p14="http://schemas.microsoft.com/office/powerpoint/2010/main" val="417765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1.19: </a:t>
            </a:r>
            <a:r>
              <a:rPr lang="en-GB" dirty="0" err="1" smtClean="0"/>
              <a:t>Protesilaus</a:t>
            </a:r>
            <a:endParaRPr lang="en-GB" dirty="0"/>
          </a:p>
        </p:txBody>
      </p:sp>
      <p:sp>
        <p:nvSpPr>
          <p:cNvPr id="3" name="Content Placeholder 2"/>
          <p:cNvSpPr>
            <a:spLocks noGrp="1"/>
          </p:cNvSpPr>
          <p:nvPr>
            <p:ph sz="quarter" idx="1"/>
          </p:nvPr>
        </p:nvSpPr>
        <p:spPr>
          <a:xfrm>
            <a:off x="612648" y="1600200"/>
            <a:ext cx="8153400" cy="4986434"/>
          </a:xfrm>
        </p:spPr>
        <p:txBody>
          <a:bodyPr>
            <a:normAutofit fontScale="92500"/>
          </a:bodyPr>
          <a:lstStyle/>
          <a:p>
            <a:r>
              <a:rPr lang="en-GB" dirty="0" smtClean="0"/>
              <a:t>The suggestion that Cynthia may, in the future, be less staunch in her devotion than </a:t>
            </a:r>
            <a:r>
              <a:rPr lang="en-GB" dirty="0" err="1" smtClean="0"/>
              <a:t>Laodamia</a:t>
            </a:r>
            <a:r>
              <a:rPr lang="en-GB" dirty="0" smtClean="0"/>
              <a:t> also hints that she may in fact, not live up to these expectations even in the poem’s present tense context</a:t>
            </a:r>
          </a:p>
          <a:p>
            <a:r>
              <a:rPr lang="en-GB" dirty="0" smtClean="0"/>
              <a:t>A linear reading will have shown the reader that Cynthia is all but the ideal beloved: there have been rivals from 1.2 onwards</a:t>
            </a:r>
          </a:p>
          <a:p>
            <a:r>
              <a:rPr lang="en-GB" dirty="0" smtClean="0"/>
              <a:t>However: Prop. 1.17 and 18 suggest that the narrator, too, has been less than faithful</a:t>
            </a:r>
          </a:p>
          <a:p>
            <a:r>
              <a:rPr lang="en-GB" dirty="0" smtClean="0"/>
              <a:t>The ostensive ideals of elegy undermined even as they are being set out</a:t>
            </a:r>
            <a:endParaRPr lang="en-GB" dirty="0"/>
          </a:p>
        </p:txBody>
      </p:sp>
    </p:spTree>
    <p:extLst>
      <p:ext uri="{BB962C8B-B14F-4D97-AF65-F5344CB8AC3E}">
        <p14:creationId xmlns:p14="http://schemas.microsoft.com/office/powerpoint/2010/main" val="631095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Slavery and everlasting love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Two </a:t>
            </a:r>
            <a:r>
              <a:rPr lang="en-GB" i="1" dirty="0" err="1" smtClean="0"/>
              <a:t>topoi</a:t>
            </a:r>
            <a:r>
              <a:rPr lang="en-GB" i="1" dirty="0" smtClean="0"/>
              <a:t> </a:t>
            </a:r>
            <a:r>
              <a:rPr lang="en-GB" dirty="0" smtClean="0"/>
              <a:t>widely used in all three elegiac authors</a:t>
            </a:r>
          </a:p>
          <a:p>
            <a:r>
              <a:rPr lang="en-GB" dirty="0" smtClean="0"/>
              <a:t>The slavery of love </a:t>
            </a:r>
            <a:r>
              <a:rPr lang="en-GB" i="1" dirty="0" err="1" smtClean="0"/>
              <a:t>topos</a:t>
            </a:r>
            <a:r>
              <a:rPr lang="en-GB" i="1" dirty="0" smtClean="0"/>
              <a:t> </a:t>
            </a:r>
            <a:r>
              <a:rPr lang="en-GB" dirty="0" smtClean="0"/>
              <a:t>takes further commonplace expressions attested in earlier literature – best place for background: Lyne 1979</a:t>
            </a:r>
          </a:p>
          <a:p>
            <a:r>
              <a:rPr lang="en-GB" dirty="0" smtClean="0"/>
              <a:t>The everlasting-love </a:t>
            </a:r>
            <a:r>
              <a:rPr lang="en-GB" i="1" dirty="0" err="1" smtClean="0"/>
              <a:t>topos</a:t>
            </a:r>
            <a:r>
              <a:rPr lang="en-GB" i="1" dirty="0" smtClean="0"/>
              <a:t> </a:t>
            </a:r>
            <a:r>
              <a:rPr lang="en-GB" dirty="0" smtClean="0"/>
              <a:t>is particularly prominent in Propertius: </a:t>
            </a:r>
            <a:r>
              <a:rPr lang="en-GB" dirty="0" err="1" smtClean="0"/>
              <a:t>Papanghelis</a:t>
            </a:r>
            <a:r>
              <a:rPr lang="en-GB" dirty="0" smtClean="0"/>
              <a:t> 1987</a:t>
            </a:r>
            <a:endParaRPr lang="en-GB" i="1" dirty="0" smtClean="0"/>
          </a:p>
          <a:p>
            <a:r>
              <a:rPr lang="en-GB" dirty="0" smtClean="0"/>
              <a:t>Both </a:t>
            </a:r>
            <a:r>
              <a:rPr lang="en-GB" i="1" dirty="0" err="1" smtClean="0"/>
              <a:t>topoi</a:t>
            </a:r>
            <a:r>
              <a:rPr lang="en-GB" i="1" dirty="0" smtClean="0"/>
              <a:t> </a:t>
            </a:r>
            <a:r>
              <a:rPr lang="en-GB" dirty="0" smtClean="0"/>
              <a:t>are employed in such a way as to undermine the reader’s trust in the elegiac relationship as a real-life love story where we are expected to take the narrator seriously – at the same time they contribute to delineate the genre</a:t>
            </a:r>
          </a:p>
        </p:txBody>
      </p:sp>
    </p:spTree>
    <p:extLst>
      <p:ext uri="{BB962C8B-B14F-4D97-AF65-F5344CB8AC3E}">
        <p14:creationId xmlns:p14="http://schemas.microsoft.com/office/powerpoint/2010/main" val="27260794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9</TotalTime>
  <Words>2506</Words>
  <Application>Microsoft Office PowerPoint</Application>
  <PresentationFormat>On-screen Show (4:3)</PresentationFormat>
  <Paragraphs>131</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Median</vt:lpstr>
      <vt:lpstr>Augustan Lovers 7</vt:lpstr>
      <vt:lpstr>Lecture overview</vt:lpstr>
      <vt:lpstr>Slavery of love</vt:lpstr>
      <vt:lpstr>An early example: Prop. 1.4</vt:lpstr>
      <vt:lpstr>Prop. 1.4 continued</vt:lpstr>
      <vt:lpstr>Prop. 1.4 continued</vt:lpstr>
      <vt:lpstr>Prop. 1.4 concluded</vt:lpstr>
      <vt:lpstr>Getting physical: Tibullus 2.3</vt:lpstr>
      <vt:lpstr>Tib. 2.3</vt:lpstr>
      <vt:lpstr>Tib. 2.3: poetics?</vt:lpstr>
      <vt:lpstr>Tib. 2.3: servitium in good company</vt:lpstr>
      <vt:lpstr>Returning Elegy to Normal?</vt:lpstr>
      <vt:lpstr>Effects of the servitium</vt:lpstr>
      <vt:lpstr>PART 2</vt:lpstr>
      <vt:lpstr>An eternal love: foedus aeternum</vt:lpstr>
      <vt:lpstr>General effects</vt:lpstr>
      <vt:lpstr>Prop. 1.19: a destabilising topos</vt:lpstr>
      <vt:lpstr>Prop. 1.19</vt:lpstr>
      <vt:lpstr>Prop. 1.19: Protesilaus</vt:lpstr>
      <vt:lpstr>Mythological misgivings</vt:lpstr>
      <vt:lpstr>Prop. 1.19: Protesilaus</vt:lpstr>
      <vt:lpstr>Slavery and everlasting love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6</dc:title>
  <dc:creator>Magdalena Ohrman</dc:creator>
  <cp:lastModifiedBy>Magdalena Ohrman</cp:lastModifiedBy>
  <cp:revision>2</cp:revision>
  <dcterms:created xsi:type="dcterms:W3CDTF">2013-02-12T10:18:09Z</dcterms:created>
  <dcterms:modified xsi:type="dcterms:W3CDTF">2013-02-12T10:27:16Z</dcterms:modified>
</cp:coreProperties>
</file>