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5"/>
  </p:notesMasterIdLst>
  <p:sldIdLst>
    <p:sldId id="256" r:id="rId2"/>
    <p:sldId id="257" r:id="rId3"/>
    <p:sldId id="267" r:id="rId4"/>
    <p:sldId id="258" r:id="rId5"/>
    <p:sldId id="265" r:id="rId6"/>
    <p:sldId id="259" r:id="rId7"/>
    <p:sldId id="266" r:id="rId8"/>
    <p:sldId id="260" r:id="rId9"/>
    <p:sldId id="268" r:id="rId10"/>
    <p:sldId id="261" r:id="rId11"/>
    <p:sldId id="264" r:id="rId12"/>
    <p:sldId id="262" r:id="rId13"/>
    <p:sldId id="26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FF662A-6A37-8E73-1641-0C113BF510F4}" v="248" dt="2020-11-24T14:49:56.291"/>
    <p1510:client id="{0FDB8FC8-4EA2-A3F2-BB39-726E00978E23}" v="2321" dt="2020-11-24T20:25:26.687"/>
    <p1510:client id="{BCB9061B-A2D3-923A-C43C-0432CE082534}" v="730" dt="2020-11-24T22:30:56.354"/>
    <p1510:client id="{FB72FD86-D438-4427-BA74-53ABF7C53187}" v="256" dt="2020-11-22T20:12:59.4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23738A-2319-4D95-A5D2-95C20273B106}" type="datetimeFigureOut">
              <a:rPr lang="en-GB"/>
              <a:t>24/11/2020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8D128F-5785-4D81-AB0A-4241AFED6F41}" type="slidenum">
              <a:rPr lang="en-GB"/>
              <a:t>‹#›</a:t>
            </a:fld>
            <a:endParaRPr lang="en-GB"/>
          </a:p>
        </p:txBody>
      </p:sp>
    </p:spTree>
    <p:extLst>
      <p:ext uri="{BB962C8B-B14F-4D97-AF65-F5344CB8AC3E}">
        <p14:creationId xmlns:p14="http://schemas.microsoft.com/office/powerpoint/2010/main" val="4196063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58D128F-5785-4D81-AB0A-4241AFED6F41}" type="slidenum">
              <a:rPr lang="en-GB"/>
              <a:t>1</a:t>
            </a:fld>
            <a:endParaRPr lang="en-GB"/>
          </a:p>
        </p:txBody>
      </p:sp>
    </p:spTree>
    <p:extLst>
      <p:ext uri="{BB962C8B-B14F-4D97-AF65-F5344CB8AC3E}">
        <p14:creationId xmlns:p14="http://schemas.microsoft.com/office/powerpoint/2010/main" val="1733525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58D128F-5785-4D81-AB0A-4241AFED6F41}" type="slidenum">
              <a:rPr lang="en-GB"/>
              <a:t>2</a:t>
            </a:fld>
            <a:endParaRPr lang="en-GB"/>
          </a:p>
        </p:txBody>
      </p:sp>
    </p:spTree>
    <p:extLst>
      <p:ext uri="{BB962C8B-B14F-4D97-AF65-F5344CB8AC3E}">
        <p14:creationId xmlns:p14="http://schemas.microsoft.com/office/powerpoint/2010/main" val="2209915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58D128F-5785-4D81-AB0A-4241AFED6F41}" type="slidenum">
              <a:rPr lang="en-GB"/>
              <a:t>4</a:t>
            </a:fld>
            <a:endParaRPr lang="en-GB"/>
          </a:p>
        </p:txBody>
      </p:sp>
    </p:spTree>
    <p:extLst>
      <p:ext uri="{BB962C8B-B14F-4D97-AF65-F5344CB8AC3E}">
        <p14:creationId xmlns:p14="http://schemas.microsoft.com/office/powerpoint/2010/main" val="3228514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58D128F-5785-4D81-AB0A-4241AFED6F41}" type="slidenum">
              <a:rPr lang="en-GB"/>
              <a:t>6</a:t>
            </a:fld>
            <a:endParaRPr lang="en-GB"/>
          </a:p>
        </p:txBody>
      </p:sp>
    </p:spTree>
    <p:extLst>
      <p:ext uri="{BB962C8B-B14F-4D97-AF65-F5344CB8AC3E}">
        <p14:creationId xmlns:p14="http://schemas.microsoft.com/office/powerpoint/2010/main" val="2336988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Cotrell- third edition</a:t>
            </a:r>
            <a:endParaRPr lang="en-US"/>
          </a:p>
        </p:txBody>
      </p:sp>
      <p:sp>
        <p:nvSpPr>
          <p:cNvPr id="4" name="Slide Number Placeholder 3"/>
          <p:cNvSpPr>
            <a:spLocks noGrp="1"/>
          </p:cNvSpPr>
          <p:nvPr>
            <p:ph type="sldNum" sz="quarter" idx="5"/>
          </p:nvPr>
        </p:nvSpPr>
        <p:spPr/>
        <p:txBody>
          <a:bodyPr/>
          <a:lstStyle/>
          <a:p>
            <a:fld id="{658D128F-5785-4D81-AB0A-4241AFED6F41}" type="slidenum">
              <a:rPr lang="en-GB"/>
              <a:t>8</a:t>
            </a:fld>
            <a:endParaRPr lang="en-GB"/>
          </a:p>
        </p:txBody>
      </p:sp>
    </p:spTree>
    <p:extLst>
      <p:ext uri="{BB962C8B-B14F-4D97-AF65-F5344CB8AC3E}">
        <p14:creationId xmlns:p14="http://schemas.microsoft.com/office/powerpoint/2010/main" val="4131182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58D128F-5785-4D81-AB0A-4241AFED6F41}" type="slidenum">
              <a:rPr lang="en-GB"/>
              <a:t>10</a:t>
            </a:fld>
            <a:endParaRPr lang="en-GB"/>
          </a:p>
        </p:txBody>
      </p:sp>
    </p:spTree>
    <p:extLst>
      <p:ext uri="{BB962C8B-B14F-4D97-AF65-F5344CB8AC3E}">
        <p14:creationId xmlns:p14="http://schemas.microsoft.com/office/powerpoint/2010/main" val="3140968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Tuesday, November 24, 2020</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2006059</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334446607"/>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Tuesday, November 24, 2020</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2006059</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53596814"/>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Tuesday, November 24, 2020</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2006059</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03049959"/>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Tuesday, November 24, 2020</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2006059</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21481188"/>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Tuesday, November 24, 2020</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2006059</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83527192"/>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Tuesday, November 24, 2020</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2006059</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884704377"/>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Tuesday, November 24, 2020</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2006059</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05951966"/>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Tuesday, November 24, 2020</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2006059</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58239910"/>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Tuesday, November 24, 2020</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2006059</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5288928"/>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Tuesday, November 24, 2020</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2006059</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356949006"/>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Tuesday, November 24, 2020</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2006059</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48400198"/>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Tuesday, November 24, 2020</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2006059</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1535545515"/>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skillsyouneed.com/learn/study-skills.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ndeed.com/career-advice/career-development/time-management-skills-" TargetMode="External"/><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indeed.com/career-advice/career-development/time-management-skills-" TargetMode="External"/><Relationship Id="rId2" Type="http://schemas.openxmlformats.org/officeDocument/2006/relationships/hyperlink" Target="https://www.skillsyouneed.com/learn/study-skills.html" TargetMode="External"/><Relationship Id="rId1" Type="http://schemas.openxmlformats.org/officeDocument/2006/relationships/slideLayout" Target="../slideLayouts/slideLayout2.xml"/><Relationship Id="rId4" Type="http://schemas.openxmlformats.org/officeDocument/2006/relationships/hyperlink" Target="https://medium.com/@tomashbytraining/practice-makes-perfect-no-practice-makes-progress-8b66e9504312#:~:text=Instead%20of%20striving%20for%20perfection,acknowledges%20improvement%20in%20any%20capac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8E49A55-DB34-4638-A0D8-4B71CB30EF1B}"/>
              </a:ext>
            </a:extLst>
          </p:cNvPr>
          <p:cNvPicPr>
            <a:picLocks noChangeAspect="1"/>
          </p:cNvPicPr>
          <p:nvPr/>
        </p:nvPicPr>
        <p:blipFill rotWithShape="1">
          <a:blip r:embed="rId3"/>
          <a:srcRect t="13324" b="1770"/>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5" name="Rectangle 23">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5">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3" y="549275"/>
            <a:ext cx="5437187" cy="2986234"/>
          </a:xfrm>
        </p:spPr>
        <p:txBody>
          <a:bodyPr anchor="b">
            <a:normAutofit/>
          </a:bodyPr>
          <a:lstStyle/>
          <a:p>
            <a:r>
              <a:rPr lang="en-GB">
                <a:cs typeface="Calibri Light"/>
              </a:rPr>
              <a:t>Study Skills</a:t>
            </a:r>
            <a:endParaRPr lang="en-GB"/>
          </a:p>
        </p:txBody>
      </p:sp>
      <p:sp>
        <p:nvSpPr>
          <p:cNvPr id="3" name="Subtitle 2"/>
          <p:cNvSpPr>
            <a:spLocks noGrp="1"/>
          </p:cNvSpPr>
          <p:nvPr>
            <p:ph type="subTitle" idx="1"/>
          </p:nvPr>
        </p:nvSpPr>
        <p:spPr>
          <a:xfrm>
            <a:off x="550863" y="3827610"/>
            <a:ext cx="5437187" cy="2265216"/>
          </a:xfrm>
        </p:spPr>
        <p:txBody>
          <a:bodyPr vert="horz" wrap="square" lIns="91440" tIns="45720" rIns="91440" bIns="45720" rtlCol="0" anchor="t">
            <a:normAutofit/>
          </a:bodyPr>
          <a:lstStyle/>
          <a:p>
            <a:r>
              <a:rPr lang="en-GB" dirty="0">
                <a:solidFill>
                  <a:schemeClr val="tx1">
                    <a:alpha val="60000"/>
                  </a:schemeClr>
                </a:solidFill>
                <a:cs typeface="Calibri"/>
              </a:rPr>
              <a:t>Georgia </a:t>
            </a:r>
            <a:r>
              <a:rPr lang="en-GB" dirty="0" err="1">
                <a:solidFill>
                  <a:schemeClr val="tx1">
                    <a:alpha val="60000"/>
                  </a:schemeClr>
                </a:solidFill>
                <a:cs typeface="Calibri"/>
              </a:rPr>
              <a:t>Scullard</a:t>
            </a:r>
          </a:p>
        </p:txBody>
      </p:sp>
      <p:sp>
        <p:nvSpPr>
          <p:cNvPr id="5" name="Footer Placeholder 4">
            <a:extLst>
              <a:ext uri="{FF2B5EF4-FFF2-40B4-BE49-F238E27FC236}">
                <a16:creationId xmlns:a16="http://schemas.microsoft.com/office/drawing/2014/main" id="{8CE4F98A-0C92-4D6C-912D-E6C61F8B5A15}"/>
              </a:ext>
            </a:extLst>
          </p:cNvPr>
          <p:cNvSpPr>
            <a:spLocks noGrp="1"/>
          </p:cNvSpPr>
          <p:nvPr>
            <p:ph type="ftr" sz="quarter" idx="11"/>
          </p:nvPr>
        </p:nvSpPr>
        <p:spPr>
          <a:xfrm>
            <a:off x="744061" y="6577386"/>
            <a:ext cx="6379210" cy="161583"/>
          </a:xfrm>
        </p:spPr>
        <p:txBody>
          <a:bodyPr/>
          <a:lstStyle/>
          <a:p>
            <a:r>
              <a:rPr lang="en-GB" sz="1050" dirty="0">
                <a:solidFill>
                  <a:srgbClr val="FFFFFF"/>
                </a:solidFill>
              </a:rPr>
              <a:t>2006059</a:t>
            </a:r>
          </a:p>
        </p:txBody>
      </p:sp>
      <p:sp>
        <p:nvSpPr>
          <p:cNvPr id="6" name="TextBox 5">
            <a:extLst>
              <a:ext uri="{FF2B5EF4-FFF2-40B4-BE49-F238E27FC236}">
                <a16:creationId xmlns:a16="http://schemas.microsoft.com/office/drawing/2014/main" id="{C694CAF7-9A37-4C2A-86C9-A3516A6C607B}"/>
              </a:ext>
            </a:extLst>
          </p:cNvPr>
          <p:cNvSpPr txBox="1"/>
          <p:nvPr/>
        </p:nvSpPr>
        <p:spPr>
          <a:xfrm>
            <a:off x="581572" y="433902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25th  November 2020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2" name="Group 41">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3" name="Freeform: Shape 42">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5" name="Oval 44">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Oval 45">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8" name="Rectangle 47">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85FF94-F6F3-47E4-BEF8-077E522B1E6C}"/>
              </a:ext>
            </a:extLst>
          </p:cNvPr>
          <p:cNvSpPr>
            <a:spLocks noGrp="1"/>
          </p:cNvSpPr>
          <p:nvPr>
            <p:ph type="title"/>
          </p:nvPr>
        </p:nvSpPr>
        <p:spPr>
          <a:xfrm>
            <a:off x="550863" y="549275"/>
            <a:ext cx="11317220" cy="984885"/>
          </a:xfrm>
        </p:spPr>
        <p:txBody>
          <a:bodyPr vert="horz" wrap="square" lIns="0" tIns="0" rIns="0" bIns="0" rtlCol="0" anchor="ctr" anchorCtr="0">
            <a:normAutofit/>
          </a:bodyPr>
          <a:lstStyle/>
          <a:p>
            <a:pPr algn="ctr"/>
            <a:r>
              <a:rPr lang="en-US" dirty="0"/>
              <a:t>What </a:t>
            </a:r>
            <a:r>
              <a:rPr lang="en-US"/>
              <a:t>Are Study Skills</a:t>
            </a:r>
            <a:r>
              <a:rPr lang="en-US" dirty="0"/>
              <a:t>?</a:t>
            </a:r>
          </a:p>
        </p:txBody>
      </p:sp>
      <p:sp>
        <p:nvSpPr>
          <p:cNvPr id="50" name="Rectangle 49">
            <a:extLst>
              <a:ext uri="{FF2B5EF4-FFF2-40B4-BE49-F238E27FC236}">
                <a16:creationId xmlns:a16="http://schemas.microsoft.com/office/drawing/2014/main" id="{8D43D8E9-B1AB-4D81-9F4E-04AA5C5AC6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5"/>
          </a:xfrm>
          <a:prstGeom prst="rect">
            <a:avLst/>
          </a:prstGeom>
          <a:solidFill>
            <a:schemeClr val="bg2">
              <a:lumMod val="25000"/>
              <a:lumOff val="7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ECC0BED-F03F-40D6-96CE-80CAE6666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text on a black background&#10;&#10;Description automatically generated">
            <a:extLst>
              <a:ext uri="{FF2B5EF4-FFF2-40B4-BE49-F238E27FC236}">
                <a16:creationId xmlns:a16="http://schemas.microsoft.com/office/drawing/2014/main" id="{778EE346-065B-4B22-9975-0DE8FB98A91B}"/>
              </a:ext>
            </a:extLst>
          </p:cNvPr>
          <p:cNvPicPr>
            <a:picLocks noChangeAspect="1"/>
          </p:cNvPicPr>
          <p:nvPr/>
        </p:nvPicPr>
        <p:blipFill>
          <a:blip r:embed="rId3"/>
          <a:stretch>
            <a:fillRect/>
          </a:stretch>
        </p:blipFill>
        <p:spPr>
          <a:xfrm>
            <a:off x="1629188" y="3785735"/>
            <a:ext cx="3357301" cy="2533015"/>
          </a:xfrm>
          <a:prstGeom prst="rect">
            <a:avLst/>
          </a:prstGeom>
          <a:ln>
            <a:noFill/>
          </a:ln>
          <a:effectLst>
            <a:softEdge rad="112500"/>
          </a:effectLst>
        </p:spPr>
      </p:pic>
      <p:pic>
        <p:nvPicPr>
          <p:cNvPr id="3" name="Picture 3" descr="A picture containing icon&#10;&#10;Description automatically generated">
            <a:extLst>
              <a:ext uri="{FF2B5EF4-FFF2-40B4-BE49-F238E27FC236}">
                <a16:creationId xmlns:a16="http://schemas.microsoft.com/office/drawing/2014/main" id="{17E74AE6-315E-47A5-984D-2DCC78489079}"/>
              </a:ext>
            </a:extLst>
          </p:cNvPr>
          <p:cNvPicPr>
            <a:picLocks noChangeAspect="1"/>
          </p:cNvPicPr>
          <p:nvPr/>
        </p:nvPicPr>
        <p:blipFill>
          <a:blip r:embed="rId4"/>
          <a:stretch>
            <a:fillRect/>
          </a:stretch>
        </p:blipFill>
        <p:spPr>
          <a:xfrm>
            <a:off x="7734144" y="3785734"/>
            <a:ext cx="2950072" cy="2533016"/>
          </a:xfrm>
          <a:prstGeom prst="rect">
            <a:avLst/>
          </a:prstGeom>
          <a:ln>
            <a:noFill/>
          </a:ln>
          <a:effectLst>
            <a:softEdge rad="112500"/>
          </a:effectLst>
        </p:spPr>
      </p:pic>
      <p:sp>
        <p:nvSpPr>
          <p:cNvPr id="54" name="Rectangle 53">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8880B0D-DA72-4A0D-BB0A-348C8C235620}"/>
              </a:ext>
            </a:extLst>
          </p:cNvPr>
          <p:cNvSpPr txBox="1"/>
          <p:nvPr/>
        </p:nvSpPr>
        <p:spPr>
          <a:xfrm>
            <a:off x="711604" y="2202498"/>
            <a:ext cx="10774278"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ea typeface="+mn-lt"/>
                <a:cs typeface="+mn-lt"/>
              </a:rPr>
              <a:t>Study Skills are the personal skills needed to study effectively and efficiently.  Having these transferable skills will enable you to be able to study successfully, and hopefully gain employment in the future.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a:t>
            </a:r>
            <a:r>
              <a:rPr lang="en-GB" sz="1400" b="1" dirty="0">
                <a:ea typeface="+mn-lt"/>
                <a:cs typeface="+mn-lt"/>
              </a:rPr>
              <a:t> 2011 - 2020 SkillsYouNeed.com (22/11/2020)</a:t>
            </a:r>
            <a:endParaRPr lang="en-GB" sz="1400" dirty="0"/>
          </a:p>
        </p:txBody>
      </p:sp>
      <p:sp>
        <p:nvSpPr>
          <p:cNvPr id="6" name="Footer Placeholder 5">
            <a:extLst>
              <a:ext uri="{FF2B5EF4-FFF2-40B4-BE49-F238E27FC236}">
                <a16:creationId xmlns:a16="http://schemas.microsoft.com/office/drawing/2014/main" id="{ACC0CB29-0C7E-41B1-87DB-E152703117D6}"/>
              </a:ext>
            </a:extLst>
          </p:cNvPr>
          <p:cNvSpPr>
            <a:spLocks noGrp="1"/>
          </p:cNvSpPr>
          <p:nvPr>
            <p:ph type="ftr" sz="quarter" idx="11"/>
          </p:nvPr>
        </p:nvSpPr>
        <p:spPr/>
        <p:txBody>
          <a:bodyPr/>
          <a:lstStyle/>
          <a:p>
            <a:r>
              <a:rPr lang="en-US"/>
              <a:t>2006059</a:t>
            </a:r>
            <a:endParaRPr lang="en-GB"/>
          </a:p>
        </p:txBody>
      </p:sp>
    </p:spTree>
    <p:extLst>
      <p:ext uri="{BB962C8B-B14F-4D97-AF65-F5344CB8AC3E}">
        <p14:creationId xmlns:p14="http://schemas.microsoft.com/office/powerpoint/2010/main" val="45616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10C4-B49F-4EFC-B657-D6BF9F2FA3F6}"/>
              </a:ext>
            </a:extLst>
          </p:cNvPr>
          <p:cNvSpPr>
            <a:spLocks noGrp="1"/>
          </p:cNvSpPr>
          <p:nvPr>
            <p:ph type="title"/>
          </p:nvPr>
        </p:nvSpPr>
        <p:spPr/>
        <p:txBody>
          <a:bodyPr/>
          <a:lstStyle/>
          <a:p>
            <a:pPr algn="ctr"/>
            <a:r>
              <a:rPr lang="en-GB"/>
              <a:t>Examples Of Study Skills</a:t>
            </a:r>
            <a:endParaRPr lang="en-US"/>
          </a:p>
        </p:txBody>
      </p:sp>
      <p:sp>
        <p:nvSpPr>
          <p:cNvPr id="4" name="TextBox 3">
            <a:extLst>
              <a:ext uri="{FF2B5EF4-FFF2-40B4-BE49-F238E27FC236}">
                <a16:creationId xmlns:a16="http://schemas.microsoft.com/office/drawing/2014/main" id="{420D3770-A01A-4D93-809D-574AF50A96C7}"/>
              </a:ext>
            </a:extLst>
          </p:cNvPr>
          <p:cNvSpPr txBox="1"/>
          <p:nvPr/>
        </p:nvSpPr>
        <p:spPr>
          <a:xfrm>
            <a:off x="554966" y="1446362"/>
            <a:ext cx="1121146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ea typeface="+mn-lt"/>
                <a:cs typeface="+mn-lt"/>
              </a:rPr>
              <a:t>There are a number of study skills which need to be developed and practiced to be able to have a successful time at university and in your professional future as a youth worker.</a:t>
            </a:r>
            <a:endParaRPr lang="en-US" sz="2400" dirty="0"/>
          </a:p>
        </p:txBody>
      </p:sp>
      <p:sp>
        <p:nvSpPr>
          <p:cNvPr id="5" name="TextBox 4">
            <a:extLst>
              <a:ext uri="{FF2B5EF4-FFF2-40B4-BE49-F238E27FC236}">
                <a16:creationId xmlns:a16="http://schemas.microsoft.com/office/drawing/2014/main" id="{DF6EF504-E745-4A78-8F42-24A2AFC52DC9}"/>
              </a:ext>
            </a:extLst>
          </p:cNvPr>
          <p:cNvSpPr txBox="1"/>
          <p:nvPr/>
        </p:nvSpPr>
        <p:spPr>
          <a:xfrm>
            <a:off x="554068" y="3070105"/>
            <a:ext cx="35195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 Organisational skills</a:t>
            </a:r>
            <a:r>
              <a:rPr lang="en-GB" sz="2000" dirty="0"/>
              <a:t> </a:t>
            </a:r>
          </a:p>
        </p:txBody>
      </p:sp>
      <p:sp>
        <p:nvSpPr>
          <p:cNvPr id="7" name="TextBox 6">
            <a:extLst>
              <a:ext uri="{FF2B5EF4-FFF2-40B4-BE49-F238E27FC236}">
                <a16:creationId xmlns:a16="http://schemas.microsoft.com/office/drawing/2014/main" id="{69CC53C1-E629-4E9E-811B-85189DB71A09}"/>
              </a:ext>
            </a:extLst>
          </p:cNvPr>
          <p:cNvSpPr txBox="1"/>
          <p:nvPr/>
        </p:nvSpPr>
        <p:spPr>
          <a:xfrm>
            <a:off x="6161238" y="5514256"/>
            <a:ext cx="24556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 Referencing</a:t>
            </a:r>
            <a:r>
              <a:rPr lang="en-GB" sz="2000" dirty="0"/>
              <a:t> </a:t>
            </a:r>
          </a:p>
        </p:txBody>
      </p:sp>
      <p:sp>
        <p:nvSpPr>
          <p:cNvPr id="8" name="TextBox 7">
            <a:extLst>
              <a:ext uri="{FF2B5EF4-FFF2-40B4-BE49-F238E27FC236}">
                <a16:creationId xmlns:a16="http://schemas.microsoft.com/office/drawing/2014/main" id="{9A54FF34-6F0A-4919-B335-7F063697B5D3}"/>
              </a:ext>
            </a:extLst>
          </p:cNvPr>
          <p:cNvSpPr txBox="1"/>
          <p:nvPr/>
        </p:nvSpPr>
        <p:spPr>
          <a:xfrm>
            <a:off x="6161238" y="4450331"/>
            <a:ext cx="382150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 Report/ Assignment </a:t>
            </a:r>
            <a:r>
              <a:rPr lang="en-GB" sz="2000" b="1"/>
              <a:t>Writing</a:t>
            </a:r>
          </a:p>
        </p:txBody>
      </p:sp>
      <p:sp>
        <p:nvSpPr>
          <p:cNvPr id="9" name="TextBox 8">
            <a:extLst>
              <a:ext uri="{FF2B5EF4-FFF2-40B4-BE49-F238E27FC236}">
                <a16:creationId xmlns:a16="http://schemas.microsoft.com/office/drawing/2014/main" id="{4FC2E21E-7405-4A76-85B0-DA8CA48B639A}"/>
              </a:ext>
            </a:extLst>
          </p:cNvPr>
          <p:cNvSpPr txBox="1"/>
          <p:nvPr/>
        </p:nvSpPr>
        <p:spPr>
          <a:xfrm>
            <a:off x="554067" y="4450331"/>
            <a:ext cx="24556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 Note Taking </a:t>
            </a:r>
          </a:p>
        </p:txBody>
      </p:sp>
      <p:sp>
        <p:nvSpPr>
          <p:cNvPr id="10" name="TextBox 9">
            <a:extLst>
              <a:ext uri="{FF2B5EF4-FFF2-40B4-BE49-F238E27FC236}">
                <a16:creationId xmlns:a16="http://schemas.microsoft.com/office/drawing/2014/main" id="{2AFC4DA3-4247-4971-A0DF-0D564FBA9A56}"/>
              </a:ext>
            </a:extLst>
          </p:cNvPr>
          <p:cNvSpPr txBox="1"/>
          <p:nvPr/>
        </p:nvSpPr>
        <p:spPr>
          <a:xfrm>
            <a:off x="554067" y="5514256"/>
            <a:ext cx="334704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 Effective Research </a:t>
            </a:r>
          </a:p>
        </p:txBody>
      </p:sp>
      <p:sp>
        <p:nvSpPr>
          <p:cNvPr id="11" name="TextBox 10">
            <a:extLst>
              <a:ext uri="{FF2B5EF4-FFF2-40B4-BE49-F238E27FC236}">
                <a16:creationId xmlns:a16="http://schemas.microsoft.com/office/drawing/2014/main" id="{4387E55F-E18A-4209-A8D6-01351C7E17EC}"/>
              </a:ext>
            </a:extLst>
          </p:cNvPr>
          <p:cNvSpPr txBox="1"/>
          <p:nvPr/>
        </p:nvSpPr>
        <p:spPr>
          <a:xfrm>
            <a:off x="6161237" y="3070106"/>
            <a:ext cx="280070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 Time Management</a:t>
            </a:r>
          </a:p>
        </p:txBody>
      </p:sp>
      <p:sp>
        <p:nvSpPr>
          <p:cNvPr id="3" name="Footer Placeholder 2">
            <a:extLst>
              <a:ext uri="{FF2B5EF4-FFF2-40B4-BE49-F238E27FC236}">
                <a16:creationId xmlns:a16="http://schemas.microsoft.com/office/drawing/2014/main" id="{CB5D8675-651F-41BF-AD45-A3957A638E9C}"/>
              </a:ext>
            </a:extLst>
          </p:cNvPr>
          <p:cNvSpPr>
            <a:spLocks noGrp="1"/>
          </p:cNvSpPr>
          <p:nvPr>
            <p:ph type="ftr" sz="quarter" idx="11"/>
          </p:nvPr>
        </p:nvSpPr>
        <p:spPr/>
        <p:txBody>
          <a:bodyPr/>
          <a:lstStyle/>
          <a:p>
            <a:r>
              <a:rPr lang="en-US"/>
              <a:t>2006059</a:t>
            </a:r>
            <a:endParaRPr lang="en-GB"/>
          </a:p>
        </p:txBody>
      </p:sp>
      <p:sp>
        <p:nvSpPr>
          <p:cNvPr id="6" name="TextBox 5">
            <a:extLst>
              <a:ext uri="{FF2B5EF4-FFF2-40B4-BE49-F238E27FC236}">
                <a16:creationId xmlns:a16="http://schemas.microsoft.com/office/drawing/2014/main" id="{5FA35705-0EC5-4CED-AFB3-E8083F1F70FD}"/>
              </a:ext>
            </a:extLst>
          </p:cNvPr>
          <p:cNvSpPr txBox="1"/>
          <p:nvPr/>
        </p:nvSpPr>
        <p:spPr>
          <a:xfrm>
            <a:off x="8896816" y="6211229"/>
            <a:ext cx="306844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hlinkClick r:id="rId2"/>
              </a:rPr>
              <a:t>https://www.skillsyouneed.com/learn/study-skills.html-</a:t>
            </a:r>
            <a:r>
              <a:rPr lang="en-GB" sz="1400" dirty="0">
                <a:ea typeface="+mn-lt"/>
                <a:cs typeface="+mn-lt"/>
              </a:rPr>
              <a:t> (22/11/2020)</a:t>
            </a:r>
            <a:endParaRPr lang="en-US" sz="1400" dirty="0"/>
          </a:p>
        </p:txBody>
      </p:sp>
      <p:pic>
        <p:nvPicPr>
          <p:cNvPr id="13" name="Picture 13" descr="A picture containing icon&#10;&#10;Description automatically generated">
            <a:extLst>
              <a:ext uri="{FF2B5EF4-FFF2-40B4-BE49-F238E27FC236}">
                <a16:creationId xmlns:a16="http://schemas.microsoft.com/office/drawing/2014/main" id="{493774A4-E913-41B1-B3DB-CB563DA08C44}"/>
              </a:ext>
            </a:extLst>
          </p:cNvPr>
          <p:cNvPicPr>
            <a:picLocks noChangeAspect="1"/>
          </p:cNvPicPr>
          <p:nvPr/>
        </p:nvPicPr>
        <p:blipFill>
          <a:blip r:embed="rId3"/>
          <a:stretch>
            <a:fillRect/>
          </a:stretch>
        </p:blipFill>
        <p:spPr>
          <a:xfrm>
            <a:off x="9166302" y="2334074"/>
            <a:ext cx="2743200" cy="2059754"/>
          </a:xfrm>
          <a:prstGeom prst="rect">
            <a:avLst/>
          </a:prstGeom>
          <a:ln>
            <a:noFill/>
          </a:ln>
          <a:effectLst>
            <a:softEdge rad="112500"/>
          </a:effectLst>
        </p:spPr>
      </p:pic>
    </p:spTree>
    <p:extLst>
      <p:ext uri="{BB962C8B-B14F-4D97-AF65-F5344CB8AC3E}">
        <p14:creationId xmlns:p14="http://schemas.microsoft.com/office/powerpoint/2010/main" val="301090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Shape 10">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2">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2" name="Group 16">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8" name="Freeform: Shape 17">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0" name="Oval 19">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3" name="Rectangle 22">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AB280A-1627-4F23-9BD0-973287026EC0}"/>
              </a:ext>
            </a:extLst>
          </p:cNvPr>
          <p:cNvSpPr>
            <a:spLocks noGrp="1"/>
          </p:cNvSpPr>
          <p:nvPr>
            <p:ph type="title"/>
          </p:nvPr>
        </p:nvSpPr>
        <p:spPr>
          <a:xfrm>
            <a:off x="550864" y="549275"/>
            <a:ext cx="11305245" cy="984885"/>
          </a:xfrm>
        </p:spPr>
        <p:txBody>
          <a:bodyPr vert="horz" wrap="square" lIns="0" tIns="0" rIns="0" bIns="0" rtlCol="0" anchor="ctr" anchorCtr="0">
            <a:normAutofit/>
          </a:bodyPr>
          <a:lstStyle/>
          <a:p>
            <a:pPr algn="ctr"/>
            <a:r>
              <a:rPr lang="en-US"/>
              <a:t>Effective Research</a:t>
            </a:r>
          </a:p>
        </p:txBody>
      </p:sp>
      <p:sp>
        <p:nvSpPr>
          <p:cNvPr id="25" name="Rectangle 24">
            <a:extLst>
              <a:ext uri="{FF2B5EF4-FFF2-40B4-BE49-F238E27FC236}">
                <a16:creationId xmlns:a16="http://schemas.microsoft.com/office/drawing/2014/main" id="{898BBF41-3A8B-4D21-825F-F6389C39A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5"/>
          </a:xfrm>
          <a:prstGeom prst="rect">
            <a:avLst/>
          </a:prstGeom>
          <a:solidFill>
            <a:schemeClr val="bg2">
              <a:lumMod val="25000"/>
              <a:lumOff val="7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F20EE99-8BBD-43AA-9079-14B8A3386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ext, whiteboard&#10;&#10;Description automatically generated">
            <a:extLst>
              <a:ext uri="{FF2B5EF4-FFF2-40B4-BE49-F238E27FC236}">
                <a16:creationId xmlns:a16="http://schemas.microsoft.com/office/drawing/2014/main" id="{D7D42DF3-627D-4BDB-BFE1-0E1B6AA401EF}"/>
              </a:ext>
            </a:extLst>
          </p:cNvPr>
          <p:cNvPicPr>
            <a:picLocks noChangeAspect="1"/>
          </p:cNvPicPr>
          <p:nvPr/>
        </p:nvPicPr>
        <p:blipFill>
          <a:blip r:embed="rId3"/>
          <a:stretch>
            <a:fillRect/>
          </a:stretch>
        </p:blipFill>
        <p:spPr>
          <a:xfrm>
            <a:off x="234558" y="4161395"/>
            <a:ext cx="2458471" cy="2521139"/>
          </a:xfrm>
          <a:prstGeom prst="rect">
            <a:avLst/>
          </a:prstGeom>
          <a:ln>
            <a:noFill/>
          </a:ln>
          <a:effectLst>
            <a:softEdge rad="112500"/>
          </a:effectLst>
        </p:spPr>
      </p:pic>
      <p:pic>
        <p:nvPicPr>
          <p:cNvPr id="5" name="Picture 5" descr="A picture containing indoor, table, sitting, piece&#10;&#10;Description automatically generated">
            <a:extLst>
              <a:ext uri="{FF2B5EF4-FFF2-40B4-BE49-F238E27FC236}">
                <a16:creationId xmlns:a16="http://schemas.microsoft.com/office/drawing/2014/main" id="{79BC3F1F-22BC-4F57-9017-423BF6FA2198}"/>
              </a:ext>
            </a:extLst>
          </p:cNvPr>
          <p:cNvPicPr>
            <a:picLocks noChangeAspect="1"/>
          </p:cNvPicPr>
          <p:nvPr/>
        </p:nvPicPr>
        <p:blipFill>
          <a:blip r:embed="rId4"/>
          <a:stretch>
            <a:fillRect/>
          </a:stretch>
        </p:blipFill>
        <p:spPr>
          <a:xfrm>
            <a:off x="3303737" y="4475074"/>
            <a:ext cx="3249224" cy="2207460"/>
          </a:xfrm>
          <a:prstGeom prst="rect">
            <a:avLst/>
          </a:prstGeom>
          <a:ln>
            <a:noFill/>
          </a:ln>
          <a:effectLst>
            <a:softEdge rad="112500"/>
          </a:effectLst>
        </p:spPr>
      </p:pic>
      <p:pic>
        <p:nvPicPr>
          <p:cNvPr id="4" name="Picture 4" descr="Logo, company name&#10;&#10;Description automatically generated">
            <a:extLst>
              <a:ext uri="{FF2B5EF4-FFF2-40B4-BE49-F238E27FC236}">
                <a16:creationId xmlns:a16="http://schemas.microsoft.com/office/drawing/2014/main" id="{AB180950-C3C1-4BEF-8D8D-7B5C1116D12F}"/>
              </a:ext>
            </a:extLst>
          </p:cNvPr>
          <p:cNvPicPr>
            <a:picLocks noGrp="1" noChangeAspect="1"/>
          </p:cNvPicPr>
          <p:nvPr>
            <p:ph idx="1"/>
          </p:nvPr>
        </p:nvPicPr>
        <p:blipFill>
          <a:blip r:embed="rId5"/>
          <a:stretch>
            <a:fillRect/>
          </a:stretch>
        </p:blipFill>
        <p:spPr>
          <a:xfrm>
            <a:off x="7184216" y="4800910"/>
            <a:ext cx="3795562" cy="1879953"/>
          </a:xfrm>
          <a:prstGeom prst="rect">
            <a:avLst/>
          </a:prstGeom>
          <a:ln>
            <a:noFill/>
          </a:ln>
          <a:effectLst>
            <a:softEdge rad="112500"/>
          </a:effectLst>
        </p:spPr>
      </p:pic>
      <p:sp>
        <p:nvSpPr>
          <p:cNvPr id="3" name="TextBox 2">
            <a:extLst>
              <a:ext uri="{FF2B5EF4-FFF2-40B4-BE49-F238E27FC236}">
                <a16:creationId xmlns:a16="http://schemas.microsoft.com/office/drawing/2014/main" id="{02284A7E-2E97-4CB4-B8FD-3976DC482C7D}"/>
              </a:ext>
            </a:extLst>
          </p:cNvPr>
          <p:cNvSpPr txBox="1"/>
          <p:nvPr/>
        </p:nvSpPr>
        <p:spPr>
          <a:xfrm>
            <a:off x="224286" y="2193985"/>
            <a:ext cx="11743426"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GB" sz="2400">
                <a:ea typeface="+mn-lt"/>
                <a:cs typeface="+mn-lt"/>
              </a:rPr>
              <a:t> Being able to find and use up to date, proven, relevant information is key when writing or preparing anything.</a:t>
            </a:r>
            <a:endParaRPr lang="en-US" sz="2400"/>
          </a:p>
          <a:p>
            <a:pPr marL="285750" indent="-285750" algn="ctr">
              <a:buFont typeface="Arial"/>
              <a:buChar char="•"/>
            </a:pPr>
            <a:endParaRPr lang="en-GB" sz="2400" dirty="0"/>
          </a:p>
          <a:p>
            <a:pPr marL="285750" indent="-285750" algn="ctr">
              <a:buFont typeface="Arial"/>
              <a:buChar char="•"/>
            </a:pPr>
            <a:r>
              <a:rPr lang="en-GB" sz="2400">
                <a:ea typeface="+mn-lt"/>
                <a:cs typeface="+mn-lt"/>
              </a:rPr>
              <a:t>Latest research will enable you to plan and achieve the best outcomes for the young people you are working with.</a:t>
            </a:r>
            <a:endParaRPr lang="en-GB" sz="2400" dirty="0"/>
          </a:p>
          <a:p>
            <a:pPr marL="285750" indent="-285750" algn="ctr">
              <a:buFont typeface="Arial"/>
              <a:buChar char="•"/>
            </a:pPr>
            <a:endParaRPr lang="en-GB" dirty="0"/>
          </a:p>
          <a:p>
            <a:endParaRPr lang="en-GB" dirty="0"/>
          </a:p>
          <a:p>
            <a:endParaRPr lang="en-GB" dirty="0"/>
          </a:p>
          <a:p>
            <a:endParaRPr lang="en-GB" dirty="0"/>
          </a:p>
          <a:p>
            <a:endParaRPr lang="en-GB" dirty="0"/>
          </a:p>
          <a:p>
            <a:endParaRPr lang="en-GB" dirty="0"/>
          </a:p>
        </p:txBody>
      </p:sp>
      <p:sp>
        <p:nvSpPr>
          <p:cNvPr id="7" name="Footer Placeholder 6">
            <a:extLst>
              <a:ext uri="{FF2B5EF4-FFF2-40B4-BE49-F238E27FC236}">
                <a16:creationId xmlns:a16="http://schemas.microsoft.com/office/drawing/2014/main" id="{AA70FA71-84AF-4AF3-9DB5-6A43F93FA719}"/>
              </a:ext>
            </a:extLst>
          </p:cNvPr>
          <p:cNvSpPr>
            <a:spLocks noGrp="1"/>
          </p:cNvSpPr>
          <p:nvPr>
            <p:ph type="ftr" sz="quarter" idx="11"/>
          </p:nvPr>
        </p:nvSpPr>
        <p:spPr/>
        <p:txBody>
          <a:bodyPr/>
          <a:lstStyle/>
          <a:p>
            <a:r>
              <a:rPr lang="en-US"/>
              <a:t>2006059</a:t>
            </a:r>
            <a:endParaRPr lang="en-GB"/>
          </a:p>
        </p:txBody>
      </p:sp>
    </p:spTree>
    <p:extLst>
      <p:ext uri="{BB962C8B-B14F-4D97-AF65-F5344CB8AC3E}">
        <p14:creationId xmlns:p14="http://schemas.microsoft.com/office/powerpoint/2010/main" val="475147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1" name="Freeform: Shape 120">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3" name="Oval 122">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5" name="Oval 1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7" name="Group 126">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28" name="Freeform: Shape 127">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0" name="Oval 129">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1" name="Oval 130">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133" name="Rectangle 132">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5" descr="A picture containing diagram&#10;&#10;Description automatically generated">
            <a:extLst>
              <a:ext uri="{FF2B5EF4-FFF2-40B4-BE49-F238E27FC236}">
                <a16:creationId xmlns:a16="http://schemas.microsoft.com/office/drawing/2014/main" id="{56A9A671-AB83-4A41-94A2-F0BFEC372122}"/>
              </a:ext>
            </a:extLst>
          </p:cNvPr>
          <p:cNvPicPr>
            <a:picLocks noChangeAspect="1"/>
          </p:cNvPicPr>
          <p:nvPr/>
        </p:nvPicPr>
        <p:blipFill rotWithShape="1">
          <a:blip r:embed="rId2"/>
          <a:srcRect l="7085" r="14089" b="3"/>
          <a:stretch/>
        </p:blipFill>
        <p:spPr>
          <a:xfrm>
            <a:off x="4550897" y="1"/>
            <a:ext cx="3820550" cy="3429001"/>
          </a:xfrm>
          <a:prstGeom prst="rect">
            <a:avLst/>
          </a:prstGeom>
          <a:ln>
            <a:noFill/>
          </a:ln>
          <a:effectLst>
            <a:softEdge rad="112500"/>
          </a:effectLst>
        </p:spPr>
      </p:pic>
      <p:grpSp>
        <p:nvGrpSpPr>
          <p:cNvPr id="135" name="Group 134">
            <a:extLst>
              <a:ext uri="{FF2B5EF4-FFF2-40B4-BE49-F238E27FC236}">
                <a16:creationId xmlns:a16="http://schemas.microsoft.com/office/drawing/2014/main" id="{BD88FAF5-76BD-4F9C-8B07-A057CC2F22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17344" y="171326"/>
            <a:ext cx="1336763" cy="1980000"/>
            <a:chOff x="2516173" y="3459810"/>
            <a:chExt cx="1336763" cy="1980000"/>
          </a:xfrm>
        </p:grpSpPr>
        <p:sp>
          <p:nvSpPr>
            <p:cNvPr id="136" name="Freeform: Shape 135">
              <a:extLst>
                <a:ext uri="{FF2B5EF4-FFF2-40B4-BE49-F238E27FC236}">
                  <a16:creationId xmlns:a16="http://schemas.microsoft.com/office/drawing/2014/main" id="{CF46A976-312C-4842-9CC5-E6E96D366D3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462459" y="3923302"/>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03200" dist="50800" dir="27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7" name="Freeform: Shape 136">
              <a:extLst>
                <a:ext uri="{FF2B5EF4-FFF2-40B4-BE49-F238E27FC236}">
                  <a16:creationId xmlns:a16="http://schemas.microsoft.com/office/drawing/2014/main" id="{ABFDD9DB-E78B-4C90-BC51-173F0984FF9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386980" y="3930808"/>
              <a:ext cx="1853969" cy="1064309"/>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8" name="Group 137">
              <a:extLst>
                <a:ext uri="{FF2B5EF4-FFF2-40B4-BE49-F238E27FC236}">
                  <a16:creationId xmlns:a16="http://schemas.microsoft.com/office/drawing/2014/main" id="{5C0BDEF3-35A0-4840-93FC-FB69F880C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516173" y="3992195"/>
              <a:ext cx="1088124" cy="1447615"/>
              <a:chOff x="2516173" y="3992195"/>
              <a:chExt cx="1088124" cy="1447615"/>
            </a:xfrm>
          </p:grpSpPr>
          <p:sp>
            <p:nvSpPr>
              <p:cNvPr id="139" name="Oval 138">
                <a:extLst>
                  <a:ext uri="{FF2B5EF4-FFF2-40B4-BE49-F238E27FC236}">
                    <a16:creationId xmlns:a16="http://schemas.microsoft.com/office/drawing/2014/main" id="{07AA0949-F632-4D2E-B720-41D42415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516173" y="3992195"/>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0" name="Oval 139">
                <a:extLst>
                  <a:ext uri="{FF2B5EF4-FFF2-40B4-BE49-F238E27FC236}">
                    <a16:creationId xmlns:a16="http://schemas.microsoft.com/office/drawing/2014/main" id="{7684146E-D5D0-48FA-B5C4-9603C04A6D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497199" y="4973221"/>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sp>
        <p:nvSpPr>
          <p:cNvPr id="14" name="TextBox 13">
            <a:extLst>
              <a:ext uri="{FF2B5EF4-FFF2-40B4-BE49-F238E27FC236}">
                <a16:creationId xmlns:a16="http://schemas.microsoft.com/office/drawing/2014/main" id="{8874BAB5-310D-4B95-B970-CF8A6C795730}"/>
              </a:ext>
            </a:extLst>
          </p:cNvPr>
          <p:cNvSpPr txBox="1"/>
          <p:nvPr/>
        </p:nvSpPr>
        <p:spPr>
          <a:xfrm>
            <a:off x="470654" y="344776"/>
            <a:ext cx="3565524" cy="1424393"/>
          </a:xfrm>
          <a:prstGeom prst="rect">
            <a:avLst/>
          </a:prstGeom>
        </p:spPr>
        <p:txBody>
          <a:bodyPr rot="0" spcFirstLastPara="0" vertOverflow="overflow" horzOverflow="overflow" vert="horz" wrap="square" lIns="0" tIns="0" rIns="0" bIns="0" numCol="1" spcCol="0" rtlCol="0" fromWordArt="0" anchor="b" anchorCtr="0" forceAA="0" compatLnSpc="1">
            <a:prstTxWarp prst="textNoShape">
              <a:avLst/>
            </a:prstTxWarp>
            <a:normAutofit lnSpcReduction="10000"/>
          </a:bodyPr>
          <a:lstStyle/>
          <a:p>
            <a:pPr>
              <a:spcBef>
                <a:spcPct val="0"/>
              </a:spcBef>
              <a:spcAft>
                <a:spcPts val="600"/>
              </a:spcAft>
            </a:pPr>
            <a:r>
              <a:rPr lang="en-US" sz="4800" kern="1200" dirty="0">
                <a:latin typeface="+mj-lt"/>
                <a:ea typeface="+mj-ea"/>
                <a:cs typeface="+mj-cs"/>
              </a:rPr>
              <a:t>Sources Of </a:t>
            </a:r>
            <a:r>
              <a:rPr lang="en-US" sz="4800" dirty="0">
                <a:latin typeface="+mj-lt"/>
                <a:ea typeface="+mj-ea"/>
                <a:cs typeface="+mj-cs"/>
              </a:rPr>
              <a:t>Research</a:t>
            </a:r>
            <a:r>
              <a:rPr lang="en-US" sz="4800" kern="1200" dirty="0">
                <a:latin typeface="+mj-lt"/>
                <a:ea typeface="+mj-ea"/>
                <a:cs typeface="+mj-cs"/>
              </a:rPr>
              <a:t> </a:t>
            </a:r>
          </a:p>
        </p:txBody>
      </p:sp>
      <p:pic>
        <p:nvPicPr>
          <p:cNvPr id="11" name="Picture 9" descr="A picture containing application&#10;&#10;Description automatically generated">
            <a:extLst>
              <a:ext uri="{FF2B5EF4-FFF2-40B4-BE49-F238E27FC236}">
                <a16:creationId xmlns:a16="http://schemas.microsoft.com/office/drawing/2014/main" id="{30545294-ADC7-44FE-BEA5-377BECF03404}"/>
              </a:ext>
            </a:extLst>
          </p:cNvPr>
          <p:cNvPicPr>
            <a:picLocks noChangeAspect="1"/>
          </p:cNvPicPr>
          <p:nvPr/>
        </p:nvPicPr>
        <p:blipFill rotWithShape="1">
          <a:blip r:embed="rId3"/>
          <a:srcRect l="23648" r="13679"/>
          <a:stretch/>
        </p:blipFill>
        <p:spPr>
          <a:xfrm>
            <a:off x="8371452" y="1"/>
            <a:ext cx="3820550" cy="3429001"/>
          </a:xfrm>
          <a:prstGeom prst="rect">
            <a:avLst/>
          </a:prstGeom>
          <a:ln>
            <a:noFill/>
          </a:ln>
          <a:effectLst>
            <a:softEdge rad="112500"/>
          </a:effectLst>
        </p:spPr>
      </p:pic>
      <p:pic>
        <p:nvPicPr>
          <p:cNvPr id="9" name="Picture 8" descr="A picture containing icon&#10;&#10;Description automatically generated">
            <a:extLst>
              <a:ext uri="{FF2B5EF4-FFF2-40B4-BE49-F238E27FC236}">
                <a16:creationId xmlns:a16="http://schemas.microsoft.com/office/drawing/2014/main" id="{01ED0192-D588-402A-BF74-409ABF83E0D4}"/>
              </a:ext>
            </a:extLst>
          </p:cNvPr>
          <p:cNvPicPr>
            <a:picLocks noChangeAspect="1"/>
          </p:cNvPicPr>
          <p:nvPr/>
        </p:nvPicPr>
        <p:blipFill rotWithShape="1">
          <a:blip r:embed="rId4"/>
          <a:srcRect l="1673" r="1" b="1"/>
          <a:stretch/>
        </p:blipFill>
        <p:spPr>
          <a:xfrm>
            <a:off x="4550897" y="3429001"/>
            <a:ext cx="3820550" cy="3429001"/>
          </a:xfrm>
          <a:prstGeom prst="rect">
            <a:avLst/>
          </a:prstGeom>
          <a:ln>
            <a:noFill/>
          </a:ln>
          <a:effectLst>
            <a:softEdge rad="112500"/>
          </a:effectLst>
        </p:spPr>
      </p:pic>
      <p:pic>
        <p:nvPicPr>
          <p:cNvPr id="5" name="Picture 10" descr="A picture containing indoor, book, shelf, table&#10;&#10;Description automatically generated">
            <a:extLst>
              <a:ext uri="{FF2B5EF4-FFF2-40B4-BE49-F238E27FC236}">
                <a16:creationId xmlns:a16="http://schemas.microsoft.com/office/drawing/2014/main" id="{397CB70D-82D9-4390-BB05-ECC9713678EE}"/>
              </a:ext>
            </a:extLst>
          </p:cNvPr>
          <p:cNvPicPr>
            <a:picLocks noChangeAspect="1"/>
          </p:cNvPicPr>
          <p:nvPr/>
        </p:nvPicPr>
        <p:blipFill rotWithShape="1">
          <a:blip r:embed="rId5"/>
          <a:srcRect l="10725" r="5711"/>
          <a:stretch/>
        </p:blipFill>
        <p:spPr>
          <a:xfrm>
            <a:off x="8371452" y="3428998"/>
            <a:ext cx="3820550" cy="3429001"/>
          </a:xfrm>
          <a:prstGeom prst="rect">
            <a:avLst/>
          </a:prstGeom>
          <a:ln>
            <a:noFill/>
          </a:ln>
          <a:effectLst>
            <a:softEdge rad="112500"/>
          </a:effectLst>
        </p:spPr>
      </p:pic>
      <p:sp>
        <p:nvSpPr>
          <p:cNvPr id="142" name="Rectangle 141">
            <a:extLst>
              <a:ext uri="{FF2B5EF4-FFF2-40B4-BE49-F238E27FC236}">
                <a16:creationId xmlns:a16="http://schemas.microsoft.com/office/drawing/2014/main" id="{3EA82037-D606-4552-8E6F-AB5EFC46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4" name="Group 143">
            <a:extLst>
              <a:ext uri="{FF2B5EF4-FFF2-40B4-BE49-F238E27FC236}">
                <a16:creationId xmlns:a16="http://schemas.microsoft.com/office/drawing/2014/main" id="{DA621D3E-0A6A-4F71-9C97-0D5B2A9861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1845" y="5272464"/>
            <a:ext cx="667800" cy="631474"/>
            <a:chOff x="8069541" y="1262702"/>
            <a:chExt cx="667800" cy="631474"/>
          </a:xfrm>
        </p:grpSpPr>
        <p:sp>
          <p:nvSpPr>
            <p:cNvPr id="145" name="Freeform: Shape 144">
              <a:extLst>
                <a:ext uri="{FF2B5EF4-FFF2-40B4-BE49-F238E27FC236}">
                  <a16:creationId xmlns:a16="http://schemas.microsoft.com/office/drawing/2014/main" id="{CA4F20D0-1936-4704-BB8A-73324AD151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6" name="Oval 145">
              <a:extLst>
                <a:ext uri="{FF2B5EF4-FFF2-40B4-BE49-F238E27FC236}">
                  <a16:creationId xmlns:a16="http://schemas.microsoft.com/office/drawing/2014/main" id="{3165E81D-B23C-480F-BFC8-A09B340D9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extBox 1">
            <a:extLst>
              <a:ext uri="{FF2B5EF4-FFF2-40B4-BE49-F238E27FC236}">
                <a16:creationId xmlns:a16="http://schemas.microsoft.com/office/drawing/2014/main" id="{5668B853-FC48-4E8A-AD87-7D34EBBFB87B}"/>
              </a:ext>
            </a:extLst>
          </p:cNvPr>
          <p:cNvSpPr txBox="1"/>
          <p:nvPr/>
        </p:nvSpPr>
        <p:spPr>
          <a:xfrm>
            <a:off x="324928" y="2208362"/>
            <a:ext cx="3720860"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sz="2000" b="1"/>
              <a:t>Internet</a:t>
            </a:r>
            <a:endParaRPr lang="en-GB" sz="2000" b="1" dirty="0"/>
          </a:p>
          <a:p>
            <a:pPr marL="285750" indent="-285750">
              <a:buFont typeface="Arial"/>
              <a:buChar char="•"/>
            </a:pPr>
            <a:endParaRPr lang="en-GB" sz="2000" b="1" dirty="0"/>
          </a:p>
          <a:p>
            <a:pPr marL="285750" indent="-285750">
              <a:buFont typeface="Arial"/>
              <a:buChar char="•"/>
            </a:pPr>
            <a:r>
              <a:rPr lang="en-GB" sz="2000" b="1"/>
              <a:t>Books</a:t>
            </a:r>
            <a:endParaRPr lang="en-GB" sz="2000" b="1" dirty="0"/>
          </a:p>
          <a:p>
            <a:pPr marL="285750" indent="-285750">
              <a:buFont typeface="Arial"/>
              <a:buChar char="•"/>
            </a:pPr>
            <a:endParaRPr lang="en-GB" sz="2000" b="1" dirty="0"/>
          </a:p>
          <a:p>
            <a:pPr marL="285750" indent="-285750">
              <a:buFont typeface="Arial"/>
              <a:buChar char="•"/>
            </a:pPr>
            <a:r>
              <a:rPr lang="en-GB" sz="2000" b="1"/>
              <a:t>Journals</a:t>
            </a:r>
            <a:endParaRPr lang="en-GB" sz="2000" b="1" dirty="0"/>
          </a:p>
          <a:p>
            <a:pPr marL="285750" indent="-285750">
              <a:buFont typeface="Arial"/>
              <a:buChar char="•"/>
            </a:pPr>
            <a:endParaRPr lang="en-GB" sz="2000" b="1" dirty="0"/>
          </a:p>
          <a:p>
            <a:pPr marL="285750" indent="-285750">
              <a:buFont typeface="Arial"/>
              <a:buChar char="•"/>
            </a:pPr>
            <a:r>
              <a:rPr lang="en-GB" sz="2000" b="1"/>
              <a:t>Interviews </a:t>
            </a:r>
            <a:endParaRPr lang="en-GB" sz="2000" b="1" dirty="0"/>
          </a:p>
          <a:p>
            <a:pPr marL="285750" indent="-285750">
              <a:buFont typeface="Arial"/>
              <a:buChar char="•"/>
            </a:pPr>
            <a:endParaRPr lang="en-GB" sz="2000" b="1" dirty="0"/>
          </a:p>
          <a:p>
            <a:pPr marL="285750" indent="-285750">
              <a:buFont typeface="Arial"/>
              <a:buChar char="•"/>
            </a:pPr>
            <a:r>
              <a:rPr lang="en-GB" sz="2000" b="1"/>
              <a:t>Personal experience </a:t>
            </a:r>
            <a:endParaRPr lang="en-GB" sz="2000" b="1" dirty="0"/>
          </a:p>
          <a:p>
            <a:pPr marL="285750" indent="-285750">
              <a:buFont typeface="Arial"/>
              <a:buChar char="•"/>
            </a:pPr>
            <a:endParaRPr lang="en-GB" sz="2000" b="1" dirty="0"/>
          </a:p>
          <a:p>
            <a:pPr marL="285750" indent="-285750">
              <a:buFont typeface="Arial"/>
              <a:buChar char="•"/>
            </a:pPr>
            <a:r>
              <a:rPr lang="en-GB" sz="2000" b="1"/>
              <a:t>Learning Materials</a:t>
            </a:r>
            <a:endParaRPr lang="en-GB" sz="2000" b="1" dirty="0"/>
          </a:p>
        </p:txBody>
      </p:sp>
      <p:sp>
        <p:nvSpPr>
          <p:cNvPr id="3" name="Footer Placeholder 2">
            <a:extLst>
              <a:ext uri="{FF2B5EF4-FFF2-40B4-BE49-F238E27FC236}">
                <a16:creationId xmlns:a16="http://schemas.microsoft.com/office/drawing/2014/main" id="{77DDEA6F-121E-4F9A-AF7E-48BB2257BF91}"/>
              </a:ext>
            </a:extLst>
          </p:cNvPr>
          <p:cNvSpPr>
            <a:spLocks noGrp="1"/>
          </p:cNvSpPr>
          <p:nvPr>
            <p:ph type="ftr" sz="quarter" idx="11"/>
          </p:nvPr>
        </p:nvSpPr>
        <p:spPr/>
        <p:txBody>
          <a:bodyPr/>
          <a:lstStyle/>
          <a:p>
            <a:r>
              <a:rPr lang="en-US"/>
              <a:t>2006059</a:t>
            </a:r>
            <a:endParaRPr lang="en-GB"/>
          </a:p>
        </p:txBody>
      </p:sp>
    </p:spTree>
    <p:extLst>
      <p:ext uri="{BB962C8B-B14F-4D97-AF65-F5344CB8AC3E}">
        <p14:creationId xmlns:p14="http://schemas.microsoft.com/office/powerpoint/2010/main" val="3039979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F7CF3-CF5C-4F08-BA71-377213E7382F}"/>
              </a:ext>
            </a:extLst>
          </p:cNvPr>
          <p:cNvSpPr>
            <a:spLocks noGrp="1"/>
          </p:cNvSpPr>
          <p:nvPr>
            <p:ph type="title"/>
          </p:nvPr>
        </p:nvSpPr>
        <p:spPr>
          <a:xfrm>
            <a:off x="1341619" y="290482"/>
            <a:ext cx="3565524" cy="833289"/>
          </a:xfrm>
        </p:spPr>
        <p:txBody>
          <a:bodyPr vert="horz" wrap="square" lIns="0" tIns="0" rIns="0" bIns="0" rtlCol="0" anchor="b" anchorCtr="0">
            <a:normAutofit/>
          </a:bodyPr>
          <a:lstStyle/>
          <a:p>
            <a:r>
              <a:rPr lang="en-US"/>
              <a:t>Note Taking</a:t>
            </a:r>
          </a:p>
        </p:txBody>
      </p:sp>
      <p:sp>
        <p:nvSpPr>
          <p:cNvPr id="86" name="Oval 85">
            <a:extLst>
              <a:ext uri="{FF2B5EF4-FFF2-40B4-BE49-F238E27FC236}">
                <a16:creationId xmlns:a16="http://schemas.microsoft.com/office/drawing/2014/main" id="{C25C2D0C-89F2-4874-A67D-504E65834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1" name="Content Placeholder 80">
            <a:extLst>
              <a:ext uri="{FF2B5EF4-FFF2-40B4-BE49-F238E27FC236}">
                <a16:creationId xmlns:a16="http://schemas.microsoft.com/office/drawing/2014/main" id="{2FAD485D-2606-48C8-9ECE-3BFF5785DE3B}"/>
              </a:ext>
            </a:extLst>
          </p:cNvPr>
          <p:cNvSpPr>
            <a:spLocks noGrp="1"/>
          </p:cNvSpPr>
          <p:nvPr>
            <p:ph idx="1"/>
          </p:nvPr>
        </p:nvSpPr>
        <p:spPr>
          <a:xfrm>
            <a:off x="306448" y="1498362"/>
            <a:ext cx="6110317" cy="4968274"/>
          </a:xfrm>
        </p:spPr>
        <p:txBody>
          <a:bodyPr vert="horz" wrap="square" lIns="0" tIns="0" rIns="0" bIns="0" rtlCol="0" anchor="t">
            <a:noAutofit/>
          </a:bodyPr>
          <a:lstStyle/>
          <a:p>
            <a:pPr algn="ctr"/>
            <a:r>
              <a:rPr lang="en-US">
                <a:solidFill>
                  <a:srgbClr val="FFFFFF"/>
                </a:solidFill>
                <a:ea typeface="+mn-lt"/>
                <a:cs typeface="+mn-lt"/>
              </a:rPr>
              <a:t>Note taking is being able to identify and write down key information or action points that may be useful in future work or study.</a:t>
            </a:r>
            <a:endParaRPr lang="en-US" dirty="0">
              <a:solidFill>
                <a:srgbClr val="FFFFFF"/>
              </a:solidFill>
              <a:ea typeface="+mn-lt"/>
              <a:cs typeface="+mn-lt"/>
            </a:endParaRPr>
          </a:p>
          <a:p>
            <a:pPr algn="ctr"/>
            <a:endParaRPr lang="en-US" dirty="0">
              <a:solidFill>
                <a:srgbClr val="FFFFFF"/>
              </a:solidFill>
              <a:ea typeface="+mn-lt"/>
              <a:cs typeface="+mn-lt"/>
            </a:endParaRPr>
          </a:p>
          <a:p>
            <a:pPr algn="ctr"/>
            <a:r>
              <a:rPr lang="en-US">
                <a:solidFill>
                  <a:srgbClr val="FFFFFF"/>
                </a:solidFill>
                <a:ea typeface="+mn-lt"/>
                <a:cs typeface="+mn-lt"/>
              </a:rPr>
              <a:t>Being able to take minutes in meetings and summarise information can help you and your team work more efficiently.</a:t>
            </a:r>
            <a:endParaRPr lang="en-US">
              <a:solidFill>
                <a:srgbClr val="FFFFFF">
                  <a:alpha val="60000"/>
                </a:srgbClr>
              </a:solidFill>
              <a:ea typeface="+mn-lt"/>
              <a:cs typeface="+mn-lt"/>
            </a:endParaRPr>
          </a:p>
          <a:p>
            <a:pPr algn="ctr"/>
            <a:endParaRPr lang="en-US" dirty="0">
              <a:solidFill>
                <a:srgbClr val="FFFFFF"/>
              </a:solidFill>
              <a:ea typeface="+mn-lt"/>
              <a:cs typeface="+mn-lt"/>
            </a:endParaRPr>
          </a:p>
          <a:p>
            <a:pPr algn="ctr"/>
            <a:r>
              <a:rPr lang="en-US">
                <a:solidFill>
                  <a:srgbClr val="FFFFFF"/>
                </a:solidFill>
                <a:ea typeface="+mn-lt"/>
                <a:cs typeface="+mn-lt"/>
              </a:rPr>
              <a:t>Your notes must be accurate!</a:t>
            </a:r>
            <a:endParaRPr lang="en-US" dirty="0">
              <a:solidFill>
                <a:srgbClr val="FFFFFF">
                  <a:alpha val="60000"/>
                </a:srgbClr>
              </a:solidFill>
              <a:ea typeface="+mn-lt"/>
              <a:cs typeface="+mn-lt"/>
            </a:endParaRPr>
          </a:p>
        </p:txBody>
      </p:sp>
      <p:pic>
        <p:nvPicPr>
          <p:cNvPr id="29" name="Picture 30" descr="Table&#10;&#10;Description automatically generated">
            <a:extLst>
              <a:ext uri="{FF2B5EF4-FFF2-40B4-BE49-F238E27FC236}">
                <a16:creationId xmlns:a16="http://schemas.microsoft.com/office/drawing/2014/main" id="{2D911B47-DD0E-4CE8-913B-5013D88FA7DA}"/>
              </a:ext>
            </a:extLst>
          </p:cNvPr>
          <p:cNvPicPr>
            <a:picLocks noChangeAspect="1"/>
          </p:cNvPicPr>
          <p:nvPr/>
        </p:nvPicPr>
        <p:blipFill rotWithShape="1">
          <a:blip r:embed="rId3"/>
          <a:srcRect t="2520" r="-2" b="2978"/>
          <a:stretch/>
        </p:blipFill>
        <p:spPr>
          <a:xfrm>
            <a:off x="6666048" y="1812431"/>
            <a:ext cx="2542785" cy="2557162"/>
          </a:xfrm>
          <a:custGeom>
            <a:avLst/>
            <a:gdLst/>
            <a:ahLst/>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p:spPr>
      </p:pic>
      <p:grpSp>
        <p:nvGrpSpPr>
          <p:cNvPr id="88" name="Group 87">
            <a:extLst>
              <a:ext uri="{FF2B5EF4-FFF2-40B4-BE49-F238E27FC236}">
                <a16:creationId xmlns:a16="http://schemas.microsoft.com/office/drawing/2014/main" id="{73FD8943-49CD-489F-AF30-D186003CB0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2297" y="5460969"/>
            <a:ext cx="2910670" cy="631474"/>
            <a:chOff x="3409557" y="4710391"/>
            <a:chExt cx="2910670" cy="631474"/>
          </a:xfrm>
        </p:grpSpPr>
        <p:sp>
          <p:nvSpPr>
            <p:cNvPr id="89" name="Freeform: Shape 88">
              <a:extLst>
                <a:ext uri="{FF2B5EF4-FFF2-40B4-BE49-F238E27FC236}">
                  <a16:creationId xmlns:a16="http://schemas.microsoft.com/office/drawing/2014/main" id="{7D1AA9E7-DA6E-4B0E-AFF8-ACA4D7D793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5780226" y="47103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0" name="Oval 89">
              <a:extLst>
                <a:ext uri="{FF2B5EF4-FFF2-40B4-BE49-F238E27FC236}">
                  <a16:creationId xmlns:a16="http://schemas.microsoft.com/office/drawing/2014/main" id="{FDA334A1-5994-4CBD-AF0E-366DEF3A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pic>
        <p:nvPicPr>
          <p:cNvPr id="27" name="Picture 28" descr="A drawing of a cartoon character&#10;&#10;Description automatically generated">
            <a:extLst>
              <a:ext uri="{FF2B5EF4-FFF2-40B4-BE49-F238E27FC236}">
                <a16:creationId xmlns:a16="http://schemas.microsoft.com/office/drawing/2014/main" id="{BE499543-E24E-46FC-AACB-E1C88B445F54}"/>
              </a:ext>
            </a:extLst>
          </p:cNvPr>
          <p:cNvPicPr>
            <a:picLocks noChangeAspect="1"/>
          </p:cNvPicPr>
          <p:nvPr/>
        </p:nvPicPr>
        <p:blipFill rotWithShape="1">
          <a:blip r:embed="rId4"/>
          <a:srcRect r="16670" b="4"/>
          <a:stretch/>
        </p:blipFill>
        <p:spPr>
          <a:xfrm>
            <a:off x="9206630" y="3037186"/>
            <a:ext cx="2663707" cy="2663707"/>
          </a:xfrm>
          <a:custGeom>
            <a:avLst/>
            <a:gdLst/>
            <a:ahLst/>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p:spPr>
      </p:pic>
      <p:sp>
        <p:nvSpPr>
          <p:cNvPr id="3" name="Footer Placeholder 2">
            <a:extLst>
              <a:ext uri="{FF2B5EF4-FFF2-40B4-BE49-F238E27FC236}">
                <a16:creationId xmlns:a16="http://schemas.microsoft.com/office/drawing/2014/main" id="{42470929-9661-4B0F-B0C3-5DA1EB6BC193}"/>
              </a:ext>
            </a:extLst>
          </p:cNvPr>
          <p:cNvSpPr>
            <a:spLocks noGrp="1"/>
          </p:cNvSpPr>
          <p:nvPr>
            <p:ph type="ftr" sz="quarter" idx="11"/>
          </p:nvPr>
        </p:nvSpPr>
        <p:spPr/>
        <p:txBody>
          <a:bodyPr/>
          <a:lstStyle/>
          <a:p>
            <a:r>
              <a:rPr lang="en-US"/>
              <a:t>2006059</a:t>
            </a:r>
            <a:endParaRPr lang="en-GB"/>
          </a:p>
        </p:txBody>
      </p:sp>
      <p:pic>
        <p:nvPicPr>
          <p:cNvPr id="4" name="Picture 5" descr="Logo&#10;&#10;Description automatically generated">
            <a:extLst>
              <a:ext uri="{FF2B5EF4-FFF2-40B4-BE49-F238E27FC236}">
                <a16:creationId xmlns:a16="http://schemas.microsoft.com/office/drawing/2014/main" id="{43972C3D-E58A-4C58-9D02-B272B5B3E3DB}"/>
              </a:ext>
            </a:extLst>
          </p:cNvPr>
          <p:cNvPicPr>
            <a:picLocks noChangeAspect="1"/>
          </p:cNvPicPr>
          <p:nvPr/>
        </p:nvPicPr>
        <p:blipFill>
          <a:blip r:embed="rId5"/>
          <a:stretch>
            <a:fillRect/>
          </a:stretch>
        </p:blipFill>
        <p:spPr>
          <a:xfrm>
            <a:off x="8937297" y="384803"/>
            <a:ext cx="2743200" cy="2462326"/>
          </a:xfrm>
          <a:prstGeom prst="rect">
            <a:avLst/>
          </a:prstGeom>
        </p:spPr>
      </p:pic>
    </p:spTree>
    <p:extLst>
      <p:ext uri="{BB962C8B-B14F-4D97-AF65-F5344CB8AC3E}">
        <p14:creationId xmlns:p14="http://schemas.microsoft.com/office/powerpoint/2010/main" val="2241040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Text&#10;&#10;Description automatically generated">
            <a:extLst>
              <a:ext uri="{FF2B5EF4-FFF2-40B4-BE49-F238E27FC236}">
                <a16:creationId xmlns:a16="http://schemas.microsoft.com/office/drawing/2014/main" id="{CACF0EB2-6120-435A-95E3-F187684F3F1D}"/>
              </a:ext>
            </a:extLst>
          </p:cNvPr>
          <p:cNvPicPr>
            <a:picLocks noGrp="1" noChangeAspect="1"/>
          </p:cNvPicPr>
          <p:nvPr>
            <p:ph idx="1"/>
          </p:nvPr>
        </p:nvPicPr>
        <p:blipFill>
          <a:blip r:embed="rId2"/>
          <a:stretch>
            <a:fillRect/>
          </a:stretch>
        </p:blipFill>
        <p:spPr>
          <a:xfrm>
            <a:off x="9231456" y="2834336"/>
            <a:ext cx="2657428" cy="3749588"/>
          </a:xfrm>
          <a:prstGeom prst="rect">
            <a:avLst/>
          </a:prstGeom>
          <a:ln>
            <a:noFill/>
          </a:ln>
          <a:effectLst>
            <a:softEdge rad="112500"/>
          </a:effectLst>
        </p:spPr>
      </p:pic>
      <p:pic>
        <p:nvPicPr>
          <p:cNvPr id="5" name="Picture 6" descr="A picture containing person, computer, indoor, computer&#10;&#10;Description automatically generated">
            <a:extLst>
              <a:ext uri="{FF2B5EF4-FFF2-40B4-BE49-F238E27FC236}">
                <a16:creationId xmlns:a16="http://schemas.microsoft.com/office/drawing/2014/main" id="{A72EE6C6-41D3-4616-AD6D-97281B1C3ABA}"/>
              </a:ext>
            </a:extLst>
          </p:cNvPr>
          <p:cNvPicPr>
            <a:picLocks noChangeAspect="1"/>
          </p:cNvPicPr>
          <p:nvPr/>
        </p:nvPicPr>
        <p:blipFill rotWithShape="1">
          <a:blip r:embed="rId3"/>
          <a:srcRect t="12945" r="3" b="7963"/>
          <a:stretch/>
        </p:blipFill>
        <p:spPr>
          <a:xfrm>
            <a:off x="796792" y="4632668"/>
            <a:ext cx="3448220" cy="1829855"/>
          </a:xfrm>
          <a:prstGeom prst="rect">
            <a:avLst/>
          </a:prstGeom>
          <a:ln>
            <a:noFill/>
          </a:ln>
          <a:effectLst>
            <a:softEdge rad="112500"/>
          </a:effectLst>
        </p:spPr>
      </p:pic>
      <p:pic>
        <p:nvPicPr>
          <p:cNvPr id="9" name="Picture 9" descr="A picture containing icon&#10;&#10;Description automatically generated">
            <a:extLst>
              <a:ext uri="{FF2B5EF4-FFF2-40B4-BE49-F238E27FC236}">
                <a16:creationId xmlns:a16="http://schemas.microsoft.com/office/drawing/2014/main" id="{7D332DB4-17EC-4DE6-945C-1AADA4BCB975}"/>
              </a:ext>
            </a:extLst>
          </p:cNvPr>
          <p:cNvPicPr>
            <a:picLocks noChangeAspect="1"/>
          </p:cNvPicPr>
          <p:nvPr/>
        </p:nvPicPr>
        <p:blipFill>
          <a:blip r:embed="rId4"/>
          <a:stretch>
            <a:fillRect/>
          </a:stretch>
        </p:blipFill>
        <p:spPr>
          <a:xfrm>
            <a:off x="5323898" y="4715518"/>
            <a:ext cx="3059501" cy="1744333"/>
          </a:xfrm>
          <a:prstGeom prst="rect">
            <a:avLst/>
          </a:prstGeom>
          <a:ln>
            <a:noFill/>
          </a:ln>
          <a:effectLst>
            <a:softEdge rad="112500"/>
          </a:effectLst>
        </p:spPr>
      </p:pic>
      <p:sp>
        <p:nvSpPr>
          <p:cNvPr id="3" name="TextBox 2">
            <a:extLst>
              <a:ext uri="{FF2B5EF4-FFF2-40B4-BE49-F238E27FC236}">
                <a16:creationId xmlns:a16="http://schemas.microsoft.com/office/drawing/2014/main" id="{F2FEA180-D19E-43B0-BB12-F8E556357152}"/>
              </a:ext>
            </a:extLst>
          </p:cNvPr>
          <p:cNvSpPr txBox="1"/>
          <p:nvPr/>
        </p:nvSpPr>
        <p:spPr>
          <a:xfrm>
            <a:off x="425570" y="1374475"/>
            <a:ext cx="115277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4" name="TextBox 3">
            <a:extLst>
              <a:ext uri="{FF2B5EF4-FFF2-40B4-BE49-F238E27FC236}">
                <a16:creationId xmlns:a16="http://schemas.microsoft.com/office/drawing/2014/main" id="{B2694E00-F2A2-4268-959E-5E75D5A75CB9}"/>
              </a:ext>
            </a:extLst>
          </p:cNvPr>
          <p:cNvSpPr txBox="1"/>
          <p:nvPr/>
        </p:nvSpPr>
        <p:spPr>
          <a:xfrm>
            <a:off x="698740" y="483079"/>
            <a:ext cx="925614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t>Note Taking Is Essential For:</a:t>
            </a:r>
            <a:endParaRPr lang="en-GB" sz="4400" dirty="0"/>
          </a:p>
          <a:p>
            <a:endParaRPr lang="en-GB" dirty="0"/>
          </a:p>
          <a:p>
            <a:endParaRPr lang="en-GB" dirty="0"/>
          </a:p>
        </p:txBody>
      </p:sp>
      <p:sp>
        <p:nvSpPr>
          <p:cNvPr id="6" name="TextBox 5">
            <a:extLst>
              <a:ext uri="{FF2B5EF4-FFF2-40B4-BE49-F238E27FC236}">
                <a16:creationId xmlns:a16="http://schemas.microsoft.com/office/drawing/2014/main" id="{6063A37B-076A-40A4-BEEF-AD740E98CFBE}"/>
              </a:ext>
            </a:extLst>
          </p:cNvPr>
          <p:cNvSpPr txBox="1"/>
          <p:nvPr/>
        </p:nvSpPr>
        <p:spPr>
          <a:xfrm>
            <a:off x="511835" y="3502325"/>
            <a:ext cx="46410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t>Monitoring young people's behaviour </a:t>
            </a:r>
            <a:endParaRPr lang="en-GB" sz="2000" b="1" dirty="0"/>
          </a:p>
        </p:txBody>
      </p:sp>
      <p:sp>
        <p:nvSpPr>
          <p:cNvPr id="11" name="TextBox 10">
            <a:extLst>
              <a:ext uri="{FF2B5EF4-FFF2-40B4-BE49-F238E27FC236}">
                <a16:creationId xmlns:a16="http://schemas.microsoft.com/office/drawing/2014/main" id="{81F81082-0BC5-4CB2-AC3D-8CCB8E480D2E}"/>
              </a:ext>
            </a:extLst>
          </p:cNvPr>
          <p:cNvSpPr txBox="1"/>
          <p:nvPr/>
        </p:nvSpPr>
        <p:spPr>
          <a:xfrm>
            <a:off x="511833" y="1662022"/>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t>Minutes for meetings</a:t>
            </a:r>
            <a:endParaRPr lang="en-GB" sz="2000" b="1" dirty="0"/>
          </a:p>
        </p:txBody>
      </p:sp>
      <p:sp>
        <p:nvSpPr>
          <p:cNvPr id="12" name="TextBox 11">
            <a:extLst>
              <a:ext uri="{FF2B5EF4-FFF2-40B4-BE49-F238E27FC236}">
                <a16:creationId xmlns:a16="http://schemas.microsoft.com/office/drawing/2014/main" id="{413B45D5-578C-44EA-9253-D97580C827E9}"/>
              </a:ext>
            </a:extLst>
          </p:cNvPr>
          <p:cNvSpPr txBox="1"/>
          <p:nvPr/>
        </p:nvSpPr>
        <p:spPr>
          <a:xfrm>
            <a:off x="511834" y="276907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sz="2000" b="1"/>
              <a:t>Supervisions</a:t>
            </a:r>
            <a:endParaRPr lang="en-GB" sz="2000" b="1" dirty="0"/>
          </a:p>
        </p:txBody>
      </p:sp>
      <p:sp>
        <p:nvSpPr>
          <p:cNvPr id="13" name="TextBox 12">
            <a:extLst>
              <a:ext uri="{FF2B5EF4-FFF2-40B4-BE49-F238E27FC236}">
                <a16:creationId xmlns:a16="http://schemas.microsoft.com/office/drawing/2014/main" id="{54F038BA-4B01-4923-AEA6-67E56D6A8554}"/>
              </a:ext>
            </a:extLst>
          </p:cNvPr>
          <p:cNvSpPr txBox="1"/>
          <p:nvPr/>
        </p:nvSpPr>
        <p:spPr>
          <a:xfrm>
            <a:off x="511833" y="4034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7" name="TextBox 6">
            <a:extLst>
              <a:ext uri="{FF2B5EF4-FFF2-40B4-BE49-F238E27FC236}">
                <a16:creationId xmlns:a16="http://schemas.microsoft.com/office/drawing/2014/main" id="{4A3593EE-E0AA-44C7-A731-E6F6457B91D5}"/>
              </a:ext>
            </a:extLst>
          </p:cNvPr>
          <p:cNvSpPr txBox="1"/>
          <p:nvPr/>
        </p:nvSpPr>
        <p:spPr>
          <a:xfrm>
            <a:off x="5400136" y="2955985"/>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t>Action points</a:t>
            </a:r>
            <a:endParaRPr lang="en-GB" sz="2000" b="1" dirty="0"/>
          </a:p>
        </p:txBody>
      </p:sp>
      <p:sp>
        <p:nvSpPr>
          <p:cNvPr id="14" name="TextBox 13">
            <a:extLst>
              <a:ext uri="{FF2B5EF4-FFF2-40B4-BE49-F238E27FC236}">
                <a16:creationId xmlns:a16="http://schemas.microsoft.com/office/drawing/2014/main" id="{CDCA6C6C-0274-4C3A-9C7F-44328D62227D}"/>
              </a:ext>
            </a:extLst>
          </p:cNvPr>
          <p:cNvSpPr txBox="1"/>
          <p:nvPr/>
        </p:nvSpPr>
        <p:spPr>
          <a:xfrm>
            <a:off x="5399237" y="1804897"/>
            <a:ext cx="425282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t>Being able to refer back to an activity or situation</a:t>
            </a:r>
            <a:endParaRPr lang="en-GB" sz="2000" b="1" dirty="0"/>
          </a:p>
        </p:txBody>
      </p:sp>
      <p:sp>
        <p:nvSpPr>
          <p:cNvPr id="15" name="TextBox 14">
            <a:extLst>
              <a:ext uri="{FF2B5EF4-FFF2-40B4-BE49-F238E27FC236}">
                <a16:creationId xmlns:a16="http://schemas.microsoft.com/office/drawing/2014/main" id="{279A8AFE-2DDC-4FD6-9362-36B891337320}"/>
              </a:ext>
            </a:extLst>
          </p:cNvPr>
          <p:cNvSpPr txBox="1"/>
          <p:nvPr/>
        </p:nvSpPr>
        <p:spPr>
          <a:xfrm>
            <a:off x="5400136" y="3689231"/>
            <a:ext cx="353395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t>Writing words or concepts you don’t understand</a:t>
            </a:r>
            <a:endParaRPr lang="en-GB" b="1" dirty="0"/>
          </a:p>
        </p:txBody>
      </p:sp>
      <p:sp>
        <p:nvSpPr>
          <p:cNvPr id="2" name="Footer Placeholder 1">
            <a:extLst>
              <a:ext uri="{FF2B5EF4-FFF2-40B4-BE49-F238E27FC236}">
                <a16:creationId xmlns:a16="http://schemas.microsoft.com/office/drawing/2014/main" id="{9D547D17-8E96-45D7-8B5D-A239F5823792}"/>
              </a:ext>
            </a:extLst>
          </p:cNvPr>
          <p:cNvSpPr>
            <a:spLocks noGrp="1"/>
          </p:cNvSpPr>
          <p:nvPr>
            <p:ph type="ftr" sz="quarter" idx="11"/>
          </p:nvPr>
        </p:nvSpPr>
        <p:spPr/>
        <p:txBody>
          <a:bodyPr/>
          <a:lstStyle/>
          <a:p>
            <a:r>
              <a:rPr lang="en-US"/>
              <a:t>2006059</a:t>
            </a:r>
            <a:endParaRPr lang="en-GB"/>
          </a:p>
        </p:txBody>
      </p:sp>
    </p:spTree>
    <p:extLst>
      <p:ext uri="{BB962C8B-B14F-4D97-AF65-F5344CB8AC3E}">
        <p14:creationId xmlns:p14="http://schemas.microsoft.com/office/powerpoint/2010/main" val="2136129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FB25F-B380-4F65-B277-D06183187752}"/>
              </a:ext>
            </a:extLst>
          </p:cNvPr>
          <p:cNvSpPr>
            <a:spLocks noGrp="1"/>
          </p:cNvSpPr>
          <p:nvPr>
            <p:ph type="title"/>
          </p:nvPr>
        </p:nvSpPr>
        <p:spPr/>
        <p:txBody>
          <a:bodyPr/>
          <a:lstStyle/>
          <a:p>
            <a:r>
              <a:rPr lang="en-GB"/>
              <a:t>Time Management </a:t>
            </a:r>
          </a:p>
        </p:txBody>
      </p:sp>
      <p:sp>
        <p:nvSpPr>
          <p:cNvPr id="5" name="Content Placeholder 4">
            <a:extLst>
              <a:ext uri="{FF2B5EF4-FFF2-40B4-BE49-F238E27FC236}">
                <a16:creationId xmlns:a16="http://schemas.microsoft.com/office/drawing/2014/main" id="{0F6D9669-9391-41C7-9066-9C203A5744AA}"/>
              </a:ext>
            </a:extLst>
          </p:cNvPr>
          <p:cNvSpPr>
            <a:spLocks noGrp="1"/>
          </p:cNvSpPr>
          <p:nvPr>
            <p:ph idx="1"/>
          </p:nvPr>
        </p:nvSpPr>
        <p:spPr>
          <a:xfrm>
            <a:off x="550863" y="1725011"/>
            <a:ext cx="11090274" cy="4367813"/>
          </a:xfrm>
        </p:spPr>
        <p:txBody>
          <a:bodyPr vert="horz" wrap="square" lIns="0" tIns="0" rIns="0" bIns="0" rtlCol="0" anchor="t">
            <a:normAutofit/>
          </a:bodyPr>
          <a:lstStyle/>
          <a:p>
            <a:r>
              <a:rPr lang="en-GB" dirty="0">
                <a:solidFill>
                  <a:srgbClr val="FFFFFF"/>
                </a:solidFill>
                <a:ea typeface="+mn-lt"/>
                <a:cs typeface="+mn-lt"/>
              </a:rPr>
              <a:t>Time management is you being responsible for effectively managing your free time and being able to organize yourself correctly to ensure all tasks are complete within the deadline.  </a:t>
            </a:r>
          </a:p>
          <a:p>
            <a:r>
              <a:rPr lang="en-GB" dirty="0">
                <a:solidFill>
                  <a:srgbClr val="FFFFFF"/>
                </a:solidFill>
                <a:ea typeface="+mn-lt"/>
                <a:cs typeface="+mn-lt"/>
              </a:rPr>
              <a:t>Proper time management will mean you complete the task to your highest ability or potential.</a:t>
            </a:r>
            <a:endParaRPr lang="en-GB" dirty="0">
              <a:solidFill>
                <a:srgbClr val="FFFFFF"/>
              </a:solidFill>
            </a:endParaRPr>
          </a:p>
          <a:p>
            <a:r>
              <a:rPr lang="en-GB" dirty="0">
                <a:solidFill>
                  <a:srgbClr val="FFFFFF"/>
                </a:solidFill>
              </a:rPr>
              <a:t>Make a plan! </a:t>
            </a:r>
            <a:endParaRPr lang="en-GB" dirty="0">
              <a:solidFill>
                <a:srgbClr val="FFFFFF">
                  <a:alpha val="60000"/>
                </a:srgbClr>
              </a:solidFill>
            </a:endParaRPr>
          </a:p>
          <a:p>
            <a:r>
              <a:rPr lang="en-GB" dirty="0">
                <a:solidFill>
                  <a:srgbClr val="FFFFFF"/>
                </a:solidFill>
              </a:rPr>
              <a:t>Allocate your time realistically! </a:t>
            </a:r>
            <a:endParaRPr lang="en-GB" dirty="0">
              <a:solidFill>
                <a:srgbClr val="FFFFFF">
                  <a:alpha val="60000"/>
                </a:srgbClr>
              </a:solidFill>
            </a:endParaRPr>
          </a:p>
          <a:p>
            <a:r>
              <a:rPr lang="en-GB" dirty="0">
                <a:solidFill>
                  <a:srgbClr val="FFFFFF"/>
                </a:solidFill>
              </a:rPr>
              <a:t>Take breaks! </a:t>
            </a:r>
            <a:endParaRPr lang="en-GB" dirty="0">
              <a:solidFill>
                <a:srgbClr val="FFFFFF">
                  <a:alpha val="60000"/>
                </a:srgbClr>
              </a:solidFill>
            </a:endParaRPr>
          </a:p>
          <a:p>
            <a:endParaRPr lang="en-GB" dirty="0">
              <a:solidFill>
                <a:srgbClr val="FFFFFF">
                  <a:alpha val="60000"/>
                </a:srgbClr>
              </a:solidFill>
            </a:endParaRPr>
          </a:p>
          <a:p>
            <a:endParaRPr lang="en-GB" dirty="0">
              <a:solidFill>
                <a:srgbClr val="FFFFFF">
                  <a:alpha val="60000"/>
                </a:srgbClr>
              </a:solidFill>
            </a:endParaRPr>
          </a:p>
          <a:p>
            <a:endParaRPr lang="en-GB" dirty="0">
              <a:solidFill>
                <a:srgbClr val="FFFFFF">
                  <a:alpha val="60000"/>
                </a:srgbClr>
              </a:solidFill>
            </a:endParaRPr>
          </a:p>
          <a:p>
            <a:endParaRPr lang="en-GB" dirty="0">
              <a:solidFill>
                <a:srgbClr val="FFFFFF">
                  <a:alpha val="60000"/>
                </a:srgbClr>
              </a:solidFill>
            </a:endParaRPr>
          </a:p>
          <a:p>
            <a:endParaRPr lang="en-GB" dirty="0">
              <a:solidFill>
                <a:srgbClr val="FFFFFF">
                  <a:alpha val="60000"/>
                </a:srgbClr>
              </a:solidFill>
            </a:endParaRPr>
          </a:p>
        </p:txBody>
      </p:sp>
      <p:sp>
        <p:nvSpPr>
          <p:cNvPr id="3" name="Footer Placeholder 2">
            <a:extLst>
              <a:ext uri="{FF2B5EF4-FFF2-40B4-BE49-F238E27FC236}">
                <a16:creationId xmlns:a16="http://schemas.microsoft.com/office/drawing/2014/main" id="{E7352C4F-76F4-4B49-A5BD-7B604148F778}"/>
              </a:ext>
            </a:extLst>
          </p:cNvPr>
          <p:cNvSpPr>
            <a:spLocks noGrp="1"/>
          </p:cNvSpPr>
          <p:nvPr>
            <p:ph type="ftr" sz="quarter" idx="11"/>
          </p:nvPr>
        </p:nvSpPr>
        <p:spPr/>
        <p:txBody>
          <a:bodyPr/>
          <a:lstStyle/>
          <a:p>
            <a:r>
              <a:rPr lang="en-US"/>
              <a:t>2006059</a:t>
            </a:r>
            <a:endParaRPr lang="en-GB"/>
          </a:p>
        </p:txBody>
      </p:sp>
      <p:pic>
        <p:nvPicPr>
          <p:cNvPr id="7" name="Picture 7" descr="A large clock mounted to the side&#10;&#10;Description automatically generated">
            <a:extLst>
              <a:ext uri="{FF2B5EF4-FFF2-40B4-BE49-F238E27FC236}">
                <a16:creationId xmlns:a16="http://schemas.microsoft.com/office/drawing/2014/main" id="{23F59C48-6976-43A6-B658-B882E54EDFBD}"/>
              </a:ext>
            </a:extLst>
          </p:cNvPr>
          <p:cNvPicPr>
            <a:picLocks noChangeAspect="1"/>
          </p:cNvPicPr>
          <p:nvPr/>
        </p:nvPicPr>
        <p:blipFill>
          <a:blip r:embed="rId3"/>
          <a:stretch>
            <a:fillRect/>
          </a:stretch>
        </p:blipFill>
        <p:spPr>
          <a:xfrm>
            <a:off x="7041910" y="3909958"/>
            <a:ext cx="3886200" cy="2184245"/>
          </a:xfrm>
          <a:prstGeom prst="rect">
            <a:avLst/>
          </a:prstGeom>
          <a:ln>
            <a:noFill/>
          </a:ln>
          <a:effectLst>
            <a:softEdge rad="112500"/>
          </a:effectLst>
        </p:spPr>
      </p:pic>
    </p:spTree>
    <p:extLst>
      <p:ext uri="{BB962C8B-B14F-4D97-AF65-F5344CB8AC3E}">
        <p14:creationId xmlns:p14="http://schemas.microsoft.com/office/powerpoint/2010/main" val="3891255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36184-708D-4844-9C8A-5A6661BA5F5B}"/>
              </a:ext>
            </a:extLst>
          </p:cNvPr>
          <p:cNvSpPr>
            <a:spLocks noGrp="1"/>
          </p:cNvSpPr>
          <p:nvPr>
            <p:ph type="title"/>
          </p:nvPr>
        </p:nvSpPr>
        <p:spPr/>
        <p:txBody>
          <a:bodyPr>
            <a:normAutofit/>
          </a:bodyPr>
          <a:lstStyle/>
          <a:p>
            <a:r>
              <a:rPr lang="en-GB"/>
              <a:t>Time Management Skills In Use</a:t>
            </a:r>
          </a:p>
        </p:txBody>
      </p:sp>
      <p:sp>
        <p:nvSpPr>
          <p:cNvPr id="3" name="Content Placeholder 2">
            <a:extLst>
              <a:ext uri="{FF2B5EF4-FFF2-40B4-BE49-F238E27FC236}">
                <a16:creationId xmlns:a16="http://schemas.microsoft.com/office/drawing/2014/main" id="{B952C34F-2C66-471D-AA9D-87F67829203D}"/>
              </a:ext>
            </a:extLst>
          </p:cNvPr>
          <p:cNvSpPr>
            <a:spLocks noGrp="1"/>
          </p:cNvSpPr>
          <p:nvPr>
            <p:ph idx="1"/>
          </p:nvPr>
        </p:nvSpPr>
        <p:spPr>
          <a:xfrm>
            <a:off x="550863" y="1883161"/>
            <a:ext cx="6173218" cy="557814"/>
          </a:xfrm>
        </p:spPr>
        <p:txBody>
          <a:bodyPr vert="horz" wrap="square" lIns="0" tIns="0" rIns="0" bIns="0" rtlCol="0" anchor="t">
            <a:normAutofit/>
          </a:bodyPr>
          <a:lstStyle/>
          <a:p>
            <a:r>
              <a:rPr lang="en-GB" b="1">
                <a:solidFill>
                  <a:srgbClr val="FFFFFF"/>
                </a:solidFill>
              </a:rPr>
              <a:t>Ensuring session plans are completed </a:t>
            </a:r>
            <a:endParaRPr lang="en-GB" b="1"/>
          </a:p>
        </p:txBody>
      </p:sp>
      <p:sp>
        <p:nvSpPr>
          <p:cNvPr id="4" name="TextBox 3">
            <a:extLst>
              <a:ext uri="{FF2B5EF4-FFF2-40B4-BE49-F238E27FC236}">
                <a16:creationId xmlns:a16="http://schemas.microsoft.com/office/drawing/2014/main" id="{86C73022-C4E6-4E52-8DAB-2919AA768160}"/>
              </a:ext>
            </a:extLst>
          </p:cNvPr>
          <p:cNvSpPr txBox="1"/>
          <p:nvPr/>
        </p:nvSpPr>
        <p:spPr>
          <a:xfrm>
            <a:off x="554966" y="2797834"/>
            <a:ext cx="688387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t>Problem solving</a:t>
            </a:r>
            <a:endParaRPr lang="en-GB" sz="2400" b="1" dirty="0"/>
          </a:p>
        </p:txBody>
      </p:sp>
      <p:sp>
        <p:nvSpPr>
          <p:cNvPr id="5" name="TextBox 4">
            <a:extLst>
              <a:ext uri="{FF2B5EF4-FFF2-40B4-BE49-F238E27FC236}">
                <a16:creationId xmlns:a16="http://schemas.microsoft.com/office/drawing/2014/main" id="{E18B67C5-BBEF-463D-BC88-9E64B189D235}"/>
              </a:ext>
            </a:extLst>
          </p:cNvPr>
          <p:cNvSpPr txBox="1"/>
          <p:nvPr/>
        </p:nvSpPr>
        <p:spPr>
          <a:xfrm>
            <a:off x="554966" y="3674853"/>
            <a:ext cx="688387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t>Multi-Tasking</a:t>
            </a:r>
            <a:endParaRPr lang="en-GB" sz="2400" b="1" dirty="0"/>
          </a:p>
        </p:txBody>
      </p:sp>
      <p:sp>
        <p:nvSpPr>
          <p:cNvPr id="6" name="TextBox 5">
            <a:extLst>
              <a:ext uri="{FF2B5EF4-FFF2-40B4-BE49-F238E27FC236}">
                <a16:creationId xmlns:a16="http://schemas.microsoft.com/office/drawing/2014/main" id="{058F6DCD-FB26-40FB-BB13-78EB1E627A28}"/>
              </a:ext>
            </a:extLst>
          </p:cNvPr>
          <p:cNvSpPr txBox="1"/>
          <p:nvPr/>
        </p:nvSpPr>
        <p:spPr>
          <a:xfrm>
            <a:off x="554067" y="4665993"/>
            <a:ext cx="57480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t>Being prepared for the</a:t>
            </a:r>
            <a:r>
              <a:rPr lang="en-GB" b="1" dirty="0"/>
              <a:t> </a:t>
            </a:r>
            <a:r>
              <a:rPr lang="en-GB" sz="2400" b="1"/>
              <a:t>activity</a:t>
            </a:r>
            <a:endParaRPr lang="en-GB" sz="2400" b="1" dirty="0"/>
          </a:p>
        </p:txBody>
      </p:sp>
      <p:sp>
        <p:nvSpPr>
          <p:cNvPr id="7" name="TextBox 6">
            <a:extLst>
              <a:ext uri="{FF2B5EF4-FFF2-40B4-BE49-F238E27FC236}">
                <a16:creationId xmlns:a16="http://schemas.microsoft.com/office/drawing/2014/main" id="{54763B7E-3B06-4A27-8718-F68C6E4CC004}"/>
              </a:ext>
            </a:extLst>
          </p:cNvPr>
          <p:cNvSpPr txBox="1"/>
          <p:nvPr/>
        </p:nvSpPr>
        <p:spPr>
          <a:xfrm>
            <a:off x="554966" y="5515155"/>
            <a:ext cx="688387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t>Allocating enough time to complete all tasks </a:t>
            </a:r>
            <a:endParaRPr lang="en-GB" sz="2400" b="1" dirty="0"/>
          </a:p>
        </p:txBody>
      </p:sp>
      <p:sp>
        <p:nvSpPr>
          <p:cNvPr id="8" name="TextBox 7">
            <a:extLst>
              <a:ext uri="{FF2B5EF4-FFF2-40B4-BE49-F238E27FC236}">
                <a16:creationId xmlns:a16="http://schemas.microsoft.com/office/drawing/2014/main" id="{F6491835-4C2D-4C90-9081-F9D21E6A7C5F}"/>
              </a:ext>
            </a:extLst>
          </p:cNvPr>
          <p:cNvSpPr txBox="1"/>
          <p:nvPr/>
        </p:nvSpPr>
        <p:spPr>
          <a:xfrm>
            <a:off x="3214777" y="4436853"/>
            <a:ext cx="688387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sz="2400" b="1" dirty="0"/>
          </a:p>
        </p:txBody>
      </p:sp>
      <p:sp>
        <p:nvSpPr>
          <p:cNvPr id="9" name="TextBox 8">
            <a:extLst>
              <a:ext uri="{FF2B5EF4-FFF2-40B4-BE49-F238E27FC236}">
                <a16:creationId xmlns:a16="http://schemas.microsoft.com/office/drawing/2014/main" id="{3F82E0BF-6E93-4637-A448-9437D6F53093}"/>
              </a:ext>
            </a:extLst>
          </p:cNvPr>
          <p:cNvSpPr txBox="1"/>
          <p:nvPr/>
        </p:nvSpPr>
        <p:spPr>
          <a:xfrm>
            <a:off x="7641207" y="1890263"/>
            <a:ext cx="324640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b="1" dirty="0"/>
              <a:t>Being punctual</a:t>
            </a:r>
            <a:endParaRPr lang="en-GB" sz="2000" dirty="0"/>
          </a:p>
        </p:txBody>
      </p:sp>
      <p:sp>
        <p:nvSpPr>
          <p:cNvPr id="10" name="Footer Placeholder 9">
            <a:extLst>
              <a:ext uri="{FF2B5EF4-FFF2-40B4-BE49-F238E27FC236}">
                <a16:creationId xmlns:a16="http://schemas.microsoft.com/office/drawing/2014/main" id="{985EE53B-E209-4DB9-8ED0-02D860DC80C7}"/>
              </a:ext>
            </a:extLst>
          </p:cNvPr>
          <p:cNvSpPr>
            <a:spLocks noGrp="1"/>
          </p:cNvSpPr>
          <p:nvPr>
            <p:ph type="ftr" sz="quarter" idx="11"/>
          </p:nvPr>
        </p:nvSpPr>
        <p:spPr/>
        <p:txBody>
          <a:bodyPr/>
          <a:lstStyle/>
          <a:p>
            <a:r>
              <a:rPr lang="en-US"/>
              <a:t>2006059</a:t>
            </a:r>
            <a:endParaRPr lang="en-GB"/>
          </a:p>
        </p:txBody>
      </p:sp>
      <p:pic>
        <p:nvPicPr>
          <p:cNvPr id="12" name="Picture 6" descr="A picture containing text&#10;&#10;Description automatically generated">
            <a:extLst>
              <a:ext uri="{FF2B5EF4-FFF2-40B4-BE49-F238E27FC236}">
                <a16:creationId xmlns:a16="http://schemas.microsoft.com/office/drawing/2014/main" id="{4333D707-AD18-42D0-991E-ED1DF7034611}"/>
              </a:ext>
            </a:extLst>
          </p:cNvPr>
          <p:cNvPicPr>
            <a:picLocks noChangeAspect="1"/>
          </p:cNvPicPr>
          <p:nvPr/>
        </p:nvPicPr>
        <p:blipFill>
          <a:blip r:embed="rId2"/>
          <a:stretch>
            <a:fillRect/>
          </a:stretch>
        </p:blipFill>
        <p:spPr>
          <a:xfrm>
            <a:off x="7475034" y="3175273"/>
            <a:ext cx="4164980" cy="2765574"/>
          </a:xfrm>
          <a:prstGeom prst="rect">
            <a:avLst/>
          </a:prstGeom>
          <a:ln>
            <a:noFill/>
          </a:ln>
          <a:effectLst>
            <a:softEdge rad="112500"/>
          </a:effectLst>
        </p:spPr>
      </p:pic>
      <p:sp>
        <p:nvSpPr>
          <p:cNvPr id="13" name="TextBox 12">
            <a:extLst>
              <a:ext uri="{FF2B5EF4-FFF2-40B4-BE49-F238E27FC236}">
                <a16:creationId xmlns:a16="http://schemas.microsoft.com/office/drawing/2014/main" id="{F2F8EEA1-823B-4C33-9812-32A701EAC065}"/>
              </a:ext>
            </a:extLst>
          </p:cNvPr>
          <p:cNvSpPr txBox="1"/>
          <p:nvPr/>
        </p:nvSpPr>
        <p:spPr>
          <a:xfrm>
            <a:off x="9091961" y="6062547"/>
            <a:ext cx="274320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ea typeface="+mn-lt"/>
                <a:cs typeface="+mn-lt"/>
                <a:hlinkClick r:id="rId3"/>
              </a:rPr>
              <a:t>https://www.indeed.com/career-advice/career-development/time-management-skills-</a:t>
            </a:r>
            <a:r>
              <a:rPr lang="en-GB" sz="1100" dirty="0">
                <a:ea typeface="+mn-lt"/>
                <a:cs typeface="+mn-lt"/>
              </a:rPr>
              <a:t> (22/11/2020)</a:t>
            </a:r>
            <a:endParaRPr lang="en-US" sz="1100" dirty="0"/>
          </a:p>
        </p:txBody>
      </p:sp>
    </p:spTree>
    <p:extLst>
      <p:ext uri="{BB962C8B-B14F-4D97-AF65-F5344CB8AC3E}">
        <p14:creationId xmlns:p14="http://schemas.microsoft.com/office/powerpoint/2010/main" val="3034614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235E9-FF45-4424-9090-D33BEDA6C18E}"/>
              </a:ext>
            </a:extLst>
          </p:cNvPr>
          <p:cNvSpPr>
            <a:spLocks noGrp="1"/>
          </p:cNvSpPr>
          <p:nvPr>
            <p:ph type="title"/>
          </p:nvPr>
        </p:nvSpPr>
        <p:spPr>
          <a:xfrm>
            <a:off x="507730" y="376747"/>
            <a:ext cx="11091600" cy="1332000"/>
          </a:xfrm>
        </p:spPr>
        <p:txBody>
          <a:bodyPr>
            <a:noAutofit/>
          </a:bodyPr>
          <a:lstStyle/>
          <a:p>
            <a:r>
              <a:rPr lang="en-GB" sz="4000" dirty="0"/>
              <a:t>Action points for further personal development...</a:t>
            </a:r>
          </a:p>
        </p:txBody>
      </p:sp>
      <p:sp>
        <p:nvSpPr>
          <p:cNvPr id="3" name="Content Placeholder 2">
            <a:extLst>
              <a:ext uri="{FF2B5EF4-FFF2-40B4-BE49-F238E27FC236}">
                <a16:creationId xmlns:a16="http://schemas.microsoft.com/office/drawing/2014/main" id="{61863ECB-6248-49FF-B125-D0EBEBA862D2}"/>
              </a:ext>
            </a:extLst>
          </p:cNvPr>
          <p:cNvSpPr>
            <a:spLocks noGrp="1"/>
          </p:cNvSpPr>
          <p:nvPr>
            <p:ph idx="1"/>
          </p:nvPr>
        </p:nvSpPr>
        <p:spPr>
          <a:xfrm>
            <a:off x="464599" y="1883162"/>
            <a:ext cx="11176538" cy="4367813"/>
          </a:xfrm>
        </p:spPr>
        <p:txBody>
          <a:bodyPr vert="horz" wrap="square" lIns="0" tIns="0" rIns="0" bIns="0" rtlCol="0" anchor="t">
            <a:noAutofit/>
          </a:bodyPr>
          <a:lstStyle/>
          <a:p>
            <a:pPr marL="0" indent="0">
              <a:buNone/>
            </a:pPr>
            <a:r>
              <a:rPr lang="en-GB" sz="2600" b="1" dirty="0">
                <a:solidFill>
                  <a:srgbClr val="FFFFFF"/>
                </a:solidFill>
              </a:rPr>
              <a:t>Research Skills</a:t>
            </a:r>
            <a:endParaRPr lang="en-GB" sz="2600" b="1" dirty="0">
              <a:solidFill>
                <a:srgbClr val="FFFFFF">
                  <a:alpha val="60000"/>
                </a:srgbClr>
              </a:solidFill>
            </a:endParaRPr>
          </a:p>
          <a:p>
            <a:r>
              <a:rPr lang="en-GB" sz="2200" dirty="0">
                <a:solidFill>
                  <a:srgbClr val="FFFFFF"/>
                </a:solidFill>
              </a:rPr>
              <a:t>Practice more effective research using more sources of information.</a:t>
            </a:r>
          </a:p>
          <a:p>
            <a:pPr marL="0" indent="0">
              <a:buNone/>
            </a:pPr>
            <a:r>
              <a:rPr lang="en-GB" sz="2600" b="1" dirty="0">
                <a:solidFill>
                  <a:srgbClr val="FFFFFF"/>
                </a:solidFill>
              </a:rPr>
              <a:t>Time Management</a:t>
            </a:r>
          </a:p>
          <a:p>
            <a:r>
              <a:rPr lang="en-GB" sz="2200" dirty="0">
                <a:solidFill>
                  <a:srgbClr val="FFFFFF"/>
                </a:solidFill>
              </a:rPr>
              <a:t>Buy a wall calendar to ensure I am aware of deadlines.</a:t>
            </a:r>
          </a:p>
          <a:p>
            <a:r>
              <a:rPr lang="en-GB" sz="2200" dirty="0">
                <a:solidFill>
                  <a:srgbClr val="FFFFFF"/>
                </a:solidFill>
              </a:rPr>
              <a:t>Plan more time for unforeseen events e.g. illness, computer failure.</a:t>
            </a:r>
          </a:p>
          <a:p>
            <a:r>
              <a:rPr lang="en-GB" sz="2200" dirty="0">
                <a:solidFill>
                  <a:srgbClr val="FFFFFF"/>
                </a:solidFill>
              </a:rPr>
              <a:t>Write a plan of how I am going to manage my time.</a:t>
            </a:r>
          </a:p>
          <a:p>
            <a:pPr marL="0" indent="0">
              <a:buNone/>
            </a:pPr>
            <a:r>
              <a:rPr lang="en-GB" sz="2200" b="1" dirty="0">
                <a:solidFill>
                  <a:srgbClr val="FFFFFF"/>
                </a:solidFill>
              </a:rPr>
              <a:t>Note Taking</a:t>
            </a:r>
          </a:p>
          <a:p>
            <a:r>
              <a:rPr lang="en-GB" sz="2200" dirty="0">
                <a:solidFill>
                  <a:srgbClr val="FFFFFF"/>
                </a:solidFill>
              </a:rPr>
              <a:t>Find ways to shorten my notes, only write key, relevant information.</a:t>
            </a:r>
          </a:p>
        </p:txBody>
      </p:sp>
      <p:sp>
        <p:nvSpPr>
          <p:cNvPr id="4" name="Footer Placeholder 3">
            <a:extLst>
              <a:ext uri="{FF2B5EF4-FFF2-40B4-BE49-F238E27FC236}">
                <a16:creationId xmlns:a16="http://schemas.microsoft.com/office/drawing/2014/main" id="{F03EABE4-5DBE-4D2F-B808-4D23A6F72854}"/>
              </a:ext>
            </a:extLst>
          </p:cNvPr>
          <p:cNvSpPr>
            <a:spLocks noGrp="1"/>
          </p:cNvSpPr>
          <p:nvPr>
            <p:ph type="ftr" sz="quarter" idx="11"/>
          </p:nvPr>
        </p:nvSpPr>
        <p:spPr/>
        <p:txBody>
          <a:bodyPr/>
          <a:lstStyle/>
          <a:p>
            <a:r>
              <a:rPr lang="en-US"/>
              <a:t>2006059</a:t>
            </a:r>
            <a:endParaRPr lang="en-GB"/>
          </a:p>
        </p:txBody>
      </p:sp>
      <p:pic>
        <p:nvPicPr>
          <p:cNvPr id="6" name="Picture 5" descr="A picture containing calendar&#10;&#10;Description automatically generated">
            <a:extLst>
              <a:ext uri="{FF2B5EF4-FFF2-40B4-BE49-F238E27FC236}">
                <a16:creationId xmlns:a16="http://schemas.microsoft.com/office/drawing/2014/main" id="{97AE4430-EAF8-4F6E-BE2C-0DFBD0B3C2E1}"/>
              </a:ext>
            </a:extLst>
          </p:cNvPr>
          <p:cNvPicPr>
            <a:picLocks noChangeAspect="1"/>
          </p:cNvPicPr>
          <p:nvPr/>
        </p:nvPicPr>
        <p:blipFill>
          <a:blip r:embed="rId3"/>
          <a:stretch>
            <a:fillRect/>
          </a:stretch>
        </p:blipFill>
        <p:spPr>
          <a:xfrm>
            <a:off x="8729546" y="246456"/>
            <a:ext cx="3189248" cy="2127625"/>
          </a:xfrm>
          <a:prstGeom prst="rect">
            <a:avLst/>
          </a:prstGeom>
          <a:ln>
            <a:noFill/>
          </a:ln>
          <a:effectLst>
            <a:softEdge rad="112500"/>
          </a:effectLst>
        </p:spPr>
      </p:pic>
    </p:spTree>
    <p:extLst>
      <p:ext uri="{BB962C8B-B14F-4D97-AF65-F5344CB8AC3E}">
        <p14:creationId xmlns:p14="http://schemas.microsoft.com/office/powerpoint/2010/main" val="626422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9260E-CFE9-49BC-9BD6-BA0F89E6E071}"/>
              </a:ext>
            </a:extLst>
          </p:cNvPr>
          <p:cNvSpPr>
            <a:spLocks noGrp="1"/>
          </p:cNvSpPr>
          <p:nvPr>
            <p:ph type="title"/>
          </p:nvPr>
        </p:nvSpPr>
        <p:spPr>
          <a:xfrm>
            <a:off x="550862" y="2288936"/>
            <a:ext cx="11091600" cy="1332000"/>
          </a:xfrm>
        </p:spPr>
        <p:txBody>
          <a:bodyPr vert="horz" wrap="square" lIns="0" tIns="0" rIns="0" bIns="0" rtlCol="0" anchor="t" anchorCtr="0">
            <a:noAutofit/>
          </a:bodyPr>
          <a:lstStyle/>
          <a:p>
            <a:pPr algn="ctr"/>
            <a:r>
              <a:rPr lang="en-GB" sz="4900" b="1"/>
              <a:t>Practice doesn’t make perfect, practice makes progress! </a:t>
            </a:r>
            <a:endParaRPr lang="en-GB" sz="4900"/>
          </a:p>
        </p:txBody>
      </p:sp>
      <p:sp>
        <p:nvSpPr>
          <p:cNvPr id="3" name="TextBox 2">
            <a:extLst>
              <a:ext uri="{FF2B5EF4-FFF2-40B4-BE49-F238E27FC236}">
                <a16:creationId xmlns:a16="http://schemas.microsoft.com/office/drawing/2014/main" id="{CD1679FD-1C89-41A2-8F02-87BE2DF3B413}"/>
              </a:ext>
            </a:extLst>
          </p:cNvPr>
          <p:cNvSpPr txBox="1"/>
          <p:nvPr/>
        </p:nvSpPr>
        <p:spPr>
          <a:xfrm>
            <a:off x="626853" y="511834"/>
            <a:ext cx="10363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ea typeface="+mn-lt"/>
                <a:cs typeface="+mn-lt"/>
              </a:rPr>
              <a:t>There are many different study skills and they can all be practiced and improved on whilst you learn and gain new experiences.</a:t>
            </a:r>
            <a:endParaRPr lang="en-US" sz="2800"/>
          </a:p>
        </p:txBody>
      </p:sp>
      <p:sp>
        <p:nvSpPr>
          <p:cNvPr id="4" name="Footer Placeholder 3">
            <a:extLst>
              <a:ext uri="{FF2B5EF4-FFF2-40B4-BE49-F238E27FC236}">
                <a16:creationId xmlns:a16="http://schemas.microsoft.com/office/drawing/2014/main" id="{C43B937B-9D14-43AD-B6BE-DEDE82AA27D1}"/>
              </a:ext>
            </a:extLst>
          </p:cNvPr>
          <p:cNvSpPr>
            <a:spLocks noGrp="1"/>
          </p:cNvSpPr>
          <p:nvPr>
            <p:ph type="ftr" sz="quarter" idx="11"/>
          </p:nvPr>
        </p:nvSpPr>
        <p:spPr/>
        <p:txBody>
          <a:bodyPr/>
          <a:lstStyle/>
          <a:p>
            <a:r>
              <a:rPr lang="en-US"/>
              <a:t>2006059</a:t>
            </a:r>
            <a:endParaRPr lang="en-GB"/>
          </a:p>
        </p:txBody>
      </p:sp>
      <p:sp>
        <p:nvSpPr>
          <p:cNvPr id="5" name="TextBox 4">
            <a:extLst>
              <a:ext uri="{FF2B5EF4-FFF2-40B4-BE49-F238E27FC236}">
                <a16:creationId xmlns:a16="http://schemas.microsoft.com/office/drawing/2014/main" id="{7FF8D8ED-A99E-4A73-9F7F-2CE443A82945}"/>
              </a:ext>
            </a:extLst>
          </p:cNvPr>
          <p:cNvSpPr txBox="1"/>
          <p:nvPr/>
        </p:nvSpPr>
        <p:spPr>
          <a:xfrm>
            <a:off x="4018156" y="3813717"/>
            <a:ext cx="34215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Medium- Ashby, (</a:t>
            </a:r>
            <a:r>
              <a:rPr lang="en-GB" dirty="0" err="1"/>
              <a:t>sep</a:t>
            </a:r>
            <a:r>
              <a:rPr lang="en-GB" dirty="0"/>
              <a:t> 26, 2018)</a:t>
            </a:r>
          </a:p>
        </p:txBody>
      </p:sp>
      <p:pic>
        <p:nvPicPr>
          <p:cNvPr id="6" name="Picture 6" descr="A picture containing logo&#10;&#10;Description automatically generated">
            <a:extLst>
              <a:ext uri="{FF2B5EF4-FFF2-40B4-BE49-F238E27FC236}">
                <a16:creationId xmlns:a16="http://schemas.microsoft.com/office/drawing/2014/main" id="{92674CCC-4CC0-4213-A011-B721B4802E37}"/>
              </a:ext>
            </a:extLst>
          </p:cNvPr>
          <p:cNvPicPr>
            <a:picLocks noChangeAspect="1"/>
          </p:cNvPicPr>
          <p:nvPr/>
        </p:nvPicPr>
        <p:blipFill>
          <a:blip r:embed="rId2"/>
          <a:stretch>
            <a:fillRect/>
          </a:stretch>
        </p:blipFill>
        <p:spPr>
          <a:xfrm>
            <a:off x="4027448" y="4296876"/>
            <a:ext cx="3560956" cy="2362320"/>
          </a:xfrm>
          <a:prstGeom prst="rect">
            <a:avLst/>
          </a:prstGeom>
          <a:ln>
            <a:noFill/>
          </a:ln>
          <a:effectLst>
            <a:softEdge rad="112500"/>
          </a:effectLst>
        </p:spPr>
      </p:pic>
    </p:spTree>
    <p:extLst>
      <p:ext uri="{BB962C8B-B14F-4D97-AF65-F5344CB8AC3E}">
        <p14:creationId xmlns:p14="http://schemas.microsoft.com/office/powerpoint/2010/main" val="1105785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B019A-8712-4A20-B211-427909907914}"/>
              </a:ext>
            </a:extLst>
          </p:cNvPr>
          <p:cNvSpPr>
            <a:spLocks noGrp="1"/>
          </p:cNvSpPr>
          <p:nvPr>
            <p:ph type="title"/>
          </p:nvPr>
        </p:nvSpPr>
        <p:spPr/>
        <p:txBody>
          <a:bodyPr/>
          <a:lstStyle/>
          <a:p>
            <a:pPr algn="ctr"/>
            <a:r>
              <a:rPr lang="en-GB"/>
              <a:t>Thank you for listening!  </a:t>
            </a:r>
            <a:endParaRPr lang="en-US"/>
          </a:p>
        </p:txBody>
      </p:sp>
      <p:sp>
        <p:nvSpPr>
          <p:cNvPr id="3" name="Footer Placeholder 2">
            <a:extLst>
              <a:ext uri="{FF2B5EF4-FFF2-40B4-BE49-F238E27FC236}">
                <a16:creationId xmlns:a16="http://schemas.microsoft.com/office/drawing/2014/main" id="{B5AB7F2F-C474-40A7-A7BD-1B707F11739D}"/>
              </a:ext>
            </a:extLst>
          </p:cNvPr>
          <p:cNvSpPr>
            <a:spLocks noGrp="1"/>
          </p:cNvSpPr>
          <p:nvPr>
            <p:ph type="ftr" sz="quarter" idx="11"/>
          </p:nvPr>
        </p:nvSpPr>
        <p:spPr/>
        <p:txBody>
          <a:bodyPr/>
          <a:lstStyle/>
          <a:p>
            <a:r>
              <a:rPr lang="en-US"/>
              <a:t>2006059</a:t>
            </a:r>
            <a:endParaRPr lang="en-GB"/>
          </a:p>
        </p:txBody>
      </p:sp>
      <p:sp>
        <p:nvSpPr>
          <p:cNvPr id="4" name="TextBox 3">
            <a:extLst>
              <a:ext uri="{FF2B5EF4-FFF2-40B4-BE49-F238E27FC236}">
                <a16:creationId xmlns:a16="http://schemas.microsoft.com/office/drawing/2014/main" id="{04DC089C-0781-4AAB-8349-F321B3CEC4DC}"/>
              </a:ext>
            </a:extLst>
          </p:cNvPr>
          <p:cNvSpPr txBox="1"/>
          <p:nvPr/>
        </p:nvSpPr>
        <p:spPr>
          <a:xfrm>
            <a:off x="4671848" y="1851573"/>
            <a:ext cx="374168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Any Questions?</a:t>
            </a:r>
          </a:p>
        </p:txBody>
      </p:sp>
      <p:pic>
        <p:nvPicPr>
          <p:cNvPr id="5" name="Picture 5" descr="A picture containing drawing&#10;&#10;Description automatically generated">
            <a:extLst>
              <a:ext uri="{FF2B5EF4-FFF2-40B4-BE49-F238E27FC236}">
                <a16:creationId xmlns:a16="http://schemas.microsoft.com/office/drawing/2014/main" id="{90B3D35E-4923-450B-A383-AB0D3EDC64A2}"/>
              </a:ext>
            </a:extLst>
          </p:cNvPr>
          <p:cNvPicPr>
            <a:picLocks noChangeAspect="1"/>
          </p:cNvPicPr>
          <p:nvPr/>
        </p:nvPicPr>
        <p:blipFill>
          <a:blip r:embed="rId2"/>
          <a:stretch>
            <a:fillRect/>
          </a:stretch>
        </p:blipFill>
        <p:spPr>
          <a:xfrm>
            <a:off x="9175595" y="932986"/>
            <a:ext cx="2743200" cy="2743200"/>
          </a:xfrm>
          <a:prstGeom prst="ellipse">
            <a:avLst/>
          </a:prstGeom>
          <a:ln>
            <a:noFill/>
          </a:ln>
          <a:effectLst>
            <a:softEdge rad="112500"/>
          </a:effectLst>
        </p:spPr>
      </p:pic>
      <p:pic>
        <p:nvPicPr>
          <p:cNvPr id="6" name="Picture 6" descr="Logo, company name&#10;&#10;Description automatically generated">
            <a:extLst>
              <a:ext uri="{FF2B5EF4-FFF2-40B4-BE49-F238E27FC236}">
                <a16:creationId xmlns:a16="http://schemas.microsoft.com/office/drawing/2014/main" id="{C9D68133-D9C7-496B-B1EE-A74740865B3D}"/>
              </a:ext>
            </a:extLst>
          </p:cNvPr>
          <p:cNvPicPr>
            <a:picLocks noChangeAspect="1"/>
          </p:cNvPicPr>
          <p:nvPr/>
        </p:nvPicPr>
        <p:blipFill>
          <a:blip r:embed="rId3"/>
          <a:stretch>
            <a:fillRect/>
          </a:stretch>
        </p:blipFill>
        <p:spPr>
          <a:xfrm>
            <a:off x="3395546" y="2716118"/>
            <a:ext cx="5726151" cy="3637421"/>
          </a:xfrm>
          <a:prstGeom prst="rect">
            <a:avLst/>
          </a:prstGeom>
          <a:ln>
            <a:noFill/>
          </a:ln>
          <a:effectLst>
            <a:softEdge rad="112500"/>
          </a:effectLst>
        </p:spPr>
      </p:pic>
      <p:pic>
        <p:nvPicPr>
          <p:cNvPr id="7" name="Picture 5" descr="A picture containing drawing&#10;&#10;Description automatically generated">
            <a:extLst>
              <a:ext uri="{FF2B5EF4-FFF2-40B4-BE49-F238E27FC236}">
                <a16:creationId xmlns:a16="http://schemas.microsoft.com/office/drawing/2014/main" id="{E298D9AC-ED7F-4A3F-A1BB-A0AF7C59C8B3}"/>
              </a:ext>
            </a:extLst>
          </p:cNvPr>
          <p:cNvPicPr>
            <a:picLocks noChangeAspect="1"/>
          </p:cNvPicPr>
          <p:nvPr/>
        </p:nvPicPr>
        <p:blipFill>
          <a:blip r:embed="rId2"/>
          <a:stretch>
            <a:fillRect/>
          </a:stretch>
        </p:blipFill>
        <p:spPr>
          <a:xfrm>
            <a:off x="180278" y="932986"/>
            <a:ext cx="2743200" cy="2743200"/>
          </a:xfrm>
          <a:prstGeom prst="ellipse">
            <a:avLst/>
          </a:prstGeom>
          <a:ln>
            <a:noFill/>
          </a:ln>
          <a:effectLst>
            <a:softEdge rad="112500"/>
          </a:effectLst>
        </p:spPr>
      </p:pic>
    </p:spTree>
    <p:extLst>
      <p:ext uri="{BB962C8B-B14F-4D97-AF65-F5344CB8AC3E}">
        <p14:creationId xmlns:p14="http://schemas.microsoft.com/office/powerpoint/2010/main" val="1251130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4B5A-5EE2-4D87-801D-4B54538EC849}"/>
              </a:ext>
            </a:extLst>
          </p:cNvPr>
          <p:cNvSpPr>
            <a:spLocks noGrp="1"/>
          </p:cNvSpPr>
          <p:nvPr>
            <p:ph type="title"/>
          </p:nvPr>
        </p:nvSpPr>
        <p:spPr/>
        <p:txBody>
          <a:bodyPr/>
          <a:lstStyle/>
          <a:p>
            <a:r>
              <a:rPr lang="en-GB"/>
              <a:t>Reference</a:t>
            </a:r>
            <a:r>
              <a:rPr lang="en-GB" dirty="0"/>
              <a:t> list: </a:t>
            </a:r>
          </a:p>
        </p:txBody>
      </p:sp>
      <p:sp>
        <p:nvSpPr>
          <p:cNvPr id="3" name="Content Placeholder 2">
            <a:extLst>
              <a:ext uri="{FF2B5EF4-FFF2-40B4-BE49-F238E27FC236}">
                <a16:creationId xmlns:a16="http://schemas.microsoft.com/office/drawing/2014/main" id="{5ACA6D9D-751D-4C0D-B01F-C911F95574A4}"/>
              </a:ext>
            </a:extLst>
          </p:cNvPr>
          <p:cNvSpPr>
            <a:spLocks noGrp="1"/>
          </p:cNvSpPr>
          <p:nvPr>
            <p:ph idx="1"/>
          </p:nvPr>
        </p:nvSpPr>
        <p:spPr/>
        <p:txBody>
          <a:bodyPr vert="horz" wrap="square" lIns="0" tIns="0" rIns="0" bIns="0" rtlCol="0" anchor="t">
            <a:noAutofit/>
          </a:bodyPr>
          <a:lstStyle/>
          <a:p>
            <a:r>
              <a:rPr lang="en-GB" sz="1200" b="1" dirty="0">
                <a:solidFill>
                  <a:schemeClr val="tx1"/>
                </a:solidFill>
                <a:latin typeface="Arial"/>
                <a:ea typeface="+mn-lt"/>
                <a:cs typeface="+mn-lt"/>
              </a:rPr>
              <a:t>© 2011 - 2020 SkillsYouNeed.com -</a:t>
            </a:r>
            <a:r>
              <a:rPr lang="en-GB" sz="12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https</a:t>
            </a:r>
            <a:r>
              <a:rPr lang="en-GB" sz="12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://www.skillsyouneed.com/learn/study-skills.html</a:t>
            </a:r>
            <a:r>
              <a:rPr lang="en-GB" sz="1200" dirty="0">
                <a:solidFill>
                  <a:schemeClr val="tx1"/>
                </a:solidFill>
                <a:latin typeface="Arial"/>
                <a:ea typeface="+mn-lt"/>
                <a:cs typeface="+mn-lt"/>
              </a:rPr>
              <a:t> - 22/11/2020</a:t>
            </a:r>
          </a:p>
          <a:p>
            <a:r>
              <a:rPr lang="en-GB" sz="1200" dirty="0">
                <a:solidFill>
                  <a:schemeClr val="tx1"/>
                </a:solidFill>
                <a:latin typeface="Arial"/>
                <a:cs typeface="Arial"/>
              </a:rPr>
              <a:t>Cottrell- Study Skills Handbook (third edition), 2008 Palgrave Macmillan</a:t>
            </a:r>
          </a:p>
          <a:p>
            <a:r>
              <a:rPr lang="en-GB" sz="1200" dirty="0">
                <a:solidFill>
                  <a:schemeClr val="tx1"/>
                </a:solidFill>
                <a:latin typeface="Arial"/>
                <a:cs typeface="Arial"/>
              </a:rPr>
              <a:t>Lewis- Power point presentation 19th Nov- UWTSD- Youth and Community BA</a:t>
            </a:r>
          </a:p>
          <a:p>
            <a:r>
              <a:rPr lang="en-GB" sz="12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https://www.indeed.com/career-advice/career-development/time-management-skills-</a:t>
            </a:r>
            <a:r>
              <a:rPr lang="en-GB" sz="1200" dirty="0">
                <a:solidFill>
                  <a:schemeClr val="tx1"/>
                </a:solidFill>
                <a:latin typeface="Arial"/>
                <a:ea typeface="+mn-lt"/>
                <a:cs typeface="+mn-lt"/>
              </a:rPr>
              <a:t> 22/11/2020</a:t>
            </a:r>
            <a:endParaRPr lang="en-GB" sz="1200">
              <a:solidFill>
                <a:schemeClr val="tx1"/>
              </a:solidFill>
              <a:latin typeface="Arial"/>
              <a:ea typeface="+mn-lt"/>
              <a:cs typeface="Arial"/>
            </a:endParaRPr>
          </a:p>
          <a:p>
            <a:r>
              <a:rPr lang="en-GB" sz="1200" dirty="0">
                <a:solidFill>
                  <a:schemeClr val="tx1"/>
                </a:solidFill>
                <a:latin typeface="Arial"/>
                <a:ea typeface="+mn-lt"/>
                <a:cs typeface="+mn-lt"/>
              </a:rPr>
              <a:t>Godfrey, J. (2013) </a:t>
            </a:r>
            <a:r>
              <a:rPr lang="en-GB" sz="1200" i="1" dirty="0">
                <a:solidFill>
                  <a:schemeClr val="tx1"/>
                </a:solidFill>
                <a:latin typeface="Arial"/>
                <a:ea typeface="+mn-lt"/>
                <a:cs typeface="+mn-lt"/>
              </a:rPr>
              <a:t>How to use your reading in your essays </a:t>
            </a:r>
            <a:r>
              <a:rPr lang="en-GB" sz="1200" dirty="0">
                <a:solidFill>
                  <a:schemeClr val="tx1"/>
                </a:solidFill>
                <a:latin typeface="Arial"/>
                <a:ea typeface="+mn-lt"/>
                <a:cs typeface="+mn-lt"/>
              </a:rPr>
              <a:t>(2</a:t>
            </a:r>
            <a:r>
              <a:rPr lang="en-GB" sz="1200" baseline="30000" dirty="0">
                <a:solidFill>
                  <a:schemeClr val="tx1"/>
                </a:solidFill>
                <a:latin typeface="Arial"/>
                <a:ea typeface="+mn-lt"/>
                <a:cs typeface="+mn-lt"/>
              </a:rPr>
              <a:t>nd</a:t>
            </a:r>
            <a:r>
              <a:rPr lang="en-GB" sz="1200" dirty="0">
                <a:solidFill>
                  <a:schemeClr val="tx1"/>
                </a:solidFill>
                <a:latin typeface="Arial"/>
                <a:ea typeface="+mn-lt"/>
                <a:cs typeface="+mn-lt"/>
              </a:rPr>
              <a:t> ed). Basingstoke: Palgrave MacMillan.</a:t>
            </a:r>
          </a:p>
          <a:p>
            <a:r>
              <a:rPr lang="en-GB" sz="1200" dirty="0">
                <a:solidFill>
                  <a:schemeClr val="tx1"/>
                </a:solidFill>
                <a:latin typeface="Arial"/>
                <a:ea typeface="+mn-lt"/>
                <a:cs typeface="+mn-lt"/>
                <a:hlinkClick r:id="rId4">
                  <a:extLst>
                    <a:ext uri="{A12FA001-AC4F-418D-AE19-62706E023703}">
                      <ahyp:hlinkClr xmlns:ahyp="http://schemas.microsoft.com/office/drawing/2018/hyperlinkcolor" val="tx"/>
                    </a:ext>
                  </a:extLst>
                </a:hlinkClick>
              </a:rPr>
              <a:t>https://medium.com/@tomashbytraining/practice-makes-perfect-no-practice-makes-progress-8b66e9504312#:~:text=Instead%20of%20striving%20for%20perfection,acknowledges%20improvement%20in%20any%20capacity.-</a:t>
            </a:r>
            <a:r>
              <a:rPr lang="en-GB" sz="1200" dirty="0">
                <a:solidFill>
                  <a:schemeClr val="tx1"/>
                </a:solidFill>
                <a:latin typeface="Arial"/>
                <a:ea typeface="+mn-lt"/>
                <a:cs typeface="+mn-lt"/>
              </a:rPr>
              <a:t>  22/11/2020</a:t>
            </a:r>
          </a:p>
        </p:txBody>
      </p:sp>
      <p:sp>
        <p:nvSpPr>
          <p:cNvPr id="4" name="Footer Placeholder 3">
            <a:extLst>
              <a:ext uri="{FF2B5EF4-FFF2-40B4-BE49-F238E27FC236}">
                <a16:creationId xmlns:a16="http://schemas.microsoft.com/office/drawing/2014/main" id="{544289A9-7C33-47A3-A312-C61847C5A339}"/>
              </a:ext>
            </a:extLst>
          </p:cNvPr>
          <p:cNvSpPr>
            <a:spLocks noGrp="1"/>
          </p:cNvSpPr>
          <p:nvPr>
            <p:ph type="ftr" sz="quarter" idx="11"/>
          </p:nvPr>
        </p:nvSpPr>
        <p:spPr/>
        <p:txBody>
          <a:bodyPr/>
          <a:lstStyle/>
          <a:p>
            <a:r>
              <a:rPr lang="en-US"/>
              <a:t>2006059</a:t>
            </a:r>
            <a:endParaRPr lang="en-GB"/>
          </a:p>
        </p:txBody>
      </p:sp>
    </p:spTree>
    <p:extLst>
      <p:ext uri="{BB962C8B-B14F-4D97-AF65-F5344CB8AC3E}">
        <p14:creationId xmlns:p14="http://schemas.microsoft.com/office/powerpoint/2010/main" val="2206594193"/>
      </p:ext>
    </p:extLst>
  </p:cSld>
  <p:clrMapOvr>
    <a:masterClrMapping/>
  </p:clrMapOvr>
</p:sld>
</file>

<file path=ppt/theme/theme1.xml><?xml version="1.0" encoding="utf-8"?>
<a:theme xmlns:a="http://schemas.openxmlformats.org/drawingml/2006/main" name="3DFloatVTI">
  <a:themeElements>
    <a:clrScheme name="AnalogousFromLightSeedLeftStep">
      <a:dk1>
        <a:srgbClr val="000000"/>
      </a:dk1>
      <a:lt1>
        <a:srgbClr val="FFFFFF"/>
      </a:lt1>
      <a:dk2>
        <a:srgbClr val="243541"/>
      </a:dk2>
      <a:lt2>
        <a:srgbClr val="E8E2E3"/>
      </a:lt2>
      <a:accent1>
        <a:srgbClr val="80AAA1"/>
      </a:accent1>
      <a:accent2>
        <a:srgbClr val="75AC8A"/>
      </a:accent2>
      <a:accent3>
        <a:srgbClr val="83AC81"/>
      </a:accent3>
      <a:accent4>
        <a:srgbClr val="8DAA74"/>
      </a:accent4>
      <a:accent5>
        <a:srgbClr val="9FA47C"/>
      </a:accent5>
      <a:accent6>
        <a:srgbClr val="AFA078"/>
      </a:accent6>
      <a:hlink>
        <a:srgbClr val="AE6977"/>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6</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3DFloatVTI</vt:lpstr>
      <vt:lpstr>Study Skills</vt:lpstr>
      <vt:lpstr>What Are Study Skills?</vt:lpstr>
      <vt:lpstr>Examples Of Study Skills</vt:lpstr>
      <vt:lpstr>Effective Research</vt:lpstr>
      <vt:lpstr>PowerPoint Presentation</vt:lpstr>
      <vt:lpstr>Note Taking</vt:lpstr>
      <vt:lpstr>PowerPoint Presentation</vt:lpstr>
      <vt:lpstr>Time Management </vt:lpstr>
      <vt:lpstr>Time Management Skills In Use</vt:lpstr>
      <vt:lpstr>Action points for further personal development...</vt:lpstr>
      <vt:lpstr>Practice doesn’t make perfect, practice makes progress! </vt:lpstr>
      <vt:lpstr>Thank you for listening!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1733</cp:revision>
  <dcterms:created xsi:type="dcterms:W3CDTF">2020-11-22T19:06:37Z</dcterms:created>
  <dcterms:modified xsi:type="dcterms:W3CDTF">2020-11-24T22:32:15Z</dcterms:modified>
</cp:coreProperties>
</file>