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2" r:id="rId9"/>
    <p:sldId id="263" r:id="rId10"/>
    <p:sldId id="264" r:id="rId11"/>
    <p:sldId id="265" r:id="rId12"/>
    <p:sldId id="271" r:id="rId13"/>
    <p:sldId id="267" r:id="rId14"/>
    <p:sldId id="269" r:id="rId15"/>
    <p:sldId id="270" r:id="rId16"/>
    <p:sldId id="268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28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18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261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706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448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487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804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774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763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199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858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0602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77663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770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5674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77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5762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603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A94C85E-46CE-442E-A27B-CF6F2F69EBE3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B059A6-6975-4AA5-A74B-EAD5CD481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1903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Funerary Art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843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Greek Art in Focus before </a:t>
            </a:r>
            <a:r>
              <a:rPr lang="en-GB" dirty="0" err="1" smtClean="0"/>
              <a:t>Vergina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369" y="1416204"/>
            <a:ext cx="2615719" cy="48619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61830" y="1416204"/>
            <a:ext cx="3118992" cy="38982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16752" y="1381928"/>
            <a:ext cx="3572552" cy="262136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82106" y="4107220"/>
            <a:ext cx="3590693" cy="189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184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contribution of archaeology in Macedonia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2594" y="2079701"/>
            <a:ext cx="4735551" cy="35516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15650" y="3144644"/>
            <a:ext cx="6876349" cy="2505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509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National Archaeological Museum in Athens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7271" y="1853248"/>
            <a:ext cx="5451247" cy="350873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69427" y="1853247"/>
            <a:ext cx="6474550" cy="3164801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8631044" y="2520176"/>
            <a:ext cx="468351" cy="724829"/>
          </a:xfrm>
          <a:prstGeom prst="ellipse">
            <a:avLst/>
          </a:prstGeom>
          <a:noFill/>
          <a:ln w="635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250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Archaeological Museum of Thessaloniki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658" y="1853248"/>
            <a:ext cx="11074401" cy="4782721"/>
          </a:xfrm>
          <a:prstGeom prst="rect">
            <a:avLst/>
          </a:prstGeom>
        </p:spPr>
      </p:pic>
      <p:sp>
        <p:nvSpPr>
          <p:cNvPr id="4" name="Oval 3"/>
          <p:cNvSpPr/>
          <p:nvPr/>
        </p:nvSpPr>
        <p:spPr>
          <a:xfrm>
            <a:off x="5531005" y="3367668"/>
            <a:ext cx="345688" cy="211873"/>
          </a:xfrm>
          <a:prstGeom prst="ellipse">
            <a:avLst/>
          </a:prstGeom>
          <a:noFill/>
          <a:ln w="635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122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of Survival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8590" y="1406950"/>
            <a:ext cx="2926080" cy="19476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48254" y="1356942"/>
            <a:ext cx="3048000" cy="286893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22010" y="1661530"/>
            <a:ext cx="3660389" cy="244025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084" y="4483765"/>
            <a:ext cx="46054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What do all of these have in common?</a:t>
            </a:r>
            <a:endParaRPr lang="en-GB" sz="3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46326" y="4459603"/>
            <a:ext cx="4105878" cy="2093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516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Painting in the Greek world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4308" y="1152983"/>
            <a:ext cx="7806512" cy="5481993"/>
          </a:xfrm>
        </p:spPr>
        <p:txBody>
          <a:bodyPr>
            <a:normAutofit/>
          </a:bodyPr>
          <a:lstStyle/>
          <a:p>
            <a:r>
              <a:rPr lang="en-GB" dirty="0"/>
              <a:t>As you go to the portico which they call painted, because of its pictures…This portico contains, first, the Athenians arrayed against the Lacedaemonians at </a:t>
            </a:r>
            <a:r>
              <a:rPr lang="en-GB" dirty="0" err="1"/>
              <a:t>Oenoe</a:t>
            </a:r>
            <a:r>
              <a:rPr lang="en-GB" dirty="0"/>
              <a:t> in the Argive territory</a:t>
            </a:r>
            <a:r>
              <a:rPr lang="en-GB" dirty="0" smtClean="0"/>
              <a:t>. </a:t>
            </a:r>
            <a:r>
              <a:rPr lang="en-GB" dirty="0"/>
              <a:t>What is depicted is not the crisis of the battle nor when the action had advanced as far as the display of deeds of </a:t>
            </a:r>
            <a:r>
              <a:rPr lang="en-GB" dirty="0" err="1"/>
              <a:t>valor</a:t>
            </a:r>
            <a:r>
              <a:rPr lang="en-GB" dirty="0"/>
              <a:t>, but the beginning of the fight when the combatants were about to close</a:t>
            </a:r>
            <a:r>
              <a:rPr lang="en-GB" dirty="0" smtClean="0"/>
              <a:t>.</a:t>
            </a:r>
            <a:r>
              <a:rPr lang="en-GB" dirty="0"/>
              <a:t> On the middle wall are the Athenians and Theseus fighting with the </a:t>
            </a:r>
            <a:r>
              <a:rPr lang="en-GB" dirty="0" smtClean="0"/>
              <a:t>Amazons</a:t>
            </a:r>
            <a:r>
              <a:rPr lang="en-GB" dirty="0"/>
              <a:t>… At the end of the painting are those who fought at Marathon; the </a:t>
            </a:r>
            <a:r>
              <a:rPr lang="en-GB" dirty="0" err="1"/>
              <a:t>Boeotians</a:t>
            </a:r>
            <a:r>
              <a:rPr lang="en-GB" dirty="0"/>
              <a:t> of Plataea and the Attic contingent are coming to blows with the foreigners.  Of the fighters the most conspicuous figures in the painting are Callimachus, who had been elected commander-in-chief by the Athenians, Miltiades, one of the generals, and a hero called </a:t>
            </a:r>
            <a:r>
              <a:rPr lang="en-GB" dirty="0" err="1"/>
              <a:t>Echetlus</a:t>
            </a:r>
            <a:r>
              <a:rPr lang="en-GB" dirty="0"/>
              <a:t>, of whom I shall make mention later</a:t>
            </a:r>
            <a:r>
              <a:rPr lang="en-GB" dirty="0" smtClean="0"/>
              <a:t>. Paus. 1.15 (excerpts)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40067" y="1248937"/>
            <a:ext cx="3421534" cy="448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941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Tombs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7727" y="2083494"/>
            <a:ext cx="2977097" cy="194106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52814" y="1152984"/>
            <a:ext cx="2687576" cy="16495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7005" y="4254807"/>
            <a:ext cx="2993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Mycenaean Tholos Tomb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8282401" y="1152983"/>
            <a:ext cx="1768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Tomb of Cyrus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20151" y="2884796"/>
            <a:ext cx="3092883" cy="227953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91612" y="1790700"/>
            <a:ext cx="2978481" cy="223386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00099" y="4214260"/>
            <a:ext cx="3101470" cy="2296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209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Graves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9932" y="2098919"/>
            <a:ext cx="4876800" cy="324002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11591" y="399377"/>
            <a:ext cx="3939650" cy="290774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26194" y="3360460"/>
            <a:ext cx="2201963" cy="3550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340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Funerary Contexts at </a:t>
            </a:r>
            <a:r>
              <a:rPr lang="en-GB" dirty="0" err="1" smtClean="0"/>
              <a:t>Vergina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3384" y="1628077"/>
            <a:ext cx="5516137" cy="413710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26332" y="1152983"/>
            <a:ext cx="4219462" cy="24688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966154" y="3121817"/>
            <a:ext cx="4605567" cy="2568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221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11018065" cy="829672"/>
          </a:xfrm>
        </p:spPr>
        <p:txBody>
          <a:bodyPr/>
          <a:lstStyle/>
          <a:p>
            <a:r>
              <a:rPr lang="en-GB" dirty="0" smtClean="0"/>
              <a:t>Painting at </a:t>
            </a:r>
            <a:r>
              <a:rPr lang="en-GB" dirty="0" err="1" smtClean="0"/>
              <a:t>Vergina</a:t>
            </a:r>
            <a:r>
              <a:rPr lang="en-GB" dirty="0" smtClean="0"/>
              <a:t>: The tomb of Persephone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4761" y="1751966"/>
            <a:ext cx="8497974" cy="4972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554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Compare – the mosaic from Amphipolis 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8937" y="1853248"/>
            <a:ext cx="6999544" cy="4658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4653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11018065" cy="829672"/>
          </a:xfrm>
        </p:spPr>
        <p:txBody>
          <a:bodyPr/>
          <a:lstStyle/>
          <a:p>
            <a:r>
              <a:rPr lang="en-GB" dirty="0" smtClean="0"/>
              <a:t>Painting at </a:t>
            </a:r>
            <a:r>
              <a:rPr lang="en-GB" dirty="0" err="1" smtClean="0"/>
              <a:t>Vergina</a:t>
            </a:r>
            <a:r>
              <a:rPr lang="en-GB" dirty="0" smtClean="0"/>
              <a:t>: Cluster B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6723" y="1701723"/>
            <a:ext cx="8953500" cy="523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2162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11018065" cy="829672"/>
          </a:xfrm>
        </p:spPr>
        <p:txBody>
          <a:bodyPr/>
          <a:lstStyle/>
          <a:p>
            <a:r>
              <a:rPr lang="en-GB" dirty="0" smtClean="0"/>
              <a:t>Painting at </a:t>
            </a:r>
            <a:r>
              <a:rPr lang="en-GB" dirty="0" err="1" smtClean="0"/>
              <a:t>Vergina</a:t>
            </a:r>
            <a:r>
              <a:rPr lang="en-GB" dirty="0" smtClean="0"/>
              <a:t>: Hunting Scene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5552" y="1282390"/>
            <a:ext cx="9712712" cy="5281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704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gold of Macedon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3813" y="1300279"/>
            <a:ext cx="3624147" cy="52387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751" r="28662"/>
          <a:stretch/>
        </p:blipFill>
        <p:spPr>
          <a:xfrm>
            <a:off x="3873190" y="1152983"/>
            <a:ext cx="3992137" cy="52387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91189" y="624469"/>
            <a:ext cx="3160382" cy="210758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563397" y="188457"/>
            <a:ext cx="1320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Derveni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41570" y="2903800"/>
            <a:ext cx="2659619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1006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Small-scale art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2094" y="1152984"/>
            <a:ext cx="4068033" cy="238023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533216"/>
            <a:ext cx="5285678" cy="306456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610" y="452718"/>
            <a:ext cx="6124575" cy="54864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289288" y="6155473"/>
            <a:ext cx="5194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Compare – gold and ivory statue from Delphi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7573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Spot the difference!</a:t>
            </a:r>
            <a:endParaRPr lang="en-GB" dirty="0"/>
          </a:p>
        </p:txBody>
      </p:sp>
      <p:pic>
        <p:nvPicPr>
          <p:cNvPr id="1026" name="Picture 2" descr="http://www.encyclopediaofukraine.com/pic%5CS%5CC%5CScythian%20art_Melitopol%20kurhan%20gold%20ornament%20for%20quiv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0180" y="1439939"/>
            <a:ext cx="6210300" cy="371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7400" y="1152983"/>
            <a:ext cx="6324600" cy="4105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4916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72</TotalTime>
  <Words>107</Words>
  <Application>Microsoft Office PowerPoint</Application>
  <PresentationFormat>Widescreen</PresentationFormat>
  <Paragraphs>23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Century Gothic</vt:lpstr>
      <vt:lpstr>Wingdings 3</vt:lpstr>
      <vt:lpstr>Ion</vt:lpstr>
      <vt:lpstr>Funerary Art</vt:lpstr>
      <vt:lpstr>Greek Art in Focus before Vergina</vt:lpstr>
      <vt:lpstr>The contribution of archaeology in Macedonia</vt:lpstr>
      <vt:lpstr>The National Archaeological Museum in Athens</vt:lpstr>
      <vt:lpstr>Archaeological Museum of Thessaloniki</vt:lpstr>
      <vt:lpstr>Questions of Survival</vt:lpstr>
      <vt:lpstr>Painting in the Greek world</vt:lpstr>
      <vt:lpstr>Tombs</vt:lpstr>
      <vt:lpstr>Graves</vt:lpstr>
      <vt:lpstr>Funerary Contexts at Vergina</vt:lpstr>
      <vt:lpstr>Painting at Vergina: The tomb of Persephone</vt:lpstr>
      <vt:lpstr>Compare – the mosaic from Amphipolis </vt:lpstr>
      <vt:lpstr>Painting at Vergina: Cluster B</vt:lpstr>
      <vt:lpstr>Painting at Vergina: Hunting Scene</vt:lpstr>
      <vt:lpstr>The gold of Macedon</vt:lpstr>
      <vt:lpstr>Small-scale art</vt:lpstr>
      <vt:lpstr>Spot the difference!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Errietta Bissa</dc:creator>
  <cp:lastModifiedBy>Errietta Bissa</cp:lastModifiedBy>
  <cp:revision>19</cp:revision>
  <dcterms:created xsi:type="dcterms:W3CDTF">2018-01-11T14:04:20Z</dcterms:created>
  <dcterms:modified xsi:type="dcterms:W3CDTF">2018-01-11T15:18:25Z</dcterms:modified>
</cp:coreProperties>
</file>