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979" r:id="rId1"/>
  </p:sldMasterIdLst>
  <p:notesMasterIdLst>
    <p:notesMasterId r:id="rId3"/>
  </p:notesMasterIdLst>
  <p:handoutMasterIdLst>
    <p:handoutMasterId r:id="rId4"/>
  </p:handoutMasterIdLst>
  <p:sldIdLst>
    <p:sldId id="257"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084" autoAdjust="0"/>
    <p:restoredTop sz="95595" autoAdjust="0"/>
  </p:normalViewPr>
  <p:slideViewPr>
    <p:cSldViewPr>
      <p:cViewPr varScale="1">
        <p:scale>
          <a:sx n="22" d="100"/>
          <a:sy n="22" d="100"/>
        </p:scale>
        <p:origin x="1912" y="312"/>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834496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20840" y="11456371"/>
            <a:ext cx="37764720" cy="7900416"/>
          </a:xfrm>
          <a:solidFill>
            <a:srgbClr val="FFFFFF"/>
          </a:solidFill>
          <a:ln w="38100">
            <a:solidFill>
              <a:srgbClr val="404040"/>
            </a:solidFill>
          </a:ln>
        </p:spPr>
        <p:txBody>
          <a:bodyPr lIns="274320" rIns="274320" anchor="ctr" anchorCtr="1">
            <a:normAutofit/>
          </a:bodyPr>
          <a:lstStyle>
            <a:lvl1pPr algn="ctr">
              <a:defRPr sz="1596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11319815" y="20892211"/>
            <a:ext cx="28566770" cy="5951491"/>
          </a:xfrm>
          <a:noFill/>
        </p:spPr>
        <p:txBody>
          <a:bodyPr>
            <a:normAutofit/>
          </a:bodyPr>
          <a:lstStyle>
            <a:lvl1pPr marL="0" indent="0" algn="ctr">
              <a:buNone/>
              <a:defRPr sz="8400">
                <a:solidFill>
                  <a:schemeClr val="tx1">
                    <a:lumMod val="75000"/>
                    <a:lumOff val="25000"/>
                  </a:schemeClr>
                </a:solidFill>
              </a:defRPr>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8E1F0C5D-DBBE-444F-81F4-BC76E557BCFA}" type="slidenum">
              <a:rPr lang="en-US" altLang="en-US" smtClean="0"/>
              <a:pPr/>
              <a:t>‹#›</a:t>
            </a:fld>
            <a:endParaRPr lang="en-US" altLang="en-US"/>
          </a:p>
        </p:txBody>
      </p:sp>
    </p:spTree>
    <p:extLst>
      <p:ext uri="{BB962C8B-B14F-4D97-AF65-F5344CB8AC3E}">
        <p14:creationId xmlns:p14="http://schemas.microsoft.com/office/powerpoint/2010/main" val="109551004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94237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20840" y="11456371"/>
            <a:ext cx="37764720" cy="7900416"/>
          </a:xfrm>
          <a:solidFill>
            <a:srgbClr val="FFFFFF"/>
          </a:solidFill>
          <a:ln w="38100">
            <a:solidFill>
              <a:srgbClr val="404040"/>
            </a:solidFill>
          </a:ln>
        </p:spPr>
        <p:txBody>
          <a:bodyPr lIns="274320" rIns="274320" anchor="ctr" anchorCtr="1">
            <a:normAutofit/>
          </a:bodyPr>
          <a:lstStyle>
            <a:lvl1pPr>
              <a:defRPr sz="1596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11319815" y="20891832"/>
            <a:ext cx="28566770" cy="6072394"/>
          </a:xfrm>
        </p:spPr>
        <p:txBody>
          <a:bodyPr anchor="t" anchorCtr="1">
            <a:normAutofit/>
          </a:bodyPr>
          <a:lstStyle>
            <a:lvl1pPr marL="0" indent="0">
              <a:buNone/>
              <a:defRPr sz="8400">
                <a:solidFill>
                  <a:schemeClr val="tx1"/>
                </a:solidFill>
              </a:defRPr>
            </a:lvl1pPr>
            <a:lvl2pPr marL="1920240" indent="0">
              <a:buNone/>
              <a:defRPr sz="8400">
                <a:solidFill>
                  <a:schemeClr val="tx1">
                    <a:tint val="75000"/>
                  </a:schemeClr>
                </a:solidFill>
              </a:defRPr>
            </a:lvl2pPr>
            <a:lvl3pPr marL="3840480" indent="0">
              <a:buNone/>
              <a:defRPr sz="7560">
                <a:solidFill>
                  <a:schemeClr val="tx1">
                    <a:tint val="75000"/>
                  </a:schemeClr>
                </a:solidFill>
              </a:defRPr>
            </a:lvl3pPr>
            <a:lvl4pPr marL="5760720" indent="0">
              <a:buNone/>
              <a:defRPr sz="6720">
                <a:solidFill>
                  <a:schemeClr val="tx1">
                    <a:tint val="75000"/>
                  </a:schemeClr>
                </a:solidFill>
              </a:defRPr>
            </a:lvl4pPr>
            <a:lvl5pPr marL="7680960" indent="0">
              <a:buNone/>
              <a:defRPr sz="6720">
                <a:solidFill>
                  <a:schemeClr val="tx1">
                    <a:tint val="75000"/>
                  </a:schemeClr>
                </a:solidFill>
              </a:defRPr>
            </a:lvl5pPr>
            <a:lvl6pPr marL="9601200" indent="0">
              <a:buNone/>
              <a:defRPr sz="6720">
                <a:solidFill>
                  <a:schemeClr val="tx1">
                    <a:tint val="75000"/>
                  </a:schemeClr>
                </a:solidFill>
              </a:defRPr>
            </a:lvl6pPr>
            <a:lvl7pPr marL="11521440" indent="0">
              <a:buNone/>
              <a:defRPr sz="6720">
                <a:solidFill>
                  <a:schemeClr val="tx1">
                    <a:tint val="75000"/>
                  </a:schemeClr>
                </a:solidFill>
              </a:defRPr>
            </a:lvl7pPr>
            <a:lvl8pPr marL="13441680" indent="0">
              <a:buNone/>
              <a:defRPr sz="6720">
                <a:solidFill>
                  <a:schemeClr val="tx1">
                    <a:tint val="75000"/>
                  </a:schemeClr>
                </a:solidFill>
              </a:defRPr>
            </a:lvl8pPr>
            <a:lvl9pPr marL="15361920" indent="0">
              <a:buNone/>
              <a:defRPr sz="672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99DD8A46-8C81-8A43-B706-B28B623DFC20}" type="slidenum">
              <a:rPr lang="en-US" altLang="en-US" smtClean="0"/>
              <a:pPr/>
              <a:t>‹#›</a:t>
            </a:fld>
            <a:endParaRPr lang="en-US" altLang="en-US"/>
          </a:p>
        </p:txBody>
      </p:sp>
    </p:spTree>
    <p:extLst>
      <p:ext uri="{BB962C8B-B14F-4D97-AF65-F5344CB8AC3E}">
        <p14:creationId xmlns:p14="http://schemas.microsoft.com/office/powerpoint/2010/main" val="77338217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644033" y="12662611"/>
            <a:ext cx="17941438" cy="148895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6620925" y="12662611"/>
            <a:ext cx="17935037" cy="148895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endParaRPr lang="en-GB" altLang="en-US"/>
          </a:p>
        </p:txBody>
      </p:sp>
      <p:sp>
        <p:nvSpPr>
          <p:cNvPr id="9" name="Footer Placeholder 8"/>
          <p:cNvSpPr>
            <a:spLocks noGrp="1"/>
          </p:cNvSpPr>
          <p:nvPr>
            <p:ph type="ftr" sz="quarter" idx="11"/>
          </p:nvPr>
        </p:nvSpPr>
        <p:spPr/>
        <p:txBody>
          <a:bodyPr/>
          <a:lstStyle/>
          <a:p>
            <a:endParaRPr lang="en-GB" altLang="en-US"/>
          </a:p>
        </p:txBody>
      </p:sp>
      <p:sp>
        <p:nvSpPr>
          <p:cNvPr id="10" name="Slide Number Placeholder 9"/>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4173747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650431" y="11104481"/>
            <a:ext cx="17935042" cy="3379618"/>
          </a:xfrm>
        </p:spPr>
        <p:txBody>
          <a:bodyPr anchor="b" anchorCtr="1">
            <a:normAutofit/>
          </a:bodyPr>
          <a:lstStyle>
            <a:lvl1pPr marL="0" indent="0" algn="ctr">
              <a:buNone/>
              <a:defRPr sz="7980" b="0" cap="all" spc="420" baseline="0">
                <a:solidFill>
                  <a:schemeClr val="accent2"/>
                </a:solidFill>
              </a:defRPr>
            </a:lvl1pPr>
            <a:lvl2pPr marL="1920240" indent="0">
              <a:buNone/>
              <a:defRPr sz="798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4" name="Content Placeholder 3"/>
          <p:cNvSpPr>
            <a:spLocks noGrp="1"/>
          </p:cNvSpPr>
          <p:nvPr>
            <p:ph sz="half" idx="2"/>
          </p:nvPr>
        </p:nvSpPr>
        <p:spPr>
          <a:xfrm>
            <a:off x="6650431" y="15087600"/>
            <a:ext cx="17935042" cy="124645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26620927" y="15087600"/>
            <a:ext cx="17864633" cy="12464525"/>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26620927" y="11104481"/>
            <a:ext cx="17935042" cy="3379618"/>
          </a:xfrm>
        </p:spPr>
        <p:txBody>
          <a:bodyPr anchor="b" anchorCtr="1">
            <a:normAutofit/>
          </a:bodyPr>
          <a:lstStyle>
            <a:lvl1pPr marL="0" indent="0" algn="ctr">
              <a:buNone/>
              <a:defRPr sz="7980" b="0" cap="all" spc="420" baseline="0">
                <a:solidFill>
                  <a:schemeClr val="accent2"/>
                </a:solidFill>
              </a:defRPr>
            </a:lvl1pPr>
            <a:lvl2pPr marL="1920240" indent="0">
              <a:buNone/>
              <a:defRPr sz="798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980FC53C-7879-7B4E-B96A-5BAC08834F95}" type="slidenum">
              <a:rPr lang="en-US" altLang="en-US" smtClean="0"/>
              <a:pPr/>
              <a:t>‹#›</a:t>
            </a:fld>
            <a:endParaRPr lang="en-US" alt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4048796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p:txBody>
          <a:bodyPr/>
          <a:lstStyle/>
          <a:p>
            <a:fld id="{06351AA6-B120-2644-89B4-773ED046FF9E}" type="slidenum">
              <a:rPr lang="en-US" altLang="en-US" smtClean="0"/>
              <a:pPr/>
              <a:t>‹#›</a:t>
            </a:fld>
            <a:endParaRPr lang="en-US" altLang="en-US"/>
          </a:p>
        </p:txBody>
      </p:sp>
    </p:spTree>
    <p:extLst>
      <p:ext uri="{BB962C8B-B14F-4D97-AF65-F5344CB8AC3E}">
        <p14:creationId xmlns:p14="http://schemas.microsoft.com/office/powerpoint/2010/main" val="2607434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p:txBody>
          <a:bodyPr/>
          <a:lstStyle/>
          <a:p>
            <a:fld id="{B5743555-E68A-5A41-9382-0EEA800E1353}" type="slidenum">
              <a:rPr lang="en-US" altLang="en-US" smtClean="0"/>
              <a:pPr/>
              <a:t>‹#›</a:t>
            </a:fld>
            <a:endParaRPr lang="en-US" altLang="en-US"/>
          </a:p>
        </p:txBody>
      </p:sp>
    </p:spTree>
    <p:extLst>
      <p:ext uri="{BB962C8B-B14F-4D97-AF65-F5344CB8AC3E}">
        <p14:creationId xmlns:p14="http://schemas.microsoft.com/office/powerpoint/2010/main" val="1611452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25603200" cy="3291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379623" y="10770377"/>
            <a:ext cx="18843955" cy="5479186"/>
          </a:xfrm>
          <a:solidFill>
            <a:srgbClr val="FFFFFF"/>
          </a:solidFill>
          <a:ln>
            <a:solidFill>
              <a:srgbClr val="404040"/>
            </a:solidFill>
          </a:ln>
        </p:spPr>
        <p:txBody>
          <a:bodyPr anchor="ctr" anchorCtr="1">
            <a:normAutofit/>
          </a:bodyPr>
          <a:lstStyle>
            <a:lvl1pPr>
              <a:defRPr sz="924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28291536" y="3862426"/>
            <a:ext cx="20226528" cy="25193549"/>
          </a:xfrm>
        </p:spPr>
        <p:txBody>
          <a:bodyPr>
            <a:normAutofit/>
          </a:bodyPr>
          <a:lstStyle>
            <a:lvl1pPr>
              <a:defRPr sz="7980">
                <a:solidFill>
                  <a:schemeClr val="tx1"/>
                </a:solidFill>
              </a:defRPr>
            </a:lvl1pPr>
            <a:lvl2pPr>
              <a:defRPr sz="6720">
                <a:solidFill>
                  <a:schemeClr val="tx1"/>
                </a:solidFill>
              </a:defRPr>
            </a:lvl2pPr>
            <a:lvl3pPr>
              <a:defRPr sz="6720">
                <a:solidFill>
                  <a:schemeClr val="tx1"/>
                </a:solidFill>
              </a:defRPr>
            </a:lvl3pPr>
            <a:lvl4pPr>
              <a:defRPr sz="6720">
                <a:solidFill>
                  <a:schemeClr val="tx1"/>
                </a:solidFill>
              </a:defRPr>
            </a:lvl4pPr>
            <a:lvl5pPr>
              <a:defRPr sz="6720">
                <a:solidFill>
                  <a:schemeClr val="tx1"/>
                </a:solidFill>
              </a:defRPr>
            </a:lvl5pPr>
            <a:lvl6pPr>
              <a:defRPr sz="6720"/>
            </a:lvl6pPr>
            <a:lvl7pPr>
              <a:defRPr sz="6720"/>
            </a:lvl7pPr>
            <a:lvl8pPr>
              <a:defRPr sz="6720"/>
            </a:lvl8pPr>
            <a:lvl9pPr>
              <a:defRPr sz="672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685386" y="17039606"/>
            <a:ext cx="15937992" cy="10531373"/>
          </a:xfrm>
        </p:spPr>
        <p:txBody>
          <a:bodyPr anchor="t" anchorCtr="1">
            <a:normAutofit/>
          </a:bodyPr>
          <a:lstStyle>
            <a:lvl1pPr marL="0" indent="0" algn="ctr">
              <a:buNone/>
              <a:defRPr sz="6300">
                <a:solidFill>
                  <a:srgbClr val="FFFFFF"/>
                </a:solidFill>
              </a:defRPr>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a:xfrm>
            <a:off x="3379624" y="29933798"/>
            <a:ext cx="21703513" cy="1536192"/>
          </a:xfrm>
        </p:spPr>
        <p:txBody>
          <a:bodyPr/>
          <a:lstStyle>
            <a:lvl1pPr>
              <a:defRPr>
                <a:solidFill>
                  <a:srgbClr val="FFFFFF">
                    <a:alpha val="69804"/>
                  </a:srgbClr>
                </a:solidFill>
              </a:defRPr>
            </a:lvl1p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896805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2" y="0"/>
            <a:ext cx="25603196" cy="3291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395796" y="10770374"/>
            <a:ext cx="18878992" cy="5446272"/>
          </a:xfrm>
          <a:solidFill>
            <a:srgbClr val="FFFFFF"/>
          </a:solidFill>
          <a:ln>
            <a:solidFill>
              <a:srgbClr val="404040"/>
            </a:solidFill>
          </a:ln>
        </p:spPr>
        <p:txBody>
          <a:bodyPr anchor="ctr" anchorCtr="1">
            <a:noAutofit/>
          </a:bodyPr>
          <a:lstStyle>
            <a:lvl1pPr>
              <a:defRPr sz="924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5603198" y="0"/>
            <a:ext cx="25628807" cy="32918400"/>
          </a:xfrm>
          <a:solidFill>
            <a:schemeClr val="bg1">
              <a:lumMod val="75000"/>
            </a:schemeClr>
          </a:solidFill>
        </p:spPr>
        <p:txBody>
          <a:bodyPr anchor="t"/>
          <a:lstStyle>
            <a:lvl1pPr marL="0" indent="0">
              <a:buNone/>
              <a:defRPr sz="13440">
                <a:solidFill>
                  <a:schemeClr val="tx1"/>
                </a:solidFill>
              </a:defRPr>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r>
              <a:rPr lang="en-GB"/>
              <a:t>Click icon to add picture</a:t>
            </a:r>
            <a:endParaRPr lang="en-US" dirty="0"/>
          </a:p>
        </p:txBody>
      </p:sp>
      <p:sp>
        <p:nvSpPr>
          <p:cNvPr id="4" name="Text Placeholder 3"/>
          <p:cNvSpPr>
            <a:spLocks noGrp="1"/>
          </p:cNvSpPr>
          <p:nvPr>
            <p:ph type="body" sz="half" idx="2"/>
          </p:nvPr>
        </p:nvSpPr>
        <p:spPr>
          <a:xfrm>
            <a:off x="4685386" y="17039609"/>
            <a:ext cx="15937992" cy="10531378"/>
          </a:xfrm>
        </p:spPr>
        <p:txBody>
          <a:bodyPr anchor="t" anchorCtr="1">
            <a:normAutofit/>
          </a:bodyPr>
          <a:lstStyle>
            <a:lvl1pPr marL="0" indent="0" algn="ctr">
              <a:buNone/>
              <a:defRPr sz="6300">
                <a:solidFill>
                  <a:srgbClr val="FFFFFF"/>
                </a:solidFill>
              </a:defRPr>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endParaRPr lang="en-GB" altLang="en-US"/>
          </a:p>
        </p:txBody>
      </p:sp>
      <p:sp>
        <p:nvSpPr>
          <p:cNvPr id="6" name="Footer Placeholder 5"/>
          <p:cNvSpPr>
            <a:spLocks noGrp="1"/>
          </p:cNvSpPr>
          <p:nvPr>
            <p:ph type="ftr" sz="quarter" idx="11"/>
          </p:nvPr>
        </p:nvSpPr>
        <p:spPr>
          <a:xfrm>
            <a:off x="3395799" y="29933798"/>
            <a:ext cx="21435662" cy="1536192"/>
          </a:xfrm>
        </p:spPr>
        <p:txBody>
          <a:bodyPr/>
          <a:lstStyle>
            <a:lvl1pPr>
              <a:defRPr>
                <a:solidFill>
                  <a:srgbClr val="FFFFFF">
                    <a:alpha val="70000"/>
                  </a:srgbClr>
                </a:solidFill>
              </a:defRPr>
            </a:lvl1pPr>
          </a:lstStyle>
          <a:p>
            <a:endParaRPr lang="en-GB" altLang="en-US"/>
          </a:p>
        </p:txBody>
      </p:sp>
      <p:sp>
        <p:nvSpPr>
          <p:cNvPr id="7" name="Slide Number Placeholder 6"/>
          <p:cNvSpPr>
            <a:spLocks noGrp="1"/>
          </p:cNvSpPr>
          <p:nvPr>
            <p:ph type="sldNum" sz="quarter" idx="12"/>
          </p:nvPr>
        </p:nvSpPr>
        <p:spPr/>
        <p:txBody>
          <a:bodyPr/>
          <a:lstStyle/>
          <a:p>
            <a:fld id="{5B93C19C-1549-A04D-B837-8C26116D1798}" type="slidenum">
              <a:rPr lang="en-US" altLang="en-US" smtClean="0"/>
              <a:pPr/>
              <a:t>‹#›</a:t>
            </a:fld>
            <a:endParaRPr lang="en-US" altLang="en-US"/>
          </a:p>
        </p:txBody>
      </p:sp>
    </p:spTree>
    <p:extLst>
      <p:ext uri="{BB962C8B-B14F-4D97-AF65-F5344CB8AC3E}">
        <p14:creationId xmlns:p14="http://schemas.microsoft.com/office/powerpoint/2010/main" val="2343177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724402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343070" y="4498848"/>
            <a:ext cx="5454154" cy="239207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9370773" y="4498848"/>
            <a:ext cx="26033654" cy="2392070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1185573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370771" y="4630522"/>
            <a:ext cx="32464858" cy="5705856"/>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370771" y="12662614"/>
            <a:ext cx="32464858" cy="1488951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2850002" y="29946317"/>
            <a:ext cx="11565733" cy="1555046"/>
          </a:xfrm>
          <a:prstGeom prst="rect">
            <a:avLst/>
          </a:prstGeom>
        </p:spPr>
        <p:txBody>
          <a:bodyPr vert="horz" lIns="91440" tIns="45720" rIns="91440" bIns="45720" rtlCol="0" anchor="ctr"/>
          <a:lstStyle>
            <a:lvl1pPr algn="r">
              <a:defRPr sz="4410">
                <a:solidFill>
                  <a:schemeClr val="tx1">
                    <a:alpha val="70000"/>
                  </a:schemeClr>
                </a:solidFill>
              </a:defRPr>
            </a:lvl1pPr>
          </a:lstStyle>
          <a:p>
            <a:endParaRPr lang="en-GB" altLang="en-US"/>
          </a:p>
        </p:txBody>
      </p:sp>
      <p:sp>
        <p:nvSpPr>
          <p:cNvPr id="5" name="Footer Placeholder 4"/>
          <p:cNvSpPr>
            <a:spLocks noGrp="1"/>
          </p:cNvSpPr>
          <p:nvPr>
            <p:ph type="ftr" sz="quarter" idx="3"/>
          </p:nvPr>
        </p:nvSpPr>
        <p:spPr>
          <a:xfrm>
            <a:off x="6720842" y="29933798"/>
            <a:ext cx="24784994" cy="1536192"/>
          </a:xfrm>
          <a:prstGeom prst="rect">
            <a:avLst/>
          </a:prstGeom>
        </p:spPr>
        <p:txBody>
          <a:bodyPr vert="horz" lIns="91440" tIns="45720" rIns="91440" bIns="45720" rtlCol="0" anchor="ctr"/>
          <a:lstStyle>
            <a:lvl1pPr algn="l">
              <a:defRPr sz="4410">
                <a:solidFill>
                  <a:schemeClr val="tx1">
                    <a:alpha val="70000"/>
                  </a:schemeClr>
                </a:solidFill>
              </a:defRPr>
            </a:lvl1pPr>
          </a:lstStyle>
          <a:p>
            <a:endParaRPr lang="en-GB" altLang="en-US"/>
          </a:p>
        </p:txBody>
      </p:sp>
      <p:sp>
        <p:nvSpPr>
          <p:cNvPr id="6" name="Slide Number Placeholder 5"/>
          <p:cNvSpPr>
            <a:spLocks noGrp="1"/>
          </p:cNvSpPr>
          <p:nvPr>
            <p:ph type="sldNum" sz="quarter" idx="4"/>
          </p:nvPr>
        </p:nvSpPr>
        <p:spPr>
          <a:xfrm>
            <a:off x="45187472" y="29846016"/>
            <a:ext cx="1536192" cy="1755648"/>
          </a:xfrm>
          <a:prstGeom prst="ellipse">
            <a:avLst/>
          </a:prstGeom>
          <a:solidFill>
            <a:srgbClr val="1D1D1D">
              <a:alpha val="70000"/>
            </a:srgbClr>
          </a:solidFill>
        </p:spPr>
        <p:txBody>
          <a:bodyPr vert="horz" lIns="18288" tIns="45720" rIns="18288" bIns="45720" rtlCol="0" anchor="ctr">
            <a:noAutofit/>
          </a:bodyPr>
          <a:lstStyle>
            <a:lvl1pPr algn="ctr">
              <a:defRPr sz="4620" spc="0" baseline="0">
                <a:solidFill>
                  <a:srgbClr val="FFFFFF"/>
                </a:solidFill>
              </a:defRPr>
            </a:lvl1p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1634087226"/>
      </p:ext>
    </p:extLst>
  </p:cSld>
  <p:clrMap bg1="lt1" tx1="dk1" bg2="lt2" tx2="dk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Lst>
  <p:txStyles>
    <p:titleStyle>
      <a:lvl1pPr algn="ctr" defTabSz="3840480" rtl="0" eaLnBrk="1" latinLnBrk="0" hangingPunct="1">
        <a:lnSpc>
          <a:spcPct val="90000"/>
        </a:lnSpc>
        <a:spcBef>
          <a:spcPct val="0"/>
        </a:spcBef>
        <a:buNone/>
        <a:defRPr sz="11760" kern="1200" cap="all" spc="840" baseline="0">
          <a:solidFill>
            <a:schemeClr val="tx1">
              <a:lumMod val="85000"/>
              <a:lumOff val="15000"/>
            </a:schemeClr>
          </a:solidFill>
          <a:latin typeface="+mj-lt"/>
          <a:ea typeface="+mj-ea"/>
          <a:cs typeface="+mj-cs"/>
        </a:defRPr>
      </a:lvl1pPr>
    </p:titleStyle>
    <p:bodyStyle>
      <a:lvl1pPr marL="960120" indent="-960120" algn="l" defTabSz="3840480" rtl="0" eaLnBrk="1" latinLnBrk="0" hangingPunct="1">
        <a:lnSpc>
          <a:spcPct val="100000"/>
        </a:lnSpc>
        <a:spcBef>
          <a:spcPts val="4200"/>
        </a:spcBef>
        <a:buClr>
          <a:schemeClr val="accent2"/>
        </a:buClr>
        <a:buFont typeface="Arial" panose="020B0604020202020204" pitchFamily="34" charset="0"/>
        <a:buChar char="•"/>
        <a:defRPr sz="7560" kern="1200">
          <a:solidFill>
            <a:schemeClr val="tx1">
              <a:lumMod val="85000"/>
              <a:lumOff val="15000"/>
            </a:schemeClr>
          </a:solidFill>
          <a:latin typeface="+mn-lt"/>
          <a:ea typeface="+mn-ea"/>
          <a:cs typeface="+mn-cs"/>
        </a:defRPr>
      </a:lvl1pPr>
      <a:lvl2pPr marL="1920240"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lumMod val="85000"/>
              <a:lumOff val="15000"/>
            </a:schemeClr>
          </a:solidFill>
          <a:latin typeface="+mn-lt"/>
          <a:ea typeface="+mn-ea"/>
          <a:cs typeface="+mn-cs"/>
        </a:defRPr>
      </a:lvl2pPr>
      <a:lvl3pPr marL="2880360"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lumMod val="85000"/>
              <a:lumOff val="15000"/>
            </a:schemeClr>
          </a:solidFill>
          <a:latin typeface="+mn-lt"/>
          <a:ea typeface="+mn-ea"/>
          <a:cs typeface="+mn-cs"/>
        </a:defRPr>
      </a:lvl3pPr>
      <a:lvl4pPr marL="3840480"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lumMod val="85000"/>
              <a:lumOff val="15000"/>
            </a:schemeClr>
          </a:solidFill>
          <a:latin typeface="+mn-lt"/>
          <a:ea typeface="+mn-ea"/>
          <a:cs typeface="+mn-cs"/>
        </a:defRPr>
      </a:lvl4pPr>
      <a:lvl5pPr marL="4800600"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lumMod val="85000"/>
              <a:lumOff val="15000"/>
            </a:schemeClr>
          </a:solidFill>
          <a:latin typeface="+mn-lt"/>
          <a:ea typeface="+mn-ea"/>
          <a:cs typeface="+mn-cs"/>
        </a:defRPr>
      </a:lvl5pPr>
      <a:lvl6pPr marL="5514025"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solidFill>
          <a:latin typeface="+mn-lt"/>
          <a:ea typeface="+mn-ea"/>
          <a:cs typeface="+mn-cs"/>
        </a:defRPr>
      </a:lvl6pPr>
      <a:lvl7pPr marL="6234115"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a:solidFill>
            <a:schemeClr val="tx1"/>
          </a:solidFill>
          <a:latin typeface="+mn-lt"/>
          <a:ea typeface="+mn-ea"/>
          <a:cs typeface="+mn-cs"/>
        </a:defRPr>
      </a:lvl7pPr>
      <a:lvl8pPr marL="6960870"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baseline="0">
          <a:solidFill>
            <a:schemeClr val="tx1"/>
          </a:solidFill>
          <a:latin typeface="+mn-lt"/>
          <a:ea typeface="+mn-ea"/>
          <a:cs typeface="+mn-cs"/>
        </a:defRPr>
      </a:lvl8pPr>
      <a:lvl9pPr marL="7907655" indent="-960120" algn="l" defTabSz="3840480" rtl="0" eaLnBrk="1" latinLnBrk="0" hangingPunct="1">
        <a:lnSpc>
          <a:spcPct val="100000"/>
        </a:lnSpc>
        <a:spcBef>
          <a:spcPts val="4200"/>
        </a:spcBef>
        <a:buClr>
          <a:schemeClr val="accent2"/>
        </a:buClr>
        <a:buFont typeface="Arial" panose="020B0604020202020204" pitchFamily="34" charset="0"/>
        <a:buChar char="•"/>
        <a:defRPr sz="6720" kern="1200" baseline="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100000">
              <a:schemeClr val="accent2">
                <a:lumMod val="45000"/>
                <a:lumOff val="55000"/>
              </a:schemeClr>
            </a:gs>
            <a:gs pos="83000">
              <a:schemeClr val="accent2">
                <a:lumMod val="45000"/>
                <a:lumOff val="55000"/>
              </a:schemeClr>
            </a:gs>
            <a:gs pos="100000">
              <a:schemeClr val="accent2">
                <a:lumMod val="30000"/>
                <a:lumOff val="70000"/>
              </a:schemeClr>
            </a:gs>
          </a:gsLst>
          <a:lin ang="2700000" scaled="1"/>
          <a:tileRect/>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4641AF3-20BC-920A-7928-B6154B6CFEE3}"/>
              </a:ext>
            </a:extLst>
          </p:cNvPr>
          <p:cNvSpPr txBox="1"/>
          <p:nvPr/>
        </p:nvSpPr>
        <p:spPr>
          <a:xfrm>
            <a:off x="5584976" y="1337520"/>
            <a:ext cx="41764640" cy="1188018"/>
          </a:xfrm>
          <a:prstGeom prst="rect">
            <a:avLst/>
          </a:prstGeom>
          <a:noFill/>
        </p:spPr>
        <p:txBody>
          <a:bodyPr wrap="square" rtlCol="0">
            <a:spAutoFit/>
          </a:bodyPr>
          <a:lstStyle/>
          <a:p>
            <a:pPr algn="ctr">
              <a:lnSpc>
                <a:spcPct val="80000"/>
              </a:lnSpc>
              <a:spcBef>
                <a:spcPct val="50000"/>
              </a:spcBef>
            </a:pPr>
            <a:r>
              <a:rPr lang="en-GB" sz="4400" b="1" kern="100" dirty="0">
                <a:solidFill>
                  <a:schemeClr val="accent2">
                    <a:lumMod val="75000"/>
                  </a:schemeClr>
                </a:solidFill>
                <a:effectLst/>
                <a:latin typeface="Bookman Old Style" panose="02050604050505020204" pitchFamily="18" charset="0"/>
                <a:ea typeface="Calibri" panose="020F0502020204030204" pitchFamily="34" charset="0"/>
                <a:cs typeface="Times New Roman" panose="02020603050405020304" pitchFamily="18" charset="0"/>
              </a:rPr>
              <a:t>The Efficacy of Sports Massage Intervention on Muscle Recovery after Nordic Hamstring Curl Exercise to Fatigue</a:t>
            </a:r>
          </a:p>
          <a:p>
            <a:pPr algn="ctr"/>
            <a:endParaRPr lang="en-US" sz="3600" dirty="0">
              <a:latin typeface="Bookman Old Style" panose="02050604050505020204" pitchFamily="18" charset="0"/>
            </a:endParaRPr>
          </a:p>
        </p:txBody>
      </p:sp>
      <p:sp>
        <p:nvSpPr>
          <p:cNvPr id="6" name="TextBox 5">
            <a:extLst>
              <a:ext uri="{FF2B5EF4-FFF2-40B4-BE49-F238E27FC236}">
                <a16:creationId xmlns:a16="http://schemas.microsoft.com/office/drawing/2014/main" id="{622B7F94-E930-A18B-436D-7F97206B583F}"/>
              </a:ext>
            </a:extLst>
          </p:cNvPr>
          <p:cNvSpPr txBox="1"/>
          <p:nvPr/>
        </p:nvSpPr>
        <p:spPr>
          <a:xfrm>
            <a:off x="2200600" y="5802017"/>
            <a:ext cx="14113568" cy="11070723"/>
          </a:xfrm>
          <a:prstGeom prst="rect">
            <a:avLst/>
          </a:prstGeom>
          <a:noFill/>
        </p:spPr>
        <p:txBody>
          <a:bodyPr wrap="square" rtlCol="0">
            <a:spAutoFit/>
          </a:bodyPr>
          <a:lstStyle/>
          <a:p>
            <a:pPr algn="ctr">
              <a:lnSpc>
                <a:spcPct val="80000"/>
              </a:lnSpc>
              <a:spcBef>
                <a:spcPts val="0"/>
              </a:spcBef>
            </a:pPr>
            <a:r>
              <a:rPr lang="en-GB" altLang="en-US" sz="4400" b="1" u="sng" dirty="0">
                <a:solidFill>
                  <a:schemeClr val="accent2">
                    <a:lumMod val="75000"/>
                  </a:schemeClr>
                </a:solidFill>
                <a:latin typeface="Bookman Old Style" panose="02050604050505020204" pitchFamily="18" charset="0"/>
                <a:cs typeface="+mj-cs"/>
              </a:rPr>
              <a:t>Introduction</a:t>
            </a:r>
          </a:p>
          <a:p>
            <a:pPr algn="ctr">
              <a:lnSpc>
                <a:spcPct val="80000"/>
              </a:lnSpc>
              <a:spcBef>
                <a:spcPts val="0"/>
              </a:spcBef>
            </a:pPr>
            <a:endParaRPr lang="en-GB" altLang="en-US" sz="4400" u="sng" dirty="0">
              <a:latin typeface="Arial" panose="020B0604020202020204" pitchFamily="34" charset="0"/>
              <a:cs typeface="+mj-cs"/>
            </a:endParaRPr>
          </a:p>
          <a:p>
            <a:pPr algn="just">
              <a:spcBef>
                <a:spcPct val="50000"/>
              </a:spcBef>
            </a:pP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Sports massage has been recognised as a highly effective method for alleviating muscle soreness. Its ability to improve blood flow and aid in healing promotes long-term muscle recovery, particularly after an intense exercise, such as eccentric exercise. Coaches, athletes, and therapists worldwide recognise sports massage as a therapeutic practice that accelerates the healing and regeneration of damaged skeletal muscles following strenuous physical activity </a:t>
            </a:r>
            <a:r>
              <a:rPr lang="en-GB" sz="2500" kern="0" dirty="0">
                <a:solidFill>
                  <a:srgbClr val="000000"/>
                </a:solidFill>
                <a:effectLst/>
                <a:latin typeface="Bookman Old Style" panose="02050604050505020204" pitchFamily="18" charset="0"/>
                <a:ea typeface="Times New Roman" panose="02020603050405020304" pitchFamily="18" charset="0"/>
                <a:cs typeface="Calibri" panose="020F0502020204030204" pitchFamily="34" charset="0"/>
              </a:rPr>
              <a:t>(Jönhagen et al., 2004)</a:t>
            </a: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 However, despite variations in sports massage techniques and principles across the globe, there appears to be a need for more emphasis on optimising muscular recovery. This research proposal aims to address this gap by investigating the potential benefits of sports massage in alleviating muscle fatigue and delayed onset muscle soreness (DOMS) and other eccentric-induced symptoms such as loss of muscle strength and flexibility following a demanding exercise, specifically the Nordic Hamstring exercise. The relevance of this research is clear, as it could provide evidence to support the use of sports massage in enhancing post-exercise recovery. The findings related to the impact of massage therapy on post-exercise recovery and DOMS have needed to be more consistent.</a:t>
            </a:r>
          </a:p>
          <a:p>
            <a:pPr algn="just">
              <a:spcBef>
                <a:spcPct val="50000"/>
              </a:spcBef>
            </a:pP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Further research is crucial to comprehend the effects of massage on these health-related outcomes, hence for this research trial. The widespread benefits of massage therapy for alleviating muscle soreness are well-documented. Some experts suggest that the psychological relaxation brought on by massage may trigger an analgesic response through muscle sensory receptors, thereby reducing the sensation of muscle soreness </a:t>
            </a:r>
            <a:r>
              <a:rPr lang="en-GB" sz="2500" kern="0" dirty="0">
                <a:solidFill>
                  <a:srgbClr val="000000"/>
                </a:solidFill>
                <a:effectLst/>
                <a:latin typeface="Bookman Old Style" panose="02050604050505020204" pitchFamily="18" charset="0"/>
                <a:ea typeface="Times New Roman" panose="02020603050405020304" pitchFamily="18" charset="0"/>
                <a:cs typeface="Calibri" panose="020F0502020204030204" pitchFamily="34" charset="0"/>
              </a:rPr>
              <a:t>(Kargarfard et al., 2016)</a:t>
            </a: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 Nonetheless, the precise physiological processes that underlie this phenomenon still need to be fully understood despite the promising potential of massage therapy for pain relief and muscle recovery.</a:t>
            </a:r>
            <a:endParaRPr lang="en-GB" altLang="en-US" sz="2500" dirty="0">
              <a:latin typeface="Bookman Old Style" panose="02050604050505020204" pitchFamily="18" charset="0"/>
              <a:cs typeface="+mn-cs"/>
            </a:endParaRPr>
          </a:p>
          <a:p>
            <a:endParaRPr lang="en-US" dirty="0"/>
          </a:p>
        </p:txBody>
      </p:sp>
      <p:sp>
        <p:nvSpPr>
          <p:cNvPr id="7" name="TextBox 6">
            <a:extLst>
              <a:ext uri="{FF2B5EF4-FFF2-40B4-BE49-F238E27FC236}">
                <a16:creationId xmlns:a16="http://schemas.microsoft.com/office/drawing/2014/main" id="{08564EF7-B258-826E-D2FE-27DABCDFF27D}"/>
              </a:ext>
            </a:extLst>
          </p:cNvPr>
          <p:cNvSpPr txBox="1"/>
          <p:nvPr/>
        </p:nvSpPr>
        <p:spPr>
          <a:xfrm>
            <a:off x="2200600" y="17179280"/>
            <a:ext cx="14113568" cy="16084403"/>
          </a:xfrm>
          <a:prstGeom prst="rect">
            <a:avLst/>
          </a:prstGeom>
          <a:noFill/>
        </p:spPr>
        <p:txBody>
          <a:bodyPr wrap="square" rtlCol="0">
            <a:spAutoFit/>
          </a:bodyPr>
          <a:lstStyle/>
          <a:p>
            <a:pPr algn="ctr">
              <a:lnSpc>
                <a:spcPct val="80000"/>
              </a:lnSpc>
            </a:pPr>
            <a:r>
              <a:rPr lang="en-GB" altLang="en-US" sz="4400" b="1" u="sng" dirty="0">
                <a:solidFill>
                  <a:schemeClr val="accent2">
                    <a:lumMod val="75000"/>
                  </a:schemeClr>
                </a:solidFill>
                <a:latin typeface="Bookman Old Style" panose="02050604050505020204" pitchFamily="18" charset="0"/>
              </a:rPr>
              <a:t>Aims and Method</a:t>
            </a:r>
          </a:p>
          <a:p>
            <a:endParaRPr lang="en-GB" altLang="en-US" sz="3200" b="1" u="sng" dirty="0">
              <a:solidFill>
                <a:schemeClr val="accent2">
                  <a:lumMod val="75000"/>
                </a:schemeClr>
              </a:solidFill>
              <a:latin typeface="Bookman Old Style" panose="02050604050505020204" pitchFamily="18" charset="0"/>
            </a:endParaRPr>
          </a:p>
          <a:p>
            <a:r>
              <a:rPr lang="en-GB" altLang="en-US" sz="3200" b="1" u="sng" dirty="0">
                <a:solidFill>
                  <a:schemeClr val="accent2">
                    <a:lumMod val="75000"/>
                  </a:schemeClr>
                </a:solidFill>
                <a:latin typeface="Bookman Old Style" panose="02050604050505020204" pitchFamily="18" charset="0"/>
              </a:rPr>
              <a:t>Aims</a:t>
            </a:r>
          </a:p>
          <a:p>
            <a:endParaRPr lang="en-GB" altLang="en-US" sz="3200" b="1" u="sng" dirty="0">
              <a:solidFill>
                <a:schemeClr val="accent2">
                  <a:lumMod val="75000"/>
                </a:schemeClr>
              </a:solidFill>
              <a:latin typeface="Bookman Old Style" panose="02050604050505020204" pitchFamily="18" charset="0"/>
            </a:endParaRPr>
          </a:p>
          <a:p>
            <a:pPr algn="just"/>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Sports massage is an essential part of athletes’ recovery as it is believed to alleviate muscle fatigue and soreness symptoms associated with DOMS after an intense eccentric exercise. However, only a few studies have shown and provided evidence of its efficacy in muscle recovery, pain and discomfort, muscle strength and flexibility. It has been hypothesised that sports massage can provide pain relief and enhance muscle recovery from eccentric-induced symptoms, including, but not limited to, muscle fatigue, soreness, loss of strength, stiffness, and reduced flexibility. The mechanism of action is believed to be the increase of blood flow and the reduction of inflammation in the affected muscles. As a result, this research study aimed to investigate the effects of a brief 10-minute sports massage treatment on the Hamstring muscle group after an eccentric exercise to fatigue to assess intramuscular soreness, pain, and swelling in the semitendinosus, semimembranosus, and bicep femoris muscles following bilateral Nordic Hamstring Eccentric Exercise. The practical implications of this study are significant, as it could provide evidence supporting the research hypothesis that sports massage can aid the recovery process of muscle fatigue and soreness, stiffness, and flexibility, as well as muscle strength following a Nordic Hamstring eccentric exercise.</a:t>
            </a:r>
          </a:p>
          <a:p>
            <a:pPr algn="just"/>
            <a:endParaRPr lang="en-GB" sz="3200" b="1" u="sng" kern="100" dirty="0">
              <a:solidFill>
                <a:schemeClr val="accent2">
                  <a:lumMod val="75000"/>
                </a:schemeClr>
              </a:solidFill>
              <a:latin typeface="Bookman Old Style" panose="02050604050505020204" pitchFamily="18" charset="0"/>
              <a:ea typeface="Calibri" panose="020F0502020204030204" pitchFamily="34" charset="0"/>
              <a:cs typeface="Calibri" panose="020F0502020204030204" pitchFamily="34" charset="0"/>
            </a:endParaRPr>
          </a:p>
          <a:p>
            <a:pPr algn="just"/>
            <a:r>
              <a:rPr lang="en-GB" sz="3200" b="1" u="sng" kern="100" dirty="0">
                <a:solidFill>
                  <a:schemeClr val="accent2">
                    <a:lumMod val="75000"/>
                  </a:schemeClr>
                </a:solidFill>
                <a:effectLst/>
                <a:latin typeface="Bookman Old Style" panose="02050604050505020204" pitchFamily="18" charset="0"/>
                <a:ea typeface="Calibri" panose="020F0502020204030204" pitchFamily="34" charset="0"/>
                <a:cs typeface="Calibri" panose="020F0502020204030204" pitchFamily="34" charset="0"/>
              </a:rPr>
              <a:t>Method</a:t>
            </a:r>
          </a:p>
          <a:p>
            <a:pPr algn="just"/>
            <a:endParaRPr lang="en-GB" sz="3200" b="1" u="sng" kern="100" dirty="0">
              <a:solidFill>
                <a:schemeClr val="accent2">
                  <a:lumMod val="75000"/>
                </a:schemeClr>
              </a:solidFill>
              <a:effectLst/>
              <a:latin typeface="Bookman Old Style" panose="02050604050505020204" pitchFamily="18"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Sixtee</a:t>
            </a:r>
            <a:r>
              <a:rPr lang="en-GB" sz="2500" kern="100" dirty="0">
                <a:latin typeface="Bookman Old Style" panose="02050604050505020204" pitchFamily="18" charset="0"/>
                <a:ea typeface="Calibri" panose="020F0502020204030204" pitchFamily="34" charset="0"/>
                <a:cs typeface="Calibri" panose="020F0502020204030204" pitchFamily="34" charset="0"/>
              </a:rPr>
              <a:t>n </a:t>
            </a: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subjects volunteered to participate in this research, eight from the massage group and eight from the control group.</a:t>
            </a:r>
          </a:p>
          <a:p>
            <a:pPr marL="342900" indent="-342900">
              <a:buFont typeface="Arial" panose="020B0604020202020204" pitchFamily="34" charset="0"/>
              <a:buChar char="•"/>
            </a:pPr>
            <a:r>
              <a:rPr lang="en-GB" sz="2500" kern="100" dirty="0">
                <a:latin typeface="Bookman Old Style" panose="02050604050505020204" pitchFamily="18" charset="0"/>
                <a:ea typeface="Calibri" panose="020F0502020204030204" pitchFamily="34" charset="0"/>
                <a:cs typeface="Calibri" panose="020F0502020204030204" pitchFamily="34" charset="0"/>
              </a:rPr>
              <a:t>Informed consents were obtained during the clinical assessments.</a:t>
            </a: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 </a:t>
            </a:r>
          </a:p>
          <a:p>
            <a:pPr marL="342900" indent="-342900">
              <a:buFont typeface="Arial" panose="020B0604020202020204" pitchFamily="34" charset="0"/>
              <a:buChar char="•"/>
            </a:pPr>
            <a:r>
              <a:rPr lang="en-GB" sz="2500" kern="100" dirty="0">
                <a:latin typeface="Bookman Old Style" panose="02050604050505020204" pitchFamily="18" charset="0"/>
                <a:ea typeface="Calibri" panose="020F0502020204030204" pitchFamily="34" charset="0"/>
                <a:cs typeface="Calibri" panose="020F0502020204030204" pitchFamily="34" charset="0"/>
              </a:rPr>
              <a:t>All 16 participants </a:t>
            </a: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performed an eccentric exercise: one set of 10 reps of Nordic hamstring curl exercise to fatigue or failure. </a:t>
            </a:r>
          </a:p>
          <a:p>
            <a:pPr marL="342900" indent="-342900">
              <a:buFont typeface="Arial" panose="020B0604020202020204" pitchFamily="34" charset="0"/>
              <a:buChar char="•"/>
            </a:pP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The massage group received a 10-minute bilateral sports massage on the hamstring muscle group. Subjects were treated once daily for 72 hours.</a:t>
            </a:r>
          </a:p>
          <a:p>
            <a:pPr marL="342900" indent="-342900">
              <a:buFont typeface="Arial" panose="020B0604020202020204" pitchFamily="34" charset="0"/>
              <a:buChar char="•"/>
            </a:pPr>
            <a:r>
              <a:rPr lang="en-GB" sz="2500" kern="100" dirty="0">
                <a:latin typeface="Bookman Old Style" panose="02050604050505020204" pitchFamily="18" charset="0"/>
                <a:ea typeface="Calibri" panose="020F0502020204030204" pitchFamily="34" charset="0"/>
                <a:cs typeface="Calibri" panose="020F0502020204030204" pitchFamily="34" charset="0"/>
              </a:rPr>
              <a:t>The control group was advised to continue their daily activities but avoid the strenuous exercises to help with muscle recovery. The CG was then assessed once daily for 72 hours.</a:t>
            </a:r>
          </a:p>
          <a:p>
            <a:pPr marL="342900" indent="-342900">
              <a:buFont typeface="Arial" panose="020B0604020202020204" pitchFamily="34" charset="0"/>
              <a:buChar char="•"/>
            </a:pP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 The VAS pain scale was used as a quantifier for the pain score, Nordbord for the hamstring strength test, and the single-leg raise test for the hamstring flexibility. All data collected were analysed using SPSS and i</a:t>
            </a:r>
            <a:r>
              <a:rPr lang="en-GB" sz="2500" kern="100" dirty="0">
                <a:latin typeface="Bookman Old Style" panose="02050604050505020204" pitchFamily="18" charset="0"/>
                <a:ea typeface="Calibri" panose="020F0502020204030204" pitchFamily="34" charset="0"/>
                <a:cs typeface="Calibri" panose="020F0502020204030204" pitchFamily="34" charset="0"/>
              </a:rPr>
              <a:t>ndependent and Paired T-tests. </a:t>
            </a:r>
            <a:endParaRPr lang="en-GB" sz="2500" kern="100" dirty="0">
              <a:effectLst/>
              <a:latin typeface="Bookman Old Style" panose="02050604050505020204" pitchFamily="18" charset="0"/>
              <a:ea typeface="Calibri" panose="020F0502020204030204" pitchFamily="34" charset="0"/>
              <a:cs typeface="Times New Roman" panose="02020603050405020304" pitchFamily="18" charset="0"/>
            </a:endParaRPr>
          </a:p>
          <a:p>
            <a:pPr algn="just"/>
            <a:endParaRPr lang="en-GB" sz="2500" kern="100" dirty="0">
              <a:solidFill>
                <a:schemeClr val="accent2">
                  <a:lumMod val="75000"/>
                </a:schemeClr>
              </a:solidFill>
              <a:effectLst/>
              <a:latin typeface="Bookman Old Style" panose="02050604050505020204" pitchFamily="18" charset="0"/>
              <a:ea typeface="Calibri" panose="020F0502020204030204" pitchFamily="34" charset="0"/>
              <a:cs typeface="Times New Roman" panose="02020603050405020304" pitchFamily="18" charset="0"/>
            </a:endParaRPr>
          </a:p>
          <a:p>
            <a:pPr algn="just"/>
            <a:endParaRPr lang="en-GB" sz="1800" kern="100" dirty="0">
              <a:effectLst/>
              <a:latin typeface="Bookman Old Style" panose="02050604050505020204" pitchFamily="18" charset="0"/>
              <a:ea typeface="Calibri" panose="020F0502020204030204" pitchFamily="34" charset="0"/>
              <a:cs typeface="Times New Roman" panose="02020603050405020304" pitchFamily="18" charset="0"/>
            </a:endParaRPr>
          </a:p>
          <a:p>
            <a:pPr>
              <a:lnSpc>
                <a:spcPct val="80000"/>
              </a:lnSpc>
              <a:spcBef>
                <a:spcPct val="50000"/>
              </a:spcBef>
            </a:pPr>
            <a:endParaRPr lang="en-GB" altLang="en-US" sz="2000" dirty="0">
              <a:latin typeface="Bookman Old Style" panose="02050604050505020204" pitchFamily="18" charset="0"/>
            </a:endParaRPr>
          </a:p>
          <a:p>
            <a:endParaRPr lang="en-US" dirty="0"/>
          </a:p>
        </p:txBody>
      </p:sp>
      <p:sp>
        <p:nvSpPr>
          <p:cNvPr id="25" name="TextBox 24">
            <a:extLst>
              <a:ext uri="{FF2B5EF4-FFF2-40B4-BE49-F238E27FC236}">
                <a16:creationId xmlns:a16="http://schemas.microsoft.com/office/drawing/2014/main" id="{3DD97C0A-4662-843D-5E22-BF020B740FCC}"/>
              </a:ext>
            </a:extLst>
          </p:cNvPr>
          <p:cNvSpPr txBox="1"/>
          <p:nvPr/>
        </p:nvSpPr>
        <p:spPr>
          <a:xfrm>
            <a:off x="17538304" y="5802016"/>
            <a:ext cx="15697744" cy="2954655"/>
          </a:xfrm>
          <a:prstGeom prst="rect">
            <a:avLst/>
          </a:prstGeom>
          <a:noFill/>
        </p:spPr>
        <p:txBody>
          <a:bodyPr wrap="square" rtlCol="0">
            <a:spAutoFit/>
          </a:bodyPr>
          <a:lstStyle/>
          <a:p>
            <a:pPr algn="ctr"/>
            <a:r>
              <a:rPr lang="en-GB" sz="4400" b="1" u="sng" kern="100" dirty="0">
                <a:solidFill>
                  <a:schemeClr val="accent2">
                    <a:lumMod val="75000"/>
                  </a:schemeClr>
                </a:solidFill>
                <a:effectLst/>
                <a:latin typeface="Bookman Old Style" panose="02050604050505020204" pitchFamily="18" charset="0"/>
                <a:ea typeface="Calibri" panose="020F0502020204030204" pitchFamily="34" charset="0"/>
                <a:cs typeface="Times New Roman" panose="02020603050405020304" pitchFamily="18" charset="0"/>
              </a:rPr>
              <a:t>Results</a:t>
            </a:r>
          </a:p>
          <a:p>
            <a:pPr algn="just"/>
            <a:endParaRPr lang="en-GB" sz="2500" kern="100" dirty="0">
              <a:latin typeface="Bookman Old Style" panose="02050604050505020204" pitchFamily="18" charset="0"/>
              <a:ea typeface="Calibri" panose="020F0502020204030204" pitchFamily="34" charset="0"/>
              <a:cs typeface="Times New Roman" panose="02020603050405020304" pitchFamily="18" charset="0"/>
            </a:endParaRPr>
          </a:p>
          <a:p>
            <a:pPr algn="just"/>
            <a:r>
              <a:rPr lang="en-GB" sz="2500" kern="100" dirty="0">
                <a:effectLst/>
                <a:latin typeface="Bookman Old Style" panose="02050604050505020204" pitchFamily="18" charset="0"/>
                <a:ea typeface="Calibri" panose="020F0502020204030204" pitchFamily="34" charset="0"/>
                <a:cs typeface="Times New Roman" panose="02020603050405020304" pitchFamily="18" charset="0"/>
              </a:rPr>
              <a:t>This study demonstrated that sports massage does not appear to have any local effects on reducing pain symptoms, muscle strength, and flexibility during recovery after an intense Nordic Eccentric Exercise to the hamstring muscle group.</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2400" b="1" dirty="0">
                <a:latin typeface="Bookman Old Style" panose="02050604050505020204" pitchFamily="18" charset="0"/>
              </a:rPr>
              <a:t>Graph 1: </a:t>
            </a:r>
          </a:p>
        </p:txBody>
      </p:sp>
      <p:pic>
        <p:nvPicPr>
          <p:cNvPr id="30" name="Picture 29" descr="A graph of a pain group&#10;&#10;Description automatically generated">
            <a:extLst>
              <a:ext uri="{FF2B5EF4-FFF2-40B4-BE49-F238E27FC236}">
                <a16:creationId xmlns:a16="http://schemas.microsoft.com/office/drawing/2014/main" id="{FEDFD817-B176-AB5E-D2D4-FB5A6D8541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38304" y="8730429"/>
            <a:ext cx="8064896" cy="4128372"/>
          </a:xfrm>
          <a:prstGeom prst="rect">
            <a:avLst/>
          </a:prstGeom>
        </p:spPr>
      </p:pic>
      <p:sp>
        <p:nvSpPr>
          <p:cNvPr id="31" name="TextBox 30">
            <a:extLst>
              <a:ext uri="{FF2B5EF4-FFF2-40B4-BE49-F238E27FC236}">
                <a16:creationId xmlns:a16="http://schemas.microsoft.com/office/drawing/2014/main" id="{FFEAF8EC-F607-F486-2317-7ED7173DB611}"/>
              </a:ext>
            </a:extLst>
          </p:cNvPr>
          <p:cNvSpPr txBox="1"/>
          <p:nvPr/>
        </p:nvSpPr>
        <p:spPr>
          <a:xfrm>
            <a:off x="25891232" y="8756671"/>
            <a:ext cx="7344816" cy="4985980"/>
          </a:xfrm>
          <a:prstGeom prst="rect">
            <a:avLst/>
          </a:prstGeom>
          <a:noFill/>
        </p:spPr>
        <p:txBody>
          <a:bodyPr wrap="square" rtlCol="0">
            <a:spAutoFit/>
          </a:bodyPr>
          <a:lstStyle/>
          <a:p>
            <a:pPr algn="just"/>
            <a:r>
              <a:rPr lang="en-GB" sz="2500" kern="100" dirty="0">
                <a:effectLst/>
                <a:latin typeface="Bookman Old Style" panose="02050604050505020204" pitchFamily="18" charset="0"/>
                <a:ea typeface="Calibri" panose="020F0502020204030204" pitchFamily="34" charset="0"/>
                <a:cs typeface="Times New Roman" panose="02020603050405020304" pitchFamily="18" charset="0"/>
              </a:rPr>
              <a:t>*Graph 1 represents the VAS pain scales of the massage and control groups. Notably, the pain score is at its peak in the 48</a:t>
            </a:r>
            <a:r>
              <a:rPr lang="en-GB" sz="2500" kern="100" baseline="30000" dirty="0">
                <a:effectLst/>
                <a:latin typeface="Bookman Old Style" panose="02050604050505020204" pitchFamily="18" charset="0"/>
                <a:ea typeface="Calibri" panose="020F0502020204030204" pitchFamily="34" charset="0"/>
                <a:cs typeface="Times New Roman" panose="02020603050405020304" pitchFamily="18" charset="0"/>
              </a:rPr>
              <a:t>th</a:t>
            </a:r>
            <a:r>
              <a:rPr lang="en-GB" sz="2500" kern="100" dirty="0">
                <a:effectLst/>
                <a:latin typeface="Bookman Old Style" panose="02050604050505020204" pitchFamily="18" charset="0"/>
                <a:ea typeface="Calibri" panose="020F0502020204030204" pitchFamily="34" charset="0"/>
                <a:cs typeface="Times New Roman" panose="02020603050405020304" pitchFamily="18" charset="0"/>
              </a:rPr>
              <a:t> hour of recovery for both groups. While the massage group’s 72-hour pain decreased drastically, the control group's remains relatively high. This suggests that sports massage does not decrease pain and discomfort during recovery.</a:t>
            </a:r>
          </a:p>
          <a:p>
            <a:pPr algn="just"/>
            <a:endParaRPr lang="en-GB" sz="2500" kern="100" dirty="0">
              <a:latin typeface="Bookman Old Style" panose="02050604050505020204" pitchFamily="18" charset="0"/>
              <a:ea typeface="Calibri" panose="020F0502020204030204" pitchFamily="34" charset="0"/>
              <a:cs typeface="Times New Roman" panose="02020603050405020304" pitchFamily="18" charset="0"/>
            </a:endParaRPr>
          </a:p>
          <a:p>
            <a:pPr algn="just"/>
            <a:endParaRPr lang="en-GB" sz="2500" b="1" kern="100" dirty="0">
              <a:effectLst/>
              <a:latin typeface="Bookman Old Style" panose="02050604050505020204" pitchFamily="18" charset="0"/>
              <a:ea typeface="Calibri" panose="020F0502020204030204" pitchFamily="34" charset="0"/>
              <a:cs typeface="Times New Roman" panose="02020603050405020304" pitchFamily="18" charset="0"/>
            </a:endParaRPr>
          </a:p>
          <a:p>
            <a:pPr algn="just"/>
            <a:r>
              <a:rPr lang="en-GB" sz="2500" b="1" kern="100" dirty="0">
                <a:effectLst/>
                <a:latin typeface="Bookman Old Style" panose="02050604050505020204" pitchFamily="18" charset="0"/>
                <a:ea typeface="Calibri" panose="020F0502020204030204" pitchFamily="34" charset="0"/>
                <a:cs typeface="Times New Roman" panose="02020603050405020304" pitchFamily="18" charset="0"/>
              </a:rPr>
              <a:t>Graph 2:</a:t>
            </a:r>
          </a:p>
          <a:p>
            <a:endParaRPr lang="en-US" dirty="0"/>
          </a:p>
        </p:txBody>
      </p:sp>
      <p:pic>
        <p:nvPicPr>
          <p:cNvPr id="33" name="Picture 32" descr="A graph of different colored bars&#10;&#10;Description automatically generated">
            <a:extLst>
              <a:ext uri="{FF2B5EF4-FFF2-40B4-BE49-F238E27FC236}">
                <a16:creationId xmlns:a16="http://schemas.microsoft.com/office/drawing/2014/main" id="{09480ABF-8619-2C05-A814-19CFBD584D3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71152" y="13434864"/>
            <a:ext cx="8064896" cy="4128372"/>
          </a:xfrm>
          <a:prstGeom prst="rect">
            <a:avLst/>
          </a:prstGeom>
        </p:spPr>
      </p:pic>
      <p:sp>
        <p:nvSpPr>
          <p:cNvPr id="35" name="TextBox 34">
            <a:extLst>
              <a:ext uri="{FF2B5EF4-FFF2-40B4-BE49-F238E27FC236}">
                <a16:creationId xmlns:a16="http://schemas.microsoft.com/office/drawing/2014/main" id="{EEC9C7BD-C3FD-2B79-EB92-2DA4D9816AA4}"/>
              </a:ext>
            </a:extLst>
          </p:cNvPr>
          <p:cNvSpPr txBox="1"/>
          <p:nvPr/>
        </p:nvSpPr>
        <p:spPr>
          <a:xfrm>
            <a:off x="17538304" y="13434864"/>
            <a:ext cx="7200800" cy="4985980"/>
          </a:xfrm>
          <a:prstGeom prst="rect">
            <a:avLst/>
          </a:prstGeom>
          <a:noFill/>
        </p:spPr>
        <p:txBody>
          <a:bodyPr wrap="square" rtlCol="0">
            <a:spAutoFit/>
          </a:bodyPr>
          <a:lstStyle/>
          <a:p>
            <a:pPr algn="just"/>
            <a:r>
              <a:rPr lang="en-GB" sz="2500" kern="100" dirty="0">
                <a:effectLst/>
                <a:latin typeface="Bookman Old Style" panose="02050604050505020204" pitchFamily="18" charset="0"/>
                <a:ea typeface="Calibri" panose="020F0502020204030204" pitchFamily="34" charset="0"/>
                <a:cs typeface="Times New Roman" panose="02020603050405020304" pitchFamily="18" charset="0"/>
              </a:rPr>
              <a:t>*Graph 2 displays the results of the Nordic Hamstring Strength Test for both the massage and control groups. The graphs' bars are mostly the same heights, indicating no significant differences in strength performance between the two groups. Therefore, the graph demonstrates that sports massage does not affect or improve strength performance.</a:t>
            </a:r>
            <a:endParaRPr lang="en-GB" sz="2500" kern="100" dirty="0">
              <a:latin typeface="Bookman Old Style" panose="02050604050505020204" pitchFamily="18" charset="0"/>
              <a:ea typeface="Calibri" panose="020F0502020204030204" pitchFamily="34" charset="0"/>
              <a:cs typeface="Times New Roman" panose="02020603050405020304" pitchFamily="18" charset="0"/>
            </a:endParaRPr>
          </a:p>
          <a:p>
            <a:pPr algn="just"/>
            <a:endParaRPr lang="en-GB" sz="2500" kern="100" dirty="0">
              <a:effectLst/>
              <a:latin typeface="Bookman Old Style" panose="02050604050505020204" pitchFamily="18" charset="0"/>
              <a:ea typeface="Calibri" panose="020F0502020204030204" pitchFamily="34" charset="0"/>
              <a:cs typeface="Times New Roman" panose="02020603050405020304" pitchFamily="18" charset="0"/>
            </a:endParaRPr>
          </a:p>
          <a:p>
            <a:pPr algn="just"/>
            <a:endParaRPr lang="en-GB" sz="2500" kern="100" dirty="0">
              <a:latin typeface="Bookman Old Style" panose="02050604050505020204" pitchFamily="18" charset="0"/>
              <a:ea typeface="Calibri" panose="020F0502020204030204" pitchFamily="34" charset="0"/>
              <a:cs typeface="Times New Roman" panose="02020603050405020304" pitchFamily="18" charset="0"/>
            </a:endParaRPr>
          </a:p>
          <a:p>
            <a:pPr algn="just"/>
            <a:r>
              <a:rPr lang="en-GB" sz="2500" b="1" kern="100" dirty="0">
                <a:latin typeface="Bookman Old Style" panose="02050604050505020204" pitchFamily="18" charset="0"/>
                <a:ea typeface="Calibri" panose="020F0502020204030204" pitchFamily="34" charset="0"/>
                <a:cs typeface="Times New Roman" panose="02020603050405020304" pitchFamily="18" charset="0"/>
              </a:rPr>
              <a:t>Graph 3:</a:t>
            </a:r>
            <a:endParaRPr lang="en-GB" sz="2500" b="1" kern="100" dirty="0">
              <a:effectLst/>
              <a:latin typeface="Bookman Old Style" panose="02050604050505020204" pitchFamily="18" charset="0"/>
              <a:ea typeface="Calibri" panose="020F0502020204030204" pitchFamily="34" charset="0"/>
              <a:cs typeface="Times New Roman" panose="02020603050405020304" pitchFamily="18" charset="0"/>
            </a:endParaRPr>
          </a:p>
          <a:p>
            <a:endParaRPr lang="en-US" dirty="0"/>
          </a:p>
        </p:txBody>
      </p:sp>
      <p:pic>
        <p:nvPicPr>
          <p:cNvPr id="37" name="Picture 36" descr="A graph of a group&#10;&#10;Description automatically generated with medium confidence">
            <a:extLst>
              <a:ext uri="{FF2B5EF4-FFF2-40B4-BE49-F238E27FC236}">
                <a16:creationId xmlns:a16="http://schemas.microsoft.com/office/drawing/2014/main" id="{C24A7ABD-7AEF-3B9B-590A-6E4C26868B7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538304" y="18130151"/>
            <a:ext cx="8064896" cy="4128371"/>
          </a:xfrm>
          <a:prstGeom prst="rect">
            <a:avLst/>
          </a:prstGeom>
        </p:spPr>
      </p:pic>
      <p:sp>
        <p:nvSpPr>
          <p:cNvPr id="41" name="TextBox 40">
            <a:extLst>
              <a:ext uri="{FF2B5EF4-FFF2-40B4-BE49-F238E27FC236}">
                <a16:creationId xmlns:a16="http://schemas.microsoft.com/office/drawing/2014/main" id="{2BFE9EBF-E53E-2A58-CE36-B3CFF290F7FA}"/>
              </a:ext>
            </a:extLst>
          </p:cNvPr>
          <p:cNvSpPr txBox="1"/>
          <p:nvPr/>
        </p:nvSpPr>
        <p:spPr>
          <a:xfrm>
            <a:off x="25891232" y="18420844"/>
            <a:ext cx="7344816" cy="3554819"/>
          </a:xfrm>
          <a:prstGeom prst="rect">
            <a:avLst/>
          </a:prstGeom>
          <a:noFill/>
        </p:spPr>
        <p:txBody>
          <a:bodyPr wrap="square" rtlCol="0">
            <a:spAutoFit/>
          </a:bodyPr>
          <a:lstStyle/>
          <a:p>
            <a:pPr algn="just"/>
            <a:r>
              <a:rPr lang="en-GB" sz="2500" kern="100" dirty="0">
                <a:effectLst/>
                <a:latin typeface="Bookman Old Style" panose="02050604050505020204" pitchFamily="18" charset="0"/>
                <a:ea typeface="Calibri" panose="020F0502020204030204" pitchFamily="34" charset="0"/>
                <a:cs typeface="Times New Roman" panose="02020603050405020304" pitchFamily="18" charset="0"/>
              </a:rPr>
              <a:t>*</a:t>
            </a:r>
            <a:r>
              <a:rPr lang="en-GB" sz="2500" kern="100" dirty="0">
                <a:latin typeface="Bookman Old Style" panose="02050604050505020204" pitchFamily="18" charset="0"/>
                <a:ea typeface="Calibri" panose="020F0502020204030204" pitchFamily="34" charset="0"/>
                <a:cs typeface="Times New Roman" panose="02020603050405020304" pitchFamily="18" charset="0"/>
              </a:rPr>
              <a:t>Graph 3 illustrates the results of the single-leg raise test used to measure hamstring flexibility in both the massage and control groups. The comparison of the two groups reveals that there is no significant difference in terms of SLR. Therefore, the graph suggests that sports massage does not enhance the performance of single-leg raises nor improve hamstring flexibility.</a:t>
            </a:r>
            <a:endParaRPr lang="en-US" dirty="0"/>
          </a:p>
        </p:txBody>
      </p:sp>
      <p:sp>
        <p:nvSpPr>
          <p:cNvPr id="43" name="TextBox 42">
            <a:extLst>
              <a:ext uri="{FF2B5EF4-FFF2-40B4-BE49-F238E27FC236}">
                <a16:creationId xmlns:a16="http://schemas.microsoft.com/office/drawing/2014/main" id="{99475DC8-1DB4-73B8-A9DB-91CE7589BE19}"/>
              </a:ext>
            </a:extLst>
          </p:cNvPr>
          <p:cNvSpPr txBox="1"/>
          <p:nvPr/>
        </p:nvSpPr>
        <p:spPr>
          <a:xfrm>
            <a:off x="17538304" y="23227952"/>
            <a:ext cx="15697744" cy="6247864"/>
          </a:xfrm>
          <a:prstGeom prst="rect">
            <a:avLst/>
          </a:prstGeom>
          <a:noFill/>
        </p:spPr>
        <p:txBody>
          <a:bodyPr wrap="square" rtlCol="0">
            <a:spAutoFit/>
          </a:bodyPr>
          <a:lstStyle/>
          <a:p>
            <a:r>
              <a:rPr lang="en-GB" sz="2500" dirty="0">
                <a:effectLst/>
                <a:latin typeface="Bookman Old Style" panose="02050604050505020204" pitchFamily="18" charset="0"/>
                <a:ea typeface="Calibri" panose="020F0502020204030204" pitchFamily="34" charset="0"/>
              </a:rPr>
              <a:t>The Paired Sample T-test provided and evaluated the statistical significance of the mean difference between paired observations for the Massage Group (MG) and the Control Group (CG).</a:t>
            </a:r>
            <a:r>
              <a:rPr lang="en-GB" sz="2500" dirty="0">
                <a:effectLst/>
                <a:latin typeface="Bookman Old Style" panose="02050604050505020204" pitchFamily="18" charset="0"/>
              </a:rPr>
              <a:t> </a:t>
            </a: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This includes the VAS Pain Score, The Nordic Hamstring Strength Test,  and the Single-Leg Raise Test.</a:t>
            </a:r>
          </a:p>
          <a:p>
            <a:endParaRPr lang="en-GB" sz="2500" kern="100" dirty="0">
              <a:latin typeface="Bookman Old Style" panose="02050604050505020204" pitchFamily="18" charset="0"/>
              <a:ea typeface="Calibri" panose="020F0502020204030204" pitchFamily="34" charset="0"/>
              <a:cs typeface="Calibri" panose="020F0502020204030204" pitchFamily="34" charset="0"/>
            </a:endParaRPr>
          </a:p>
          <a:p>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The Paired Sample T-Test suggests that:</a:t>
            </a:r>
          </a:p>
          <a:p>
            <a:pPr marL="342900" indent="-342900">
              <a:buFont typeface="Arial" panose="020B0604020202020204" pitchFamily="34" charset="0"/>
              <a:buChar char="•"/>
            </a:pPr>
            <a:r>
              <a:rPr lang="en-GB" sz="2500" dirty="0">
                <a:effectLst/>
                <a:latin typeface="Bookman Old Style" panose="02050604050505020204" pitchFamily="18" charset="0"/>
                <a:ea typeface="Calibri" panose="020F0502020204030204" pitchFamily="34" charset="0"/>
              </a:rPr>
              <a:t>The VAS pain scores for the massage and control groups are not significantly different. The pain improvement table shows that whether the participants received the intervention or not, their pain scores improved throughout the 3-day recovery period.</a:t>
            </a:r>
          </a:p>
          <a:p>
            <a:pPr marL="342900" indent="-342900">
              <a:buFont typeface="Arial" panose="020B0604020202020204" pitchFamily="34" charset="0"/>
              <a:buChar char="•"/>
            </a:pPr>
            <a:r>
              <a:rPr lang="en-GB" sz="2500" dirty="0">
                <a:effectLst/>
                <a:latin typeface="Bookman Old Style" panose="02050604050505020204" pitchFamily="18" charset="0"/>
              </a:rPr>
              <a:t> The Nordic Hamstring Strength Test shows no significant differences. The strength did not differ between the massage group and the control group.</a:t>
            </a:r>
          </a:p>
          <a:p>
            <a:pPr marL="342900" indent="-342900">
              <a:buFont typeface="Arial" panose="020B0604020202020204" pitchFamily="34" charset="0"/>
              <a:buChar char="•"/>
            </a:pPr>
            <a:r>
              <a:rPr lang="en-GB" sz="2500" kern="100" dirty="0">
                <a:latin typeface="Bookman Old Style" panose="02050604050505020204" pitchFamily="18" charset="0"/>
                <a:ea typeface="Calibri" panose="020F0502020204030204" pitchFamily="34" charset="0"/>
                <a:cs typeface="Times New Roman" panose="02020603050405020304" pitchFamily="18" charset="0"/>
              </a:rPr>
              <a:t>The SLR test also did not show significant differences. </a:t>
            </a:r>
          </a:p>
          <a:p>
            <a:endParaRPr lang="en-GB" sz="2500" kern="100" dirty="0">
              <a:latin typeface="Bookman Old Style" panose="02050604050505020204" pitchFamily="18" charset="0"/>
              <a:ea typeface="Calibri" panose="020F0502020204030204" pitchFamily="34" charset="0"/>
              <a:cs typeface="Times New Roman" panose="02020603050405020304" pitchFamily="18" charset="0"/>
            </a:endParaRPr>
          </a:p>
          <a:p>
            <a:r>
              <a:rPr lang="en-GB" sz="2500" kern="100" dirty="0">
                <a:effectLst/>
                <a:latin typeface="Bookman Old Style" panose="02050604050505020204" pitchFamily="18" charset="0"/>
                <a:ea typeface="Calibri" panose="020F0502020204030204" pitchFamily="34" charset="0"/>
                <a:cs typeface="Times New Roman" panose="02020603050405020304" pitchFamily="18" charset="0"/>
              </a:rPr>
              <a:t>The </a:t>
            </a:r>
            <a:r>
              <a:rPr lang="en-GB" sz="2500" kern="100" dirty="0">
                <a:latin typeface="Bookman Old Style" panose="02050604050505020204" pitchFamily="18" charset="0"/>
                <a:ea typeface="Calibri" panose="020F0502020204030204" pitchFamily="34" charset="0"/>
                <a:cs typeface="Times New Roman" panose="02020603050405020304" pitchFamily="18" charset="0"/>
              </a:rPr>
              <a:t>Independent Sample T-test also suggests that all quantifiers, the VAS pain scale, the Nordic Strength test, and the SLR test, show no significant differences between the 24-, 48-, and 72-hour recovery periods.</a:t>
            </a:r>
            <a:endParaRPr lang="en-GB" sz="2500" kern="100" dirty="0">
              <a:effectLst/>
              <a:latin typeface="Bookman Old Style" panose="02050604050505020204" pitchFamily="18" charset="0"/>
              <a:ea typeface="Calibri" panose="020F0502020204030204" pitchFamily="34" charset="0"/>
              <a:cs typeface="Times New Roman" panose="02020603050405020304" pitchFamily="18" charset="0"/>
            </a:endParaRPr>
          </a:p>
          <a:p>
            <a:endParaRPr lang="en-US" sz="2500" dirty="0">
              <a:latin typeface="Bookman Old Style" panose="02050604050505020204" pitchFamily="18" charset="0"/>
            </a:endParaRPr>
          </a:p>
        </p:txBody>
      </p:sp>
      <p:sp>
        <p:nvSpPr>
          <p:cNvPr id="47" name="TextBox 46">
            <a:extLst>
              <a:ext uri="{FF2B5EF4-FFF2-40B4-BE49-F238E27FC236}">
                <a16:creationId xmlns:a16="http://schemas.microsoft.com/office/drawing/2014/main" id="{1A86F1C0-1BFE-D04B-EFA4-930E183C3969}"/>
              </a:ext>
            </a:extLst>
          </p:cNvPr>
          <p:cNvSpPr txBox="1"/>
          <p:nvPr/>
        </p:nvSpPr>
        <p:spPr>
          <a:xfrm>
            <a:off x="34676208" y="5081936"/>
            <a:ext cx="15985776" cy="19225712"/>
          </a:xfrm>
          <a:prstGeom prst="rect">
            <a:avLst/>
          </a:prstGeom>
          <a:noFill/>
        </p:spPr>
        <p:txBody>
          <a:bodyPr wrap="square" rtlCol="0">
            <a:spAutoFit/>
          </a:bodyPr>
          <a:lstStyle/>
          <a:p>
            <a:pPr algn="ctr"/>
            <a:endParaRPr lang="en-GB" sz="4400" b="1" u="sng" kern="0" dirty="0">
              <a:solidFill>
                <a:schemeClr val="accent2">
                  <a:lumMod val="75000"/>
                </a:schemeClr>
              </a:solidFill>
              <a:effectLst/>
              <a:latin typeface="Bookman Old Style" panose="02050604050505020204" pitchFamily="18" charset="0"/>
              <a:ea typeface="Calibri" panose="020F0502020204030204" pitchFamily="34" charset="0"/>
              <a:cs typeface="Calibri" panose="020F0502020204030204" pitchFamily="34" charset="0"/>
            </a:endParaRPr>
          </a:p>
          <a:p>
            <a:pPr algn="ctr"/>
            <a:r>
              <a:rPr lang="en-GB" sz="4400" b="1" u="sng" kern="0" dirty="0">
                <a:solidFill>
                  <a:schemeClr val="accent2">
                    <a:lumMod val="75000"/>
                  </a:schemeClr>
                </a:solidFill>
                <a:effectLst/>
                <a:latin typeface="Bookman Old Style" panose="02050604050505020204" pitchFamily="18" charset="0"/>
                <a:ea typeface="Calibri" panose="020F0502020204030204" pitchFamily="34" charset="0"/>
                <a:cs typeface="Calibri" panose="020F0502020204030204" pitchFamily="34" charset="0"/>
              </a:rPr>
              <a:t>Discussion</a:t>
            </a:r>
          </a:p>
          <a:p>
            <a:pPr algn="ctr"/>
            <a:endParaRPr lang="en-GB" sz="4400" b="1" u="sng" kern="0" dirty="0">
              <a:solidFill>
                <a:schemeClr val="accent2">
                  <a:lumMod val="75000"/>
                </a:schemeClr>
              </a:solidFill>
              <a:effectLst/>
              <a:latin typeface="Bookman Old Style" panose="02050604050505020204" pitchFamily="18" charset="0"/>
              <a:ea typeface="Calibri" panose="020F0502020204030204" pitchFamily="34" charset="0"/>
              <a:cs typeface="Calibri" panose="020F0502020204030204" pitchFamily="34" charset="0"/>
            </a:endParaRPr>
          </a:p>
          <a:p>
            <a:pPr algn="just">
              <a:lnSpc>
                <a:spcPct val="150000"/>
              </a:lnSpc>
            </a:pP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This study investigated the effects of a 10-minute sports massage, performed 30 minutes after a Nordic Hamstring Eccentric exercise, on muscle fatigue and other indicators of eccentric-exercise-induced muscle damage, such as DOMS. A visual analogue scale (VAS) was used to quantify the magnitude of muscle fatigue, discomfort, stiffness, and soreness and assess pain sensation </a:t>
            </a:r>
            <a:r>
              <a:rPr lang="en-GB" sz="2500" kern="0" dirty="0">
                <a:solidFill>
                  <a:srgbClr val="000000"/>
                </a:solidFill>
                <a:effectLst/>
                <a:latin typeface="Bookman Old Style" panose="02050604050505020204" pitchFamily="18" charset="0"/>
                <a:ea typeface="Times New Roman" panose="02020603050405020304" pitchFamily="18" charset="0"/>
                <a:cs typeface="Calibri" panose="020F0502020204030204" pitchFamily="34" charset="0"/>
              </a:rPr>
              <a:t>(Begum, Hossain, 2019)</a:t>
            </a: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 However, the perception of pain is highly subjective. It varies widely among individuals, making using the VAS pain scale as a quantifier problematic but an important variable to consider </a:t>
            </a:r>
            <a:r>
              <a:rPr lang="en-GB" sz="2500" kern="0" dirty="0">
                <a:solidFill>
                  <a:srgbClr val="000000"/>
                </a:solidFill>
                <a:effectLst/>
                <a:latin typeface="Bookman Old Style" panose="02050604050505020204" pitchFamily="18" charset="0"/>
                <a:ea typeface="Times New Roman" panose="02020603050405020304" pitchFamily="18" charset="0"/>
                <a:cs typeface="Calibri" panose="020F0502020204030204" pitchFamily="34" charset="0"/>
              </a:rPr>
              <a:t>(Begum, Hossain, 2019)</a:t>
            </a: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 The possibility of a placebo effect was also considered while assessing the VAS pain scale after each massage, as people always expect to feel some effects after receiving a massage, and physiological effects may always exist to some degree.</a:t>
            </a:r>
          </a:p>
          <a:p>
            <a:pPr algn="just">
              <a:lnSpc>
                <a:spcPct val="150000"/>
              </a:lnSpc>
            </a:pP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Furthermore, the changes in muscle strength and single leg raise or ROM immediately post-exercise were not significantly different between the massage and control groups.</a:t>
            </a:r>
            <a:r>
              <a:rPr lang="en-GB" sz="2500" kern="100" dirty="0">
                <a:latin typeface="Bookman Old Style" panose="02050604050505020204" pitchFamily="18" charset="0"/>
                <a:ea typeface="Calibri" panose="020F0502020204030204" pitchFamily="34" charset="0"/>
                <a:cs typeface="Times New Roman" panose="02020603050405020304" pitchFamily="18" charset="0"/>
              </a:rPr>
              <a:t> </a:t>
            </a: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The VAS pain scale, Nordbord to check hamstring maximal strength </a:t>
            </a:r>
            <a:r>
              <a:rPr lang="en-GB" sz="2500" kern="0" dirty="0">
                <a:solidFill>
                  <a:srgbClr val="000000"/>
                </a:solidFill>
                <a:effectLst/>
                <a:latin typeface="Bookman Old Style" panose="02050604050505020204" pitchFamily="18" charset="0"/>
                <a:ea typeface="Times New Roman" panose="02020603050405020304" pitchFamily="18" charset="0"/>
                <a:cs typeface="Calibri" panose="020F0502020204030204" pitchFamily="34" charset="0"/>
              </a:rPr>
              <a:t>(Amundsen et al., 2022)</a:t>
            </a:r>
            <a:r>
              <a:rPr lang="en-GB" sz="2500" kern="0" dirty="0">
                <a:effectLst/>
                <a:latin typeface="Bookman Old Style" panose="02050604050505020204" pitchFamily="18" charset="0"/>
                <a:ea typeface="Calibri" panose="020F0502020204030204" pitchFamily="34" charset="0"/>
                <a:cs typeface="Calibri" panose="020F0502020204030204" pitchFamily="34" charset="0"/>
              </a:rPr>
              <a:t>, and SLR for functional tests were used in this investigation to evaluate the effect of a 10-minute sports massage after eccentric exercise. A significant increase in pain score was recorded, while muscle strength and functionality were found to have decreased immediately after the eccentric exercise. These changes were also noted 30 minutes, 24-, 48- and 72 hours after the eccentric exercises. Despite these efforts, the sports massage did not significantly reduce pain and discomfort during the recovery period, nor did it affect the duration of the muscle fatigue and soreness caused by DOMS throughout the recovery period. Sports massage applied to the hamstring muscle after a Nordic eccentric exercise did not impact local recovery or muscle strength and flexibility during the 3-day recovery period. </a:t>
            </a: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While the study results don't reveal significant benefits of massage based on the data collected and results gathered, it is worth noting that sports massage is one of the most used techniques to aid recovery after intense physical training </a:t>
            </a:r>
            <a:r>
              <a:rPr lang="en-GB" sz="2500" kern="100" dirty="0">
                <a:solidFill>
                  <a:srgbClr val="000000"/>
                </a:solidFill>
                <a:effectLst/>
                <a:latin typeface="Bookman Old Style" panose="02050604050505020204" pitchFamily="18" charset="0"/>
                <a:ea typeface="Times New Roman" panose="02020603050405020304" pitchFamily="18" charset="0"/>
                <a:cs typeface="Calibri" panose="020F0502020204030204" pitchFamily="34" charset="0"/>
              </a:rPr>
              <a:t>(Poppendieck et al., 2016)</a:t>
            </a: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 This study showed that sports massage did not have a protective effect on muscle strength or any positive effects on muscle recovery.</a:t>
            </a:r>
            <a:r>
              <a:rPr lang="en-GB" sz="2500" kern="100" dirty="0">
                <a:latin typeface="Bookman Old Style" panose="02050604050505020204" pitchFamily="18" charset="0"/>
                <a:ea typeface="Calibri" panose="020F0502020204030204" pitchFamily="34" charset="0"/>
                <a:cs typeface="Times New Roman" panose="02020603050405020304" pitchFamily="18" charset="0"/>
              </a:rPr>
              <a:t> </a:t>
            </a:r>
            <a:r>
              <a:rPr lang="en-GB" sz="2500" kern="100" dirty="0">
                <a:effectLst/>
                <a:latin typeface="Bookman Old Style" panose="02050604050505020204" pitchFamily="18" charset="0"/>
                <a:ea typeface="Calibri" panose="020F0502020204030204" pitchFamily="34" charset="0"/>
                <a:cs typeface="Calibri" panose="020F0502020204030204" pitchFamily="34" charset="0"/>
              </a:rPr>
              <a:t>It is also essential to consider the design's limitations. These limitations encompass a limited number of participants, differences in how individuals perceive pain and discomfort, and variations in the massage's duration and timing. Consequently, it's challenging to determine definitively whether sports massage is effective. The findings indicate the possibility of a placebo effect, given the lack of evidence supporting its efficacy.</a:t>
            </a:r>
            <a:endParaRPr lang="en-GB" sz="2500" kern="100" dirty="0">
              <a:effectLst/>
              <a:latin typeface="Bookman Old Style" panose="02050604050505020204" pitchFamily="18" charset="0"/>
              <a:ea typeface="Calibri" panose="020F0502020204030204" pitchFamily="34" charset="0"/>
              <a:cs typeface="Times New Roman" panose="02020603050405020304" pitchFamily="18" charset="0"/>
            </a:endParaRPr>
          </a:p>
          <a:p>
            <a:pPr algn="just">
              <a:lnSpc>
                <a:spcPct val="150000"/>
              </a:lnSpc>
            </a:pPr>
            <a:endParaRPr lang="en-US" dirty="0"/>
          </a:p>
        </p:txBody>
      </p:sp>
      <p:sp>
        <p:nvSpPr>
          <p:cNvPr id="49" name="TextBox 48">
            <a:extLst>
              <a:ext uri="{FF2B5EF4-FFF2-40B4-BE49-F238E27FC236}">
                <a16:creationId xmlns:a16="http://schemas.microsoft.com/office/drawing/2014/main" id="{5A8A1491-807B-A19F-052E-F4640860171B}"/>
              </a:ext>
            </a:extLst>
          </p:cNvPr>
          <p:cNvSpPr txBox="1"/>
          <p:nvPr/>
        </p:nvSpPr>
        <p:spPr>
          <a:xfrm>
            <a:off x="34679658" y="23938316"/>
            <a:ext cx="15985776" cy="1046440"/>
          </a:xfrm>
          <a:prstGeom prst="rect">
            <a:avLst/>
          </a:prstGeom>
          <a:noFill/>
        </p:spPr>
        <p:txBody>
          <a:bodyPr wrap="square" rtlCol="0">
            <a:spAutoFit/>
          </a:bodyPr>
          <a:lstStyle/>
          <a:p>
            <a:pPr algn="ctr"/>
            <a:r>
              <a:rPr lang="en-US" sz="4400" b="1" u="sng" dirty="0">
                <a:solidFill>
                  <a:schemeClr val="accent2">
                    <a:lumMod val="75000"/>
                  </a:schemeClr>
                </a:solidFill>
                <a:latin typeface="Bookman Old Style" panose="02050604050505020204" pitchFamily="18" charset="0"/>
              </a:rPr>
              <a:t>References</a:t>
            </a:r>
            <a:endParaRPr lang="en-US" dirty="0"/>
          </a:p>
          <a:p>
            <a:endParaRPr lang="en-US" dirty="0"/>
          </a:p>
        </p:txBody>
      </p:sp>
      <p:sp>
        <p:nvSpPr>
          <p:cNvPr id="55" name="TextBox 54">
            <a:extLst>
              <a:ext uri="{FF2B5EF4-FFF2-40B4-BE49-F238E27FC236}">
                <a16:creationId xmlns:a16="http://schemas.microsoft.com/office/drawing/2014/main" id="{2DC0D2B2-B4CE-77E1-16AC-F017CDD33E53}"/>
              </a:ext>
            </a:extLst>
          </p:cNvPr>
          <p:cNvSpPr txBox="1"/>
          <p:nvPr/>
        </p:nvSpPr>
        <p:spPr>
          <a:xfrm>
            <a:off x="34460184" y="24984756"/>
            <a:ext cx="8208912" cy="7509748"/>
          </a:xfrm>
          <a:prstGeom prst="rect">
            <a:avLst/>
          </a:prstGeom>
          <a:noFill/>
        </p:spPr>
        <p:txBody>
          <a:bodyPr wrap="square" rtlCol="0">
            <a:spAutoFit/>
          </a:bodyPr>
          <a:lstStyle/>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Amundsen, R., Heimland, J.S., Thorarinsdottir, S., Møller, M. &amp; Bahr, R. 2022, "Effects of High and Low Training Volume with the Nordic Hamstring Exercise on Hamstring Strength, Jump Height, and Sprint Performance in Female Football Players: A Randomised Trial", </a:t>
            </a:r>
            <a:r>
              <a:rPr lang="en-GB" sz="1600" i="1" dirty="0">
                <a:solidFill>
                  <a:srgbClr val="000000"/>
                </a:solidFill>
                <a:effectLst/>
                <a:latin typeface="Bookman Old Style" panose="02050604050505020204" pitchFamily="18" charset="0"/>
                <a:ea typeface="Times New Roman" panose="02020603050405020304" pitchFamily="18" charset="0"/>
              </a:rPr>
              <a:t>Translational sports medicine, </a:t>
            </a:r>
            <a:r>
              <a:rPr lang="en-GB" sz="1600" dirty="0">
                <a:solidFill>
                  <a:srgbClr val="000000"/>
                </a:solidFill>
                <a:effectLst/>
                <a:latin typeface="Bookman Old Style" panose="02050604050505020204" pitchFamily="18" charset="0"/>
                <a:ea typeface="Times New Roman" panose="02020603050405020304" pitchFamily="18" charset="0"/>
              </a:rPr>
              <a:t>vol. 2022, pp. 1-9.</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Begum, M.R. &amp; Hossain, M.A. 2019, "Validity and reliability of visual analogue scale (VAS) for pain measurement", </a:t>
            </a:r>
            <a:r>
              <a:rPr lang="en-GB" sz="1600" i="1" dirty="0">
                <a:solidFill>
                  <a:srgbClr val="000000"/>
                </a:solidFill>
                <a:effectLst/>
                <a:latin typeface="Bookman Old Style" panose="02050604050505020204" pitchFamily="18" charset="0"/>
                <a:ea typeface="Times New Roman" panose="02020603050405020304" pitchFamily="18" charset="0"/>
              </a:rPr>
              <a:t>Journal of Medical Case Reports and Reviews, </a:t>
            </a:r>
            <a:r>
              <a:rPr lang="en-GB" sz="1600" dirty="0">
                <a:solidFill>
                  <a:srgbClr val="000000"/>
                </a:solidFill>
                <a:effectLst/>
                <a:latin typeface="Bookman Old Style" panose="02050604050505020204" pitchFamily="18" charset="0"/>
                <a:ea typeface="Times New Roman" panose="02020603050405020304" pitchFamily="18" charset="0"/>
              </a:rPr>
              <a:t>vol. 2, no. 11.</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Behan, F.P., Opar, D.A., Vermeulen, R., Timmins, R.G. &amp; Whiteley, R. 2023, "The dose–response of pain throughout a Nordic hamstring exercise intervention", </a:t>
            </a:r>
            <a:r>
              <a:rPr lang="en-GB" sz="1600" i="1" dirty="0">
                <a:solidFill>
                  <a:srgbClr val="000000"/>
                </a:solidFill>
                <a:effectLst/>
                <a:latin typeface="Bookman Old Style" panose="02050604050505020204" pitchFamily="18" charset="0"/>
                <a:ea typeface="Times New Roman" panose="02020603050405020304" pitchFamily="18" charset="0"/>
              </a:rPr>
              <a:t>Scandinavian journal of medicine &amp; science in sports, </a:t>
            </a:r>
            <a:r>
              <a:rPr lang="en-GB" sz="1600" dirty="0">
                <a:solidFill>
                  <a:srgbClr val="000000"/>
                </a:solidFill>
                <a:effectLst/>
                <a:latin typeface="Bookman Old Style" panose="02050604050505020204" pitchFamily="18" charset="0"/>
                <a:ea typeface="Times New Roman" panose="02020603050405020304" pitchFamily="18" charset="0"/>
              </a:rPr>
              <a:t>vol. 33, no. 4, pp. 542-546.</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Cheung, K., Hume, P.A. &amp; Maxwell, L. 2003, "Delayed Onset Muscle Soreness", </a:t>
            </a:r>
            <a:r>
              <a:rPr lang="en-GB" sz="1600" i="1" dirty="0">
                <a:solidFill>
                  <a:srgbClr val="000000"/>
                </a:solidFill>
                <a:effectLst/>
                <a:latin typeface="Bookman Old Style" panose="02050604050505020204" pitchFamily="18" charset="0"/>
                <a:ea typeface="Times New Roman" panose="02020603050405020304" pitchFamily="18" charset="0"/>
              </a:rPr>
              <a:t>Sports Medicine, </a:t>
            </a:r>
            <a:r>
              <a:rPr lang="en-GB" sz="1600" dirty="0">
                <a:solidFill>
                  <a:srgbClr val="000000"/>
                </a:solidFill>
                <a:effectLst/>
                <a:latin typeface="Bookman Old Style" panose="02050604050505020204" pitchFamily="18" charset="0"/>
                <a:ea typeface="Times New Roman" panose="02020603050405020304" pitchFamily="18" charset="0"/>
              </a:rPr>
              <a:t>vol. 33, no. 2, pp. 145-164.</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Davis, H.L., Alabed, S. &amp; Chico, T.J.A. 2020, "Effect of sports massage on performance and recovery: a systematic review and meta-analysis", </a:t>
            </a:r>
            <a:r>
              <a:rPr lang="en-GB" sz="1600" i="1" dirty="0">
                <a:solidFill>
                  <a:srgbClr val="000000"/>
                </a:solidFill>
                <a:effectLst/>
                <a:latin typeface="Bookman Old Style" panose="02050604050505020204" pitchFamily="18" charset="0"/>
                <a:ea typeface="Times New Roman" panose="02020603050405020304" pitchFamily="18" charset="0"/>
              </a:rPr>
              <a:t>BMJ Open Sport &amp; Exercise Medicine, </a:t>
            </a:r>
            <a:r>
              <a:rPr lang="en-GB" sz="1600" dirty="0">
                <a:solidFill>
                  <a:srgbClr val="000000"/>
                </a:solidFill>
                <a:effectLst/>
                <a:latin typeface="Bookman Old Style" panose="02050604050505020204" pitchFamily="18" charset="0"/>
                <a:ea typeface="Times New Roman" panose="02020603050405020304" pitchFamily="18" charset="0"/>
              </a:rPr>
              <a:t>vol. 6, no. 1, pp. e000614.</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de Oliveira, N.T., Medeiros, T.M., Vianna, K.B., Oliveira, G.D.S., de Araujo Ribeiro-Alvares, J.B. &amp; Baroni, B.M. 2020, "A FOUR-WEEK TRAINING PROGRAM WITH THE NORDIC HAMSTRING EXERCISE DURING PRESEASON INCREASES ECCENTRIC STRENGTH OF MALE SOCCER PLAYERS", </a:t>
            </a:r>
            <a:r>
              <a:rPr lang="en-GB" sz="1600" i="1" dirty="0">
                <a:solidFill>
                  <a:srgbClr val="000000"/>
                </a:solidFill>
                <a:effectLst/>
                <a:latin typeface="Bookman Old Style" panose="02050604050505020204" pitchFamily="18" charset="0"/>
                <a:ea typeface="Times New Roman" panose="02020603050405020304" pitchFamily="18" charset="0"/>
              </a:rPr>
              <a:t>International journal of sports physical therapy, </a:t>
            </a:r>
            <a:r>
              <a:rPr lang="en-GB" sz="1600" dirty="0">
                <a:solidFill>
                  <a:srgbClr val="000000"/>
                </a:solidFill>
                <a:effectLst/>
                <a:latin typeface="Bookman Old Style" panose="02050604050505020204" pitchFamily="18" charset="0"/>
                <a:ea typeface="Times New Roman" panose="02020603050405020304" pitchFamily="18" charset="0"/>
              </a:rPr>
              <a:t>vol. 15, no. 4, pp. 571-578.</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Guo, J., Li, L., Gong, Y., Zhu, R., Xu, J., Zou, J. &amp; Chen, X. 2017, "Massage Alleviates Delayed Onset Muscle Soreness after Strenuous Exercise: A Systematic Review and Meta-Analysis", </a:t>
            </a:r>
            <a:r>
              <a:rPr lang="en-GB" sz="1600" i="1" dirty="0">
                <a:solidFill>
                  <a:srgbClr val="000000"/>
                </a:solidFill>
                <a:effectLst/>
                <a:latin typeface="Bookman Old Style" panose="02050604050505020204" pitchFamily="18" charset="0"/>
                <a:ea typeface="Times New Roman" panose="02020603050405020304" pitchFamily="18" charset="0"/>
              </a:rPr>
              <a:t>Frontiers in physiology, </a:t>
            </a:r>
            <a:r>
              <a:rPr lang="en-GB" sz="1600" dirty="0">
                <a:solidFill>
                  <a:srgbClr val="000000"/>
                </a:solidFill>
                <a:effectLst/>
                <a:latin typeface="Bookman Old Style" panose="02050604050505020204" pitchFamily="18" charset="0"/>
                <a:ea typeface="Times New Roman" panose="02020603050405020304" pitchFamily="18" charset="0"/>
              </a:rPr>
              <a:t>vol. 8, pp. 747.</a:t>
            </a:r>
            <a:endParaRPr lang="en-GB" sz="1600" dirty="0">
              <a:effectLst/>
              <a:latin typeface="Bookman Old Style" panose="02050604050505020204" pitchFamily="18" charset="0"/>
              <a:ea typeface="Times New Roman" panose="02020603050405020304" pitchFamily="18" charset="0"/>
            </a:endParaRPr>
          </a:p>
          <a:p>
            <a:r>
              <a:rPr lang="en-GB" sz="1600" dirty="0">
                <a:solidFill>
                  <a:srgbClr val="000000"/>
                </a:solidFill>
                <a:effectLst/>
                <a:latin typeface="Bookman Old Style" panose="02050604050505020204" pitchFamily="18" charset="0"/>
                <a:ea typeface="Calibri" panose="020F0502020204030204" pitchFamily="34" charset="0"/>
              </a:rPr>
              <a:t>Hart, J.M., Swanik, C.B. &amp; Tierney, R.T. 2005, "Effects of sport massage on limb girth and discomfort associated with eccentric exercise", </a:t>
            </a:r>
            <a:r>
              <a:rPr lang="en-GB" sz="1600" i="1" dirty="0">
                <a:solidFill>
                  <a:srgbClr val="000000"/>
                </a:solidFill>
                <a:effectLst/>
                <a:latin typeface="Bookman Old Style" panose="02050604050505020204" pitchFamily="18" charset="0"/>
                <a:ea typeface="Calibri" panose="020F0502020204030204" pitchFamily="34" charset="0"/>
              </a:rPr>
              <a:t>Journal of athletic training, </a:t>
            </a:r>
            <a:r>
              <a:rPr lang="en-GB" sz="1600" dirty="0">
                <a:solidFill>
                  <a:srgbClr val="000000"/>
                </a:solidFill>
                <a:effectLst/>
                <a:latin typeface="Bookman Old Style" panose="02050604050505020204" pitchFamily="18" charset="0"/>
                <a:ea typeface="Calibri" panose="020F0502020204030204" pitchFamily="34" charset="0"/>
              </a:rPr>
              <a:t>vol. 40, no. 3, pp. 181-185.</a:t>
            </a:r>
            <a:r>
              <a:rPr lang="en-GB" sz="1600" dirty="0">
                <a:effectLst/>
                <a:latin typeface="Bookman Old Style" panose="02050604050505020204" pitchFamily="18" charset="0"/>
              </a:rPr>
              <a:t> </a:t>
            </a:r>
            <a:endParaRPr lang="en-US" sz="1600" dirty="0">
              <a:latin typeface="Bookman Old Style" panose="02050604050505020204" pitchFamily="18" charset="0"/>
            </a:endParaRPr>
          </a:p>
        </p:txBody>
      </p:sp>
      <p:sp>
        <p:nvSpPr>
          <p:cNvPr id="56" name="TextBox 55">
            <a:extLst>
              <a:ext uri="{FF2B5EF4-FFF2-40B4-BE49-F238E27FC236}">
                <a16:creationId xmlns:a16="http://schemas.microsoft.com/office/drawing/2014/main" id="{6B683B0D-28D6-A198-D0BA-5FE6B1A8CACC}"/>
              </a:ext>
            </a:extLst>
          </p:cNvPr>
          <p:cNvSpPr txBox="1"/>
          <p:nvPr/>
        </p:nvSpPr>
        <p:spPr>
          <a:xfrm>
            <a:off x="43101144" y="24984756"/>
            <a:ext cx="7560840" cy="7263527"/>
          </a:xfrm>
          <a:prstGeom prst="rect">
            <a:avLst/>
          </a:prstGeom>
          <a:noFill/>
        </p:spPr>
        <p:txBody>
          <a:bodyPr wrap="square" rtlCol="0">
            <a:spAutoFit/>
          </a:bodyPr>
          <a:lstStyle/>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Jakeman, J., Byrne, C. &amp; Eston, R. 2010, "Efficacy of Lower Limb Compression and Combined Treatment of Manual Massage and Lower Limb Compression on Symptoms of Exercise-Induced Muscle Damage in Women", </a:t>
            </a:r>
            <a:r>
              <a:rPr lang="en-GB" sz="1600" i="1" dirty="0">
                <a:solidFill>
                  <a:srgbClr val="000000"/>
                </a:solidFill>
                <a:effectLst/>
                <a:latin typeface="Bookman Old Style" panose="02050604050505020204" pitchFamily="18" charset="0"/>
                <a:ea typeface="Times New Roman" panose="02020603050405020304" pitchFamily="18" charset="0"/>
              </a:rPr>
              <a:t>Journal of Strength and Conditioning Research, </a:t>
            </a:r>
            <a:r>
              <a:rPr lang="en-GB" sz="1600" dirty="0">
                <a:solidFill>
                  <a:srgbClr val="000000"/>
                </a:solidFill>
                <a:effectLst/>
                <a:latin typeface="Bookman Old Style" panose="02050604050505020204" pitchFamily="18" charset="0"/>
                <a:ea typeface="Times New Roman" panose="02020603050405020304" pitchFamily="18" charset="0"/>
              </a:rPr>
              <a:t>vol. 24, no. 11, pp. 3157-3165.</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Jönhagen, S., Ackermann, P., Eriksson, T., Saartok, T. &amp; Renström, P.A.F.H. 2004, "Sports Massage After Eccentric Exercise", </a:t>
            </a:r>
            <a:r>
              <a:rPr lang="en-GB" sz="1600" i="1" dirty="0">
                <a:solidFill>
                  <a:srgbClr val="000000"/>
                </a:solidFill>
                <a:effectLst/>
                <a:latin typeface="Bookman Old Style" panose="02050604050505020204" pitchFamily="18" charset="0"/>
                <a:ea typeface="Times New Roman" panose="02020603050405020304" pitchFamily="18" charset="0"/>
              </a:rPr>
              <a:t>The American journal of sports medicine, </a:t>
            </a:r>
            <a:r>
              <a:rPr lang="en-GB" sz="1600" dirty="0">
                <a:solidFill>
                  <a:srgbClr val="000000"/>
                </a:solidFill>
                <a:effectLst/>
                <a:latin typeface="Bookman Old Style" panose="02050604050505020204" pitchFamily="18" charset="0"/>
                <a:ea typeface="Times New Roman" panose="02020603050405020304" pitchFamily="18" charset="0"/>
              </a:rPr>
              <a:t>vol. 32, no. 6, pp. 1499-1503.</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Kargarfard, M., Lam, E.T.C., Shariat, A., Shaw, I., Shaw, B.S. &amp; Tamrin, S.B.M. 2016, "Efficacy of massage on muscle soreness, perceived recovery, physiological restoration and physical performance in male bodybuilders", </a:t>
            </a:r>
            <a:r>
              <a:rPr lang="en-GB" sz="1600" i="1" dirty="0">
                <a:solidFill>
                  <a:srgbClr val="000000"/>
                </a:solidFill>
                <a:effectLst/>
                <a:latin typeface="Bookman Old Style" panose="02050604050505020204" pitchFamily="18" charset="0"/>
                <a:ea typeface="Times New Roman" panose="02020603050405020304" pitchFamily="18" charset="0"/>
              </a:rPr>
              <a:t>Journal of Sports Sciences, </a:t>
            </a:r>
            <a:r>
              <a:rPr lang="en-GB" sz="1600" dirty="0">
                <a:solidFill>
                  <a:srgbClr val="000000"/>
                </a:solidFill>
                <a:effectLst/>
                <a:latin typeface="Bookman Old Style" panose="02050604050505020204" pitchFamily="18" charset="0"/>
                <a:ea typeface="Times New Roman" panose="02020603050405020304" pitchFamily="18" charset="0"/>
              </a:rPr>
              <a:t>vol. 34, no. 10, pp. 959-965.</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Martin, N.A., Zoeller, R.F., Robertson, R.J. &amp; Lephart, S.M. 1998, "The comparative effects of sports massage, active recovery, and rest in promoting blood lactate clearance after supramaximal leg exercise", </a:t>
            </a:r>
            <a:r>
              <a:rPr lang="en-GB" sz="1600" i="1" dirty="0">
                <a:solidFill>
                  <a:srgbClr val="000000"/>
                </a:solidFill>
                <a:effectLst/>
                <a:latin typeface="Bookman Old Style" panose="02050604050505020204" pitchFamily="18" charset="0"/>
                <a:ea typeface="Times New Roman" panose="02020603050405020304" pitchFamily="18" charset="0"/>
              </a:rPr>
              <a:t>Journal of athletic training, </a:t>
            </a:r>
            <a:r>
              <a:rPr lang="en-GB" sz="1600" dirty="0">
                <a:solidFill>
                  <a:srgbClr val="000000"/>
                </a:solidFill>
                <a:effectLst/>
                <a:latin typeface="Bookman Old Style" panose="02050604050505020204" pitchFamily="18" charset="0"/>
                <a:ea typeface="Times New Roman" panose="02020603050405020304" pitchFamily="18" charset="0"/>
              </a:rPr>
              <a:t>vol. 33, no. 1, pp. 30-35.</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MORASKA, A. 2005, "Sports massage : A comprehensive review", </a:t>
            </a:r>
            <a:r>
              <a:rPr lang="en-GB" sz="1600" i="1" dirty="0">
                <a:solidFill>
                  <a:srgbClr val="000000"/>
                </a:solidFill>
                <a:effectLst/>
                <a:latin typeface="Bookman Old Style" panose="02050604050505020204" pitchFamily="18" charset="0"/>
                <a:ea typeface="Times New Roman" panose="02020603050405020304" pitchFamily="18" charset="0"/>
              </a:rPr>
              <a:t>Journal of sports medicine and physical fitness, </a:t>
            </a:r>
            <a:r>
              <a:rPr lang="en-GB" sz="1600" dirty="0">
                <a:solidFill>
                  <a:srgbClr val="000000"/>
                </a:solidFill>
                <a:effectLst/>
                <a:latin typeface="Bookman Old Style" panose="02050604050505020204" pitchFamily="18" charset="0"/>
                <a:ea typeface="Times New Roman" panose="02020603050405020304" pitchFamily="18" charset="0"/>
              </a:rPr>
              <a:t>vol. 45, no. 3, pp. 370-380.</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Nelson, Nicole, MS, LMT 2013, "Delayed onset muscle soreness: Is massage effective?", </a:t>
            </a:r>
            <a:r>
              <a:rPr lang="en-GB" sz="1600" i="1" dirty="0">
                <a:solidFill>
                  <a:srgbClr val="000000"/>
                </a:solidFill>
                <a:effectLst/>
                <a:latin typeface="Bookman Old Style" panose="02050604050505020204" pitchFamily="18" charset="0"/>
                <a:ea typeface="Times New Roman" panose="02020603050405020304" pitchFamily="18" charset="0"/>
              </a:rPr>
              <a:t>Journal of bodywork and movement therapies, </a:t>
            </a:r>
            <a:r>
              <a:rPr lang="en-GB" sz="1600" dirty="0">
                <a:solidFill>
                  <a:srgbClr val="000000"/>
                </a:solidFill>
                <a:effectLst/>
                <a:latin typeface="Bookman Old Style" panose="02050604050505020204" pitchFamily="18" charset="0"/>
                <a:ea typeface="Times New Roman" panose="02020603050405020304" pitchFamily="18" charset="0"/>
              </a:rPr>
              <a:t>vol. 17, no. 4, pp. 475-482.</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Poppendieck, W., Wegmann, M., Ferrauti, A., Kellmann, M., Pfeiffer, M. &amp; Meyer, T. 2016, "Massage and Performance Recovery: A Meta-Analytical Review", </a:t>
            </a:r>
            <a:r>
              <a:rPr lang="en-GB" sz="1600" i="1" dirty="0">
                <a:solidFill>
                  <a:srgbClr val="000000"/>
                </a:solidFill>
                <a:effectLst/>
                <a:latin typeface="Bookman Old Style" panose="02050604050505020204" pitchFamily="18" charset="0"/>
                <a:ea typeface="Times New Roman" panose="02020603050405020304" pitchFamily="18" charset="0"/>
              </a:rPr>
              <a:t>Sports Medicine, </a:t>
            </a:r>
            <a:r>
              <a:rPr lang="en-GB" sz="1600" dirty="0">
                <a:solidFill>
                  <a:srgbClr val="000000"/>
                </a:solidFill>
                <a:effectLst/>
                <a:latin typeface="Bookman Old Style" panose="02050604050505020204" pitchFamily="18" charset="0"/>
                <a:ea typeface="Times New Roman" panose="02020603050405020304" pitchFamily="18" charset="0"/>
              </a:rPr>
              <a:t>vol. 46, no. 2, pp. 183-204.</a:t>
            </a:r>
            <a:endParaRPr lang="en-GB" sz="1600" dirty="0">
              <a:effectLst/>
              <a:latin typeface="Bookman Old Style" panose="02050604050505020204" pitchFamily="18" charset="0"/>
              <a:ea typeface="Times New Roman" panose="02020603050405020304" pitchFamily="18" charset="0"/>
            </a:endParaRPr>
          </a:p>
          <a:p>
            <a:pPr marL="285750" indent="-285750"/>
            <a:r>
              <a:rPr lang="en-GB" sz="1600" dirty="0">
                <a:solidFill>
                  <a:srgbClr val="000000"/>
                </a:solidFill>
                <a:effectLst/>
                <a:latin typeface="Bookman Old Style" panose="02050604050505020204" pitchFamily="18" charset="0"/>
                <a:ea typeface="Times New Roman" panose="02020603050405020304" pitchFamily="18" charset="0"/>
              </a:rPr>
              <a:t>Zainuddin, Z., Newton, M., Sacco, P. &amp; Nosaka, K. 2005, "Effects of massage on delayed-onset muscle soreness, swelling, and recovery of muscle function", </a:t>
            </a:r>
            <a:r>
              <a:rPr lang="en-GB" sz="1600" i="1" dirty="0">
                <a:solidFill>
                  <a:srgbClr val="000000"/>
                </a:solidFill>
                <a:effectLst/>
                <a:latin typeface="Bookman Old Style" panose="02050604050505020204" pitchFamily="18" charset="0"/>
                <a:ea typeface="Times New Roman" panose="02020603050405020304" pitchFamily="18" charset="0"/>
              </a:rPr>
              <a:t>Journal of athletic training, </a:t>
            </a:r>
            <a:r>
              <a:rPr lang="en-GB" sz="1600" dirty="0">
                <a:solidFill>
                  <a:srgbClr val="000000"/>
                </a:solidFill>
                <a:effectLst/>
                <a:latin typeface="Bookman Old Style" panose="02050604050505020204" pitchFamily="18" charset="0"/>
                <a:ea typeface="Times New Roman" panose="02020603050405020304" pitchFamily="18" charset="0"/>
              </a:rPr>
              <a:t>vol. 40, no. 3, pp. 174-180.</a:t>
            </a:r>
            <a:endParaRPr lang="en-GB" sz="1600" dirty="0">
              <a:effectLst/>
              <a:latin typeface="Bookman Old Style" panose="02050604050505020204" pitchFamily="18" charset="0"/>
              <a:ea typeface="Times New Roman" panose="02020603050405020304" pitchFamily="18" charset="0"/>
            </a:endParaRPr>
          </a:p>
          <a:p>
            <a:endParaRPr lang="en-US" dirty="0"/>
          </a:p>
        </p:txBody>
      </p:sp>
      <p:pic>
        <p:nvPicPr>
          <p:cNvPr id="58" name="Picture 57" descr="A coat of arms with dragons and a helmet&#10;&#10;Description automatically generated">
            <a:extLst>
              <a:ext uri="{FF2B5EF4-FFF2-40B4-BE49-F238E27FC236}">
                <a16:creationId xmlns:a16="http://schemas.microsoft.com/office/drawing/2014/main" id="{7F1F7045-271A-927D-1A9E-DDDBBBF7123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413512" y="377668"/>
            <a:ext cx="4051877" cy="4027160"/>
          </a:xfrm>
          <a:prstGeom prst="rect">
            <a:avLst/>
          </a:prstGeom>
        </p:spPr>
      </p:pic>
      <p:pic>
        <p:nvPicPr>
          <p:cNvPr id="60" name="Picture 59" descr="A black and yellow logo&#10;&#10;Description automatically generated">
            <a:extLst>
              <a:ext uri="{FF2B5EF4-FFF2-40B4-BE49-F238E27FC236}">
                <a16:creationId xmlns:a16="http://schemas.microsoft.com/office/drawing/2014/main" id="{CD195ED2-5847-D6BD-6BCC-8EC0D9D5D8A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41011" y="377668"/>
            <a:ext cx="6959141" cy="3866189"/>
          </a:xfrm>
          <a:prstGeom prst="rect">
            <a:avLst/>
          </a:prstGeom>
          <a:blipFill>
            <a:blip r:embed="rId8"/>
            <a:tile tx="0" ty="0" sx="100000" sy="100000" flip="none" algn="tl"/>
          </a:blipFill>
          <a:effectLst>
            <a:glow rad="127000">
              <a:schemeClr val="accent2">
                <a:lumMod val="20000"/>
                <a:lumOff val="80000"/>
              </a:schemeClr>
            </a:glow>
            <a:outerShdw blurRad="50800" dist="50800" dir="5400000" sx="101974" sy="101974" algn="ctr" rotWithShape="0">
              <a:schemeClr val="accent2">
                <a:lumMod val="20000"/>
                <a:lumOff val="80000"/>
              </a:schemeClr>
            </a:outerShdw>
          </a:effectLst>
        </p:spPr>
      </p:pic>
    </p:spTree>
    <p:extLst>
      <p:ext uri="{BB962C8B-B14F-4D97-AF65-F5344CB8AC3E}">
        <p14:creationId xmlns:p14="http://schemas.microsoft.com/office/powerpoint/2010/main" val="782512510"/>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{DEF515CC-CAAD-FB42-AF13-4AAB3543EA1E}tf10001120</Template>
  <TotalTime>7597</TotalTime>
  <Pages>1</Pages>
  <Words>2478</Words>
  <Application>Microsoft Macintosh PowerPoint</Application>
  <PresentationFormat>Custom</PresentationFormat>
  <Paragraphs>65</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Bookman Old Style</vt:lpstr>
      <vt:lpstr>Calibri</vt:lpstr>
      <vt:lpstr>Gill Sans MT</vt:lpstr>
      <vt:lpstr>Parcel</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Alison Connaughton</cp:lastModifiedBy>
  <cp:revision>159</cp:revision>
  <cp:lastPrinted>2002-10-23T01:36:31Z</cp:lastPrinted>
  <dcterms:created xsi:type="dcterms:W3CDTF">1997-03-12T11:49:38Z</dcterms:created>
  <dcterms:modified xsi:type="dcterms:W3CDTF">2025-03-12T16:07:46Z</dcterms:modified>
  <cp:category/>
</cp:coreProperties>
</file>