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62" r:id="rId3"/>
    <p:sldId id="263" r:id="rId4"/>
    <p:sldId id="258" r:id="rId5"/>
    <p:sldId id="279" r:id="rId6"/>
    <p:sldId id="291" r:id="rId7"/>
    <p:sldId id="287" r:id="rId8"/>
    <p:sldId id="293" r:id="rId9"/>
    <p:sldId id="259" r:id="rId10"/>
    <p:sldId id="264" r:id="rId11"/>
    <p:sldId id="265" r:id="rId12"/>
    <p:sldId id="282" r:id="rId13"/>
    <p:sldId id="267" r:id="rId14"/>
    <p:sldId id="268" r:id="rId15"/>
    <p:sldId id="269" r:id="rId16"/>
    <p:sldId id="270" r:id="rId17"/>
    <p:sldId id="271" r:id="rId18"/>
    <p:sldId id="280" r:id="rId19"/>
    <p:sldId id="281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5DE79F-AE4B-D873-6288-7A6A2DF211AC}" v="120" dt="2022-11-27T18:17:49.914"/>
    <p1510:client id="{91B6BF19-ADD2-6DE9-E16E-E756A7667AF4}" v="199" dt="2022-11-28T07:26:12.560"/>
    <p1510:client id="{A1F6C435-034C-F993-395E-A931E9B97B3B}" v="1082" dt="2022-11-24T16:05:37.673"/>
    <p1510:client id="{A5134066-A575-56FF-EC30-7B95EB1E83B8}" v="37" dt="2022-11-25T09:24:48.214"/>
    <p1510:client id="{A64285BB-1F24-E191-4B2F-FB8EC55DCF75}" v="19" dt="2022-11-29T13:55:24.087"/>
    <p1510:client id="{BF1D2D78-3FE9-43C0-8B4A-FB28968642CF}" v="891" dt="2022-11-11T18:36:11.713"/>
    <p1510:client id="{CBE48CE6-DC17-2153-313E-505307BC8E55}" v="11" dt="2022-11-28T08:57:54.427"/>
    <p1510:client id="{FA57C168-5416-468C-5FB6-DB5553C18820}" v="2" dt="2022-11-25T07:21:27.6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2-11-24T13:29:14.20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22349 13940 16383 0 0,'4'0'0'0'0,"24"0"0"0"0,33 0 0 0 0,24 0 0 0 0,28 0 0 0 0,39 0 0 0 0,20 0 0 0 0,15 0 0 0 0,3 0 0 0 0,13 0 0 0 0,-11 5 0 0 0,-11 0 0 0 0,-15 1 0 0 0,-9 3 0 0 0,-14 4 0 0 0,0 1 0 0 0,-3-3 0 0 0,-8 1 0 0 0,1-1 0 0 0,8-2 0 0 0,-7-4 0 0 0,-18 3 0 0 0,-14 0 0 0 0,-17-2 0 0 0,-13-2 0 0 0,-20 3 0 0 0,-31 0 0 0 0,-37 0 0 0 0,-29-3 0 0 0,-33-1 0 0 0,-26-1 0 0 0,-25-2 0 0 0,-39 1 0 0 0,-26-6 0 0 0,-11-5 0 0 0,7-7 0 0 0,3 1 0 0 0,3-6 0 0 0,17 1 0 0 0,25 3 0 0 0,21 1 0 0 0,18 4 0 0 0,21 3 0 0 0,15 4 0 0 0,13 2 0 0 0,12 3 0 0 0,5 1 0 0 0,3 0 0 0 0,3 1 0 0 0,-5 0 0 0 0,-3-1 0 0 0,-3 1 0 0 0,-1-1 0 0 0,-6 0 0 0 0,-10-4 0 0 0,-12-2 0 0 0,0 1 0 0 0,3 0 0 0 0,7 2 0 0 0,6 1 0 0 0,4 1 0 0 0,9 0 0 0 0,8 1 0 0 0,7 1 0 0 0,31-1 0 0 0,30 0 0 0 0,36 5 0 0 0,30 9 0 0 0,39 8 0 0 0,14 4 0 0 0,5-2 0 0 0,3-6 0 0 0,-11-5 0 0 0,-17-6 0 0 0,-12 2 0 0 0,-3-2 0 0 0,-7-2 0 0 0,1-1 0 0 0,0 2 0 0 0,0 1 0 0 0,-9-1 0 0 0,-3 2 0 0 0,5 6 0 0 0,-6-1 0 0 0,-4-3 0 0 0,-9-2 0 0 0,-22-3 0 0 0,-34-2 0 0 0,-42-2 0 0 0,-35-1 0 0 0,-22 0 0 0 0,-20-1 0 0 0,-15 1 0 0 0,-28-5 0 0 0,-12-1 0 0 0,-2 0 0 0 0,12 1 0 0 0,16 2 0 0 0,13 1 0 0 0,12 1 0 0 0,15 1 0 0 0,13 0 0 0 0,14 0 0 0 0,13 0 0 0 0,6 1 0 0 0,0-1 0 0 0,4 0 0 0 0,2 0 0 0 0,4 0 0 0 0,1 0 0 0 0,2 0 0 0 0,2 0 0 0 0,-5 0 0 0 0,-1 0 0 0 0,-4 0 0 0 0,-1 0 0 0 0,-3 0 0 0 0,1 0 0 0 0,3 0 0 0 0,2 0 0 0 0,3 0 0 0 0,7 4 0 0 0,11 2 0 0 0,16 4 0 0 0,17 5 0 0 0,22 4 0 0 0,13 3 0 0 0,5 3 0 0 0,10-4 0 0 0,6-5 0 0 0,3-5 0 0 0,-3 0 0 0 0,-1-2 0 0 0,-10-3 0 0 0,-7 3 0 0 0,-5-1 0 0 0,-2-2 0 0 0,-24-1 0 0 0,-26-2 0 0 0,-29-2 0 0 0,-38 0 0 0 0,-25-1 0 0 0,-27 0 0 0 0,-21-1 0 0 0,-13 1 0 0 0,5 0 0 0 0,16 0 0 0 0,16-1 0 0 0,23 1 0 0 0,22 0 0 0 0,19 0 0 0 0,23 0 0 0 0,19 0 0 0 0,16 0 0 0 0,12 0 0 0 0,10 0 0 0 0,9 0 0 0 0,2 0 0 0 0,-1 0 0 0 0,1 5 0 0 0,3 1 0 0 0,11-1 0 0 0,5 4 0 0 0,10 0 0 0 0,15-1 0 0 0,10 2 0 0 0,16-1 0 0 0,11-1 0 0 0,11-3 0 0 0,0-2 0 0 0,-5-1 0 0 0,-15-1 0 0 0,-13-1 0 0 0,-16-1 0 0 0,-13 1 0 0 0,-1 0 0 0 0,1-1 0 0 0,1 1 0 0 0,6 4 0 0 0,12 2 0 0 0,4 0 0 0 0,3-2 0 0 0,3-1 0 0 0,11-1 0 0 0,12-1 0 0 0,17 0 0 0 0,1-1 0 0 0,-5 0 0 0 0,-12-1 0 0 0,-6 1 0 0 0,-6 0 0 0 0,-8 0 0 0 0,-4 0 0 0 0,-11 0 0 0 0,-15 0 0 0 0,-13 0 0 0 0,-2 0 0 0 0,-8 0 0 0 0,-3 0 0 0 0,3 0 0 0 0,2 0 0 0 0,-4 0 0 0 0,-1 0 0 0 0,-1 0 0 0 0,2 0 0 0 0,4 0 0 0 0,3 0 0 0 0,9 0 0 0 0,3 0 0 0 0,2 0 0 0 0,-2 0 0 0 0,-3 0 0 0 0,-4 0 0 0 0,-4 0 0 0 0,-7 0 0 0 0,-8 0 0 0 0,-6 0 0 0 0,-5 0 0 0 0,0 0 0 0 0,1 0 0 0 0,-2 0 0 0 0,-2 0 0 0 0,0 0 0 0 0,3 0 0 0 0,1 0 0 0 0,4 0 0 0 0,4 0 0 0 0,0 0 0 0 0,-2 0 0 0 0,5 0 0 0 0,4 0 0 0 0,8 0 0 0 0,3 0 0 0 0,4 0 0 0 0,6 0 0 0 0,-5 0 0 0 0,-5 0 0 0 0,2 0 0 0 0,-5 0 0 0 0,-4 0 0 0 0,-1 0 0 0 0,-5 0 0 0 0,-5 0 0 0 0,-6 0 0 0 0,0 0 0 0 0,4 0 0 0 0,4 0 0 0 0,7 0 0 0 0,10 0 0 0 0,2 0 0 0 0,5 0 0 0 0,4 0 0 0 0,8 0 0 0 0,-1 0 0 0 0,0 0 0 0 0,0 0 0 0 0,0 0 0 0 0,-4 0 0 0 0,-2 0 0 0 0,1 0 0 0 0,5 0 0 0 0,3 0 0 0 0,5 0 0 0 0,-2 0 0 0 0,-12 0 0 0 0,-4 0 0 0 0,-6 0 0 0 0,-3 0 0 0 0,-3 0 0 0 0,-3 0 0 0 0,4 0 0 0 0,1 0 0 0 0,-1 0 0 0 0,-1 0 0 0 0,4 0 0 0 0,0 0 0 0 0,3 0 0 0 0,5 0 0 0 0,-1 0 0 0 0,-3 0 0 0 0,-2 0 0 0 0,4 0 0 0 0,-3 0 0 0 0,-4-5 0 0 0,2-1 0 0 0,-1 1 0 0 0,-6-4 0 0 0,-4 0 0 0 0,0 1 0 0 0,-1 3 0 0 0,1 1 0 0 0,5 2 0 0 0,2 1 0 0 0,-4-3 0 0 0,-2-2 0 0 0,4 1 0 0 0,5-3 0 0 0,2-1 0 0 0,-5 2 0 0 0,-8 1 0 0 0,-7 3 0 0 0,-3 1 0 0 0,-2 1 0 0 0,-4 1 0 0 0,2 0 0 0 0,8 0 0 0 0,2 1 0 0 0,1-1 0 0 0,-2 0 0 0 0,5-4 0 0 0,-1-2 0 0 0,-1 1 0 0 0,-7-4 0 0 0,-6 0 0 0 0,-5 1 0 0 0,3 3 0 0 0,-1 1 0 0 0,0 2 0 0 0,7 1 0 0 0,7 1 0 0 0,4 0 0 0 0,-1 1 0 0 0,0-1 0 0 0,4 0 0 0 0,4 1 0 0 0,0-1 0 0 0,5 0 0 0 0,0 0 0 0 0,-5 0 0 0 0,-8 0 0 0 0,6 0 0 0 0,2 0 0 0 0,1 0 0 0 0,-4 0 0 0 0,-8 0 0 0 0,-6 0 0 0 0,-5 0 0 0 0,4 0 0 0 0,2 0 0 0 0,6 0 0 0 0,4 0 0 0 0,8 0 0 0 0,2 0 0 0 0,5 0 0 0 0,8 0 0 0 0,2 0 0 0 0,0 0 0 0 0,2 0 0 0 0,1 0 0 0 0,-9 0 0 0 0,-2 0 0 0 0,0 0 0 0 0,-2 0 0 0 0,-7 0 0 0 0,-1 0 0 0 0,-4 0 0 0 0,-4 0 0 0 0,4 0 0 0 0,2 0 0 0 0,0 0 0 0 0,0 0 0 0 0,-4 0 0 0 0,-8 0 0 0 0,-5 0 0 0 0,-5 0 0 0 0,-4 0 0 0 0,7 0 0 0 0,2 0 0 0 0,-2-5 0 0 0,3 0 0 0 0,-1-1 0 0 0,2 2 0 0 0,4 0 0 0 0,-2 2 0 0 0,1 1 0 0 0,-2 1 0 0 0,-4 0 0 0 0,-3 0 0 0 0,-3 0 0 0 0,2 1 0 0 0,0-1 0 0 0,4 0 0 0 0,-1 0 0 0 0,8 0 0 0 0,5 0 0 0 0,3 0 0 0 0,-3 0 0 0 0,-1 0 0 0 0,-3 0 0 0 0,3 0 0 0 0,-2 0 0 0 0,-3 0 0 0 0,-6 0 0 0 0,-4 0 0 0 0,-2 0 0 0 0,-3 0 0 0 0,7 0 0 0 0,7 0 0 0 0,1 0 0 0 0,2 0 0 0 0,6 0 0 0 0,0 0 0 0 0,0 0 0 0 0,0 0 0 0 0,-4 0 0 0 0,-6 0 0 0 0,-4 0 0 0 0,-5 0 0 0 0,-3-4 0 0 0,-2-2 0 0 0,-1 0 0 0 0,-4-3 0 0 0,-7-4 0 0 0,-5-5 0 0 0,-4-3 0 0 0,-3-3 0 0 0,-2-2 0 0 0,4 5 0 0 0,1 0 0 0 0,-1 0 0 0 0,4 3 0 0 0,5 1 0 0 0,4 2 0 0 0,4 5 0 0 0,3 8 0 0 0,-3 9 0 0 0,0 7 0 0 0,-5 6 0 0 0,-4 4 0 0 0,-4 2 0 0 0,-4 6 0 0 0,-2 1 0 0 0,-2 0 0 0 0,-1-1 0 0 0,1-2 0 0 0,-1-2 0 0 0,0-1 0 0 0,0-1 0 0 0,1 0 0 0 0,0 0 0 0 0,-5-5 0 0 0,-1-1 0 0 0,-3-5 0 0 0,-6-4 0 0 0,-4-4 0 0 0,-3-4 0 0 0,-3-1 0 0 0,-1-2 0 0 0,0-1 0 0 0,-1 0 0 0 0,-4 0 0 0 0,-1 0 0 0 0,0 1 0 0 0,-3 0 0 0 0,-5-1 0 0 0,-3 1 0 0 0,-9 0 0 0 0,-3 0 0 0 0,-2 0 0 0 0,0 0 0 0 0,-3 0 0 0 0,0 1 0 0 0,1-1 0 0 0,6 0 0 0 0,8 0 0 0 0,8 0 0 0 0,4 0 0 0 0,5 0 0 0 0,2 0 0 0 0,-3 0 0 0 0,-1 0 0 0 0,-5 0 0 0 0,-4 4 0 0 0,-1 6 0 0 0,-1 2 0 0 0,-4-2 0 0 0,-2-3 0 0 0,7 3 0 0 0,1-1 0 0 0,3-2 0 0 0,3-2 0 0 0,3-2 0 0 0,2 3 0 0 0,-3 0 0 0 0,0 0 0 0 0,0-2 0 0 0,-3-1 0 0 0,0-2 0 0 0,-4 0 0 0 0,2-1 0 0 0,1 0 0 0 0,-2 0 0 0 0,-3-1 0 0 0,1 1 0 0 0,-2 0 0 0 0,-3 0 0 0 0,2 0 0 0 0,3 0 0 0 0,1 0 0 0 0,-4 0 0 0 0,2 0 0 0 0,4 0 0 0 0,-2 0 0 0 0,-3 0 0 0 0,2 0 0 0 0,2 0 0 0 0,4 0 0 0 0,-2 0 0 0 0,1 0 0 0 0,2 0 0 0 0,-3 0 0 0 0,-3 0 0 0 0,-5 0 0 0 0,-8 0 0 0 0,0 0 0 0 0,0 0 0 0 0,0 0 0 0 0,-4 0 0 0 0,-7 0 0 0 0,-5 0 0 0 0,-5 0 0 0 0,6 0 0 0 0,1 0 0 0 0,-2 0 0 0 0,1 0 0 0 0,4 0 0 0 0,-5 0 0 0 0,-5 0 0 0 0,2 0 0 0 0,-2 0 0 0 0,4 0 0 0 0,0 0 0 0 0,3 0 0 0 0,-1-5 0 0 0,-3 0 0 0 0,-6-1 0 0 0,5 2 0 0 0,0-4 0 0 0,5 0 0 0 0,3 1 0 0 0,0-2 0 0 0,-11 0 0 0 0,-3 2 0 0 0,7 1 0 0 0,12 3 0 0 0,6 1 0 0 0,3 2 0 0 0,6 0 0 0 0,0 0 0 0 0,4 0 0 0 0,-1 1 0 0 0,2-5 0 0 0,-2-2 0 0 0,-6 1 0 0 0,-6 0 0 0 0,-7-2 0 0 0,-6-1 0 0 0,3 1 0 0 0,7 2 0 0 0,9 2 0 0 0,3 1 0 0 0,5 1 0 0 0,-1 1 0 0 0,-7-4 0 0 0,0-2 0 0 0,-19-3 0 0 0,-15-6 0 0 0,-9-3 0 0 0,3 0 0 0 0,-7-1 0 0 0,0 3 0 0 0,-2 0 0 0 0,1-6 0 0 0,-5-4 0 0 0,-8-2 0 0 0,1 4 0 0 0,-8-3 0 0 0,-29-10 0 0 0,-8 2 0 0 0,9 2 0 0 0,11-3 0 0 0,0 2 0 0 0,6-4 0 0 0,1 6 0 0 0,9 4 0 0 0,11 6 0 0 0,13 7 0 0 0,14 6 0 0 0,11 5 0 0 0,8-2 0 0 0,8 1 0 0 0,10-4 0 0 0,1 0 0 0 0,4 2 0 0 0,-2 1 0 0 0,1 2 0 0 0,2 2 0 0 0,3 2 0 0 0,1-1 0 0 0,-3 2 0 0 0,0-1 0 0 0,-3 0 0 0 0,-1 1 0 0 0,-3-1 0 0 0,2 0 0 0 0,-7 0 0 0 0,-1 0 0 0 0,0 0 0 0 0,2 0 0 0 0,5 0 0 0 0,3 0 0 0 0,0 0 0 0 0,-7 0 0 0 0,-11 0 0 0 0,-8 0 0 0 0,-8 0 0 0 0,-5 0 0 0 0,1 0 0 0 0,5 0 0 0 0,-9 0 0 0 0,5 0 0 0 0,6 0 0 0 0,0 0 0 0 0,8 0 0 0 0,5 0 0 0 0,2 0 0 0 0,-3 0 0 0 0,-1 0 0 0 0,4 0 0 0 0,-2 0 0 0 0,-5 0 0 0 0,-2 0 0 0 0,0 0 0 0 0,3 0 0 0 0,-3 0 0 0 0,4 0 0 0 0,3 0 0 0 0,2 0 0 0 0,1 0 0 0 0,4 0 0 0 0,6 0 0 0 0,-4 0 0 0 0,2 0 0 0 0,-1 0 0 0 0,2 0 0 0 0,0 0 0 0 0,-3 0 0 0 0,-2 0 0 0 0,3 0 0 0 0,3 0 0 0 0,5 0 0 0 0,4 0 0 0 0,2 0 0 0 0,3 0 0 0 0,0 0 0 0 0,1 0 0 0 0,13 0 0 0 0,40 9 0 0 0,41 7 0 0 0,48 1 0 0 0,53 2 0 0 0,59-2 0 0 0,25-5 0 0 0,23-3 0 0 0,16-4 0 0 0,-6-3 0 0 0,-8-1 0 0 0,-8-1 0 0 0,-14-1 0 0 0,-26 0 0 0 0,-29 1 0 0 0,-18-1 0 0 0,-24 1 0 0 0,-20-1 0 0 0,-22 1 0 0 0,-13 0 0 0 0,-15 0 0 0 0,-11 0 0 0 0,0 0 0 0 0,12 0 0 0 0,9 5 0 0 0,8 1 0 0 0,13-1 0 0 0,4 0 0 0 0,-3-2 0 0 0,18-1 0 0 0,-2-1 0 0 0,-11-1 0 0 0,-18 0 0 0 0,-11 0 0 0 0,-8 0 0 0 0,-2 0 0 0 0,-7 0 0 0 0,-5-1 0 0 0,-6 1 0 0 0,-6 0 0 0 0,-9 0 0 0 0,-11 0 0 0 0,-3 0 0 0 0,-4 0 0 0 0,0 0 0 0 0,-2 0 0 0 0,-2 0 0 0 0,-3 0 0 0 0,-2 0 0 0 0,-1 0 0 0 0,4 0 0 0 0,0 0 0 0 0,4 0 0 0 0,1 0 0 0 0,-2 0 0 0 0,7 0 0 0 0,5 0 0 0 0,3 0 0 0 0,3 0 0 0 0,1 0 0 0 0,4 0 0 0 0,6 0 0 0 0,1 0 0 0 0,-5 0 0 0 0,-10 0 0 0 0,-3 0 0 0 0,-2 0 0 0 0,-3 0 0 0 0,-4 0 0 0 0,0 0 0 0 0,-2 0 0 0 0,2 0 0 0 0,8 0 0 0 0,1 0 0 0 0,1 0 0 0 0,-3 0 0 0 0,-5 0 0 0 0,-4 0 0 0 0,5 0 0 0 0,4 0 0 0 0,0 0 0 0 0,0 0 0 0 0,-2 0 0 0 0,0 0 0 0 0,2 0 0 0 0,2 0 0 0 0,-3 0 0 0 0,1 0 0 0 0,2 0 0 0 0,-4 0 0 0 0,6 0 0 0 0,-2 0 0 0 0,4 0 0 0 0,3 0 0 0 0,2 0 0 0 0,3 0 0 0 0,2 0 0 0 0,-1 0 0 0 0,-2 0 0 0 0,-2 0 0 0 0,-1 0 0 0 0,-6 0 0 0 0,-6 0 0 0 0,-2 0 0 0 0,-3 0 0 0 0,-4 0 0 0 0,2 0 0 0 0,3 0 0 0 0,0 0 0 0 0,7 0 0 0 0,4 0 0 0 0,3 0 0 0 0,1 0 0 0 0,0 0 0 0 0,0 0 0 0 0,0 0 0 0 0,0 0 0 0 0,4 0 0 0 0,-4 0 0 0 0,3 0 0 0 0,-4 0 0 0 0,-7 0 0 0 0,-1 0 0 0 0,0 0 0 0 0,5 0 0 0 0,4 0 0 0 0,1 0 0 0 0,1 0 0 0 0,-1 0 0 0 0,-5 0 0 0 0,-1 0 0 0 0,3 0 0 0 0,-2 0 0 0 0,-1 0 0 0 0,0 0 0 0 0,2 0 0 0 0,-5 0 0 0 0,0 0 0 0 0,-4 0 0 0 0,0 0 0 0 0,-2 0 0 0 0,0 0 0 0 0,-1 0 0 0 0,1 0 0 0 0,3 0 0 0 0,-2 0 0 0 0,-2 0 0 0 0,-5 0 0 0 0,-2 0 0 0 0,-2 0 0 0 0,-3 0 0 0 0,0 0 0 0 0,-1 0 0 0 0,0 0 0 0 0,0 0 0 0 0,1 0 0 0 0,-1 0 0 0 0,5 0 0 0 0,6 0 0 0 0,6 0 0 0 0,-1 0 0 0 0,-2 0 0 0 0,-3 0 0 0 0,-4 0 0 0 0,-3 0 0 0 0,-1 0 0 0 0,-2 0 0 0 0,-1 0 0 0 0,0 0 0 0 0,0 0 0 0 0,1 0 0 0 0,-1 0 0 0 0,1 0 0 0 0,-1 0 0 0 0,-3 5 0 0 0,-7 5 0 0 0,-5 6 0 0 0,-4 4 0 0 0,-4 3 0 0 0,-2 3 0 0 0,0 5 0 0 0,-1 2 0 0 0,-9-5 0 0 0,-12-7 0 0 0,-14-7 0 0 0,-24-6 0 0 0,-32-5 0 0 0,-14-2 0 0 0,-11-2 0 0 0,-20 0 0 0 0,-9 0 0 0 0,-24-1 0 0 0,-17 1 0 0 0,-5 1 0 0 0,6 0 0 0 0,-2-1 0 0 0,-4 1 0 0 0,10 0 0 0 0,17 0 0 0 0,10 0 0 0 0,2 1 0 0 0,8-1 0 0 0,8 0 0 0 0,0 0 0 0 0,-2 0 0 0 0,-5 0 0 0 0,-3 0 0 0 0,-13 0 0 0 0,-22 0 0 0 0,-3 0 0 0 0,-26 0 0 0 0,-31 0 0 0 0,-17 0 0 0 0,-5 0 0 0 0,-10 0 0 0 0,7 0 0 0 0,26 0 0 0 0,20 0 0 0 0,12 0 0 0 0,15 0 0 0 0,1 0 0 0 0,3 0 0 0 0,11 0 0 0 0,19 0 0 0 0,2 0 0 0 0,5 0 0 0 0,3 0 0 0 0,13 0 0 0 0,-5 0 0 0 0,0 0 0 0 0,2 0 0 0 0,-6 0 0 0 0,-35 0 0 0 0,0 0 0 0 0,13 0 0 0 0,5 0 0 0 0,-1 0 0 0 0,9 0 0 0 0,2 0 0 0 0,4 0 0 0 0,1 0 0 0 0,12 0 0 0 0,8 0 0 0 0,-14 0 0 0 0,-13 0 0 0 0,-3 0 0 0 0,-10 0 0 0 0,-15 0 0 0 0,-3 0 0 0 0,-18 0 0 0 0,-10 0 0 0 0,-3 0 0 0 0,17 0 0 0 0,21 0 0 0 0,28 0 0 0 0,26 0 0 0 0,31 0 0 0 0,17 0 0 0 0,13 0 0 0 0,14 0 0 0 0,10 0 0 0 0,8 0 0 0 0,5 0 0 0 0,2 0 0 0 0,2 0 0 0 0,0 0 0 0 0,-1 0 0 0 0,0 0 0 0 0,-1 0 0 0 0,0 0 0 0 0,-5 0 0 0 0,-10 0 0 0 0,-8 0 0 0 0,1 0 0 0 0,3 0 0 0 0,5 0 0 0 0,5 0 0 0 0,4 0 0 0 0,-2 0 0 0 0,0 0 0 0 0,1 0 0 0 0,2 0 0 0 0,-8 0 0 0 0,-2 0 0 0 0,2 0 0 0 0,-2 0 0 0 0,-4 0 0 0 0,2 0 0 0 0,-1 0 0 0 0,-2 0 0 0 0,-3 0 0 0 0,3 0 0 0 0,-9-5 0 0 0,-9-5 0 0 0,-2-6 0 0 0,-13 0 0 0 0,-5-1 0 0 0,-8-3 0 0 0,-1 2 0 0 0,2 0 0 0 0,7 3 0 0 0,14 4 0 0 0,13 4 0 0 0,12 3 0 0 0,8 2 0 0 0,7 2 0 0 0,3 1 0 0 0,2-1 0 0 0,0 1 0 0 0,-1 0 0 0 0,0-1 0 0 0,0 1 0 0 0,-1-1 0 0 0,-1 0 0 0 0,5 4 0 0 0,6 6 0 0 0,4 6 0 0 0,1 4 0 0 0,2 4 0 0 0,2 1 0 0 0,2 2 0 0 0,-2-5 0 0 0,-1-1 0 0 0,1 1 0 0 0,2 0 0 0 0,1 1 0 0 0,2 1 0 0 0,0 1 0 0 0,1 0 0 0 0,0 1 0 0 0,0 0 0 0 0,1 0 0 0 0,3-5 0 0 0,2 0 0 0 0,0-1 0 0 0,-1 1 0 0 0,2-2 0 0 0,5-6 0 0 0,1-4 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64A866-01C4-463B-BEB0-9F1EEC7CCB54}" type="datetimeFigureOut">
              <a:t>11/29/2022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2ECAB-8AA3-466E-A5F4-3195EB6B9FA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66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NuW57OeTipw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WH_TLdHYks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&#160;https:/youtu.be/68Y-OamcTJ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QxCoG5vuinc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39633" y="4518923"/>
            <a:ext cx="3312734" cy="1141851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solidFill>
                  <a:srgbClr val="080808"/>
                </a:solidFill>
                <a:cs typeface="Calibri"/>
              </a:rPr>
              <a:t>BMPS5011</a:t>
            </a:r>
          </a:p>
          <a:p>
            <a:r>
              <a:rPr lang="en-GB" sz="2000">
                <a:solidFill>
                  <a:srgbClr val="080808"/>
                </a:solidFill>
                <a:cs typeface="Calibri"/>
              </a:rPr>
              <a:t>SADIE FRANCE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4642" y="2353641"/>
            <a:ext cx="5782716" cy="2150719"/>
          </a:xfrm>
          <a:noFill/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080808"/>
                </a:solidFill>
                <a:cs typeface="Calibri Light"/>
              </a:rPr>
              <a:t>Changemakers: Creativity and value creation</a:t>
            </a:r>
            <a:endParaRPr lang="en-GB" sz="3600">
              <a:solidFill>
                <a:srgbClr val="080808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189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10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5ED948-E0B2-B26B-B89A-148008781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4000">
                <a:cs typeface="Calibri Light"/>
              </a:rPr>
              <a:t>Scheme of work</a:t>
            </a:r>
            <a:endParaRPr lang="en-GB" sz="4000"/>
          </a:p>
        </p:txBody>
      </p:sp>
      <p:grpSp>
        <p:nvGrpSpPr>
          <p:cNvPr id="7" name="Group 1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ectangle 16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07A749BF-740F-14EF-8479-9C8A2F10F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endParaRPr lang="en-US" sz="2000"/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20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FAE2F1D2-320A-1DE4-51F3-F4F60429F9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0" r="7283" b="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DF88234-A18C-10E4-DE98-C28151A7FAA7}"/>
                  </a:ext>
                </a:extLst>
              </p14:cNvPr>
              <p14:cNvContentPartPr/>
              <p14:nvPr/>
            </p14:nvContentPartPr>
            <p14:xfrm>
              <a:off x="6011884" y="4552774"/>
              <a:ext cx="5317741" cy="270582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DF88234-A18C-10E4-DE98-C28151A7FAA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58249" y="4444972"/>
                <a:ext cx="5425370" cy="48582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59731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A0D1D3-BF54-D1A0-C84B-1C79AF6DD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Aims for today's session...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43D7C-CD76-55A0-0AC7-A9180C2AF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>
                <a:cs typeface="Calibri"/>
              </a:rPr>
              <a:t>Discuss assignment 2</a:t>
            </a:r>
          </a:p>
          <a:p>
            <a:r>
              <a:rPr lang="en-GB" dirty="0">
                <a:cs typeface="Calibri"/>
              </a:rPr>
              <a:t>How criminal investigations have evolved</a:t>
            </a:r>
          </a:p>
          <a:p>
            <a:r>
              <a:rPr lang="en-GB" dirty="0">
                <a:cs typeface="Calibri"/>
              </a:rPr>
              <a:t>Forensic Science</a:t>
            </a:r>
          </a:p>
        </p:txBody>
      </p:sp>
    </p:spTree>
    <p:extLst>
      <p:ext uri="{BB962C8B-B14F-4D97-AF65-F5344CB8AC3E}">
        <p14:creationId xmlns:p14="http://schemas.microsoft.com/office/powerpoint/2010/main" val="2093455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CF668F-5AE6-928C-D14C-E48973418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>
                <a:cs typeface="Calibri Light"/>
              </a:rPr>
              <a:t>Assignment 2</a:t>
            </a:r>
            <a:endParaRPr lang="en-GB" sz="480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CC7EE3-96D2-D08C-632A-5AEF75C68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dirty="0">
                <a:ea typeface="+mn-lt"/>
                <a:cs typeface="+mn-lt"/>
              </a:rPr>
              <a:t> </a:t>
            </a:r>
            <a:r>
              <a:rPr lang="en-GB" sz="2200" b="1" dirty="0">
                <a:ea typeface="+mn-lt"/>
                <a:cs typeface="+mn-lt"/>
              </a:rPr>
              <a:t>Essay- </a:t>
            </a:r>
            <a:r>
              <a:rPr lang="en-GB" sz="2200" dirty="0">
                <a:ea typeface="+mn-lt"/>
                <a:cs typeface="+mn-lt"/>
              </a:rPr>
              <a:t> </a:t>
            </a:r>
            <a:r>
              <a:rPr lang="en-GB" sz="2200" b="1" dirty="0">
                <a:ea typeface="+mn-lt"/>
                <a:cs typeface="+mn-lt"/>
              </a:rPr>
              <a:t>2,000 Words (+/- 10%)</a:t>
            </a:r>
            <a:endParaRPr lang="en-GB" sz="2200" b="1" dirty="0">
              <a:cs typeface="Calibri"/>
            </a:endParaRPr>
          </a:p>
          <a:p>
            <a:endParaRPr lang="en-GB" sz="2200">
              <a:cs typeface="Calibri"/>
            </a:endParaRPr>
          </a:p>
          <a:p>
            <a:pPr algn="ctr"/>
            <a:r>
              <a:rPr lang="en-GB" sz="2200" b="1" dirty="0">
                <a:ea typeface="+mn-lt"/>
                <a:cs typeface="+mn-lt"/>
              </a:rPr>
              <a:t>Evaluate the impact of innovation on criminal investigations. Use your discussion to analyse the benefits and drawbacks of these innovations.</a:t>
            </a:r>
            <a:r>
              <a:rPr lang="en-GB" sz="2200" dirty="0">
                <a:ea typeface="+mn-lt"/>
                <a:cs typeface="+mn-lt"/>
              </a:rPr>
              <a:t> </a:t>
            </a:r>
          </a:p>
          <a:p>
            <a:endParaRPr lang="en-GB" sz="2200" dirty="0">
              <a:cs typeface="Calibri" panose="020F0502020204030204"/>
            </a:endParaRPr>
          </a:p>
          <a:p>
            <a:r>
              <a:rPr lang="en-GB" sz="2200" dirty="0">
                <a:cs typeface="Calibri" panose="020F0502020204030204"/>
              </a:rPr>
              <a:t>Due- </a:t>
            </a:r>
            <a:r>
              <a:rPr lang="en-GB" sz="2200" b="1" dirty="0">
                <a:cs typeface="Calibri" panose="020F0502020204030204"/>
              </a:rPr>
              <a:t>13th January 2023 </a:t>
            </a:r>
            <a:r>
              <a:rPr lang="en-GB" sz="2200" b="1" dirty="0">
                <a:ea typeface="+mn-lt"/>
                <a:cs typeface="+mn-lt"/>
              </a:rPr>
              <a:t>11:59pm</a:t>
            </a:r>
            <a:endParaRPr lang="en-GB" sz="2200" b="1" dirty="0">
              <a:cs typeface="Calibri" panose="020F0502020204030204"/>
            </a:endParaRPr>
          </a:p>
          <a:p>
            <a:endParaRPr lang="en-GB" sz="22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20522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11204ABC-97FB-CAC3-619A-C73FAB021E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2163" y="1219502"/>
            <a:ext cx="7746709" cy="4377421"/>
          </a:xfrm>
          <a:prstGeom prst="rect">
            <a:avLst/>
          </a:prstGeom>
        </p:spPr>
      </p:pic>
      <p:pic>
        <p:nvPicPr>
          <p:cNvPr id="5" name="Picture 5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869E327C-28D2-33CA-AB44-0C3850173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216" y="1029995"/>
            <a:ext cx="8293569" cy="48074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02CD1E-6EA8-6772-E9D5-41ADAE5364BF}"/>
              </a:ext>
            </a:extLst>
          </p:cNvPr>
          <p:cNvSpPr txBox="1"/>
          <p:nvPr/>
        </p:nvSpPr>
        <p:spPr>
          <a:xfrm>
            <a:off x="2833511" y="5175956"/>
            <a:ext cx="459645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4"/>
              </a:rPr>
              <a:t>https://youtu.be/NuW57OeTipw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423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agnifying glass and question mark">
            <a:extLst>
              <a:ext uri="{FF2B5EF4-FFF2-40B4-BE49-F238E27FC236}">
                <a16:creationId xmlns:a16="http://schemas.microsoft.com/office/drawing/2014/main" id="{F7C11D56-C809-4FA4-3229-5AB7F92384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52" r="23107" b="908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91479A-43EF-D74C-5CC7-05E002900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How long do you think an average investigation takes?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1075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2CE0F7-0D0D-7BDE-8391-D7D63963F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Average length of investigation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6217243E-7A0F-A235-F7FC-B6AF2E761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0726" y="2427541"/>
            <a:ext cx="8035449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84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B7D25-2DF6-7775-C048-2C588E199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Process of investigation </a:t>
            </a:r>
            <a:r>
              <a:rPr lang="en-GB" sz="1800" dirty="0">
                <a:cs typeface="Calibri Light"/>
              </a:rPr>
              <a:t>(College of Policing, 2021)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F1EAE8E5-4D74-EA13-8EEE-B6CF7D0604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3552" y="1947921"/>
            <a:ext cx="4914821" cy="4351338"/>
          </a:xfrm>
        </p:spPr>
      </p:pic>
      <p:pic>
        <p:nvPicPr>
          <p:cNvPr id="8" name="Picture 8" descr="Timeline&#10;&#10;Description automatically generated">
            <a:extLst>
              <a:ext uri="{FF2B5EF4-FFF2-40B4-BE49-F238E27FC236}">
                <a16:creationId xmlns:a16="http://schemas.microsoft.com/office/drawing/2014/main" id="{D104B419-07A0-A4F0-3BB6-4AFDB4C520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6105" y="1718702"/>
            <a:ext cx="4935125" cy="431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615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3F3091-44F5-5631-E7E2-205A5B68C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anchor="b">
            <a:normAutofit/>
          </a:bodyPr>
          <a:lstStyle/>
          <a:p>
            <a:r>
              <a:rPr lang="en-GB" sz="5600">
                <a:cs typeface="Calibri Light"/>
              </a:rPr>
              <a:t>Innovations </a:t>
            </a:r>
            <a:endParaRPr lang="en-GB" sz="560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3D swirl of cords on a blue background">
            <a:extLst>
              <a:ext uri="{FF2B5EF4-FFF2-40B4-BE49-F238E27FC236}">
                <a16:creationId xmlns:a16="http://schemas.microsoft.com/office/drawing/2014/main" id="{0FC650A0-DD92-2A18-39AC-BD51DC4D3C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750" r="1" b="1"/>
          <a:stretch/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0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A989E-1C81-D9CE-6982-9BB718818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990818"/>
            <a:ext cx="4195673" cy="2913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>
                <a:solidFill>
                  <a:schemeClr val="tx1">
                    <a:alpha val="80000"/>
                  </a:schemeClr>
                </a:solidFill>
                <a:cs typeface="Calibri"/>
              </a:rPr>
              <a:t>Task......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  <a:cs typeface="Calibri"/>
              </a:rPr>
              <a:t>Find 3 different innovations that are used within criminal investigations.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  <a:cs typeface="Calibri"/>
              </a:rPr>
              <a:t>Post them to the forum:- "Innovations used within investigations"</a:t>
            </a:r>
          </a:p>
        </p:txBody>
      </p:sp>
      <p:sp>
        <p:nvSpPr>
          <p:cNvPr id="24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6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9690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roplet of water">
            <a:extLst>
              <a:ext uri="{FF2B5EF4-FFF2-40B4-BE49-F238E27FC236}">
                <a16:creationId xmlns:a16="http://schemas.microsoft.com/office/drawing/2014/main" id="{58EEA2E6-C470-E8EC-9A14-6CCAD7A892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639" r="-2" b="5359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558A72-ED8F-2101-1377-004BC1B12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Forensic Science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51BAA7-7706-B507-8F37-57EACAD301A5}"/>
              </a:ext>
            </a:extLst>
          </p:cNvPr>
          <p:cNvSpPr txBox="1"/>
          <p:nvPr/>
        </p:nvSpPr>
        <p:spPr>
          <a:xfrm>
            <a:off x="150518" y="6284148"/>
            <a:ext cx="579496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  <a:hlinkClick r:id="rId3"/>
              </a:rPr>
              <a:t>https://youtu.be/fWH_TLdHYks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766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ECA6DCB-B7E1-40A9-9524-540C6DA40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FB8925-B510-F96C-F8C7-10354C168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anchor="ctr">
            <a:normAutofit/>
          </a:bodyPr>
          <a:lstStyle/>
          <a:p>
            <a:r>
              <a:rPr lang="en-GB" sz="4000">
                <a:cs typeface="Calibri Light"/>
              </a:rPr>
              <a:t>Forensic science</a:t>
            </a:r>
            <a:endParaRPr lang="en-GB" sz="400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96539-51D8-4DF7-1DF1-6A4E22D577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5278066" cy="397958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cs typeface="Calibri"/>
              </a:rPr>
              <a:t>Analysing evidence from crime scenes to include:-</a:t>
            </a:r>
            <a:endParaRPr lang="en-US" sz="2000" dirty="0">
              <a:cs typeface="Calibri" panose="020F0502020204030204"/>
            </a:endParaRPr>
          </a:p>
          <a:p>
            <a:r>
              <a:rPr lang="en-GB" sz="2000" dirty="0">
                <a:cs typeface="Calibri"/>
              </a:rPr>
              <a:t>DNA</a:t>
            </a:r>
            <a:endParaRPr lang="en-GB" sz="2000" dirty="0"/>
          </a:p>
          <a:p>
            <a:r>
              <a:rPr lang="en-GB" sz="2000" dirty="0">
                <a:cs typeface="Calibri"/>
              </a:rPr>
              <a:t>GSR</a:t>
            </a:r>
          </a:p>
          <a:p>
            <a:r>
              <a:rPr lang="en-GB" sz="2000" dirty="0">
                <a:cs typeface="Calibri"/>
              </a:rPr>
              <a:t>FINGERPRINTS/ BOOTPRINTS</a:t>
            </a:r>
          </a:p>
          <a:p>
            <a:r>
              <a:rPr lang="en-GB" sz="2000" dirty="0">
                <a:cs typeface="Calibri"/>
              </a:rPr>
              <a:t>BALLISTICS</a:t>
            </a:r>
          </a:p>
          <a:p>
            <a:r>
              <a:rPr lang="en-GB" sz="2000" dirty="0">
                <a:cs typeface="Calibri"/>
              </a:rPr>
              <a:t>TOXICOLOGY</a:t>
            </a:r>
          </a:p>
          <a:p>
            <a:r>
              <a:rPr lang="en-GB" sz="2000" dirty="0">
                <a:cs typeface="Calibri"/>
              </a:rPr>
              <a:t>BLOOD SPATTER ANALYSIS</a:t>
            </a:r>
          </a:p>
          <a:p>
            <a:r>
              <a:rPr lang="en-GB" sz="2000" dirty="0">
                <a:ea typeface="+mn-lt"/>
                <a:cs typeface="+mn-lt"/>
              </a:rPr>
              <a:t>BITEMARK ANALYSIS</a:t>
            </a:r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  <a:hlinkClick r:id="rId2"/>
              </a:rPr>
              <a:t> https://youtu.be/68Y-OamcTJ8</a:t>
            </a:r>
            <a:r>
              <a:rPr lang="en-GB" sz="2000" dirty="0">
                <a:ea typeface="+mn-lt"/>
                <a:cs typeface="+mn-lt"/>
              </a:rPr>
              <a:t> </a:t>
            </a:r>
            <a:endParaRPr lang="en-GB" sz="2000" dirty="0">
              <a:cs typeface="Calibri"/>
            </a:endParaRPr>
          </a:p>
          <a:p>
            <a:endParaRPr lang="en-GB" sz="2000">
              <a:cs typeface="Calibri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Blood cells with one infected cell">
            <a:extLst>
              <a:ext uri="{FF2B5EF4-FFF2-40B4-BE49-F238E27FC236}">
                <a16:creationId xmlns:a16="http://schemas.microsoft.com/office/drawing/2014/main" id="{9D24BF16-33BD-A582-3768-427607C6BF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790" b="-4"/>
          <a:stretch/>
        </p:blipFill>
        <p:spPr>
          <a:xfrm>
            <a:off x="7083423" y="581892"/>
            <a:ext cx="4397433" cy="251875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Serious chemist using microscope at laboratory">
            <a:extLst>
              <a:ext uri="{FF2B5EF4-FFF2-40B4-BE49-F238E27FC236}">
                <a16:creationId xmlns:a16="http://schemas.microsoft.com/office/drawing/2014/main" id="{F653BE0A-A0A7-11A4-852B-216A7D6781D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285" r="1" b="4870"/>
          <a:stretch/>
        </p:blipFill>
        <p:spPr>
          <a:xfrm>
            <a:off x="7083423" y="3707894"/>
            <a:ext cx="4395569" cy="251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450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!!BGRectangle">
            <a:extLst>
              <a:ext uri="{FF2B5EF4-FFF2-40B4-BE49-F238E27FC236}">
                <a16:creationId xmlns:a16="http://schemas.microsoft.com/office/drawing/2014/main" id="{F1611BA9-268A-49A6-84F8-FC9153668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EB187-900F-4AF5-813B-101456D9F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Red lips">
            <a:extLst>
              <a:ext uri="{FF2B5EF4-FFF2-40B4-BE49-F238E27FC236}">
                <a16:creationId xmlns:a16="http://schemas.microsoft.com/office/drawing/2014/main" id="{FC1A1352-15E4-2C40-B59B-AF1959E0C7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9708" b="19314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638C4-3998-AD72-E30D-769F32049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7349" y="1200152"/>
            <a:ext cx="6897171" cy="445769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>
                <a:solidFill>
                  <a:srgbClr val="FFFFFF"/>
                </a:solidFill>
              </a:rPr>
              <a:t>Task....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0E297-B019-352A-6A36-53C7DC951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963" y="1200152"/>
            <a:ext cx="2816535" cy="445769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r">
              <a:buNone/>
            </a:pPr>
            <a:r>
              <a:rPr lang="en-US">
                <a:solidFill>
                  <a:srgbClr val="FFFFFF"/>
                </a:solidFill>
              </a:rPr>
              <a:t>Research into the pro's and con's of bitemark analysis</a:t>
            </a:r>
          </a:p>
        </p:txBody>
      </p:sp>
      <p:sp>
        <p:nvSpPr>
          <p:cNvPr id="33" name="!!Line">
            <a:extLst>
              <a:ext uri="{FF2B5EF4-FFF2-40B4-BE49-F238E27FC236}">
                <a16:creationId xmlns:a16="http://schemas.microsoft.com/office/drawing/2014/main" id="{1825D5AF-D278-4D9A-A4F5-A1A1D3507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9936" y="2286000"/>
            <a:ext cx="27432" cy="228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7165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0570D682-0B44-F44B-A849-B7B6FED223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07239F-04B1-A440-3C91-A5B9A94F5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First case in the UK solved using DNA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1158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5C33EC-D796-D908-FB69-680958F44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 Dawn Ashworth</a:t>
            </a:r>
            <a:r>
              <a:rPr lang="en-GB" sz="5400">
                <a:ea typeface="+mj-lt"/>
                <a:cs typeface="+mj-lt"/>
              </a:rPr>
              <a:t> &amp; Lynda Mann </a:t>
            </a:r>
            <a:endParaRPr lang="en-GB" sz="540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3C3D5D-A171-20AF-A871-60B2C0066A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 dirty="0">
                <a:cs typeface="Calibri"/>
              </a:rPr>
              <a:t>Dawn was raped and strangled to death in 1986 aged 15 in Leicester</a:t>
            </a:r>
          </a:p>
          <a:p>
            <a:r>
              <a:rPr lang="en-GB" sz="2400" dirty="0">
                <a:cs typeface="Calibri"/>
              </a:rPr>
              <a:t>2.5 years prior to this in 1983, Lynda Mann a 15 year old girl was also murdered in the same way</a:t>
            </a:r>
          </a:p>
          <a:p>
            <a:r>
              <a:rPr lang="en-GB" sz="2400" dirty="0">
                <a:cs typeface="Calibri"/>
              </a:rPr>
              <a:t>Local boy held on suspicion- 17 year old Richard Buckland, who had learning disabilities</a:t>
            </a:r>
          </a:p>
          <a:p>
            <a:r>
              <a:rPr lang="en-GB" sz="2400" dirty="0">
                <a:cs typeface="Calibri"/>
              </a:rPr>
              <a:t>Dr Jefferey's, a genetic scientist worked on the case taking samples of Buckland's semen and blood and tested them against those found on the girls bodies. This proved Buckland innocent.</a:t>
            </a:r>
          </a:p>
          <a:p>
            <a:endParaRPr lang="en-GB" sz="2400">
              <a:cs typeface="Calibri"/>
            </a:endParaRPr>
          </a:p>
          <a:p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01853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55FDF4-0294-79D4-C62F-EB7C01D61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>
                <a:cs typeface="Calibri Light"/>
              </a:rPr>
              <a:t>Colin Pitchfork</a:t>
            </a:r>
          </a:p>
        </p:txBody>
      </p:sp>
      <p:pic>
        <p:nvPicPr>
          <p:cNvPr id="4" name="Picture 4" descr="A picture containing person, person, posing, staring&#10;&#10;Description automatically generated">
            <a:extLst>
              <a:ext uri="{FF2B5EF4-FFF2-40B4-BE49-F238E27FC236}">
                <a16:creationId xmlns:a16="http://schemas.microsoft.com/office/drawing/2014/main" id="{E79B4193-F5F5-2588-5645-48A4D708A2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9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B0C35-1B84-8A81-9A41-0407907E9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200" dirty="0">
                <a:cs typeface="Calibri"/>
              </a:rPr>
              <a:t>Local police ran screening centres for men to voluntarily supply blood and semen samples.</a:t>
            </a:r>
          </a:p>
          <a:p>
            <a:r>
              <a:rPr lang="en-GB" sz="2200" dirty="0">
                <a:cs typeface="Calibri"/>
              </a:rPr>
              <a:t>According to records, Pitchfork attended the screening.</a:t>
            </a:r>
          </a:p>
          <a:p>
            <a:r>
              <a:rPr lang="en-GB" sz="2200" dirty="0">
                <a:cs typeface="Calibri"/>
              </a:rPr>
              <a:t>In 1987, over a year later, a male called Kelly was overheard in the pub telling a friend how he impersonated Pitchfork to provide samples</a:t>
            </a:r>
          </a:p>
          <a:p>
            <a:r>
              <a:rPr lang="en-GB" sz="2200" dirty="0">
                <a:cs typeface="Calibri"/>
              </a:rPr>
              <a:t>Pitchfork was arrested and when asked why he killed Dawn- "Opportunity, she was there and I was there"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FE9BFD-B04B-BD7D-AC82-930D186ABFC5}"/>
              </a:ext>
            </a:extLst>
          </p:cNvPr>
          <p:cNvSpPr txBox="1"/>
          <p:nvPr/>
        </p:nvSpPr>
        <p:spPr>
          <a:xfrm>
            <a:off x="4995333" y="5917259"/>
            <a:ext cx="619948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  <a:hlinkClick r:id="rId3"/>
              </a:rPr>
              <a:t>https://youtu.be/QxCoG5vuinc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3685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B32E138-A57A-C4A4-FF68-E6C474AC60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0053" y="918546"/>
            <a:ext cx="6090928" cy="497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490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A81E7530-396C-45F0-92F4-A885648D1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Camera lens">
            <a:extLst>
              <a:ext uri="{FF2B5EF4-FFF2-40B4-BE49-F238E27FC236}">
                <a16:creationId xmlns:a16="http://schemas.microsoft.com/office/drawing/2014/main" id="{563EC813-5582-F461-083D-B9D25A1356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30" r="1" b="8111"/>
          <a:stretch/>
        </p:blipFill>
        <p:spPr>
          <a:xfrm>
            <a:off x="603671" y="-1"/>
            <a:ext cx="11588329" cy="6857999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419898" cy="68580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DDA556-BE38-5242-E3F6-D5FFE235F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649" y="721805"/>
            <a:ext cx="3874686" cy="214752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  <a:cs typeface="Calibri Light"/>
              </a:rPr>
              <a:t>FILM- Forensic science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1DE8B58-F373-409E-A253-4380A6609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1188720" y="73152"/>
            <a:chExt cx="1178966" cy="232963"/>
          </a:xfrm>
        </p:grpSpPr>
        <p:sp>
          <p:nvSpPr>
            <p:cNvPr id="32" name="Rectangle 64">
              <a:extLst>
                <a:ext uri="{FF2B5EF4-FFF2-40B4-BE49-F238E27FC236}">
                  <a16:creationId xmlns:a16="http://schemas.microsoft.com/office/drawing/2014/main" id="{F5ACE265-D22D-48CC-99DE-EB81AE922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66">
              <a:extLst>
                <a:ext uri="{FF2B5EF4-FFF2-40B4-BE49-F238E27FC236}">
                  <a16:creationId xmlns:a16="http://schemas.microsoft.com/office/drawing/2014/main" id="{6FE80EEA-F4ED-4436-8861-0BEAAEFE76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64">
              <a:extLst>
                <a:ext uri="{FF2B5EF4-FFF2-40B4-BE49-F238E27FC236}">
                  <a16:creationId xmlns:a16="http://schemas.microsoft.com/office/drawing/2014/main" id="{C3642BC8-86E8-47D0-8846-3E4D49E4B4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66">
              <a:extLst>
                <a:ext uri="{FF2B5EF4-FFF2-40B4-BE49-F238E27FC236}">
                  <a16:creationId xmlns:a16="http://schemas.microsoft.com/office/drawing/2014/main" id="{82D35214-3634-4180-BF0E-45B614516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4">
              <a:extLst>
                <a:ext uri="{FF2B5EF4-FFF2-40B4-BE49-F238E27FC236}">
                  <a16:creationId xmlns:a16="http://schemas.microsoft.com/office/drawing/2014/main" id="{15BE89E6-3D1C-42B5-A950-E72889F8B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66">
              <a:extLst>
                <a:ext uri="{FF2B5EF4-FFF2-40B4-BE49-F238E27FC236}">
                  <a16:creationId xmlns:a16="http://schemas.microsoft.com/office/drawing/2014/main" id="{473771CC-5097-4E08-9606-24B0BC9A0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64">
              <a:extLst>
                <a:ext uri="{FF2B5EF4-FFF2-40B4-BE49-F238E27FC236}">
                  <a16:creationId xmlns:a16="http://schemas.microsoft.com/office/drawing/2014/main" id="{BE872634-00DA-47BD-880D-5C05FFADCC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66">
              <a:extLst>
                <a:ext uri="{FF2B5EF4-FFF2-40B4-BE49-F238E27FC236}">
                  <a16:creationId xmlns:a16="http://schemas.microsoft.com/office/drawing/2014/main" id="{4F151F5C-DE9B-460E-BC51-471F4A8A5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64">
              <a:extLst>
                <a:ext uri="{FF2B5EF4-FFF2-40B4-BE49-F238E27FC236}">
                  <a16:creationId xmlns:a16="http://schemas.microsoft.com/office/drawing/2014/main" id="{34557B8A-4D2F-4D0D-B746-59EA85318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66">
              <a:extLst>
                <a:ext uri="{FF2B5EF4-FFF2-40B4-BE49-F238E27FC236}">
                  <a16:creationId xmlns:a16="http://schemas.microsoft.com/office/drawing/2014/main" id="{C764CD8E-E409-4E9B-8E87-746DDE36D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64">
              <a:extLst>
                <a:ext uri="{FF2B5EF4-FFF2-40B4-BE49-F238E27FC236}">
                  <a16:creationId xmlns:a16="http://schemas.microsoft.com/office/drawing/2014/main" id="{8E27A01D-2F01-4286-9453-3FBF6E84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66">
              <a:extLst>
                <a:ext uri="{FF2B5EF4-FFF2-40B4-BE49-F238E27FC236}">
                  <a16:creationId xmlns:a16="http://schemas.microsoft.com/office/drawing/2014/main" id="{460487A5-12EB-422E-9588-8FF06FAF73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64">
              <a:extLst>
                <a:ext uri="{FF2B5EF4-FFF2-40B4-BE49-F238E27FC236}">
                  <a16:creationId xmlns:a16="http://schemas.microsoft.com/office/drawing/2014/main" id="{7D522D20-C9F7-4B34-9066-4B43ADAAB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66">
              <a:extLst>
                <a:ext uri="{FF2B5EF4-FFF2-40B4-BE49-F238E27FC236}">
                  <a16:creationId xmlns:a16="http://schemas.microsoft.com/office/drawing/2014/main" id="{97B04F2C-295B-447A-8941-0AD4F55516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64">
              <a:extLst>
                <a:ext uri="{FF2B5EF4-FFF2-40B4-BE49-F238E27FC236}">
                  <a16:creationId xmlns:a16="http://schemas.microsoft.com/office/drawing/2014/main" id="{17D7FF91-B366-4534-B9B4-5710926EE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66">
              <a:extLst>
                <a:ext uri="{FF2B5EF4-FFF2-40B4-BE49-F238E27FC236}">
                  <a16:creationId xmlns:a16="http://schemas.microsoft.com/office/drawing/2014/main" id="{B5B8116C-ADD9-4826-9C37-270377E8F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64">
              <a:extLst>
                <a:ext uri="{FF2B5EF4-FFF2-40B4-BE49-F238E27FC236}">
                  <a16:creationId xmlns:a16="http://schemas.microsoft.com/office/drawing/2014/main" id="{22D01D96-8DB8-40BF-83AC-4CA49EC26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66">
              <a:extLst>
                <a:ext uri="{FF2B5EF4-FFF2-40B4-BE49-F238E27FC236}">
                  <a16:creationId xmlns:a16="http://schemas.microsoft.com/office/drawing/2014/main" id="{44B584CD-5E60-4B15-847C-B30D15DA1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64">
              <a:extLst>
                <a:ext uri="{FF2B5EF4-FFF2-40B4-BE49-F238E27FC236}">
                  <a16:creationId xmlns:a16="http://schemas.microsoft.com/office/drawing/2014/main" id="{CF2BB7DC-B968-4F0B-9748-BF0E6E297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66">
              <a:extLst>
                <a:ext uri="{FF2B5EF4-FFF2-40B4-BE49-F238E27FC236}">
                  <a16:creationId xmlns:a16="http://schemas.microsoft.com/office/drawing/2014/main" id="{CF12C159-3F09-4861-9450-ECD5DB310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BFE29-7588-9932-66EA-0C1044E6F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6649" y="3379979"/>
            <a:ext cx="3874685" cy="318635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GB" sz="1800">
              <a:solidFill>
                <a:schemeClr val="bg1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800">
              <a:solidFill>
                <a:schemeClr val="bg1"/>
              </a:solidFill>
              <a:cs typeface="Calibri"/>
            </a:endParaRPr>
          </a:p>
          <a:p>
            <a:pPr marL="0" indent="0">
              <a:buNone/>
            </a:pPr>
            <a:r>
              <a:rPr lang="en-GB" sz="1800">
                <a:solidFill>
                  <a:schemeClr val="bg1"/>
                </a:solidFill>
                <a:ea typeface="+mn-lt"/>
                <a:cs typeface="+mn-lt"/>
              </a:rPr>
              <a:t>tps://www.bbc.co.uk/iplayer/episode/m0004w8v/forensics-the-real-csi-series-1-2-mixed-profiles</a:t>
            </a:r>
            <a:endParaRPr lang="en-US" sz="180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1800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3119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0D310-511F-2674-EBB6-CD914EA78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Is DNA 100% accurate?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71C63F20-1C0B-DF47-E9E4-051510B8B2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3194" y="2427541"/>
            <a:ext cx="8690513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981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38C36E-DCF0-BD1D-BC00-B7A7C98A1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Problems with forensic science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ED8A6-4F5B-414D-29A3-108D62926E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>
                <a:cs typeface="Calibri"/>
              </a:rPr>
              <a:t>Unreliable and invalid forensic disciplines-  Different labs have different rules</a:t>
            </a:r>
          </a:p>
          <a:p>
            <a:r>
              <a:rPr lang="en-GB" dirty="0">
                <a:cs typeface="Calibri"/>
              </a:rPr>
              <a:t>Evidence must be clean- In order to provide decent results, the DNA collected must be a decent sample in order to test 16 different "markers"</a:t>
            </a:r>
          </a:p>
          <a:p>
            <a:r>
              <a:rPr lang="en-GB" dirty="0">
                <a:cs typeface="Calibri"/>
              </a:rPr>
              <a:t>DNA can be easily damaged or contaminated</a:t>
            </a:r>
          </a:p>
          <a:p>
            <a:r>
              <a:rPr lang="en-GB" dirty="0">
                <a:cs typeface="Calibri"/>
              </a:rPr>
              <a:t>Partial profiles can lead to miscarriages of justice- Adam Scott/ Raymond Easton</a:t>
            </a:r>
          </a:p>
          <a:p>
            <a:r>
              <a:rPr lang="en-GB" dirty="0">
                <a:cs typeface="Calibri"/>
              </a:rPr>
              <a:t>Due to budget cuts, limited evidence is now sent to labs 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5705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 2013 - 202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Changemakers: Creativity and value creation</vt:lpstr>
      <vt:lpstr>Scheme of work</vt:lpstr>
      <vt:lpstr>Aims for today's session...</vt:lpstr>
      <vt:lpstr>Assignment 2</vt:lpstr>
      <vt:lpstr>PowerPoint Presentation</vt:lpstr>
      <vt:lpstr>How long do you think an average investigation takes?</vt:lpstr>
      <vt:lpstr>Average length of investigation</vt:lpstr>
      <vt:lpstr>Process of investigation (College of Policing, 2021)</vt:lpstr>
      <vt:lpstr>Innovations </vt:lpstr>
      <vt:lpstr>Forensic Science</vt:lpstr>
      <vt:lpstr>Forensic science</vt:lpstr>
      <vt:lpstr>Task....</vt:lpstr>
      <vt:lpstr>First case in the UK solved using DNA</vt:lpstr>
      <vt:lpstr> Dawn Ashworth &amp; Lynda Mann </vt:lpstr>
      <vt:lpstr>Colin Pitchfork</vt:lpstr>
      <vt:lpstr>PowerPoint Presentation</vt:lpstr>
      <vt:lpstr>FILM- Forensic science</vt:lpstr>
      <vt:lpstr>Is DNA 100% accurate?</vt:lpstr>
      <vt:lpstr>Problems with forensic science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674</cp:revision>
  <dcterms:created xsi:type="dcterms:W3CDTF">2022-11-11T17:17:20Z</dcterms:created>
  <dcterms:modified xsi:type="dcterms:W3CDTF">2022-11-29T14:12:46Z</dcterms:modified>
</cp:coreProperties>
</file>