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2"/>
  </p:notesMasterIdLst>
  <p:sldIdLst>
    <p:sldId id="256" r:id="rId3"/>
    <p:sldId id="290" r:id="rId4"/>
    <p:sldId id="277" r:id="rId5"/>
    <p:sldId id="287" r:id="rId6"/>
    <p:sldId id="289" r:id="rId7"/>
    <p:sldId id="288" r:id="rId8"/>
    <p:sldId id="302" r:id="rId9"/>
    <p:sldId id="278" r:id="rId10"/>
    <p:sldId id="305" r:id="rId11"/>
    <p:sldId id="279" r:id="rId12"/>
    <p:sldId id="283" r:id="rId13"/>
    <p:sldId id="306" r:id="rId14"/>
    <p:sldId id="303" r:id="rId15"/>
    <p:sldId id="307" r:id="rId16"/>
    <p:sldId id="260" r:id="rId17"/>
    <p:sldId id="262" r:id="rId18"/>
    <p:sldId id="263" r:id="rId19"/>
    <p:sldId id="264" r:id="rId20"/>
    <p:sldId id="310" r:id="rId21"/>
    <p:sldId id="265" r:id="rId22"/>
    <p:sldId id="311" r:id="rId23"/>
    <p:sldId id="270" r:id="rId24"/>
    <p:sldId id="271" r:id="rId25"/>
    <p:sldId id="293" r:id="rId26"/>
    <p:sldId id="294" r:id="rId27"/>
    <p:sldId id="296" r:id="rId28"/>
    <p:sldId id="295" r:id="rId29"/>
    <p:sldId id="308" r:id="rId30"/>
    <p:sldId id="309" r:id="rId31"/>
    <p:sldId id="297" r:id="rId32"/>
    <p:sldId id="300" r:id="rId33"/>
    <p:sldId id="301" r:id="rId34"/>
    <p:sldId id="298" r:id="rId35"/>
    <p:sldId id="299" r:id="rId36"/>
    <p:sldId id="269" r:id="rId37"/>
    <p:sldId id="272" r:id="rId38"/>
    <p:sldId id="292" r:id="rId39"/>
    <p:sldId id="257" r:id="rId40"/>
    <p:sldId id="25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28" autoAdjust="0"/>
    <p:restoredTop sz="94660"/>
  </p:normalViewPr>
  <p:slideViewPr>
    <p:cSldViewPr snapToGrid="0">
      <p:cViewPr varScale="1">
        <p:scale>
          <a:sx n="116" d="100"/>
          <a:sy n="116" d="100"/>
        </p:scale>
        <p:origin x="18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D50BE2-A779-4C60-A518-AB5A7DF5E5AB}" type="datetimeFigureOut">
              <a:rPr lang="en-GB" smtClean="0"/>
              <a:t>24/02/2021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B5E816-94B4-42C2-928F-EF7877D5CC79}" type="slidenum">
              <a:rPr lang="en-GB" smtClean="0"/>
              <a:t>‹#›</a:t>
            </a:fld>
            <a:endParaRPr lang="en-GB"/>
          </a:p>
        </p:txBody>
      </p:sp>
    </p:spTree>
    <p:extLst>
      <p:ext uri="{BB962C8B-B14F-4D97-AF65-F5344CB8AC3E}">
        <p14:creationId xmlns:p14="http://schemas.microsoft.com/office/powerpoint/2010/main" val="743700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What sustainability means to me...
https://www.polleverywhere.com/free_text_polls/7wejZRQxgwmaNVtc7jfTP</a:t>
            </a:r>
            <a:endParaRPr lang="en-GB"/>
          </a:p>
        </p:txBody>
      </p:sp>
      <p:sp>
        <p:nvSpPr>
          <p:cNvPr id="4" name="Slide Number Placeholder 3"/>
          <p:cNvSpPr>
            <a:spLocks noGrp="1"/>
          </p:cNvSpPr>
          <p:nvPr>
            <p:ph type="sldNum" sz="quarter" idx="10"/>
          </p:nvPr>
        </p:nvSpPr>
        <p:spPr/>
        <p:txBody>
          <a:bodyPr/>
          <a:lstStyle/>
          <a:p>
            <a:fld id="{02B5E816-94B4-42C2-928F-EF7877D5CC79}" type="slidenum">
              <a:rPr lang="en-GB" smtClean="0"/>
              <a:t>4</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511682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The idea of adopting a more sustainable lifestyle makes me feel...
https://www.polleverywhere.com/clickable_images/RkQC1esrSVfYwgPvJBicq</a:t>
            </a:r>
            <a:endParaRPr lang="en-GB"/>
          </a:p>
        </p:txBody>
      </p:sp>
      <p:sp>
        <p:nvSpPr>
          <p:cNvPr id="4" name="Slide Number Placeholder 3"/>
          <p:cNvSpPr>
            <a:spLocks noGrp="1"/>
          </p:cNvSpPr>
          <p:nvPr>
            <p:ph type="sldNum" sz="quarter" idx="10"/>
          </p:nvPr>
        </p:nvSpPr>
        <p:spPr/>
        <p:txBody>
          <a:bodyPr/>
          <a:lstStyle/>
          <a:p>
            <a:fld id="{02B5E816-94B4-42C2-928F-EF7877D5CC79}" type="slidenum">
              <a:rPr lang="en-GB" smtClean="0"/>
              <a:t>7</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222632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Wellbeing is ...?
https://www.polleverywhere.com/free_text_polls/1kDWjPCbHGWNg35M8Hh5I</a:t>
            </a:r>
            <a:endParaRPr lang="en-GB"/>
          </a:p>
        </p:txBody>
      </p:sp>
      <p:sp>
        <p:nvSpPr>
          <p:cNvPr id="4" name="Slide Number Placeholder 3"/>
          <p:cNvSpPr>
            <a:spLocks noGrp="1"/>
          </p:cNvSpPr>
          <p:nvPr>
            <p:ph type="sldNum" sz="quarter" idx="10"/>
          </p:nvPr>
        </p:nvSpPr>
        <p:spPr/>
        <p:txBody>
          <a:bodyPr/>
          <a:lstStyle/>
          <a:p>
            <a:fld id="{02B5E816-94B4-42C2-928F-EF7877D5CC79}" type="slidenum">
              <a:rPr lang="en-GB" smtClean="0"/>
              <a:t>9</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576189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How I feel about having a life with better wellbeing?
https://www.polleverywhere.com/clickable_images/MPBoC51TK9lujWPI0WLZc</a:t>
            </a:r>
            <a:endParaRPr lang="en-GB"/>
          </a:p>
        </p:txBody>
      </p:sp>
      <p:sp>
        <p:nvSpPr>
          <p:cNvPr id="4" name="Slide Number Placeholder 3"/>
          <p:cNvSpPr>
            <a:spLocks noGrp="1"/>
          </p:cNvSpPr>
          <p:nvPr>
            <p:ph type="sldNum" sz="quarter" idx="10"/>
          </p:nvPr>
        </p:nvSpPr>
        <p:spPr/>
        <p:txBody>
          <a:bodyPr/>
          <a:lstStyle/>
          <a:p>
            <a:fld id="{02B5E816-94B4-42C2-928F-EF7877D5CC79}" type="slidenum">
              <a:rPr lang="en-GB" smtClean="0"/>
              <a:t>29</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525164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One thing that i have really enjoyed this week...
https://www.polleverywhere.com/free_text_polls/hTHBFZIwR18ZW6TfhZlEH</a:t>
            </a:r>
            <a:endParaRPr lang="en-GB"/>
          </a:p>
        </p:txBody>
      </p:sp>
      <p:sp>
        <p:nvSpPr>
          <p:cNvPr id="4" name="Slide Number Placeholder 3"/>
          <p:cNvSpPr>
            <a:spLocks noGrp="1"/>
          </p:cNvSpPr>
          <p:nvPr>
            <p:ph type="sldNum" sz="quarter" idx="10"/>
          </p:nvPr>
        </p:nvSpPr>
        <p:spPr/>
        <p:txBody>
          <a:bodyPr/>
          <a:lstStyle/>
          <a:p>
            <a:fld id="{02B5E816-94B4-42C2-928F-EF7877D5CC79}" type="slidenum">
              <a:rPr lang="en-GB" smtClean="0"/>
              <a:t>32</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572342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1340264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1447272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044845B-540F-4C60-BD72-14254AE6CD39}"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852000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044845B-540F-4C60-BD72-14254AE6CD39}"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78582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044845B-540F-4C60-BD72-14254AE6CD39}" type="datetimeFigureOut">
              <a:rPr lang="en-GB" smtClean="0"/>
              <a:t>24/02/2021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546965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044845B-540F-4C60-BD72-14254AE6CD39}" type="datetimeFigureOut">
              <a:rPr lang="en-GB" smtClean="0"/>
              <a:t>24/02/2021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166535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44845B-540F-4C60-BD72-14254AE6CD39}" type="datetimeFigureOut">
              <a:rPr lang="en-GB" smtClean="0"/>
              <a:t>24/02/2021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567565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044845B-540F-4C60-BD72-14254AE6CD39}"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275027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044845B-540F-4C60-BD72-14254AE6CD39}"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540784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624889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147586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889" y="2514601"/>
            <a:ext cx="880060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889" y="4777381"/>
            <a:ext cx="880060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2/24/2021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42292" y="4321159"/>
            <a:ext cx="1860631"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564445" y="4529542"/>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8228292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3602" y="624110"/>
            <a:ext cx="87855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888" y="2133600"/>
            <a:ext cx="8789313"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2/24/2021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6606073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888" y="2074562"/>
            <a:ext cx="8789313"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888" y="3581400"/>
            <a:ext cx="8789313"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54F5E24-8E83-804C-BE07-76311EABA17E}" type="datetimeFigureOut">
              <a:rPr lang="en-US" smtClean="0"/>
              <a:t>2/24/2021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78" y="3166528"/>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681637" y="3244141"/>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3860261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889" y="2136707"/>
            <a:ext cx="4263375"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16410" y="2136707"/>
            <a:ext cx="4262791"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54F5E24-8E83-804C-BE07-76311EABA17E}" type="datetimeFigureOut">
              <a:rPr lang="en-US" smtClean="0"/>
              <a:t>2/24/2021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681637" y="787784"/>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71363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020469" y="2226626"/>
            <a:ext cx="383279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887" y="2802889"/>
            <a:ext cx="4263376"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1540" y="2223398"/>
            <a:ext cx="383098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11620" y="2799661"/>
            <a:ext cx="4260907"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54F5E24-8E83-804C-BE07-76311EABA17E}" type="datetimeFigureOut">
              <a:rPr lang="en-US" smtClean="0"/>
              <a:t>2/24/2021</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681637" y="787784"/>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9302129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593600" y="624110"/>
            <a:ext cx="87856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54F5E24-8E83-804C-BE07-76311EABA17E}" type="datetimeFigureOut">
              <a:rPr lang="en-US" smtClean="0"/>
              <a:t>2/24/2021</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3250154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4F5E24-8E83-804C-BE07-76311EABA17E}" type="datetimeFigureOut">
              <a:rPr lang="en-US" smtClean="0"/>
              <a:t>2/24/2021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272616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887" y="446088"/>
            <a:ext cx="3506112"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4659" y="446090"/>
            <a:ext cx="5054541"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887" y="1598613"/>
            <a:ext cx="3506112"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2/24/2021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32883114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888" y="4800600"/>
            <a:ext cx="8789313"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888" y="634965"/>
            <a:ext cx="8789313"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888" y="5367338"/>
            <a:ext cx="8789313"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2/24/2021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235687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888" y="609600"/>
            <a:ext cx="8789313"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888" y="4354046"/>
            <a:ext cx="8789313"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54F5E24-8E83-804C-BE07-76311EABA17E}" type="datetimeFigureOut">
              <a:rPr lang="en-US" smtClean="0"/>
              <a:t>2/24/2021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78" y="3166528"/>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681637" y="3244141"/>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4029407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17498" y="609600"/>
            <a:ext cx="814611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21296" y="3505200"/>
            <a:ext cx="7538517"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888" y="4354046"/>
            <a:ext cx="8789313"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54F5E24-8E83-804C-BE07-76311EABA17E}" type="datetimeFigureOut">
              <a:rPr lang="en-US" smtClean="0"/>
              <a:t>2/24/2021</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78" y="3166528"/>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681637" y="3244141"/>
            <a:ext cx="779971" cy="365125"/>
          </a:xfrm>
        </p:spPr>
        <p:txBody>
          <a:bodyPr/>
          <a:lstStyle/>
          <a:p>
            <a:fld id="{AC8DA5EB-CB77-0648-A994-E17F1B1A940F}" type="slidenum">
              <a:rPr lang="en-GB" smtClean="0"/>
              <a:t>‹#›</a:t>
            </a:fld>
            <a:endParaRPr lang="en-GB"/>
          </a:p>
        </p:txBody>
      </p:sp>
      <p:sp>
        <p:nvSpPr>
          <p:cNvPr id="14" name="TextBox 13"/>
          <p:cNvSpPr txBox="1"/>
          <p:nvPr/>
        </p:nvSpPr>
        <p:spPr>
          <a:xfrm>
            <a:off x="2411089" y="648005"/>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0892711" y="290530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929034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888" y="2438402"/>
            <a:ext cx="8789313"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888" y="5181600"/>
            <a:ext cx="8789313"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2/24/2021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6009547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917498" y="609600"/>
            <a:ext cx="814611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887" y="4343400"/>
            <a:ext cx="8917723"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887" y="5181600"/>
            <a:ext cx="8917723"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2/24/2021</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DA5EB-CB77-0648-A994-E17F1B1A940F}" type="slidenum">
              <a:rPr lang="en-GB" smtClean="0"/>
              <a:t>‹#›</a:t>
            </a:fld>
            <a:endParaRPr lang="en-GB"/>
          </a:p>
        </p:txBody>
      </p:sp>
      <p:sp>
        <p:nvSpPr>
          <p:cNvPr id="11" name="TextBox 10"/>
          <p:cNvSpPr txBox="1"/>
          <p:nvPr/>
        </p:nvSpPr>
        <p:spPr>
          <a:xfrm>
            <a:off x="2411089" y="648005"/>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10892711" y="290530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46119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888" y="627407"/>
            <a:ext cx="8789312"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888" y="4343400"/>
            <a:ext cx="8789313"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888" y="5181600"/>
            <a:ext cx="8789313"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2/24/2021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78" y="4910661"/>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681637" y="4983089"/>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32224224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2/24/2021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9699302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71380" y="627407"/>
            <a:ext cx="2208176"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888" y="627407"/>
            <a:ext cx="6288464"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2/24/2021</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911936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44845B-540F-4C60-BD72-14254AE6CD39}" type="datetimeFigureOut">
              <a:rPr lang="en-GB" smtClean="0"/>
              <a:t>24/02/2021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CC00E-60E8-436C-BE51-4550C353A052}" type="slidenum">
              <a:rPr lang="en-GB" smtClean="0"/>
              <a:t>‹#›</a:t>
            </a:fld>
            <a:endParaRPr lang="en-GB"/>
          </a:p>
        </p:txBody>
      </p:sp>
    </p:spTree>
    <p:extLst>
      <p:ext uri="{BB962C8B-B14F-4D97-AF65-F5344CB8AC3E}">
        <p14:creationId xmlns:p14="http://schemas.microsoft.com/office/powerpoint/2010/main" val="37538791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26416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7228" y="285"/>
            <a:ext cx="2603029"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24384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3600" y="624110"/>
            <a:ext cx="87856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888" y="2133600"/>
            <a:ext cx="8789313"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3200" y="6135090"/>
            <a:ext cx="102184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254F5E24-8E83-804C-BE07-76311EABA17E}" type="datetimeFigureOut">
              <a:rPr lang="en-US" smtClean="0"/>
              <a:t>2/24/2021</a:t>
            </a:fld>
            <a:endParaRPr lang="en-GB"/>
          </a:p>
        </p:txBody>
      </p:sp>
      <p:sp>
        <p:nvSpPr>
          <p:cNvPr id="5" name="Footer Placeholder 4"/>
          <p:cNvSpPr>
            <a:spLocks noGrp="1"/>
          </p:cNvSpPr>
          <p:nvPr>
            <p:ph type="ftr" sz="quarter" idx="3"/>
          </p:nvPr>
        </p:nvSpPr>
        <p:spPr>
          <a:xfrm>
            <a:off x="2589887" y="6135810"/>
            <a:ext cx="7621984"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681637" y="787784"/>
            <a:ext cx="779971" cy="365125"/>
          </a:xfrm>
          <a:prstGeom prst="rect">
            <a:avLst/>
          </a:prstGeom>
        </p:spPr>
        <p:txBody>
          <a:bodyPr vert="horz" lIns="91440" tIns="45720" rIns="91440" bIns="45720" rtlCol="0" anchor="ctr"/>
          <a:lstStyle>
            <a:lvl1pPr algn="r">
              <a:defRPr sz="2000">
                <a:solidFill>
                  <a:srgbClr val="FEFFFF"/>
                </a:solidFill>
              </a:defRPr>
            </a:lvl1pPr>
          </a:lstStyle>
          <a:p>
            <a:fld id="{AC8DA5EB-CB77-0648-A994-E17F1B1A940F}" type="slidenum">
              <a:rPr lang="en-GB" smtClean="0"/>
              <a:t>‹#›</a:t>
            </a:fld>
            <a:endParaRPr lang="en-GB"/>
          </a:p>
        </p:txBody>
      </p:sp>
    </p:spTree>
    <p:extLst>
      <p:ext uri="{BB962C8B-B14F-4D97-AF65-F5344CB8AC3E}">
        <p14:creationId xmlns:p14="http://schemas.microsoft.com/office/powerpoint/2010/main" val="23784375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8.xml"/><Relationship Id="rId1" Type="http://schemas.openxmlformats.org/officeDocument/2006/relationships/tags" Target="../tags/tag3.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mxz8KyV3Ydc"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rFeOYlxJbmw"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3sRBBNkSXp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2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thewaleswewant.co.uk/about/well-being-future-generations-wales-act-2015" TargetMode="External"/><Relationship Id="rId2" Type="http://schemas.openxmlformats.org/officeDocument/2006/relationships/hyperlink" Target="http://www.thenexusnetwork.org/wp-content/uploads/2015/09/CUSP-Nexus-conference-Nov-2015_TimJacks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4" name="Rectangle 3"/>
          <p:cNvSpPr/>
          <p:nvPr/>
        </p:nvSpPr>
        <p:spPr>
          <a:xfrm>
            <a:off x="292429" y="317973"/>
            <a:ext cx="7527510" cy="1107996"/>
          </a:xfrm>
          <a:prstGeom prst="rect">
            <a:avLst/>
          </a:prstGeom>
          <a:noFill/>
        </p:spPr>
        <p:txBody>
          <a:bodyPr wrap="none" lIns="91440" tIns="45720" rIns="91440" bIns="45720">
            <a:spAutoFit/>
          </a:bodyPr>
          <a:lstStyle/>
          <a:p>
            <a:pPr algn="ctr"/>
            <a:r>
              <a:rPr lang="en-US" sz="6600" b="1" dirty="0">
                <a:ln w="22225">
                  <a:solidFill>
                    <a:schemeClr val="accent2"/>
                  </a:solidFill>
                  <a:prstDash val="solid"/>
                </a:ln>
                <a:solidFill>
                  <a:schemeClr val="accent2">
                    <a:lumMod val="40000"/>
                    <a:lumOff val="60000"/>
                  </a:schemeClr>
                </a:solidFill>
              </a:rPr>
              <a:t>Sustainable </a:t>
            </a:r>
            <a:r>
              <a:rPr lang="en-US" sz="6600" b="1" dirty="0" smtClean="0">
                <a:ln w="22225">
                  <a:solidFill>
                    <a:schemeClr val="accent2"/>
                  </a:solidFill>
                  <a:prstDash val="solid"/>
                </a:ln>
                <a:solidFill>
                  <a:schemeClr val="accent2">
                    <a:lumMod val="40000"/>
                    <a:lumOff val="60000"/>
                  </a:schemeClr>
                </a:solidFill>
              </a:rPr>
              <a:t>Journeys</a:t>
            </a:r>
            <a:endParaRPr lang="en-US" sz="6600" b="1" cap="none" spc="0" dirty="0">
              <a:ln w="22225">
                <a:solidFill>
                  <a:schemeClr val="accent2"/>
                </a:solidFill>
                <a:prstDash val="solid"/>
              </a:ln>
              <a:solidFill>
                <a:schemeClr val="accent2">
                  <a:lumMod val="40000"/>
                  <a:lumOff val="60000"/>
                </a:schemeClr>
              </a:solidFill>
              <a:effectLst/>
            </a:endParaRPr>
          </a:p>
        </p:txBody>
      </p:sp>
      <p:sp>
        <p:nvSpPr>
          <p:cNvPr id="5" name="Rectangle 4"/>
          <p:cNvSpPr/>
          <p:nvPr/>
        </p:nvSpPr>
        <p:spPr>
          <a:xfrm>
            <a:off x="5567426" y="4735845"/>
            <a:ext cx="6523452" cy="2585323"/>
          </a:xfrm>
          <a:prstGeom prst="rect">
            <a:avLst/>
          </a:prstGeom>
          <a:noFill/>
        </p:spPr>
        <p:txBody>
          <a:bodyPr wrap="none" lIns="91440" tIns="45720" rIns="91440" bIns="45720">
            <a:spAutoFit/>
          </a:bodyPr>
          <a:lstStyle/>
          <a:p>
            <a:pPr algn="ctr"/>
            <a:r>
              <a:rPr lang="en-GB" sz="5400" b="1" dirty="0">
                <a:ln w="6600">
                  <a:solidFill>
                    <a:schemeClr val="accent2"/>
                  </a:solidFill>
                  <a:prstDash val="solid"/>
                </a:ln>
                <a:solidFill>
                  <a:srgbClr val="FFFFFF"/>
                </a:solidFill>
                <a:effectLst>
                  <a:outerShdw dist="38100" dir="2700000" algn="tl" rotWithShape="0">
                    <a:schemeClr val="accent2"/>
                  </a:outerShdw>
                </a:effectLst>
              </a:rPr>
              <a:t>Finding a sustainable </a:t>
            </a:r>
            <a:endParaRPr lang="en-GB" sz="5400" b="1" dirty="0" smtClean="0">
              <a:ln w="6600">
                <a:solidFill>
                  <a:schemeClr val="accent2"/>
                </a:solidFill>
                <a:prstDash val="solid"/>
              </a:ln>
              <a:solidFill>
                <a:srgbClr val="FFFFFF"/>
              </a:solidFill>
              <a:effectLst>
                <a:outerShdw dist="38100" dir="2700000" algn="tl" rotWithShape="0">
                  <a:schemeClr val="accent2"/>
                </a:outerShdw>
              </a:effectLst>
            </a:endParaRPr>
          </a:p>
          <a:p>
            <a:pPr algn="ctr"/>
            <a:r>
              <a:rPr lang="en-GB" sz="5400" b="1" dirty="0" smtClean="0">
                <a:ln w="6600">
                  <a:solidFill>
                    <a:schemeClr val="accent2"/>
                  </a:solidFill>
                  <a:prstDash val="solid"/>
                </a:ln>
                <a:solidFill>
                  <a:srgbClr val="FFFFFF"/>
                </a:solidFill>
                <a:effectLst>
                  <a:outerShdw dist="38100" dir="2700000" algn="tl" rotWithShape="0">
                    <a:schemeClr val="accent2"/>
                  </a:outerShdw>
                </a:effectLst>
              </a:rPr>
              <a:t>focus </a:t>
            </a:r>
            <a:r>
              <a:rPr lang="en-GB" sz="5400" b="1" dirty="0">
                <a:ln w="6600">
                  <a:solidFill>
                    <a:schemeClr val="accent2"/>
                  </a:solidFill>
                  <a:prstDash val="solid"/>
                </a:ln>
                <a:solidFill>
                  <a:srgbClr val="FFFFFF"/>
                </a:solidFill>
                <a:effectLst>
                  <a:outerShdw dist="38100" dir="2700000" algn="tl" rotWithShape="0">
                    <a:schemeClr val="accent2"/>
                  </a:outerShdw>
                </a:effectLst>
              </a:rPr>
              <a:t>for your journey</a:t>
            </a: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15393708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5" name="Content Placeholder 2"/>
          <p:cNvSpPr>
            <a:spLocks noGrp="1"/>
          </p:cNvSpPr>
          <p:nvPr>
            <p:ph idx="1"/>
          </p:nvPr>
        </p:nvSpPr>
        <p:spPr/>
        <p:txBody>
          <a:bodyPr/>
          <a:lstStyle/>
          <a:p>
            <a:r>
              <a:rPr lang="en-GB" dirty="0" smtClean="0"/>
              <a:t>Recap on sustainability</a:t>
            </a:r>
          </a:p>
          <a:p>
            <a:r>
              <a:rPr lang="en-GB" dirty="0" smtClean="0"/>
              <a:t>From sustainability to wellbeing</a:t>
            </a:r>
          </a:p>
          <a:p>
            <a:r>
              <a:rPr lang="en-GB" dirty="0" smtClean="0"/>
              <a:t>Understanding wellbeing</a:t>
            </a:r>
          </a:p>
          <a:p>
            <a:r>
              <a:rPr lang="en-GB" dirty="0" smtClean="0"/>
              <a:t>The well being and future generations act</a:t>
            </a:r>
          </a:p>
          <a:p>
            <a:r>
              <a:rPr lang="en-GB" dirty="0" smtClean="0"/>
              <a:t>Components of wellbeing in the context of outdoor adventure</a:t>
            </a:r>
          </a:p>
          <a:p>
            <a:r>
              <a:rPr lang="en-GB" dirty="0" smtClean="0"/>
              <a:t>Choosing the sustainable focus of your journey</a:t>
            </a:r>
          </a:p>
          <a:p>
            <a:endParaRPr lang="en-GB" dirty="0"/>
          </a:p>
        </p:txBody>
      </p:sp>
    </p:spTree>
    <p:extLst>
      <p:ext uri="{BB962C8B-B14F-4D97-AF65-F5344CB8AC3E}">
        <p14:creationId xmlns:p14="http://schemas.microsoft.com/office/powerpoint/2010/main" val="40156979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fico Sostenibilità.jpg"/>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7739" r="-17739"/>
          <a:stretch/>
        </p:blipFill>
        <p:spPr>
          <a:xfrm>
            <a:off x="2053603" y="1"/>
            <a:ext cx="8926338" cy="6857999"/>
          </a:xfrm>
          <a:prstGeom prst="rect">
            <a:avLst/>
          </a:prstGeom>
        </p:spPr>
      </p:pic>
      <p:sp>
        <p:nvSpPr>
          <p:cNvPr id="2" name="TextBox 1"/>
          <p:cNvSpPr txBox="1"/>
          <p:nvPr/>
        </p:nvSpPr>
        <p:spPr>
          <a:xfrm>
            <a:off x="955589" y="1326292"/>
            <a:ext cx="3665837" cy="646331"/>
          </a:xfrm>
          <a:prstGeom prst="rect">
            <a:avLst/>
          </a:prstGeom>
          <a:noFill/>
        </p:spPr>
        <p:txBody>
          <a:bodyPr wrap="square" rtlCol="0">
            <a:spAutoFit/>
          </a:bodyPr>
          <a:lstStyle/>
          <a:p>
            <a:r>
              <a:rPr lang="en-GB" dirty="0" smtClean="0"/>
              <a:t>The Triple Bottom Line: </a:t>
            </a:r>
          </a:p>
          <a:p>
            <a:r>
              <a:rPr lang="en-GB" dirty="0" smtClean="0"/>
              <a:t>pillars of sustainability</a:t>
            </a:r>
            <a:endParaRPr lang="en-GB" dirty="0"/>
          </a:p>
        </p:txBody>
      </p:sp>
    </p:spTree>
    <p:extLst>
      <p:ext uri="{BB962C8B-B14F-4D97-AF65-F5344CB8AC3E}">
        <p14:creationId xmlns:p14="http://schemas.microsoft.com/office/powerpoint/2010/main" val="38316368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7572027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54400" y="68886"/>
            <a:ext cx="5337355" cy="6789115"/>
          </a:xfrm>
          <a:prstGeom prst="rect">
            <a:avLst/>
          </a:prstGeom>
        </p:spPr>
      </p:pic>
      <p:sp>
        <p:nvSpPr>
          <p:cNvPr id="3" name="TextBox 2"/>
          <p:cNvSpPr txBox="1"/>
          <p:nvPr/>
        </p:nvSpPr>
        <p:spPr>
          <a:xfrm>
            <a:off x="230659" y="906162"/>
            <a:ext cx="3072714" cy="2031325"/>
          </a:xfrm>
          <a:prstGeom prst="rect">
            <a:avLst/>
          </a:prstGeom>
          <a:noFill/>
        </p:spPr>
        <p:txBody>
          <a:bodyPr wrap="square" rtlCol="0">
            <a:spAutoFit/>
          </a:bodyPr>
          <a:lstStyle/>
          <a:p>
            <a:r>
              <a:rPr lang="en-GB" dirty="0" smtClean="0">
                <a:solidFill>
                  <a:srgbClr val="FF0000"/>
                </a:solidFill>
              </a:rPr>
              <a:t>Precarious</a:t>
            </a:r>
          </a:p>
          <a:p>
            <a:r>
              <a:rPr lang="en-GB" dirty="0" smtClean="0">
                <a:solidFill>
                  <a:srgbClr val="FF0000"/>
                </a:solidFill>
              </a:rPr>
              <a:t>On a knife edge</a:t>
            </a:r>
          </a:p>
          <a:p>
            <a:r>
              <a:rPr lang="en-GB" dirty="0" smtClean="0">
                <a:solidFill>
                  <a:srgbClr val="FF0000"/>
                </a:solidFill>
              </a:rPr>
              <a:t>Superior to nature</a:t>
            </a:r>
          </a:p>
          <a:p>
            <a:r>
              <a:rPr lang="en-GB" dirty="0" smtClean="0">
                <a:solidFill>
                  <a:srgbClr val="FF0000"/>
                </a:solidFill>
              </a:rPr>
              <a:t>Superior to other people</a:t>
            </a:r>
          </a:p>
          <a:p>
            <a:r>
              <a:rPr lang="en-GB" dirty="0" smtClean="0">
                <a:solidFill>
                  <a:srgbClr val="FF0000"/>
                </a:solidFill>
              </a:rPr>
              <a:t>A part from nature- isolated </a:t>
            </a:r>
          </a:p>
          <a:p>
            <a:r>
              <a:rPr lang="en-GB" dirty="0" smtClean="0">
                <a:solidFill>
                  <a:srgbClr val="FF0000"/>
                </a:solidFill>
              </a:rPr>
              <a:t>Position is dependent on nature</a:t>
            </a:r>
            <a:endParaRPr lang="en-GB" dirty="0">
              <a:solidFill>
                <a:srgbClr val="FF0000"/>
              </a:solidFill>
            </a:endParaRPr>
          </a:p>
        </p:txBody>
      </p:sp>
      <p:sp>
        <p:nvSpPr>
          <p:cNvPr id="4" name="TextBox 3"/>
          <p:cNvSpPr txBox="1"/>
          <p:nvPr/>
        </p:nvSpPr>
        <p:spPr>
          <a:xfrm>
            <a:off x="9374659" y="906163"/>
            <a:ext cx="2611395" cy="1754326"/>
          </a:xfrm>
          <a:prstGeom prst="rect">
            <a:avLst/>
          </a:prstGeom>
          <a:noFill/>
        </p:spPr>
        <p:txBody>
          <a:bodyPr wrap="square" rtlCol="0">
            <a:spAutoFit/>
          </a:bodyPr>
          <a:lstStyle/>
          <a:p>
            <a:r>
              <a:rPr lang="en-GB" dirty="0" smtClean="0">
                <a:solidFill>
                  <a:schemeClr val="accent6">
                    <a:lumMod val="75000"/>
                  </a:schemeClr>
                </a:solidFill>
              </a:rPr>
              <a:t>Interdependence</a:t>
            </a:r>
          </a:p>
          <a:p>
            <a:r>
              <a:rPr lang="en-GB" dirty="0" smtClean="0">
                <a:solidFill>
                  <a:schemeClr val="accent6">
                    <a:lumMod val="75000"/>
                  </a:schemeClr>
                </a:solidFill>
              </a:rPr>
              <a:t>Part of nature</a:t>
            </a:r>
          </a:p>
          <a:p>
            <a:r>
              <a:rPr lang="en-GB" dirty="0" smtClean="0">
                <a:solidFill>
                  <a:schemeClr val="accent6">
                    <a:lumMod val="75000"/>
                  </a:schemeClr>
                </a:solidFill>
              </a:rPr>
              <a:t>Connected </a:t>
            </a:r>
          </a:p>
          <a:p>
            <a:r>
              <a:rPr lang="en-GB" dirty="0" smtClean="0">
                <a:solidFill>
                  <a:schemeClr val="accent6">
                    <a:lumMod val="75000"/>
                  </a:schemeClr>
                </a:solidFill>
              </a:rPr>
              <a:t>Balanced </a:t>
            </a:r>
            <a:r>
              <a:rPr lang="en-GB" dirty="0" smtClean="0">
                <a:solidFill>
                  <a:schemeClr val="accent6">
                    <a:lumMod val="75000"/>
                  </a:schemeClr>
                </a:solidFill>
              </a:rPr>
              <a:t>system</a:t>
            </a:r>
          </a:p>
          <a:p>
            <a:r>
              <a:rPr lang="en-GB" dirty="0" smtClean="0">
                <a:solidFill>
                  <a:schemeClr val="accent6">
                    <a:lumMod val="75000"/>
                  </a:schemeClr>
                </a:solidFill>
              </a:rPr>
              <a:t>Wholesome</a:t>
            </a:r>
          </a:p>
          <a:p>
            <a:r>
              <a:rPr lang="en-GB" dirty="0" smtClean="0">
                <a:solidFill>
                  <a:schemeClr val="accent6">
                    <a:lumMod val="75000"/>
                  </a:schemeClr>
                </a:solidFill>
              </a:rPr>
              <a:t>Stable  </a:t>
            </a:r>
            <a:endParaRPr lang="en-GB" dirty="0">
              <a:solidFill>
                <a:schemeClr val="accent6">
                  <a:lumMod val="75000"/>
                </a:schemeClr>
              </a:solidFill>
            </a:endParaRPr>
          </a:p>
        </p:txBody>
      </p:sp>
    </p:spTree>
    <p:extLst>
      <p:ext uri="{BB962C8B-B14F-4D97-AF65-F5344CB8AC3E}">
        <p14:creationId xmlns:p14="http://schemas.microsoft.com/office/powerpoint/2010/main" val="24556839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892887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7752666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4304" y="624110"/>
            <a:ext cx="8785599" cy="1280890"/>
          </a:xfrm>
        </p:spPr>
        <p:txBody>
          <a:bodyPr/>
          <a:lstStyle/>
          <a:p>
            <a:r>
              <a:rPr lang="en-GB" dirty="0" smtClean="0"/>
              <a:t>From Sustainability to Wellbeing</a:t>
            </a:r>
            <a:endParaRPr lang="en-GB" dirty="0"/>
          </a:p>
        </p:txBody>
      </p:sp>
      <p:sp>
        <p:nvSpPr>
          <p:cNvPr id="3" name="Content Placeholder 2"/>
          <p:cNvSpPr>
            <a:spLocks noGrp="1"/>
          </p:cNvSpPr>
          <p:nvPr>
            <p:ph idx="1"/>
          </p:nvPr>
        </p:nvSpPr>
        <p:spPr>
          <a:xfrm>
            <a:off x="2504304" y="1326292"/>
            <a:ext cx="9286790" cy="5379308"/>
          </a:xfrm>
        </p:spPr>
        <p:txBody>
          <a:bodyPr>
            <a:normAutofit/>
          </a:bodyPr>
          <a:lstStyle/>
          <a:p>
            <a:r>
              <a:rPr lang="en-GB" dirty="0" smtClean="0"/>
              <a:t>Sustainability is not just about the environment </a:t>
            </a:r>
          </a:p>
          <a:p>
            <a:r>
              <a:rPr lang="en-GB" dirty="0" smtClean="0"/>
              <a:t>Sustainability is about equality and lifestyles choices we make and how they impact on other inhabitants on earth both now and in the future</a:t>
            </a:r>
          </a:p>
          <a:p>
            <a:r>
              <a:rPr lang="en-GB" dirty="0" smtClean="0"/>
              <a:t>If </a:t>
            </a:r>
            <a:r>
              <a:rPr lang="en-GB" dirty="0"/>
              <a:t>in pursuit of our own wellbeing we compromise ecosystem wellbeing we will impair the potential for others to gain services from that ecosystem in the future. Prescott-Allen (2001) </a:t>
            </a:r>
            <a:endParaRPr lang="en-GB" dirty="0" smtClean="0"/>
          </a:p>
          <a:p>
            <a:r>
              <a:rPr lang="en-GB" dirty="0" smtClean="0"/>
              <a:t>A </a:t>
            </a:r>
            <a:r>
              <a:rPr lang="en-GB" dirty="0"/>
              <a:t>key aspect of wellbeing is that it is a positive dimension of sustainability (White, 2010: 159). </a:t>
            </a:r>
            <a:endParaRPr lang="en-GB" dirty="0" smtClean="0"/>
          </a:p>
          <a:p>
            <a:r>
              <a:rPr lang="en-GB" dirty="0" smtClean="0"/>
              <a:t>For </a:t>
            </a:r>
            <a:r>
              <a:rPr lang="en-GB" dirty="0"/>
              <a:t>many SD is a negative prospect, most commonly related to moderation of consumption and curtailment of freedom (Murray, 2011: ix). </a:t>
            </a:r>
            <a:endParaRPr lang="en-GB" dirty="0" smtClean="0"/>
          </a:p>
          <a:p>
            <a:r>
              <a:rPr lang="en-GB" dirty="0" smtClean="0"/>
              <a:t>The aim of achieving a sustainable lifestyle is vague, less important for individuals than personal wellbeing. Drawing on empirical research, Scott argues that ‘the public are at best confused by the abstract concept of SD’ (Scott 2012: 12). </a:t>
            </a:r>
          </a:p>
          <a:p>
            <a:r>
              <a:rPr lang="en-GB" dirty="0" smtClean="0"/>
              <a:t>Wellbeing is </a:t>
            </a:r>
            <a:r>
              <a:rPr lang="en-GB" dirty="0"/>
              <a:t>a more readily acceptable objective and one that </a:t>
            </a:r>
            <a:r>
              <a:rPr lang="en-GB" dirty="0" smtClean="0"/>
              <a:t>is linked with </a:t>
            </a:r>
            <a:r>
              <a:rPr lang="en-GB" dirty="0"/>
              <a:t>many aspects of outdoor </a:t>
            </a:r>
            <a:r>
              <a:rPr lang="en-GB" dirty="0" smtClean="0"/>
              <a:t>education.</a:t>
            </a:r>
            <a:endParaRPr lang="en-GB" dirty="0"/>
          </a:p>
          <a:p>
            <a:endParaRPr lang="en-GB" dirty="0"/>
          </a:p>
        </p:txBody>
      </p:sp>
    </p:spTree>
    <p:extLst>
      <p:ext uri="{BB962C8B-B14F-4D97-AF65-F5344CB8AC3E}">
        <p14:creationId xmlns:p14="http://schemas.microsoft.com/office/powerpoint/2010/main" val="16050475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0654209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14172" y="0"/>
            <a:ext cx="1459255" cy="1459255"/>
          </a:xfrm>
          <a:prstGeom prst="rect">
            <a:avLst/>
          </a:prstGeom>
        </p:spPr>
      </p:pic>
      <p:pic>
        <p:nvPicPr>
          <p:cNvPr id="5" name="Picture 4"/>
          <p:cNvPicPr>
            <a:picLocks noChangeAspect="1"/>
          </p:cNvPicPr>
          <p:nvPr/>
        </p:nvPicPr>
        <p:blipFill>
          <a:blip r:embed="rId3"/>
          <a:stretch>
            <a:fillRect/>
          </a:stretch>
        </p:blipFill>
        <p:spPr>
          <a:xfrm>
            <a:off x="10390232" y="68597"/>
            <a:ext cx="1867672" cy="1322060"/>
          </a:xfrm>
          <a:prstGeom prst="rect">
            <a:avLst/>
          </a:prstGeom>
        </p:spPr>
      </p:pic>
      <p:sp>
        <p:nvSpPr>
          <p:cNvPr id="3" name="Content Placeholder 2"/>
          <p:cNvSpPr>
            <a:spLocks noGrp="1"/>
          </p:cNvSpPr>
          <p:nvPr>
            <p:ph idx="1"/>
          </p:nvPr>
        </p:nvSpPr>
        <p:spPr>
          <a:xfrm>
            <a:off x="510876" y="1227437"/>
            <a:ext cx="10941908" cy="6313359"/>
          </a:xfrm>
        </p:spPr>
        <p:txBody>
          <a:bodyPr>
            <a:normAutofit fontScale="55000" lnSpcReduction="20000"/>
          </a:bodyPr>
          <a:lstStyle/>
          <a:p>
            <a:endParaRPr lang="en-GB" dirty="0" smtClean="0"/>
          </a:p>
          <a:p>
            <a:r>
              <a:rPr lang="en-GB" dirty="0" smtClean="0"/>
              <a:t>The </a:t>
            </a:r>
            <a:r>
              <a:rPr lang="en-GB" dirty="0"/>
              <a:t>UK </a:t>
            </a:r>
            <a:r>
              <a:rPr lang="en-GB" dirty="0" smtClean="0"/>
              <a:t>Government</a:t>
            </a:r>
            <a:r>
              <a:rPr lang="en-GB" dirty="0"/>
              <a:t>, </a:t>
            </a:r>
            <a:r>
              <a:rPr lang="en-GB" dirty="0" smtClean="0"/>
              <a:t>has </a:t>
            </a:r>
            <a:r>
              <a:rPr lang="en-GB" dirty="0"/>
              <a:t>committed to produce a measure of national wellbeing (Statham and Chase, 2010: 4).  </a:t>
            </a:r>
            <a:endParaRPr lang="en-GB" dirty="0" smtClean="0"/>
          </a:p>
          <a:p>
            <a:r>
              <a:rPr lang="en-GB" dirty="0" smtClean="0"/>
              <a:t>a </a:t>
            </a:r>
            <a:r>
              <a:rPr lang="en-GB" dirty="0" smtClean="0"/>
              <a:t>shift </a:t>
            </a:r>
            <a:r>
              <a:rPr lang="en-GB" dirty="0"/>
              <a:t>from </a:t>
            </a:r>
            <a:r>
              <a:rPr lang="en-GB" dirty="0" smtClean="0"/>
              <a:t>political </a:t>
            </a:r>
            <a:r>
              <a:rPr lang="en-GB" dirty="0"/>
              <a:t>focus on economic </a:t>
            </a:r>
            <a:r>
              <a:rPr lang="en-GB" dirty="0" smtClean="0"/>
              <a:t>prosperity as Gross </a:t>
            </a:r>
            <a:r>
              <a:rPr lang="en-GB" dirty="0"/>
              <a:t>Domestic Profit (GDP) as an indicator of social progress.  </a:t>
            </a:r>
            <a:endParaRPr lang="en-GB" dirty="0" smtClean="0"/>
          </a:p>
          <a:p>
            <a:r>
              <a:rPr lang="en-GB" dirty="0" smtClean="0"/>
              <a:t>the change inspired by ‘Report </a:t>
            </a:r>
            <a:r>
              <a:rPr lang="en-GB" dirty="0"/>
              <a:t>of the Commission on the Measurement of Economic Performance and Social Progress’ (2009) </a:t>
            </a:r>
            <a:r>
              <a:rPr lang="en-GB" dirty="0" smtClean="0"/>
              <a:t>a </a:t>
            </a:r>
            <a:r>
              <a:rPr lang="en-GB" dirty="0"/>
              <a:t>response to the global financial crisis of 2008.  </a:t>
            </a:r>
            <a:endParaRPr lang="en-GB" dirty="0" smtClean="0"/>
          </a:p>
          <a:p>
            <a:r>
              <a:rPr lang="en-GB" dirty="0" smtClean="0"/>
              <a:t>The </a:t>
            </a:r>
            <a:r>
              <a:rPr lang="en-GB" dirty="0"/>
              <a:t>Commission urged for a  </a:t>
            </a:r>
            <a:r>
              <a:rPr lang="en-GB" dirty="0" smtClean="0"/>
              <a:t>shift from </a:t>
            </a:r>
            <a:r>
              <a:rPr lang="en-GB" dirty="0"/>
              <a:t>a ‘‘production-oriented’’ measurement </a:t>
            </a:r>
            <a:r>
              <a:rPr lang="en-GB" dirty="0" smtClean="0"/>
              <a:t>to </a:t>
            </a:r>
            <a:r>
              <a:rPr lang="en-GB" dirty="0"/>
              <a:t>one focussed on the well-being of current and future generations, i.e. toward broader measures of human progress’ (ibid: 10).  </a:t>
            </a:r>
          </a:p>
          <a:p>
            <a:r>
              <a:rPr lang="en-GB" dirty="0" smtClean="0"/>
              <a:t>the </a:t>
            </a:r>
            <a:r>
              <a:rPr lang="en-GB" dirty="0"/>
              <a:t>shift has been prompted by ‘</a:t>
            </a:r>
            <a:r>
              <a:rPr lang="en-GB" i="1" dirty="0"/>
              <a:t>growing dissatisfaction with the neoliberal economic project and its pervasive influence on our lives</a:t>
            </a:r>
            <a:r>
              <a:rPr lang="en-GB" dirty="0"/>
              <a:t>’ </a:t>
            </a:r>
            <a:r>
              <a:rPr lang="en-GB" dirty="0" smtClean="0"/>
              <a:t>the </a:t>
            </a:r>
            <a:r>
              <a:rPr lang="en-GB" dirty="0"/>
              <a:t>relative success of market led democracies came at the expense of social equality and the ecological </a:t>
            </a:r>
            <a:r>
              <a:rPr lang="en-GB" dirty="0" smtClean="0"/>
              <a:t>environment (</a:t>
            </a:r>
            <a:r>
              <a:rPr lang="en-GB" dirty="0"/>
              <a:t>Scott2012: 3</a:t>
            </a:r>
            <a:r>
              <a:rPr lang="en-GB" dirty="0" smtClean="0"/>
              <a:t>) </a:t>
            </a:r>
            <a:endParaRPr lang="en-GB" dirty="0"/>
          </a:p>
          <a:p>
            <a:r>
              <a:rPr lang="en-GB" dirty="0" smtClean="0"/>
              <a:t>the </a:t>
            </a:r>
            <a:r>
              <a:rPr lang="en-GB" dirty="0"/>
              <a:t>obsession with GDP has eclipsed other vital elements of the economy, such as families and communities and the natural ecosystem. </a:t>
            </a:r>
            <a:r>
              <a:rPr lang="en-GB" dirty="0" smtClean="0"/>
              <a:t>(Michaelson </a:t>
            </a:r>
            <a:r>
              <a:rPr lang="en-GB" dirty="0"/>
              <a:t>et </a:t>
            </a:r>
            <a:r>
              <a:rPr lang="en-GB" dirty="0" smtClean="0"/>
              <a:t>al, 2009</a:t>
            </a:r>
            <a:r>
              <a:rPr lang="en-GB" dirty="0"/>
              <a:t>: 2) </a:t>
            </a:r>
            <a:endParaRPr lang="en-GB" dirty="0" smtClean="0"/>
          </a:p>
          <a:p>
            <a:r>
              <a:rPr lang="en-GB" dirty="0" smtClean="0"/>
              <a:t>The </a:t>
            </a:r>
            <a:r>
              <a:rPr lang="en-GB" dirty="0"/>
              <a:t>economics of consumerism has focused on consumption and material wealth with little regard for the cost to human wellbeing as people work longer, become socially isolated and find themselves more in financial debt (ibid). </a:t>
            </a:r>
          </a:p>
          <a:p>
            <a:r>
              <a:rPr lang="en-GB" dirty="0" smtClean="0"/>
              <a:t>research </a:t>
            </a:r>
            <a:r>
              <a:rPr lang="en-GB" dirty="0"/>
              <a:t>has shown that the public overwhelmingly consider that the Government should be more focussed on promoting the nations happiness rather than its wealth (Michaelson et al, 2009: 6). </a:t>
            </a:r>
            <a:endParaRPr lang="en-GB" dirty="0" smtClean="0"/>
          </a:p>
          <a:p>
            <a:r>
              <a:rPr lang="en-GB" dirty="0" smtClean="0"/>
              <a:t>these </a:t>
            </a:r>
            <a:r>
              <a:rPr lang="en-GB" dirty="0"/>
              <a:t>subjective elements have so far defied attempts at definition and measurement (</a:t>
            </a:r>
            <a:r>
              <a:rPr lang="en-GB" dirty="0" err="1"/>
              <a:t>Aylward</a:t>
            </a:r>
            <a:r>
              <a:rPr lang="en-GB" dirty="0"/>
              <a:t> in Walker, P., 2012: ix</a:t>
            </a:r>
            <a:r>
              <a:rPr lang="en-GB" dirty="0" smtClean="0"/>
              <a:t>). </a:t>
            </a:r>
          </a:p>
          <a:p>
            <a:r>
              <a:rPr lang="en-GB" dirty="0" smtClean="0"/>
              <a:t>In </a:t>
            </a:r>
            <a:r>
              <a:rPr lang="en-GB" dirty="0"/>
              <a:t>general terms wellbeing is commonly considered ‘as the quality of people’s lives’ (Statham and Chase, 2010: 2).  It can be expressed in </a:t>
            </a:r>
            <a:r>
              <a:rPr lang="en-GB" i="1" dirty="0"/>
              <a:t>objective terms</a:t>
            </a:r>
            <a:r>
              <a:rPr lang="en-GB" dirty="0"/>
              <a:t>, e.g., household income, access to education and health resources; and </a:t>
            </a:r>
            <a:r>
              <a:rPr lang="en-GB" i="1" dirty="0"/>
              <a:t>subjectively</a:t>
            </a:r>
            <a:r>
              <a:rPr lang="en-GB" dirty="0"/>
              <a:t> in terms such as happiness and life satisfaction. </a:t>
            </a:r>
            <a:endParaRPr lang="en-GB" dirty="0" smtClean="0"/>
          </a:p>
          <a:p>
            <a:r>
              <a:rPr lang="en-GB" b="1" dirty="0"/>
              <a:t>The </a:t>
            </a:r>
            <a:r>
              <a:rPr lang="en-GB" b="1" dirty="0" err="1"/>
              <a:t>Easterlin</a:t>
            </a:r>
            <a:r>
              <a:rPr lang="en-GB" b="1" dirty="0"/>
              <a:t> paradox: subjective wellbeing is not directly related to growth in income </a:t>
            </a:r>
            <a:r>
              <a:rPr lang="en-GB" dirty="0"/>
              <a:t>(</a:t>
            </a:r>
            <a:r>
              <a:rPr lang="en-GB" dirty="0" err="1"/>
              <a:t>Easterlin</a:t>
            </a:r>
            <a:r>
              <a:rPr lang="en-GB" dirty="0"/>
              <a:t>, 1974, 2013).  </a:t>
            </a:r>
            <a:endParaRPr lang="en-GB" dirty="0" smtClean="0"/>
          </a:p>
          <a:p>
            <a:r>
              <a:rPr lang="en-GB" dirty="0" smtClean="0"/>
              <a:t>Wellbeing is framed by two dominant and at times contesting philosophical perspectives: the </a:t>
            </a:r>
            <a:r>
              <a:rPr lang="en-GB" b="1" dirty="0" smtClean="0"/>
              <a:t>hedonic</a:t>
            </a:r>
            <a:r>
              <a:rPr lang="en-GB" dirty="0" smtClean="0"/>
              <a:t> and the </a:t>
            </a:r>
            <a:r>
              <a:rPr lang="en-GB" b="1" dirty="0" err="1" smtClean="0"/>
              <a:t>eudaimonic</a:t>
            </a:r>
            <a:r>
              <a:rPr lang="en-GB" dirty="0" smtClean="0"/>
              <a:t> (</a:t>
            </a:r>
            <a:r>
              <a:rPr lang="en-GB" dirty="0" err="1" smtClean="0"/>
              <a:t>cf</a:t>
            </a:r>
            <a:r>
              <a:rPr lang="en-GB" dirty="0" smtClean="0"/>
              <a:t>: Ryan and </a:t>
            </a:r>
            <a:r>
              <a:rPr lang="en-GB" dirty="0" err="1" smtClean="0"/>
              <a:t>Deci</a:t>
            </a:r>
            <a:r>
              <a:rPr lang="en-GB" dirty="0" smtClean="0"/>
              <a:t>, 2001). </a:t>
            </a:r>
          </a:p>
          <a:p>
            <a:r>
              <a:rPr lang="en-GB" dirty="0" smtClean="0"/>
              <a:t>Wellbeing </a:t>
            </a:r>
            <a:r>
              <a:rPr lang="en-GB" dirty="0" smtClean="0"/>
              <a:t>is a fundamental question </a:t>
            </a:r>
            <a:r>
              <a:rPr lang="en-GB" dirty="0" smtClean="0"/>
              <a:t>of the human condition, a philosophical discourse rooted in </a:t>
            </a:r>
            <a:r>
              <a:rPr lang="en-GB" dirty="0" err="1" smtClean="0"/>
              <a:t>Aristotles</a:t>
            </a:r>
            <a:r>
              <a:rPr lang="en-GB" dirty="0" smtClean="0"/>
              <a:t> [384BC- 322BC] work</a:t>
            </a:r>
            <a:endParaRPr lang="en-GB" dirty="0"/>
          </a:p>
          <a:p>
            <a:endParaRPr lang="en-GB" dirty="0"/>
          </a:p>
        </p:txBody>
      </p:sp>
      <p:sp>
        <p:nvSpPr>
          <p:cNvPr id="7" name="Right Arrow 6"/>
          <p:cNvSpPr/>
          <p:nvPr/>
        </p:nvSpPr>
        <p:spPr>
          <a:xfrm>
            <a:off x="1795849" y="428946"/>
            <a:ext cx="8594383" cy="6013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1795849" y="536145"/>
            <a:ext cx="1499286" cy="369332"/>
          </a:xfrm>
          <a:prstGeom prst="rect">
            <a:avLst/>
          </a:prstGeom>
          <a:noFill/>
        </p:spPr>
        <p:txBody>
          <a:bodyPr wrap="square" rtlCol="0">
            <a:spAutoFit/>
          </a:bodyPr>
          <a:lstStyle/>
          <a:p>
            <a:r>
              <a:rPr lang="en-GB" dirty="0" smtClean="0"/>
              <a:t>GDP</a:t>
            </a:r>
            <a:endParaRPr lang="en-GB" dirty="0"/>
          </a:p>
        </p:txBody>
      </p:sp>
      <p:sp>
        <p:nvSpPr>
          <p:cNvPr id="9" name="TextBox 8"/>
          <p:cNvSpPr txBox="1"/>
          <p:nvPr/>
        </p:nvSpPr>
        <p:spPr>
          <a:xfrm>
            <a:off x="8866874" y="544961"/>
            <a:ext cx="2457194" cy="369332"/>
          </a:xfrm>
          <a:prstGeom prst="rect">
            <a:avLst/>
          </a:prstGeom>
          <a:noFill/>
        </p:spPr>
        <p:txBody>
          <a:bodyPr wrap="square" rtlCol="0">
            <a:spAutoFit/>
          </a:bodyPr>
          <a:lstStyle/>
          <a:p>
            <a:r>
              <a:rPr lang="en-GB" dirty="0"/>
              <a:t>H</a:t>
            </a:r>
            <a:r>
              <a:rPr lang="en-GB" dirty="0" smtClean="0"/>
              <a:t>appiness</a:t>
            </a:r>
            <a:endParaRPr lang="en-GB" dirty="0"/>
          </a:p>
        </p:txBody>
      </p:sp>
    </p:spTree>
    <p:extLst>
      <p:ext uri="{BB962C8B-B14F-4D97-AF65-F5344CB8AC3E}">
        <p14:creationId xmlns:p14="http://schemas.microsoft.com/office/powerpoint/2010/main" val="12959560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66265"/>
            <a:ext cx="12192000" cy="5741772"/>
          </a:xfrm>
          <a:prstGeom prst="rect">
            <a:avLst/>
          </a:prstGeom>
        </p:spPr>
      </p:pic>
      <p:sp>
        <p:nvSpPr>
          <p:cNvPr id="4" name="Rectangle 3"/>
          <p:cNvSpPr/>
          <p:nvPr/>
        </p:nvSpPr>
        <p:spPr>
          <a:xfrm>
            <a:off x="2561967" y="1861752"/>
            <a:ext cx="7535026" cy="2800767"/>
          </a:xfrm>
          <a:prstGeom prst="rect">
            <a:avLst/>
          </a:prstGeom>
          <a:noFill/>
        </p:spPr>
        <p:txBody>
          <a:bodyPr wrap="square" lIns="91440" tIns="45720" rIns="91440" bIns="45720">
            <a:spAutoFit/>
          </a:bodyPr>
          <a:lstStyle/>
          <a:p>
            <a:pPr algn="ctr"/>
            <a:r>
              <a:rPr lang="en-US" sz="88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What is wellbeing?</a:t>
            </a:r>
            <a:endParaRPr lang="en-US" sz="88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5" name="Rectangle 4"/>
          <p:cNvSpPr/>
          <p:nvPr/>
        </p:nvSpPr>
        <p:spPr>
          <a:xfrm>
            <a:off x="3374727" y="6102864"/>
            <a:ext cx="4931799" cy="646331"/>
          </a:xfrm>
          <a:prstGeom prst="rect">
            <a:avLst/>
          </a:prstGeom>
        </p:spPr>
        <p:txBody>
          <a:bodyPr wrap="none">
            <a:spAutoFit/>
          </a:bodyPr>
          <a:lstStyle/>
          <a:p>
            <a:r>
              <a:rPr lang="en-GB" dirty="0">
                <a:hlinkClick r:id="rId3"/>
              </a:rPr>
              <a:t>https://</a:t>
            </a:r>
            <a:r>
              <a:rPr lang="en-GB" dirty="0" smtClean="0">
                <a:hlinkClick r:id="rId3"/>
              </a:rPr>
              <a:t>www.youtube.com/watch?v=mxz8KyV3Ydc</a:t>
            </a:r>
            <a:endParaRPr lang="en-GB" dirty="0" smtClean="0"/>
          </a:p>
          <a:p>
            <a:endParaRPr lang="en-GB" dirty="0"/>
          </a:p>
        </p:txBody>
      </p:sp>
    </p:spTree>
    <p:extLst>
      <p:ext uri="{BB962C8B-B14F-4D97-AF65-F5344CB8AC3E}">
        <p14:creationId xmlns:p14="http://schemas.microsoft.com/office/powerpoint/2010/main" val="33166505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en-GB" dirty="0"/>
              <a:t>What is Wellbeing?</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Simply </a:t>
            </a:r>
            <a:r>
              <a:rPr lang="en-GB" dirty="0"/>
              <a:t>put, it’s about ‘how we’re doing’ as individuals, communities and as a nation, and how sustainable that is for the future. </a:t>
            </a:r>
          </a:p>
          <a:p>
            <a:pPr marL="0" indent="0">
              <a:buNone/>
            </a:pPr>
            <a:endParaRPr lang="en-GB" dirty="0"/>
          </a:p>
          <a:p>
            <a:r>
              <a:rPr lang="en-GB" dirty="0"/>
              <a:t>wellbeing recognises the aspects of our lives that we determine ourselves: through our own capabilities as individuals; how we feel about ourselves; the quality of the relationships that we have with other people; and our sense of purpose and freedom.</a:t>
            </a:r>
          </a:p>
          <a:p>
            <a:endParaRPr lang="en-GB" dirty="0"/>
          </a:p>
          <a:p>
            <a:r>
              <a:rPr lang="en-GB" dirty="0"/>
              <a:t>These psychological needs are an important part of what makes us human, along with our ability to feel positive and negative emotions. It matters how often, and for how long, we experience positive emotions – such as pleasure and a sense of purpose – or potentially negative emotions, like anxiety.</a:t>
            </a:r>
          </a:p>
          <a:p>
            <a:endParaRPr lang="en-GB" dirty="0"/>
          </a:p>
        </p:txBody>
      </p:sp>
    </p:spTree>
    <p:extLst>
      <p:ext uri="{BB962C8B-B14F-4D97-AF65-F5344CB8AC3E}">
        <p14:creationId xmlns:p14="http://schemas.microsoft.com/office/powerpoint/2010/main" val="25522252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522426" y="0"/>
            <a:ext cx="8939627" cy="6704720"/>
          </a:xfrm>
          <a:prstGeom prst="rect">
            <a:avLst/>
          </a:prstGeom>
        </p:spPr>
      </p:pic>
    </p:spTree>
    <p:extLst>
      <p:ext uri="{BB962C8B-B14F-4D97-AF65-F5344CB8AC3E}">
        <p14:creationId xmlns:p14="http://schemas.microsoft.com/office/powerpoint/2010/main" val="26002796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2011" y="624110"/>
            <a:ext cx="8493212" cy="1280890"/>
          </a:xfrm>
        </p:spPr>
        <p:txBody>
          <a:bodyPr>
            <a:normAutofit/>
          </a:bodyPr>
          <a:lstStyle/>
          <a:p>
            <a:pPr algn="ctr"/>
            <a:r>
              <a:rPr lang="en-GB" b="1" dirty="0">
                <a:solidFill>
                  <a:schemeClr val="accent2"/>
                </a:solidFill>
              </a:rPr>
              <a:t>Well-being of Future </a:t>
            </a:r>
            <a:r>
              <a:rPr lang="en-GB" b="1" dirty="0" smtClean="0">
                <a:solidFill>
                  <a:schemeClr val="accent2"/>
                </a:solidFill>
              </a:rPr>
              <a:t>Generations (Wales) Act </a:t>
            </a:r>
            <a:r>
              <a:rPr lang="en-GB" b="1" dirty="0">
                <a:solidFill>
                  <a:schemeClr val="accent2"/>
                </a:solidFill>
              </a:rPr>
              <a:t>(2015)</a:t>
            </a:r>
            <a:endParaRPr lang="en-GB" dirty="0"/>
          </a:p>
        </p:txBody>
      </p:sp>
      <p:sp>
        <p:nvSpPr>
          <p:cNvPr id="3" name="Content Placeholder 2"/>
          <p:cNvSpPr>
            <a:spLocks noGrp="1"/>
          </p:cNvSpPr>
          <p:nvPr>
            <p:ph idx="1"/>
          </p:nvPr>
        </p:nvSpPr>
        <p:spPr>
          <a:xfrm>
            <a:off x="2589888" y="2718487"/>
            <a:ext cx="8789313" cy="3777622"/>
          </a:xfrm>
        </p:spPr>
        <p:txBody>
          <a:bodyPr>
            <a:normAutofit lnSpcReduction="10000"/>
          </a:bodyPr>
          <a:lstStyle/>
          <a:p>
            <a:r>
              <a:rPr lang="en-GB" dirty="0"/>
              <a:t>is about improving the </a:t>
            </a:r>
            <a:r>
              <a:rPr lang="en-GB" b="1" dirty="0">
                <a:solidFill>
                  <a:schemeClr val="tx2">
                    <a:lumMod val="60000"/>
                    <a:lumOff val="40000"/>
                  </a:schemeClr>
                </a:solidFill>
              </a:rPr>
              <a:t>social</a:t>
            </a:r>
            <a:r>
              <a:rPr lang="en-GB" dirty="0"/>
              <a:t>, </a:t>
            </a:r>
            <a:r>
              <a:rPr lang="en-GB" b="1" dirty="0">
                <a:solidFill>
                  <a:schemeClr val="accent2">
                    <a:lumMod val="60000"/>
                    <a:lumOff val="40000"/>
                  </a:schemeClr>
                </a:solidFill>
              </a:rPr>
              <a:t>economic</a:t>
            </a:r>
            <a:r>
              <a:rPr lang="en-GB" dirty="0"/>
              <a:t>, </a:t>
            </a:r>
            <a:r>
              <a:rPr lang="en-GB" b="1" dirty="0">
                <a:solidFill>
                  <a:schemeClr val="accent3">
                    <a:lumMod val="50000"/>
                  </a:schemeClr>
                </a:solidFill>
              </a:rPr>
              <a:t>environmental</a:t>
            </a:r>
            <a:r>
              <a:rPr lang="en-GB" dirty="0"/>
              <a:t> and </a:t>
            </a:r>
            <a:r>
              <a:rPr lang="en-GB" b="1" dirty="0">
                <a:solidFill>
                  <a:schemeClr val="accent4">
                    <a:lumMod val="75000"/>
                  </a:schemeClr>
                </a:solidFill>
              </a:rPr>
              <a:t>cultural</a:t>
            </a:r>
            <a:r>
              <a:rPr lang="en-GB" dirty="0"/>
              <a:t> well-being of Wales</a:t>
            </a:r>
            <a:r>
              <a:rPr lang="en-GB" dirty="0" smtClean="0"/>
              <a:t>.</a:t>
            </a:r>
          </a:p>
          <a:p>
            <a:pPr marL="0" indent="0">
              <a:buNone/>
            </a:pPr>
            <a:endParaRPr lang="en-GB" dirty="0"/>
          </a:p>
          <a:p>
            <a:r>
              <a:rPr lang="en-GB" dirty="0"/>
              <a:t>It will make public bodies work with people and communities and each other:</a:t>
            </a:r>
          </a:p>
          <a:p>
            <a:pPr marL="984250"/>
            <a:r>
              <a:rPr lang="en-GB" dirty="0"/>
              <a:t>proactively, </a:t>
            </a:r>
          </a:p>
          <a:p>
            <a:pPr marL="984250"/>
            <a:r>
              <a:rPr lang="en-GB" dirty="0"/>
              <a:t>in the long-term</a:t>
            </a:r>
          </a:p>
          <a:p>
            <a:pPr marL="984250"/>
            <a:r>
              <a:rPr lang="en-GB" dirty="0"/>
              <a:t>with an integrated </a:t>
            </a:r>
            <a:r>
              <a:rPr lang="en-GB" dirty="0" smtClean="0"/>
              <a:t>approach</a:t>
            </a:r>
          </a:p>
          <a:p>
            <a:pPr marL="984250"/>
            <a:endParaRPr lang="en-GB" dirty="0"/>
          </a:p>
          <a:p>
            <a:r>
              <a:rPr lang="en-GB" dirty="0"/>
              <a:t>The aim is to create a Wales that we all want to live in, now and in the future.</a:t>
            </a:r>
          </a:p>
          <a:p>
            <a:endParaRPr lang="en-GB" dirty="0"/>
          </a:p>
        </p:txBody>
      </p:sp>
    </p:spTree>
    <p:extLst>
      <p:ext uri="{BB962C8B-B14F-4D97-AF65-F5344CB8AC3E}">
        <p14:creationId xmlns:p14="http://schemas.microsoft.com/office/powerpoint/2010/main" val="18026276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29700"/>
            <a:ext cx="8229600" cy="1143000"/>
          </a:xfrm>
        </p:spPr>
        <p:txBody>
          <a:bodyPr>
            <a:noAutofit/>
          </a:bodyPr>
          <a:lstStyle/>
          <a:p>
            <a:r>
              <a:rPr lang="en-GB" sz="3200" dirty="0"/>
              <a:t>The Act puts in place seven well-being goals.</a:t>
            </a:r>
            <a:br>
              <a:rPr lang="en-GB" sz="3200" dirty="0"/>
            </a:br>
            <a:endParaRPr lang="en-GB" sz="3200" dirty="0"/>
          </a:p>
        </p:txBody>
      </p:sp>
      <p:pic>
        <p:nvPicPr>
          <p:cNvPr id="4" name="Content Placeholder 3" descr="future-generations-goals-eng_0.png"/>
          <p:cNvPicPr>
            <a:picLocks noGrp="1" noChangeAspect="1"/>
          </p:cNvPicPr>
          <p:nvPr>
            <p:ph idx="1"/>
          </p:nvPr>
        </p:nvPicPr>
        <p:blipFill>
          <a:blip r:embed="rId2">
            <a:extLst>
              <a:ext uri="{28A0092B-C50C-407E-A947-70E740481C1C}">
                <a14:useLocalDpi xmlns:a14="http://schemas.microsoft.com/office/drawing/2010/main" val="0"/>
              </a:ext>
            </a:extLst>
          </a:blip>
          <a:srcRect l="-40461" r="-40461"/>
          <a:stretch>
            <a:fillRect/>
          </a:stretch>
        </p:blipFill>
        <p:spPr>
          <a:xfrm>
            <a:off x="921575" y="901200"/>
            <a:ext cx="9532242" cy="5242366"/>
          </a:xfrm>
        </p:spPr>
      </p:pic>
      <p:sp>
        <p:nvSpPr>
          <p:cNvPr id="3" name="Rectangle 2"/>
          <p:cNvSpPr/>
          <p:nvPr/>
        </p:nvSpPr>
        <p:spPr>
          <a:xfrm>
            <a:off x="3342771" y="6209956"/>
            <a:ext cx="4913333" cy="369332"/>
          </a:xfrm>
          <a:prstGeom prst="rect">
            <a:avLst/>
          </a:prstGeom>
        </p:spPr>
        <p:txBody>
          <a:bodyPr wrap="none">
            <a:spAutoFit/>
          </a:bodyPr>
          <a:lstStyle/>
          <a:p>
            <a:r>
              <a:rPr lang="en-GB" dirty="0">
                <a:hlinkClick r:id="rId3"/>
              </a:rPr>
              <a:t>https://www.youtube.com/watch?v=rFeOYlxJbmw</a:t>
            </a:r>
            <a:endParaRPr lang="en-GB" dirty="0"/>
          </a:p>
        </p:txBody>
      </p:sp>
    </p:spTree>
    <p:extLst>
      <p:ext uri="{BB962C8B-B14F-4D97-AF65-F5344CB8AC3E}">
        <p14:creationId xmlns:p14="http://schemas.microsoft.com/office/powerpoint/2010/main" val="24350328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0" y="329700"/>
            <a:ext cx="8737600" cy="1143000"/>
          </a:xfrm>
        </p:spPr>
        <p:txBody>
          <a:bodyPr>
            <a:noAutofit/>
          </a:bodyPr>
          <a:lstStyle/>
          <a:p>
            <a:r>
              <a:rPr lang="en-GB" sz="2400" dirty="0"/>
              <a:t>How might outdoor </a:t>
            </a:r>
            <a:r>
              <a:rPr lang="en-GB" sz="2400" dirty="0" smtClean="0"/>
              <a:t>adventure journeys meet </a:t>
            </a:r>
            <a:r>
              <a:rPr lang="en-GB" sz="2400" dirty="0"/>
              <a:t>the seven well-being goals (approaches, venues, content, and activities)?</a:t>
            </a:r>
          </a:p>
        </p:txBody>
      </p:sp>
      <p:pic>
        <p:nvPicPr>
          <p:cNvPr id="4" name="Content Placeholder 3" descr="future-generations-goals-eng_0.png"/>
          <p:cNvPicPr>
            <a:picLocks noGrp="1" noChangeAspect="1"/>
          </p:cNvPicPr>
          <p:nvPr>
            <p:ph idx="1"/>
          </p:nvPr>
        </p:nvPicPr>
        <p:blipFill>
          <a:blip r:embed="rId2">
            <a:extLst>
              <a:ext uri="{28A0092B-C50C-407E-A947-70E740481C1C}">
                <a14:useLocalDpi xmlns:a14="http://schemas.microsoft.com/office/drawing/2010/main" val="0"/>
              </a:ext>
            </a:extLst>
          </a:blip>
          <a:srcRect l="-40461" r="-40461"/>
          <a:stretch>
            <a:fillRect/>
          </a:stretch>
        </p:blipFill>
        <p:spPr>
          <a:xfrm>
            <a:off x="1135758" y="1245978"/>
            <a:ext cx="10204391" cy="5612022"/>
          </a:xfrm>
        </p:spPr>
      </p:pic>
      <p:sp>
        <p:nvSpPr>
          <p:cNvPr id="3" name="Right Arrow 2"/>
          <p:cNvSpPr/>
          <p:nvPr/>
        </p:nvSpPr>
        <p:spPr>
          <a:xfrm flipH="1">
            <a:off x="8596949" y="2896722"/>
            <a:ext cx="2743200" cy="12686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2984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2500" tmFilter="0, 0; .2, .5; .8, .5; 1, 0"/>
                                        <p:tgtEl>
                                          <p:spTgt spid="3"/>
                                        </p:tgtEl>
                                      </p:cBhvr>
                                    </p:animEffect>
                                    <p:animScale>
                                      <p:cBhvr>
                                        <p:cTn id="7" dur="1250" autoRev="1" fill="hold"/>
                                        <p:tgtEl>
                                          <p:spTgt spid="3"/>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path" presetSubtype="0" accel="50000" decel="50000" fill="hold" grpId="1" nodeType="clickEffect">
                                  <p:stCondLst>
                                    <p:cond delay="0"/>
                                  </p:stCondLst>
                                  <p:childTnLst>
                                    <p:animMotion origin="layout" path="M 0 0 C 0 0.033 0.027 0.06 0.06 0.06 C 0.099 0.06 0.113 0.03 0.119 0.012 L 0.125 -0.012 C 0.131 -0.03 0.146 -0.06 0.19 -0.06 C 0.218 -0.06 0.25 -0.033 0.25 0 C 0.25 0.033 0.218 0.06 0.19 0.06 C 0.146 0.06 0.131 0.03 0.125 0.012 L 0.119 -0.012 C 0.113 -0.03 0.099 -0.06 0.06 -0.06 C 0.027 -0.06 0 -0.033 0 0 Z" pathEditMode="relative" ptsTypes="">
                                      <p:cBhvr>
                                        <p:cTn id="11" dur="2000" fill="hold"/>
                                        <p:tgtEl>
                                          <p:spTgt spid="3"/>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456238"/>
            <a:ext cx="8229600" cy="1143000"/>
          </a:xfrm>
        </p:spPr>
        <p:txBody>
          <a:bodyPr>
            <a:normAutofit fontScale="90000"/>
          </a:bodyPr>
          <a:lstStyle/>
          <a:p>
            <a:r>
              <a:rPr lang="en-GB" sz="5400" b="1" dirty="0">
                <a:solidFill>
                  <a:srgbClr val="FF6600"/>
                </a:solidFill>
              </a:rPr>
              <a:t>Resilience:</a:t>
            </a:r>
            <a:br>
              <a:rPr lang="en-GB" sz="5400" b="1" dirty="0">
                <a:solidFill>
                  <a:srgbClr val="FF6600"/>
                </a:solidFill>
              </a:rPr>
            </a:br>
            <a:r>
              <a:rPr lang="en-GB" sz="5400" b="1" dirty="0">
                <a:solidFill>
                  <a:srgbClr val="FF6600"/>
                </a:solidFill>
              </a:rPr>
              <a:t>the capacity to cope with risk and uncertainty</a:t>
            </a:r>
            <a:endParaRPr lang="en-GB" dirty="0"/>
          </a:p>
        </p:txBody>
      </p:sp>
    </p:spTree>
    <p:extLst>
      <p:ext uri="{BB962C8B-B14F-4D97-AF65-F5344CB8AC3E}">
        <p14:creationId xmlns:p14="http://schemas.microsoft.com/office/powerpoint/2010/main" val="3375458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Rectangle 1"/>
          <p:cNvSpPr/>
          <p:nvPr/>
        </p:nvSpPr>
        <p:spPr>
          <a:xfrm>
            <a:off x="390293" y="134926"/>
            <a:ext cx="11586118" cy="1938992"/>
          </a:xfrm>
          <a:prstGeom prst="rect">
            <a:avLst/>
          </a:prstGeom>
          <a:noFill/>
        </p:spPr>
        <p:txBody>
          <a:bodyPr wrap="square" lIns="91440" tIns="45720" rIns="91440" bIns="45720">
            <a:spAutoFit/>
          </a:bodyPr>
          <a:lstStyle/>
          <a:p>
            <a:pPr algn="ctr"/>
            <a:r>
              <a:rPr lang="en-US" sz="2400" b="1" cap="none" spc="0"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Your </a:t>
            </a:r>
            <a:r>
              <a:rPr lang="en-GB" sz="2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Local communities have already started to face issues related to climate change</a:t>
            </a:r>
            <a:r>
              <a:rPr lang="en-GB" sz="24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a:t>
            </a:r>
          </a:p>
          <a:p>
            <a:pPr algn="ctr"/>
            <a:r>
              <a:rPr lang="en-GB" sz="24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 </a:t>
            </a:r>
            <a:r>
              <a:rPr lang="en-GB" sz="2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increased precipitation, frequent flood events, sea level rise, and other extreme weather conditions. </a:t>
            </a:r>
          </a:p>
          <a:p>
            <a:pPr algn="ctr"/>
            <a:r>
              <a:rPr lang="en-GB" sz="2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Citizens' proactive adaptation to climate change is an imperative and challenging goal. </a:t>
            </a:r>
          </a:p>
          <a:p>
            <a:pPr algn="ctr"/>
            <a:r>
              <a:rPr lang="en-GB" sz="2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(De </a:t>
            </a:r>
            <a:r>
              <a:rPr lang="en-GB" sz="2400" b="1" dirty="0" err="1">
                <a:ln w="10160">
                  <a:solidFill>
                    <a:schemeClr val="accent5"/>
                  </a:solidFill>
                  <a:prstDash val="solid"/>
                </a:ln>
                <a:solidFill>
                  <a:srgbClr val="FFFFFF"/>
                </a:solidFill>
                <a:effectLst>
                  <a:outerShdw blurRad="38100" dist="22860" dir="5400000" algn="tl" rotWithShape="0">
                    <a:srgbClr val="000000">
                      <a:alpha val="30000"/>
                    </a:srgbClr>
                  </a:outerShdw>
                </a:effectLst>
              </a:rPr>
              <a:t>Dominicis</a:t>
            </a:r>
            <a:r>
              <a:rPr lang="en-GB" sz="2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 et al, 2015, p66</a:t>
            </a:r>
            <a:r>
              <a:rPr lang="en-GB" sz="2400"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a:t>
            </a:r>
            <a:endParaRPr lang="en-GB" sz="24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33318307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0"/>
            <a:ext cx="12191999" cy="6858000"/>
          </a:xfrm>
          <a:prstGeom prst="rect">
            <a:avLst/>
          </a:prstGeom>
        </p:spPr>
      </p:pic>
      <p:sp>
        <p:nvSpPr>
          <p:cNvPr id="3" name="Rectangle 2"/>
          <p:cNvSpPr/>
          <p:nvPr/>
        </p:nvSpPr>
        <p:spPr>
          <a:xfrm>
            <a:off x="560172" y="263781"/>
            <a:ext cx="9316996" cy="707886"/>
          </a:xfrm>
          <a:prstGeom prst="rect">
            <a:avLst/>
          </a:prstGeom>
        </p:spPr>
        <p:txBody>
          <a:bodyPr wrap="square">
            <a:spAutoFit/>
          </a:bodyPr>
          <a:lstStyle/>
          <a:p>
            <a:r>
              <a:rPr lang="en-GB" sz="2000" dirty="0"/>
              <a:t>The Quay Centre community hub sits on the bank of the River Towy in </a:t>
            </a:r>
            <a:r>
              <a:rPr lang="en-GB" sz="2000" dirty="0" smtClean="0"/>
              <a:t>Carmarthen</a:t>
            </a:r>
          </a:p>
          <a:p>
            <a:r>
              <a:rPr lang="en-GB" sz="2000" dirty="0" smtClean="0"/>
              <a:t>21</a:t>
            </a:r>
            <a:r>
              <a:rPr lang="en-GB" sz="2000" baseline="30000" dirty="0" smtClean="0"/>
              <a:t>st</a:t>
            </a:r>
            <a:r>
              <a:rPr lang="en-GB" sz="2000" dirty="0" smtClean="0"/>
              <a:t> Feb 2021</a:t>
            </a:r>
            <a:endParaRPr lang="en-GB" sz="2000" dirty="0"/>
          </a:p>
        </p:txBody>
      </p:sp>
      <p:sp>
        <p:nvSpPr>
          <p:cNvPr id="4" name="Rectangle 3"/>
          <p:cNvSpPr/>
          <p:nvPr/>
        </p:nvSpPr>
        <p:spPr>
          <a:xfrm>
            <a:off x="62291" y="6458465"/>
            <a:ext cx="5465298" cy="307777"/>
          </a:xfrm>
          <a:prstGeom prst="rect">
            <a:avLst/>
          </a:prstGeom>
        </p:spPr>
        <p:txBody>
          <a:bodyPr wrap="square">
            <a:spAutoFit/>
          </a:bodyPr>
          <a:lstStyle/>
          <a:p>
            <a:r>
              <a:rPr lang="en-GB" sz="1400" dirty="0"/>
              <a:t>https://www.bbc.co.uk/news/uk-wales-56137041</a:t>
            </a:r>
          </a:p>
        </p:txBody>
      </p:sp>
    </p:spTree>
    <p:extLst>
      <p:ext uri="{BB962C8B-B14F-4D97-AF65-F5344CB8AC3E}">
        <p14:creationId xmlns:p14="http://schemas.microsoft.com/office/powerpoint/2010/main" val="190384153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439371" y="4133976"/>
            <a:ext cx="4661108" cy="2724024"/>
          </a:xfrm>
          <a:prstGeom prst="rect">
            <a:avLst/>
          </a:prstGeom>
        </p:spPr>
      </p:pic>
      <p:sp>
        <p:nvSpPr>
          <p:cNvPr id="3" name="Content Placeholder 2"/>
          <p:cNvSpPr>
            <a:spLocks noGrp="1"/>
          </p:cNvSpPr>
          <p:nvPr>
            <p:ph idx="1"/>
          </p:nvPr>
        </p:nvSpPr>
        <p:spPr>
          <a:xfrm>
            <a:off x="613117" y="695315"/>
            <a:ext cx="10636405" cy="5567634"/>
          </a:xfrm>
        </p:spPr>
        <p:txBody>
          <a:bodyPr>
            <a:normAutofit/>
          </a:bodyPr>
          <a:lstStyle/>
          <a:p>
            <a:r>
              <a:rPr lang="en-US" sz="3200" dirty="0"/>
              <a:t>Resilience implies both strength and adaptability</a:t>
            </a:r>
          </a:p>
          <a:p>
            <a:r>
              <a:rPr lang="en-US" sz="3200" dirty="0" smtClean="0"/>
              <a:t>Developing resilience is counter intuitive to risk averse societies (Mulligan, 2018; p9)</a:t>
            </a:r>
          </a:p>
          <a:p>
            <a:r>
              <a:rPr lang="en-GB" sz="3200" dirty="0" smtClean="0"/>
              <a:t>Communities vulnerable to climate change must develop </a:t>
            </a:r>
            <a:r>
              <a:rPr lang="en-GB" sz="3200" dirty="0"/>
              <a:t>resilient behaviours and attitudes to stress and shock </a:t>
            </a:r>
            <a:r>
              <a:rPr lang="en-GB" sz="3200" dirty="0" smtClean="0"/>
              <a:t>(</a:t>
            </a:r>
            <a:r>
              <a:rPr lang="en-GB" sz="3200" dirty="0" err="1" smtClean="0"/>
              <a:t>Twigger</a:t>
            </a:r>
            <a:r>
              <a:rPr lang="en-GB" sz="3200" dirty="0" smtClean="0"/>
              <a:t>-Ross </a:t>
            </a:r>
            <a:r>
              <a:rPr lang="en-GB" sz="3200" dirty="0"/>
              <a:t>et al, </a:t>
            </a:r>
            <a:r>
              <a:rPr lang="en-GB" sz="3200" dirty="0" smtClean="0"/>
              <a:t>2015)</a:t>
            </a:r>
          </a:p>
          <a:p>
            <a:r>
              <a:rPr lang="en-US" sz="3200" dirty="0" smtClean="0"/>
              <a:t>Resilience </a:t>
            </a:r>
            <a:r>
              <a:rPr lang="en-US" sz="3200" dirty="0"/>
              <a:t>is about drawing on, as well as building, capacities (</a:t>
            </a:r>
            <a:r>
              <a:rPr lang="en-US" sz="3200" dirty="0" err="1"/>
              <a:t>Twigger</a:t>
            </a:r>
            <a:r>
              <a:rPr lang="en-US" sz="3200" dirty="0"/>
              <a:t>-Ross, 2015; p4)</a:t>
            </a:r>
          </a:p>
          <a:p>
            <a:pPr marL="0" indent="0">
              <a:buNone/>
            </a:pPr>
            <a:endParaRPr lang="en-GB" sz="3200" dirty="0"/>
          </a:p>
        </p:txBody>
      </p:sp>
    </p:spTree>
    <p:extLst>
      <p:ext uri="{BB962C8B-B14F-4D97-AF65-F5344CB8AC3E}">
        <p14:creationId xmlns:p14="http://schemas.microsoft.com/office/powerpoint/2010/main" val="35884273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Prosperity</a:t>
            </a:r>
            <a:endParaRPr lang="en-GB" dirty="0"/>
          </a:p>
        </p:txBody>
      </p:sp>
      <p:sp>
        <p:nvSpPr>
          <p:cNvPr id="3" name="Content Placeholder 2"/>
          <p:cNvSpPr>
            <a:spLocks noGrp="1"/>
          </p:cNvSpPr>
          <p:nvPr>
            <p:ph idx="1"/>
          </p:nvPr>
        </p:nvSpPr>
        <p:spPr>
          <a:xfrm>
            <a:off x="2593602" y="1524000"/>
            <a:ext cx="8889944" cy="5247502"/>
          </a:xfrm>
        </p:spPr>
        <p:txBody>
          <a:bodyPr>
            <a:normAutofit fontScale="92500" lnSpcReduction="10000"/>
          </a:bodyPr>
          <a:lstStyle/>
          <a:p>
            <a:pPr marL="0" indent="0" algn="ctr">
              <a:buNone/>
            </a:pPr>
            <a:r>
              <a:rPr lang="en-US" sz="2400" dirty="0"/>
              <a:t>Sustainable prosperity consists in the </a:t>
            </a:r>
            <a:r>
              <a:rPr lang="en-US" sz="2400" i="1" dirty="0"/>
              <a:t>capabilities</a:t>
            </a:r>
            <a:r>
              <a:rPr lang="en-US" sz="2400" dirty="0"/>
              <a:t> that people have to </a:t>
            </a:r>
            <a:r>
              <a:rPr lang="en-US" sz="2400" i="1" dirty="0"/>
              <a:t>flourish </a:t>
            </a:r>
            <a:r>
              <a:rPr lang="en-US" sz="2400" dirty="0"/>
              <a:t>as human beings, within the ecological and resource constraints of a finite planet” </a:t>
            </a:r>
          </a:p>
          <a:p>
            <a:pPr marL="0" indent="0" algn="r">
              <a:buNone/>
            </a:pPr>
            <a:r>
              <a:rPr lang="en-GB" sz="2100" dirty="0"/>
              <a:t>(Jackson, 2015, online)</a:t>
            </a:r>
            <a:endParaRPr lang="en-US" sz="2100" dirty="0"/>
          </a:p>
          <a:p>
            <a:pPr marL="0" indent="0">
              <a:buNone/>
            </a:pPr>
            <a:endParaRPr lang="en-GB" sz="2400" dirty="0" smtClean="0"/>
          </a:p>
          <a:p>
            <a:endParaRPr lang="en-GB" sz="2400" dirty="0"/>
          </a:p>
          <a:p>
            <a:r>
              <a:rPr lang="en-GB" sz="2400" dirty="0" smtClean="0"/>
              <a:t>Prosperity </a:t>
            </a:r>
            <a:r>
              <a:rPr lang="en-GB" sz="2400" dirty="0"/>
              <a:t>transcends material concerns. </a:t>
            </a:r>
          </a:p>
          <a:p>
            <a:r>
              <a:rPr lang="en-GB" sz="2400" dirty="0"/>
              <a:t>It resides in our sense of identity, our pursuit of meaning. </a:t>
            </a:r>
          </a:p>
          <a:p>
            <a:r>
              <a:rPr lang="en-GB" sz="2400" dirty="0"/>
              <a:t>It rests in our ability to </a:t>
            </a:r>
            <a:r>
              <a:rPr lang="en-GB" sz="2400" b="1" dirty="0"/>
              <a:t>participate</a:t>
            </a:r>
            <a:r>
              <a:rPr lang="en-GB" sz="2400" dirty="0"/>
              <a:t> in the life of society. </a:t>
            </a:r>
          </a:p>
          <a:p>
            <a:r>
              <a:rPr lang="en-GB" sz="2400" dirty="0"/>
              <a:t>Prosperity consists in our </a:t>
            </a:r>
            <a:r>
              <a:rPr lang="en-GB" sz="2400" b="1" dirty="0"/>
              <a:t>capability to flourish</a:t>
            </a:r>
            <a:r>
              <a:rPr lang="en-GB" sz="2400" dirty="0"/>
              <a:t> as human beings</a:t>
            </a:r>
            <a:r>
              <a:rPr lang="en-GB" sz="2400" dirty="0" smtClean="0"/>
              <a:t>.”</a:t>
            </a:r>
          </a:p>
          <a:p>
            <a:pPr marL="0" indent="0">
              <a:buNone/>
            </a:pPr>
            <a:endParaRPr lang="en-GB" sz="2400" dirty="0"/>
          </a:p>
          <a:p>
            <a:pPr marL="0" indent="0">
              <a:buNone/>
            </a:pPr>
            <a:r>
              <a:rPr lang="en-GB" sz="1400" dirty="0"/>
              <a:t>Jackson, 2015 online (emphasis added)</a:t>
            </a:r>
          </a:p>
          <a:p>
            <a:endParaRPr lang="en-GB" sz="2400" dirty="0"/>
          </a:p>
        </p:txBody>
      </p:sp>
    </p:spTree>
    <p:extLst>
      <p:ext uri="{BB962C8B-B14F-4D97-AF65-F5344CB8AC3E}">
        <p14:creationId xmlns:p14="http://schemas.microsoft.com/office/powerpoint/2010/main" val="301780507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Capabilities Approach (Sen, 1999)</a:t>
            </a:r>
            <a:endParaRPr lang="en-GB" dirty="0"/>
          </a:p>
        </p:txBody>
      </p:sp>
      <p:sp>
        <p:nvSpPr>
          <p:cNvPr id="3" name="Content Placeholder 2"/>
          <p:cNvSpPr>
            <a:spLocks noGrp="1"/>
          </p:cNvSpPr>
          <p:nvPr>
            <p:ph idx="1"/>
          </p:nvPr>
        </p:nvSpPr>
        <p:spPr>
          <a:xfrm>
            <a:off x="1981200" y="1244600"/>
            <a:ext cx="8571600" cy="5437000"/>
          </a:xfrm>
        </p:spPr>
        <p:txBody>
          <a:bodyPr>
            <a:normAutofit lnSpcReduction="10000"/>
          </a:bodyPr>
          <a:lstStyle/>
          <a:p>
            <a:pPr marL="0" indent="0">
              <a:buNone/>
            </a:pPr>
            <a:r>
              <a:rPr lang="en-GB" dirty="0"/>
              <a:t>The capabilities approach has three </a:t>
            </a:r>
            <a:r>
              <a:rPr lang="en-GB" dirty="0" smtClean="0"/>
              <a:t>pillars</a:t>
            </a:r>
            <a:r>
              <a:rPr lang="en-GB" dirty="0"/>
              <a:t>: </a:t>
            </a:r>
            <a:r>
              <a:rPr lang="en-GB" b="1" dirty="0"/>
              <a:t>capabilities, functionings and agency</a:t>
            </a:r>
            <a:r>
              <a:rPr lang="en-GB" dirty="0"/>
              <a:t>. </a:t>
            </a:r>
            <a:endParaRPr lang="en-GB" dirty="0" smtClean="0"/>
          </a:p>
          <a:p>
            <a:pPr marL="0" indent="0">
              <a:buNone/>
            </a:pPr>
            <a:r>
              <a:rPr lang="en-GB" dirty="0" smtClean="0"/>
              <a:t>‘</a:t>
            </a:r>
            <a:r>
              <a:rPr lang="en-US" b="1" dirty="0"/>
              <a:t>Capabilities</a:t>
            </a:r>
            <a:r>
              <a:rPr lang="en-US" dirty="0"/>
              <a:t> represent the </a:t>
            </a:r>
            <a:r>
              <a:rPr lang="en-US" dirty="0" smtClean="0"/>
              <a:t>ability </a:t>
            </a:r>
            <a:r>
              <a:rPr lang="en-US" dirty="0"/>
              <a:t>an individual has to achieve beings and doings they have reason to value’</a:t>
            </a:r>
            <a:r>
              <a:rPr lang="en-GB" dirty="0"/>
              <a:t> (Hart, 2009: 392).   </a:t>
            </a:r>
            <a:endParaRPr lang="en-GB" dirty="0" smtClean="0"/>
          </a:p>
          <a:p>
            <a:pPr marL="0" indent="0">
              <a:buNone/>
            </a:pPr>
            <a:r>
              <a:rPr lang="en-GB" b="1" dirty="0" smtClean="0"/>
              <a:t>Functionings</a:t>
            </a:r>
            <a:r>
              <a:rPr lang="en-GB" i="1" dirty="0" smtClean="0"/>
              <a:t> </a:t>
            </a:r>
            <a:r>
              <a:rPr lang="en-GB" dirty="0"/>
              <a:t>are </a:t>
            </a:r>
            <a:r>
              <a:rPr lang="en-GB" dirty="0" smtClean="0"/>
              <a:t>what a </a:t>
            </a:r>
            <a:r>
              <a:rPr lang="en-GB" dirty="0"/>
              <a:t>person </a:t>
            </a:r>
            <a:r>
              <a:rPr lang="en-GB" i="1" dirty="0"/>
              <a:t>actually</a:t>
            </a:r>
            <a:r>
              <a:rPr lang="en-GB" dirty="0"/>
              <a:t> achieves (Sen, 1999: 75</a:t>
            </a:r>
            <a:r>
              <a:rPr lang="en-GB" dirty="0" smtClean="0"/>
              <a:t>)</a:t>
            </a:r>
            <a:r>
              <a:rPr lang="en-GB" dirty="0"/>
              <a:t> </a:t>
            </a:r>
            <a:r>
              <a:rPr lang="en-GB" dirty="0" smtClean="0"/>
              <a:t>e.g., good </a:t>
            </a:r>
            <a:r>
              <a:rPr lang="en-GB" dirty="0"/>
              <a:t>health, personal safety, </a:t>
            </a:r>
            <a:r>
              <a:rPr lang="en-GB" dirty="0" smtClean="0"/>
              <a:t>doing </a:t>
            </a:r>
            <a:r>
              <a:rPr lang="en-GB" dirty="0"/>
              <a:t>a worthwhile job, </a:t>
            </a:r>
            <a:r>
              <a:rPr lang="en-GB" dirty="0" smtClean="0"/>
              <a:t>being </a:t>
            </a:r>
            <a:r>
              <a:rPr lang="en-GB" dirty="0"/>
              <a:t>socially </a:t>
            </a:r>
            <a:r>
              <a:rPr lang="en-GB" dirty="0" smtClean="0"/>
              <a:t>active, etc.  </a:t>
            </a:r>
          </a:p>
          <a:p>
            <a:pPr marL="0" indent="0">
              <a:buNone/>
            </a:pPr>
            <a:r>
              <a:rPr lang="en-GB" dirty="0" smtClean="0">
                <a:solidFill>
                  <a:schemeClr val="tx2">
                    <a:lumMod val="50000"/>
                  </a:schemeClr>
                </a:solidFill>
              </a:rPr>
              <a:t>Eating and dieting…?</a:t>
            </a:r>
          </a:p>
          <a:p>
            <a:pPr marL="0" indent="0">
              <a:buNone/>
            </a:pPr>
            <a:r>
              <a:rPr lang="en-GB" dirty="0" smtClean="0"/>
              <a:t>Scott </a:t>
            </a:r>
            <a:r>
              <a:rPr lang="en-GB" dirty="0"/>
              <a:t>distils this as ‘functionings are what people do, capabilities are what they are able to do’ (2012: 22). </a:t>
            </a:r>
            <a:endParaRPr lang="en-GB" dirty="0" smtClean="0"/>
          </a:p>
          <a:p>
            <a:pPr marL="0" indent="0">
              <a:buNone/>
            </a:pPr>
            <a:endParaRPr lang="en-GB" b="1" dirty="0" smtClean="0"/>
          </a:p>
          <a:p>
            <a:pPr marL="0" indent="0">
              <a:buNone/>
            </a:pPr>
            <a:r>
              <a:rPr lang="en-GB" b="1" dirty="0" smtClean="0"/>
              <a:t>Agency</a:t>
            </a:r>
            <a:r>
              <a:rPr lang="en-GB" dirty="0" smtClean="0"/>
              <a:t> is the freedom to act</a:t>
            </a:r>
            <a:endParaRPr lang="en-GB" dirty="0"/>
          </a:p>
        </p:txBody>
      </p:sp>
    </p:spTree>
    <p:extLst>
      <p:ext uri="{BB962C8B-B14F-4D97-AF65-F5344CB8AC3E}">
        <p14:creationId xmlns:p14="http://schemas.microsoft.com/office/powerpoint/2010/main" val="90095465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649" y="274638"/>
            <a:ext cx="11323177" cy="1833562"/>
          </a:xfrm>
        </p:spPr>
        <p:txBody>
          <a:bodyPr>
            <a:noAutofit/>
          </a:bodyPr>
          <a:lstStyle/>
          <a:p>
            <a:r>
              <a:rPr lang="en-GB" sz="2400" b="1" dirty="0"/>
              <a:t>Ryan and </a:t>
            </a:r>
            <a:r>
              <a:rPr lang="en-GB" sz="2400" b="1" dirty="0" err="1"/>
              <a:t>Deci</a:t>
            </a:r>
            <a:r>
              <a:rPr lang="en-GB" sz="2400" b="1" dirty="0"/>
              <a:t> </a:t>
            </a:r>
            <a:r>
              <a:rPr lang="en-GB" sz="2400" dirty="0"/>
              <a:t>(2000) </a:t>
            </a:r>
            <a:br>
              <a:rPr lang="en-GB" sz="2400" dirty="0"/>
            </a:br>
            <a:r>
              <a:rPr lang="en-GB" sz="2400" dirty="0"/>
              <a:t>“</a:t>
            </a:r>
            <a:r>
              <a:rPr lang="en-GB" sz="2400" b="1" i="1" dirty="0"/>
              <a:t>Self-determination theory </a:t>
            </a:r>
            <a:r>
              <a:rPr lang="en-GB" sz="2400" dirty="0"/>
              <a:t>and the facilitation of intrinsic motivation, social development, and well-being”</a:t>
            </a:r>
          </a:p>
        </p:txBody>
      </p:sp>
      <p:sp>
        <p:nvSpPr>
          <p:cNvPr id="4" name="Rectangle 3"/>
          <p:cNvSpPr/>
          <p:nvPr/>
        </p:nvSpPr>
        <p:spPr>
          <a:xfrm>
            <a:off x="307649" y="2108201"/>
            <a:ext cx="11545368" cy="4339650"/>
          </a:xfrm>
          <a:prstGeom prst="rect">
            <a:avLst/>
          </a:prstGeom>
        </p:spPr>
        <p:txBody>
          <a:bodyPr wrap="square">
            <a:spAutoFit/>
          </a:bodyPr>
          <a:lstStyle/>
          <a:p>
            <a:r>
              <a:rPr lang="en-GB" sz="3600" i="1" baseline="30000" dirty="0"/>
              <a:t>Human beings can be </a:t>
            </a:r>
            <a:r>
              <a:rPr lang="en-GB" sz="3600" b="1" i="1" baseline="30000" dirty="0"/>
              <a:t>proactive and engaged </a:t>
            </a:r>
            <a:r>
              <a:rPr lang="en-GB" sz="3600" i="1" baseline="30000" dirty="0"/>
              <a:t>or, alternatively, passive and alienated, largely as a function of the social conditions in which they develop and function… factors have been examined that enhance versus undermine intrinsic motivation, self-regulation, and well-being. The findings have led to the postulate of three innate psychological needs--</a:t>
            </a:r>
            <a:r>
              <a:rPr lang="en-GB" sz="3600" b="1" i="1" baseline="30000" dirty="0"/>
              <a:t>competence, autonomy, and relatedness</a:t>
            </a:r>
            <a:r>
              <a:rPr lang="en-GB" sz="3600" i="1" baseline="30000" dirty="0"/>
              <a:t>-- which when satisfied yield enhanced self-motivation and mental health and when thwarted lead to diminished motivation and well-being.</a:t>
            </a:r>
          </a:p>
          <a:p>
            <a:pPr algn="r"/>
            <a:r>
              <a:rPr lang="en-GB" sz="3600" baseline="30000" dirty="0"/>
              <a:t>(Ryan and </a:t>
            </a:r>
            <a:r>
              <a:rPr lang="en-GB" sz="3600" baseline="30000" dirty="0" err="1"/>
              <a:t>Deci</a:t>
            </a:r>
            <a:r>
              <a:rPr lang="en-GB" sz="3600" baseline="30000" dirty="0"/>
              <a:t>, 2000, p68) </a:t>
            </a:r>
          </a:p>
          <a:p>
            <a:endParaRPr lang="en-GB" sz="2400" dirty="0"/>
          </a:p>
          <a:p>
            <a:r>
              <a:rPr lang="en-GB" sz="2400" dirty="0">
                <a:hlinkClick r:id="rId2"/>
              </a:rPr>
              <a:t>https://</a:t>
            </a:r>
            <a:r>
              <a:rPr lang="en-GB" sz="2400" dirty="0" smtClean="0">
                <a:hlinkClick r:id="rId2"/>
              </a:rPr>
              <a:t>www.youtube.com/watch?v=3sRBBNkSXpY</a:t>
            </a:r>
            <a:endParaRPr lang="en-GB" sz="2400" dirty="0" smtClean="0"/>
          </a:p>
          <a:p>
            <a:endParaRPr lang="en-GB" sz="3600" dirty="0"/>
          </a:p>
        </p:txBody>
      </p:sp>
    </p:spTree>
    <p:extLst>
      <p:ext uri="{BB962C8B-B14F-4D97-AF65-F5344CB8AC3E}">
        <p14:creationId xmlns:p14="http://schemas.microsoft.com/office/powerpoint/2010/main" val="42332329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 y="233455"/>
            <a:ext cx="12054980" cy="5470847"/>
          </a:xfrm>
          <a:prstGeom prst="rect">
            <a:avLst/>
          </a:prstGeom>
        </p:spPr>
      </p:pic>
      <p:pic>
        <p:nvPicPr>
          <p:cNvPr id="5" name="Picture 4"/>
          <p:cNvPicPr>
            <a:picLocks noChangeAspect="1"/>
          </p:cNvPicPr>
          <p:nvPr/>
        </p:nvPicPr>
        <p:blipFill>
          <a:blip r:embed="rId3"/>
          <a:stretch>
            <a:fillRect/>
          </a:stretch>
        </p:blipFill>
        <p:spPr>
          <a:xfrm>
            <a:off x="9756397" y="365125"/>
            <a:ext cx="2142208" cy="1419303"/>
          </a:xfrm>
          <a:prstGeom prst="rect">
            <a:avLst/>
          </a:prstGeom>
        </p:spPr>
      </p:pic>
    </p:spTree>
    <p:extLst>
      <p:ext uri="{BB962C8B-B14F-4D97-AF65-F5344CB8AC3E}">
        <p14:creationId xmlns:p14="http://schemas.microsoft.com/office/powerpoint/2010/main" val="38805479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5732"/>
            <a:ext cx="12192000" cy="6863732"/>
          </a:xfrm>
          <a:prstGeom prst="rect">
            <a:avLst/>
          </a:prstGeom>
        </p:spPr>
      </p:pic>
      <p:sp>
        <p:nvSpPr>
          <p:cNvPr id="3" name="TextBox 2"/>
          <p:cNvSpPr txBox="1"/>
          <p:nvPr/>
        </p:nvSpPr>
        <p:spPr>
          <a:xfrm>
            <a:off x="-75500" y="6550223"/>
            <a:ext cx="7331978" cy="307777"/>
          </a:xfrm>
          <a:prstGeom prst="rect">
            <a:avLst/>
          </a:prstGeom>
          <a:noFill/>
        </p:spPr>
        <p:txBody>
          <a:bodyPr wrap="square" rtlCol="0">
            <a:spAutoFit/>
          </a:bodyPr>
          <a:lstStyle/>
          <a:p>
            <a:r>
              <a:rPr lang="en-GB" sz="1400" dirty="0"/>
              <a:t>https://measure.whatworkswellbeing.org/wellbeing-explained/</a:t>
            </a:r>
          </a:p>
        </p:txBody>
      </p:sp>
    </p:spTree>
    <p:extLst>
      <p:ext uri="{BB962C8B-B14F-4D97-AF65-F5344CB8AC3E}">
        <p14:creationId xmlns:p14="http://schemas.microsoft.com/office/powerpoint/2010/main" val="42590015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17446" y="1325460"/>
            <a:ext cx="12074554" cy="3988397"/>
          </a:xfrm>
          <a:prstGeom prst="rect">
            <a:avLst/>
          </a:prstGeom>
        </p:spPr>
      </p:pic>
      <p:sp>
        <p:nvSpPr>
          <p:cNvPr id="4" name="Rectangle 3"/>
          <p:cNvSpPr/>
          <p:nvPr/>
        </p:nvSpPr>
        <p:spPr>
          <a:xfrm>
            <a:off x="117446" y="6142649"/>
            <a:ext cx="8520418" cy="276999"/>
          </a:xfrm>
          <a:prstGeom prst="rect">
            <a:avLst/>
          </a:prstGeom>
        </p:spPr>
        <p:txBody>
          <a:bodyPr wrap="square">
            <a:spAutoFit/>
          </a:bodyPr>
          <a:lstStyle/>
          <a:p>
            <a:r>
              <a:rPr lang="en-GB" sz="1200" dirty="0"/>
              <a:t>https://www.nhs.uk/conditions/stress-anxiety-depression/improve-mental-wellbeing/</a:t>
            </a:r>
          </a:p>
        </p:txBody>
      </p:sp>
      <p:pic>
        <p:nvPicPr>
          <p:cNvPr id="5" name="Picture 4"/>
          <p:cNvPicPr>
            <a:picLocks noChangeAspect="1"/>
          </p:cNvPicPr>
          <p:nvPr/>
        </p:nvPicPr>
        <p:blipFill>
          <a:blip r:embed="rId3"/>
          <a:stretch>
            <a:fillRect/>
          </a:stretch>
        </p:blipFill>
        <p:spPr>
          <a:xfrm>
            <a:off x="10247227" y="226229"/>
            <a:ext cx="1335174" cy="540878"/>
          </a:xfrm>
          <a:prstGeom prst="rect">
            <a:avLst/>
          </a:prstGeom>
        </p:spPr>
      </p:pic>
    </p:spTree>
    <p:extLst>
      <p:ext uri="{BB962C8B-B14F-4D97-AF65-F5344CB8AC3E}">
        <p14:creationId xmlns:p14="http://schemas.microsoft.com/office/powerpoint/2010/main" val="101255775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91531" y="59551"/>
            <a:ext cx="7180976" cy="6798449"/>
          </a:xfrm>
          <a:prstGeom prst="rect">
            <a:avLst/>
          </a:prstGeom>
        </p:spPr>
      </p:pic>
      <p:sp>
        <p:nvSpPr>
          <p:cNvPr id="3" name="TextBox 2"/>
          <p:cNvSpPr txBox="1"/>
          <p:nvPr/>
        </p:nvSpPr>
        <p:spPr>
          <a:xfrm>
            <a:off x="0" y="6375633"/>
            <a:ext cx="3313651" cy="338554"/>
          </a:xfrm>
          <a:prstGeom prst="rect">
            <a:avLst/>
          </a:prstGeom>
          <a:noFill/>
        </p:spPr>
        <p:txBody>
          <a:bodyPr wrap="square" rtlCol="0">
            <a:spAutoFit/>
          </a:bodyPr>
          <a:lstStyle/>
          <a:p>
            <a:r>
              <a:rPr lang="en-GB" sz="1600" dirty="0"/>
              <a:t>https://mindmarvels.co.uk/sessions</a:t>
            </a:r>
          </a:p>
        </p:txBody>
      </p:sp>
    </p:spTree>
    <p:extLst>
      <p:ext uri="{BB962C8B-B14F-4D97-AF65-F5344CB8AC3E}">
        <p14:creationId xmlns:p14="http://schemas.microsoft.com/office/powerpoint/2010/main" val="329046245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21532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04602477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084541" y="3416125"/>
            <a:ext cx="4959178" cy="3378319"/>
          </a:xfrm>
          <a:prstGeom prst="rect">
            <a:avLst/>
          </a:prstGeom>
        </p:spPr>
      </p:pic>
      <p:sp>
        <p:nvSpPr>
          <p:cNvPr id="2" name="Rectangle 1"/>
          <p:cNvSpPr/>
          <p:nvPr/>
        </p:nvSpPr>
        <p:spPr>
          <a:xfrm>
            <a:off x="423380" y="492719"/>
            <a:ext cx="11620339" cy="3693319"/>
          </a:xfrm>
          <a:prstGeom prst="rect">
            <a:avLst/>
          </a:prstGeom>
        </p:spPr>
        <p:txBody>
          <a:bodyPr wrap="square">
            <a:spAutoFit/>
          </a:bodyPr>
          <a:lstStyle/>
          <a:p>
            <a:r>
              <a:rPr lang="en-GB" sz="3600" dirty="0"/>
              <a:t>What is </a:t>
            </a:r>
            <a:r>
              <a:rPr lang="en-GB" sz="3600" dirty="0" smtClean="0"/>
              <a:t>mindfulness?</a:t>
            </a:r>
          </a:p>
          <a:p>
            <a:endParaRPr lang="en-GB" dirty="0"/>
          </a:p>
          <a:p>
            <a:r>
              <a:rPr lang="en-GB" dirty="0"/>
              <a:t>M</a:t>
            </a:r>
            <a:r>
              <a:rPr lang="en-GB" dirty="0" smtClean="0"/>
              <a:t>indfulness </a:t>
            </a:r>
            <a:r>
              <a:rPr lang="en-GB" dirty="0"/>
              <a:t>means knowing </a:t>
            </a:r>
            <a:r>
              <a:rPr lang="en-GB" dirty="0" smtClean="0"/>
              <a:t>what </a:t>
            </a:r>
            <a:r>
              <a:rPr lang="en-GB" dirty="0"/>
              <a:t>is going on inside and outside ourselves, moment by moment.</a:t>
            </a:r>
          </a:p>
          <a:p>
            <a:endParaRPr lang="en-GB" dirty="0"/>
          </a:p>
          <a:p>
            <a:r>
              <a:rPr lang="en-GB" dirty="0" smtClean="0"/>
              <a:t>It's </a:t>
            </a:r>
            <a:r>
              <a:rPr lang="en-GB" dirty="0"/>
              <a:t>easy to stop noticing the world around us. It's also easy to lose touch with the way our bodies are feeling and to end up living 'in our heads' – caught up in our thoughts without stopping to notice how those thoughts are driving our emotions and </a:t>
            </a:r>
            <a:r>
              <a:rPr lang="en-GB" dirty="0" smtClean="0"/>
              <a:t>behaviour</a:t>
            </a:r>
          </a:p>
          <a:p>
            <a:endParaRPr lang="en-GB" dirty="0"/>
          </a:p>
          <a:p>
            <a:r>
              <a:rPr lang="en-GB" dirty="0" smtClean="0"/>
              <a:t>An </a:t>
            </a:r>
            <a:r>
              <a:rPr lang="en-GB" dirty="0"/>
              <a:t>important part of mindfulness is reconnecting with our bodies and the sensations they experience. This means waking up to the sights, sounds, smells and tastes of the present moment. That might be something as simple as the feel of </a:t>
            </a:r>
            <a:r>
              <a:rPr lang="en-GB" dirty="0" smtClean="0"/>
              <a:t>the surfaces that we walk on, the sound of rain, the smell of wood smoke.</a:t>
            </a:r>
            <a:endParaRPr lang="en-GB" dirty="0"/>
          </a:p>
          <a:p>
            <a:endParaRPr lang="en-GB" dirty="0"/>
          </a:p>
        </p:txBody>
      </p:sp>
      <p:sp>
        <p:nvSpPr>
          <p:cNvPr id="3" name="Rectangle 2"/>
          <p:cNvSpPr/>
          <p:nvPr/>
        </p:nvSpPr>
        <p:spPr>
          <a:xfrm>
            <a:off x="637563" y="6563612"/>
            <a:ext cx="4434979" cy="230832"/>
          </a:xfrm>
          <a:prstGeom prst="rect">
            <a:avLst/>
          </a:prstGeom>
        </p:spPr>
        <p:txBody>
          <a:bodyPr wrap="square">
            <a:spAutoFit/>
          </a:bodyPr>
          <a:lstStyle/>
          <a:p>
            <a:r>
              <a:rPr lang="en-GB" sz="900" dirty="0"/>
              <a:t>https://www.nhs.uk/conditions/stress-anxiety-depression/mindfulness/</a:t>
            </a:r>
          </a:p>
        </p:txBody>
      </p:sp>
      <p:sp>
        <p:nvSpPr>
          <p:cNvPr id="5" name="Rectangle 4"/>
          <p:cNvSpPr/>
          <p:nvPr/>
        </p:nvSpPr>
        <p:spPr>
          <a:xfrm>
            <a:off x="423380" y="3968745"/>
            <a:ext cx="6578782" cy="1754326"/>
          </a:xfrm>
          <a:prstGeom prst="rect">
            <a:avLst/>
          </a:prstGeom>
        </p:spPr>
        <p:txBody>
          <a:bodyPr wrap="square">
            <a:spAutoFit/>
          </a:bodyPr>
          <a:lstStyle/>
          <a:p>
            <a:r>
              <a:rPr lang="en-GB" dirty="0" smtClean="0"/>
              <a:t>Another </a:t>
            </a:r>
            <a:r>
              <a:rPr lang="en-GB" dirty="0"/>
              <a:t>important part of mindfulness is an awareness of our thoughts and feelings as they happen moment to moment.</a:t>
            </a:r>
          </a:p>
          <a:p>
            <a:endParaRPr lang="en-GB" dirty="0"/>
          </a:p>
          <a:p>
            <a:r>
              <a:rPr lang="en-GB" dirty="0" smtClean="0"/>
              <a:t>It's </a:t>
            </a:r>
            <a:r>
              <a:rPr lang="en-GB" dirty="0"/>
              <a:t>about allowing ourselves to see the present moment clearly. When we do that, it can positively change the way we see ourselves and our lives."</a:t>
            </a:r>
          </a:p>
        </p:txBody>
      </p:sp>
    </p:spTree>
    <p:extLst>
      <p:ext uri="{BB962C8B-B14F-4D97-AF65-F5344CB8AC3E}">
        <p14:creationId xmlns:p14="http://schemas.microsoft.com/office/powerpoint/2010/main" val="215916161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870937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86275335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assessment….</a:t>
            </a:r>
            <a:endParaRPr lang="en-GB" dirty="0"/>
          </a:p>
        </p:txBody>
      </p:sp>
      <p:sp>
        <p:nvSpPr>
          <p:cNvPr id="3" name="Content Placeholder 2"/>
          <p:cNvSpPr>
            <a:spLocks noGrp="1"/>
          </p:cNvSpPr>
          <p:nvPr>
            <p:ph idx="1"/>
          </p:nvPr>
        </p:nvSpPr>
        <p:spPr/>
        <p:txBody>
          <a:bodyPr/>
          <a:lstStyle/>
          <a:p>
            <a:r>
              <a:rPr lang="en-GB" dirty="0" smtClean="0"/>
              <a:t>Task: Plan </a:t>
            </a:r>
            <a:r>
              <a:rPr lang="en-GB" dirty="0"/>
              <a:t>a three day long journey with a clear purpose commensurate with your own skills and abilities as an expedition leader.  </a:t>
            </a:r>
            <a:r>
              <a:rPr lang="en-GB" u="sng" dirty="0"/>
              <a:t>The expedition must have an identified purpose which is related to sustainability. </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612551360"/>
              </p:ext>
            </p:extLst>
          </p:nvPr>
        </p:nvGraphicFramePr>
        <p:xfrm>
          <a:off x="1048959" y="3729445"/>
          <a:ext cx="10230701" cy="2926080"/>
        </p:xfrm>
        <a:graphic>
          <a:graphicData uri="http://schemas.openxmlformats.org/drawingml/2006/table">
            <a:tbl>
              <a:tblPr>
                <a:tableStyleId>{5C22544A-7EE6-4342-B048-85BDC9FD1C3A}</a:tableStyleId>
              </a:tblPr>
              <a:tblGrid>
                <a:gridCol w="10230701">
                  <a:extLst>
                    <a:ext uri="{9D8B030D-6E8A-4147-A177-3AD203B41FA5}">
                      <a16:colId xmlns:a16="http://schemas.microsoft.com/office/drawing/2014/main" val="2629434176"/>
                    </a:ext>
                  </a:extLst>
                </a:gridCol>
              </a:tblGrid>
              <a:tr h="438218">
                <a:tc>
                  <a:txBody>
                    <a:bodyPr/>
                    <a:lstStyle/>
                    <a:p>
                      <a:pPr>
                        <a:spcAft>
                          <a:spcPts val="0"/>
                        </a:spcAft>
                      </a:pPr>
                      <a:r>
                        <a:rPr lang="en-GB" sz="1800" dirty="0">
                          <a:effectLst/>
                        </a:rPr>
                        <a:t>Module Learning Outcomes </a:t>
                      </a:r>
                      <a:endParaRPr lang="en-GB" sz="1400" dirty="0">
                        <a:effectLst/>
                      </a:endParaRPr>
                    </a:p>
                    <a:p>
                      <a:pPr>
                        <a:spcAft>
                          <a:spcPts val="0"/>
                        </a:spcAft>
                      </a:pPr>
                      <a:r>
                        <a:rPr lang="en-GB" sz="1800" dirty="0">
                          <a:effectLst/>
                        </a:rPr>
                        <a:t>(from module syllabus)</a:t>
                      </a:r>
                      <a:endParaRPr lang="en-GB" sz="1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831091926"/>
                  </a:ext>
                </a:extLst>
              </a:tr>
              <a:tr h="1872388">
                <a:tc>
                  <a:txBody>
                    <a:bodyPr/>
                    <a:lstStyle/>
                    <a:p>
                      <a:pPr>
                        <a:spcAft>
                          <a:spcPts val="0"/>
                        </a:spcAft>
                      </a:pPr>
                      <a:r>
                        <a:rPr lang="en-GB" sz="1800" dirty="0">
                          <a:effectLst/>
                        </a:rPr>
                        <a:t> </a:t>
                      </a:r>
                      <a:endParaRPr lang="en-GB" sz="1400" dirty="0">
                        <a:effectLst/>
                      </a:endParaRPr>
                    </a:p>
                    <a:p>
                      <a:pPr marL="342900" lvl="0" indent="-342900">
                        <a:spcAft>
                          <a:spcPts val="0"/>
                        </a:spcAft>
                        <a:buFont typeface="Symbol" panose="05050102010706020507" pitchFamily="18" charset="2"/>
                        <a:buChar char=""/>
                      </a:pPr>
                      <a:r>
                        <a:rPr lang="en-GB" sz="2000" dirty="0">
                          <a:ln>
                            <a:noFill/>
                          </a:ln>
                          <a:effectLst/>
                          <a:uFill>
                            <a:solidFill>
                              <a:srgbClr val="000000"/>
                            </a:solidFill>
                          </a:uFill>
                        </a:rPr>
                        <a:t>Plan a multi-day journey with a clear purpose commensurate with their own skills and abilities as an expedition leader.</a:t>
                      </a:r>
                    </a:p>
                    <a:p>
                      <a:pPr marL="342900" lvl="0" indent="-342900">
                        <a:spcAft>
                          <a:spcPts val="0"/>
                        </a:spcAft>
                        <a:buFont typeface="Symbol" panose="05050102010706020507" pitchFamily="18" charset="2"/>
                        <a:buChar char=""/>
                      </a:pPr>
                      <a:r>
                        <a:rPr lang="en-GB" sz="2000" dirty="0">
                          <a:ln>
                            <a:noFill/>
                          </a:ln>
                          <a:effectLst/>
                          <a:uFill>
                            <a:solidFill>
                              <a:srgbClr val="000000"/>
                            </a:solidFill>
                          </a:uFill>
                        </a:rPr>
                        <a:t>Critically reflect upon the planning process, the expedition activity and expedition outcome in relation to a specific purpose;</a:t>
                      </a:r>
                    </a:p>
                    <a:p>
                      <a:pPr marL="342900" lvl="0" indent="-342900">
                        <a:spcAft>
                          <a:spcPts val="0"/>
                        </a:spcAft>
                        <a:buFont typeface="Symbol" panose="05050102010706020507" pitchFamily="18" charset="2"/>
                        <a:buChar char=""/>
                      </a:pPr>
                      <a:r>
                        <a:rPr lang="en-GB" sz="2000" dirty="0">
                          <a:ln>
                            <a:noFill/>
                          </a:ln>
                          <a:effectLst/>
                          <a:uFill>
                            <a:solidFill>
                              <a:srgbClr val="000000"/>
                            </a:solidFill>
                          </a:uFill>
                        </a:rPr>
                        <a:t>Develop a deeper understanding of sustainability as a concept and critically discuss its relationship with outdoor adventure education;</a:t>
                      </a:r>
                    </a:p>
                    <a:p>
                      <a:pPr marL="457200">
                        <a:spcAft>
                          <a:spcPts val="0"/>
                        </a:spcAft>
                      </a:pPr>
                      <a:r>
                        <a:rPr lang="en-US" sz="1800" dirty="0">
                          <a:ln>
                            <a:noFill/>
                          </a:ln>
                          <a:effectLst/>
                          <a:uFill>
                            <a:solidFill>
                              <a:srgbClr val="000000"/>
                            </a:solidFill>
                          </a:uFill>
                        </a:rPr>
                        <a:t> </a:t>
                      </a:r>
                      <a:endParaRPr lang="en-GB" sz="2000" dirty="0">
                        <a:ln>
                          <a:noFill/>
                        </a:ln>
                        <a:solidFill>
                          <a:srgbClr val="000000"/>
                        </a:solidFill>
                        <a:effectLst/>
                        <a:uFill>
                          <a:solidFill>
                            <a:srgbClr val="000000"/>
                          </a:solidFill>
                        </a:uFill>
                        <a:latin typeface="Times New Roman" panose="02020603050405020304" pitchFamily="18" charset="0"/>
                        <a:ea typeface="Arial Unicode MS"/>
                        <a:cs typeface="Arial Unicode MS"/>
                      </a:endParaRPr>
                    </a:p>
                  </a:txBody>
                  <a:tcPr marL="68580" marR="68580" marT="0" marB="0"/>
                </a:tc>
                <a:extLst>
                  <a:ext uri="{0D108BD9-81ED-4DB2-BD59-A6C34878D82A}">
                    <a16:rowId xmlns:a16="http://schemas.microsoft.com/office/drawing/2014/main" val="11933241"/>
                  </a:ext>
                </a:extLst>
              </a:tr>
            </a:tbl>
          </a:graphicData>
        </a:graphic>
      </p:graphicFrame>
    </p:spTree>
    <p:extLst>
      <p:ext uri="{BB962C8B-B14F-4D97-AF65-F5344CB8AC3E}">
        <p14:creationId xmlns:p14="http://schemas.microsoft.com/office/powerpoint/2010/main" val="380668222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task for today…</a:t>
            </a:r>
            <a:endParaRPr lang="en-GB" dirty="0"/>
          </a:p>
        </p:txBody>
      </p:sp>
      <p:sp>
        <p:nvSpPr>
          <p:cNvPr id="3" name="Content Placeholder 2"/>
          <p:cNvSpPr>
            <a:spLocks noGrp="1"/>
          </p:cNvSpPr>
          <p:nvPr>
            <p:ph idx="1"/>
          </p:nvPr>
        </p:nvSpPr>
        <p:spPr/>
        <p:txBody>
          <a:bodyPr/>
          <a:lstStyle/>
          <a:p>
            <a:r>
              <a:rPr lang="en-GB" dirty="0" smtClean="0"/>
              <a:t>With reference to the Mind wheel of wellbeing, draft a plan for a series of activities that you could include in your three day journey that would address each of the 6 aspects of wellbeing</a:t>
            </a:r>
          </a:p>
          <a:p>
            <a:endParaRPr lang="en-GB" dirty="0"/>
          </a:p>
          <a:p>
            <a:r>
              <a:rPr lang="en-GB" dirty="0" smtClean="0"/>
              <a:t>Try to be realistic</a:t>
            </a:r>
          </a:p>
          <a:p>
            <a:r>
              <a:rPr lang="en-GB" dirty="0" smtClean="0"/>
              <a:t>Be creative</a:t>
            </a:r>
          </a:p>
          <a:p>
            <a:r>
              <a:rPr lang="en-GB" dirty="0" smtClean="0"/>
              <a:t>Be inclusive</a:t>
            </a:r>
            <a:endParaRPr lang="en-GB" dirty="0"/>
          </a:p>
        </p:txBody>
      </p:sp>
    </p:spTree>
    <p:extLst>
      <p:ext uri="{BB962C8B-B14F-4D97-AF65-F5344CB8AC3E}">
        <p14:creationId xmlns:p14="http://schemas.microsoft.com/office/powerpoint/2010/main" val="273053777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Epicurus </a:t>
            </a:r>
            <a:r>
              <a:rPr lang="en-GB" sz="2400" dirty="0"/>
              <a:t>(341-270bc)</a:t>
            </a:r>
          </a:p>
        </p:txBody>
      </p:sp>
      <p:sp>
        <p:nvSpPr>
          <p:cNvPr id="3" name="Content Placeholder 2"/>
          <p:cNvSpPr>
            <a:spLocks noGrp="1"/>
          </p:cNvSpPr>
          <p:nvPr>
            <p:ph idx="1"/>
          </p:nvPr>
        </p:nvSpPr>
        <p:spPr/>
        <p:txBody>
          <a:bodyPr/>
          <a:lstStyle/>
          <a:p>
            <a:pPr marL="0" indent="0">
              <a:buNone/>
            </a:pPr>
            <a:r>
              <a:rPr lang="en-GB" dirty="0" smtClean="0"/>
              <a:t>“If you want to make a man rich, be not adding to his money but subtracting from his desires”</a:t>
            </a:r>
          </a:p>
          <a:p>
            <a:pPr marL="0" indent="0">
              <a:buNone/>
            </a:pPr>
            <a:endParaRPr lang="en-GB" dirty="0"/>
          </a:p>
          <a:p>
            <a:pPr marL="0" indent="0">
              <a:buNone/>
            </a:pPr>
            <a:r>
              <a:rPr lang="en-GB" i="1" dirty="0" err="1" smtClean="0"/>
              <a:t>Atoraxia</a:t>
            </a:r>
            <a:r>
              <a:rPr lang="en-GB" i="1" dirty="0" smtClean="0"/>
              <a:t>: the pursuit of tranquillity rather than mindless pursuit of pleasure</a:t>
            </a:r>
          </a:p>
          <a:p>
            <a:pPr marL="0" indent="0">
              <a:buNone/>
            </a:pPr>
            <a:r>
              <a:rPr lang="en-GB" i="1" dirty="0" smtClean="0"/>
              <a:t>A long term pursuit of happiness</a:t>
            </a:r>
            <a:endParaRPr lang="en-GB" i="1" dirty="0"/>
          </a:p>
        </p:txBody>
      </p:sp>
    </p:spTree>
    <p:extLst>
      <p:ext uri="{BB962C8B-B14F-4D97-AF65-F5344CB8AC3E}">
        <p14:creationId xmlns:p14="http://schemas.microsoft.com/office/powerpoint/2010/main" val="110629091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369300" cy="703262"/>
          </a:xfrm>
        </p:spPr>
        <p:txBody>
          <a:bodyPr>
            <a:normAutofit/>
          </a:bodyPr>
          <a:lstStyle/>
          <a:p>
            <a:r>
              <a:rPr lang="en-GB" dirty="0" smtClean="0"/>
              <a:t>Further reading</a:t>
            </a:r>
            <a:endParaRPr lang="en-GB" dirty="0"/>
          </a:p>
        </p:txBody>
      </p:sp>
      <p:sp>
        <p:nvSpPr>
          <p:cNvPr id="3" name="Content Placeholder 2"/>
          <p:cNvSpPr>
            <a:spLocks noGrp="1"/>
          </p:cNvSpPr>
          <p:nvPr>
            <p:ph idx="1"/>
          </p:nvPr>
        </p:nvSpPr>
        <p:spPr>
          <a:xfrm>
            <a:off x="1879600" y="977900"/>
            <a:ext cx="8470900" cy="5691414"/>
          </a:xfrm>
        </p:spPr>
        <p:txBody>
          <a:bodyPr>
            <a:normAutofit fontScale="92500" lnSpcReduction="10000"/>
          </a:bodyPr>
          <a:lstStyle/>
          <a:p>
            <a:pPr marL="0" indent="0">
              <a:buNone/>
            </a:pPr>
            <a:r>
              <a:rPr lang="en-GB" dirty="0" smtClean="0"/>
              <a:t>“</a:t>
            </a:r>
            <a:r>
              <a:rPr lang="en-GB" sz="4000" dirty="0"/>
              <a:t>Clearly what teachers know and do makes a difference to student learning… </a:t>
            </a:r>
          </a:p>
          <a:p>
            <a:pPr marL="0" indent="0">
              <a:buNone/>
            </a:pPr>
            <a:r>
              <a:rPr lang="en-GB" sz="4000" dirty="0"/>
              <a:t>Outdoor learning experiences are ideally placed to facilitate learning about and for sustainability; however, if the field of outdoor education is to seriously confront and contribute to addressing social, economic, and environmental sustainability issues, </a:t>
            </a:r>
            <a:r>
              <a:rPr lang="en-GB" sz="4000" b="1" dirty="0"/>
              <a:t>change needs to occur in what teachers know and do</a:t>
            </a:r>
            <a:r>
              <a:rPr lang="en-GB" sz="4000" dirty="0"/>
              <a:t>”.</a:t>
            </a:r>
          </a:p>
          <a:p>
            <a:pPr marL="0" indent="0" algn="r">
              <a:buNone/>
            </a:pPr>
            <a:r>
              <a:rPr lang="en-GB" dirty="0" smtClean="0"/>
              <a:t>(Hill</a:t>
            </a:r>
            <a:r>
              <a:rPr lang="en-GB" dirty="0"/>
              <a:t>, 2012, </a:t>
            </a:r>
            <a:r>
              <a:rPr lang="en-GB" dirty="0" smtClean="0"/>
              <a:t>p27)</a:t>
            </a:r>
            <a:endParaRPr lang="en-GB" dirty="0"/>
          </a:p>
          <a:p>
            <a:r>
              <a:rPr lang="en-GB" dirty="0" smtClean="0"/>
              <a:t>Full Journal article available on Moodle</a:t>
            </a:r>
            <a:endParaRPr lang="en-GB" dirty="0"/>
          </a:p>
        </p:txBody>
      </p:sp>
    </p:spTree>
    <p:extLst>
      <p:ext uri="{BB962C8B-B14F-4D97-AF65-F5344CB8AC3E}">
        <p14:creationId xmlns:p14="http://schemas.microsoft.com/office/powerpoint/2010/main" val="418553998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4" name="TextBox 3"/>
          <p:cNvSpPr txBox="1"/>
          <p:nvPr/>
        </p:nvSpPr>
        <p:spPr>
          <a:xfrm>
            <a:off x="7627434" y="89210"/>
            <a:ext cx="4337825" cy="2554545"/>
          </a:xfrm>
          <a:prstGeom prst="rect">
            <a:avLst/>
          </a:prstGeom>
          <a:noFill/>
        </p:spPr>
        <p:txBody>
          <a:bodyPr wrap="square" rtlCol="0">
            <a:spAutoFit/>
          </a:bodyPr>
          <a:lstStyle/>
          <a:p>
            <a:r>
              <a:rPr lang="en-GB" sz="4000" dirty="0" smtClean="0"/>
              <a:t>Cycling to a practical </a:t>
            </a:r>
            <a:r>
              <a:rPr lang="en-GB" sz="4000" dirty="0" smtClean="0"/>
              <a:t>session</a:t>
            </a:r>
          </a:p>
          <a:p>
            <a:r>
              <a:rPr lang="en-GB" sz="4000" dirty="0" smtClean="0"/>
              <a:t>Sustainability or wellbeing</a:t>
            </a:r>
            <a:r>
              <a:rPr lang="en-GB" sz="4000" dirty="0" smtClean="0"/>
              <a:t>?</a:t>
            </a:r>
            <a:endParaRPr lang="en-GB" sz="4000" dirty="0"/>
          </a:p>
        </p:txBody>
      </p:sp>
    </p:spTree>
    <p:extLst>
      <p:ext uri="{BB962C8B-B14F-4D97-AF65-F5344CB8AC3E}">
        <p14:creationId xmlns:p14="http://schemas.microsoft.com/office/powerpoint/2010/main" val="17053505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41" y="562769"/>
            <a:ext cx="8229600" cy="576262"/>
          </a:xfrm>
        </p:spPr>
        <p:txBody>
          <a:bodyPr>
            <a:normAutofit fontScale="90000"/>
          </a:bodyPr>
          <a:lstStyle/>
          <a:p>
            <a:r>
              <a:rPr lang="en-GB" dirty="0" smtClean="0"/>
              <a:t>References </a:t>
            </a:r>
            <a:endParaRPr lang="en-GB" dirty="0"/>
          </a:p>
        </p:txBody>
      </p:sp>
      <p:sp>
        <p:nvSpPr>
          <p:cNvPr id="3" name="Content Placeholder 2"/>
          <p:cNvSpPr>
            <a:spLocks noGrp="1"/>
          </p:cNvSpPr>
          <p:nvPr>
            <p:ph idx="1"/>
          </p:nvPr>
        </p:nvSpPr>
        <p:spPr>
          <a:xfrm>
            <a:off x="1981200" y="850900"/>
            <a:ext cx="8377200" cy="5794700"/>
          </a:xfrm>
        </p:spPr>
        <p:txBody>
          <a:bodyPr>
            <a:normAutofit/>
          </a:bodyPr>
          <a:lstStyle/>
          <a:p>
            <a:pPr marL="0" indent="0">
              <a:buNone/>
            </a:pPr>
            <a:endParaRPr lang="en-GB" sz="1800" dirty="0"/>
          </a:p>
          <a:p>
            <a:pPr marL="0" indent="0">
              <a:buNone/>
            </a:pPr>
            <a:r>
              <a:rPr lang="en-GB" sz="1500" dirty="0" err="1">
                <a:latin typeface="Arial" panose="020B0604020202020204" pitchFamily="34" charset="0"/>
                <a:cs typeface="Arial" panose="020B0604020202020204" pitchFamily="34" charset="0"/>
              </a:rPr>
              <a:t>Amprazis</a:t>
            </a:r>
            <a:r>
              <a:rPr lang="en-GB" sz="1500" dirty="0">
                <a:latin typeface="Arial" panose="020B0604020202020204" pitchFamily="34" charset="0"/>
                <a:cs typeface="Arial" panose="020B0604020202020204" pitchFamily="34" charset="0"/>
              </a:rPr>
              <a:t>, A., &amp; </a:t>
            </a:r>
            <a:r>
              <a:rPr lang="en-GB" sz="1500" dirty="0" err="1">
                <a:latin typeface="Arial" panose="020B0604020202020204" pitchFamily="34" charset="0"/>
                <a:cs typeface="Arial" panose="020B0604020202020204" pitchFamily="34" charset="0"/>
              </a:rPr>
              <a:t>Papadopoulou</a:t>
            </a:r>
            <a:r>
              <a:rPr lang="en-GB" sz="1500" dirty="0">
                <a:latin typeface="Arial" panose="020B0604020202020204" pitchFamily="34" charset="0"/>
                <a:cs typeface="Arial" panose="020B0604020202020204" pitchFamily="34" charset="0"/>
              </a:rPr>
              <a:t>, P. (2020). Plant blindness: a faddish research interest or a substantive impediment to achieve sustainable development goals?. </a:t>
            </a:r>
            <a:r>
              <a:rPr lang="en-GB" sz="1500" i="1" dirty="0">
                <a:latin typeface="Arial" panose="020B0604020202020204" pitchFamily="34" charset="0"/>
                <a:cs typeface="Arial" panose="020B0604020202020204" pitchFamily="34" charset="0"/>
              </a:rPr>
              <a:t>Environmental Education Research</a:t>
            </a:r>
            <a:r>
              <a:rPr lang="en-GB" sz="1500" dirty="0">
                <a:latin typeface="Arial" panose="020B0604020202020204" pitchFamily="34" charset="0"/>
                <a:cs typeface="Arial" panose="020B0604020202020204" pitchFamily="34" charset="0"/>
              </a:rPr>
              <a:t>, 26(8), 1065-1087.</a:t>
            </a:r>
          </a:p>
          <a:p>
            <a:pPr marL="0" indent="0">
              <a:buNone/>
            </a:pPr>
            <a:r>
              <a:rPr lang="en-GB" sz="1500" dirty="0">
                <a:latin typeface="Arial" panose="020B0604020202020204" pitchFamily="34" charset="0"/>
                <a:cs typeface="Arial" panose="020B0604020202020204" pitchFamily="34" charset="0"/>
              </a:rPr>
              <a:t>De </a:t>
            </a:r>
            <a:r>
              <a:rPr lang="en-GB" sz="1500" dirty="0" err="1">
                <a:latin typeface="Arial" panose="020B0604020202020204" pitchFamily="34" charset="0"/>
                <a:cs typeface="Arial" panose="020B0604020202020204" pitchFamily="34" charset="0"/>
              </a:rPr>
              <a:t>Dominicis</a:t>
            </a:r>
            <a:r>
              <a:rPr lang="en-GB" sz="1500" dirty="0">
                <a:latin typeface="Arial" panose="020B0604020202020204" pitchFamily="34" charset="0"/>
                <a:cs typeface="Arial" panose="020B0604020202020204" pitchFamily="34" charset="0"/>
              </a:rPr>
              <a:t>, S., </a:t>
            </a:r>
            <a:r>
              <a:rPr lang="en-GB" sz="1500" dirty="0" err="1">
                <a:latin typeface="Arial" panose="020B0604020202020204" pitchFamily="34" charset="0"/>
                <a:cs typeface="Arial" panose="020B0604020202020204" pitchFamily="34" charset="0"/>
              </a:rPr>
              <a:t>Fornara</a:t>
            </a:r>
            <a:r>
              <a:rPr lang="en-GB" sz="1500" dirty="0">
                <a:latin typeface="Arial" panose="020B0604020202020204" pitchFamily="34" charset="0"/>
                <a:cs typeface="Arial" panose="020B0604020202020204" pitchFamily="34" charset="0"/>
              </a:rPr>
              <a:t>, F., </a:t>
            </a:r>
            <a:r>
              <a:rPr lang="en-GB" sz="1500" dirty="0" err="1">
                <a:latin typeface="Arial" panose="020B0604020202020204" pitchFamily="34" charset="0"/>
                <a:cs typeface="Arial" panose="020B0604020202020204" pitchFamily="34" charset="0"/>
              </a:rPr>
              <a:t>Ganucci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Cancellieri</a:t>
            </a:r>
            <a:r>
              <a:rPr lang="en-GB" sz="1500" dirty="0">
                <a:latin typeface="Arial" panose="020B0604020202020204" pitchFamily="34" charset="0"/>
                <a:cs typeface="Arial" panose="020B0604020202020204" pitchFamily="34" charset="0"/>
              </a:rPr>
              <a:t>, U., </a:t>
            </a:r>
            <a:r>
              <a:rPr lang="en-GB" sz="1500" dirty="0" err="1">
                <a:latin typeface="Arial" panose="020B0604020202020204" pitchFamily="34" charset="0"/>
                <a:cs typeface="Arial" panose="020B0604020202020204" pitchFamily="34" charset="0"/>
              </a:rPr>
              <a:t>Twigger</a:t>
            </a:r>
            <a:r>
              <a:rPr lang="en-GB" sz="1500" dirty="0">
                <a:latin typeface="Arial" panose="020B0604020202020204" pitchFamily="34" charset="0"/>
                <a:cs typeface="Arial" panose="020B0604020202020204" pitchFamily="34" charset="0"/>
              </a:rPr>
              <a:t>-Ross, C., &amp; </a:t>
            </a:r>
            <a:r>
              <a:rPr lang="en-GB" sz="1500" dirty="0" err="1">
                <a:latin typeface="Arial" panose="020B0604020202020204" pitchFamily="34" charset="0"/>
                <a:cs typeface="Arial" panose="020B0604020202020204" pitchFamily="34" charset="0"/>
              </a:rPr>
              <a:t>Bonaiuto</a:t>
            </a:r>
            <a:r>
              <a:rPr lang="en-GB" sz="1500" dirty="0">
                <a:latin typeface="Arial" panose="020B0604020202020204" pitchFamily="34" charset="0"/>
                <a:cs typeface="Arial" panose="020B0604020202020204" pitchFamily="34" charset="0"/>
              </a:rPr>
              <a:t>, M. (2015) “We are at risk, and so what? Place attachment, environmental risk perceptions and preventive coping behaviours” </a:t>
            </a:r>
            <a:r>
              <a:rPr lang="en-GB" sz="1500" i="1" dirty="0">
                <a:latin typeface="Arial" panose="020B0604020202020204" pitchFamily="34" charset="0"/>
                <a:cs typeface="Arial" panose="020B0604020202020204" pitchFamily="34" charset="0"/>
              </a:rPr>
              <a:t>Journal of Environmental Psychology, 43, </a:t>
            </a:r>
            <a:r>
              <a:rPr lang="en-GB" sz="1500" dirty="0">
                <a:latin typeface="Arial" panose="020B0604020202020204" pitchFamily="34" charset="0"/>
                <a:cs typeface="Arial" panose="020B0604020202020204" pitchFamily="34" charset="0"/>
              </a:rPr>
              <a:t>66–78. http://</a:t>
            </a:r>
            <a:r>
              <a:rPr lang="en-GB" sz="1500" dirty="0" err="1">
                <a:latin typeface="Arial" panose="020B0604020202020204" pitchFamily="34" charset="0"/>
                <a:cs typeface="Arial" panose="020B0604020202020204" pitchFamily="34" charset="0"/>
              </a:rPr>
              <a:t>doi.org</a:t>
            </a:r>
            <a:r>
              <a:rPr lang="en-GB" sz="1500" dirty="0">
                <a:latin typeface="Arial" panose="020B0604020202020204" pitchFamily="34" charset="0"/>
                <a:cs typeface="Arial" panose="020B0604020202020204" pitchFamily="34" charset="0"/>
              </a:rPr>
              <a:t>/10.1016/j.jenvp.2015.05.010 </a:t>
            </a:r>
          </a:p>
          <a:p>
            <a:pPr marL="0" indent="0">
              <a:buNone/>
            </a:pPr>
            <a:r>
              <a:rPr lang="en-GB" sz="1500" dirty="0" err="1">
                <a:latin typeface="Arial" panose="020B0604020202020204" pitchFamily="34" charset="0"/>
                <a:cs typeface="Arial" panose="020B0604020202020204" pitchFamily="34" charset="0"/>
              </a:rPr>
              <a:t>Denzin</a:t>
            </a:r>
            <a:r>
              <a:rPr lang="en-GB" sz="1500" dirty="0">
                <a:latin typeface="Arial" panose="020B0604020202020204" pitchFamily="34" charset="0"/>
                <a:cs typeface="Arial" panose="020B0604020202020204" pitchFamily="34" charset="0"/>
              </a:rPr>
              <a:t>, N. K., &amp; Lincoln, Y. S. (2011). “Introduction: The discipline and practice of qualitative research”. In N. K. </a:t>
            </a:r>
            <a:r>
              <a:rPr lang="en-GB" sz="1500" dirty="0" err="1">
                <a:latin typeface="Arial" panose="020B0604020202020204" pitchFamily="34" charset="0"/>
                <a:cs typeface="Arial" panose="020B0604020202020204" pitchFamily="34" charset="0"/>
              </a:rPr>
              <a:t>Denzin</a:t>
            </a:r>
            <a:r>
              <a:rPr lang="en-GB" sz="1500" dirty="0">
                <a:latin typeface="Arial" panose="020B0604020202020204" pitchFamily="34" charset="0"/>
                <a:cs typeface="Arial" panose="020B0604020202020204" pitchFamily="34" charset="0"/>
              </a:rPr>
              <a:t> &amp; Y. S. Lincoln (Eds.), </a:t>
            </a:r>
            <a:r>
              <a:rPr lang="en-GB" sz="1500" i="1" dirty="0">
                <a:latin typeface="Arial" panose="020B0604020202020204" pitchFamily="34" charset="0"/>
                <a:cs typeface="Arial" panose="020B0604020202020204" pitchFamily="34" charset="0"/>
              </a:rPr>
              <a:t>The Sage handbook of qualitative research </a:t>
            </a:r>
            <a:r>
              <a:rPr lang="en-GB" sz="1500" dirty="0">
                <a:latin typeface="Arial" panose="020B0604020202020204" pitchFamily="34" charset="0"/>
                <a:cs typeface="Arial" panose="020B0604020202020204" pitchFamily="34" charset="0"/>
              </a:rPr>
              <a:t>(pp. 1–20). Thousand Oaks, CA: Sage. </a:t>
            </a:r>
          </a:p>
          <a:p>
            <a:pPr marL="0" indent="0">
              <a:buNone/>
            </a:pPr>
            <a:r>
              <a:rPr lang="en-GB" sz="1500" dirty="0" err="1">
                <a:solidFill>
                  <a:srgbClr val="222222"/>
                </a:solidFill>
                <a:latin typeface="Arial" panose="020B0604020202020204" pitchFamily="34" charset="0"/>
                <a:cs typeface="Arial" panose="020B0604020202020204" pitchFamily="34" charset="0"/>
              </a:rPr>
              <a:t>Drexhage</a:t>
            </a:r>
            <a:r>
              <a:rPr lang="en-GB" sz="1500" dirty="0">
                <a:solidFill>
                  <a:srgbClr val="222222"/>
                </a:solidFill>
                <a:latin typeface="Arial" panose="020B0604020202020204" pitchFamily="34" charset="0"/>
                <a:cs typeface="Arial" panose="020B0604020202020204" pitchFamily="34" charset="0"/>
              </a:rPr>
              <a:t>, J. and Murphy, D., (2010) </a:t>
            </a:r>
            <a:r>
              <a:rPr lang="en-GB" sz="1500" i="1" dirty="0">
                <a:solidFill>
                  <a:srgbClr val="222222"/>
                </a:solidFill>
                <a:latin typeface="Arial" panose="020B0604020202020204" pitchFamily="34" charset="0"/>
                <a:cs typeface="Arial" panose="020B0604020202020204" pitchFamily="34" charset="0"/>
              </a:rPr>
              <a:t>Sustainable development: from </a:t>
            </a:r>
            <a:r>
              <a:rPr lang="en-GB" sz="1500" i="1" dirty="0" err="1">
                <a:solidFill>
                  <a:srgbClr val="222222"/>
                </a:solidFill>
                <a:latin typeface="Arial" panose="020B0604020202020204" pitchFamily="34" charset="0"/>
                <a:cs typeface="Arial" panose="020B0604020202020204" pitchFamily="34" charset="0"/>
              </a:rPr>
              <a:t>Brundtland</a:t>
            </a:r>
            <a:r>
              <a:rPr lang="en-GB" sz="1500" i="1" dirty="0">
                <a:solidFill>
                  <a:srgbClr val="222222"/>
                </a:solidFill>
                <a:latin typeface="Arial" panose="020B0604020202020204" pitchFamily="34" charset="0"/>
                <a:cs typeface="Arial" panose="020B0604020202020204" pitchFamily="34" charset="0"/>
              </a:rPr>
              <a:t> to Rio 2012 </a:t>
            </a:r>
            <a:r>
              <a:rPr lang="en-GB" sz="1500" dirty="0">
                <a:solidFill>
                  <a:srgbClr val="222222"/>
                </a:solidFill>
                <a:latin typeface="Arial" panose="020B0604020202020204" pitchFamily="34" charset="0"/>
                <a:cs typeface="Arial" panose="020B0604020202020204" pitchFamily="34" charset="0"/>
              </a:rPr>
              <a:t>Background paper prepared for consideration by the High Level Panel on Global Sustainability at its first meeting 19 September 2010.</a:t>
            </a:r>
            <a:endParaRPr lang="en-US" sz="1500" dirty="0">
              <a:latin typeface="Arial" panose="020B0604020202020204" pitchFamily="34" charset="0"/>
              <a:cs typeface="Arial" panose="020B0604020202020204" pitchFamily="34" charset="0"/>
            </a:endParaRPr>
          </a:p>
          <a:p>
            <a:pPr marL="0" indent="0">
              <a:buNone/>
            </a:pPr>
            <a:r>
              <a:rPr lang="en-US" sz="1500" dirty="0">
                <a:latin typeface="Arial" panose="020B0604020202020204" pitchFamily="34" charset="0"/>
                <a:cs typeface="Arial" panose="020B0604020202020204" pitchFamily="34" charset="0"/>
              </a:rPr>
              <a:t>Galvin, K.  and Prendergast, M. (Eds.) (2016) </a:t>
            </a:r>
            <a:r>
              <a:rPr lang="en-US" sz="1500" i="1" dirty="0">
                <a:latin typeface="Arial" panose="020B0604020202020204" pitchFamily="34" charset="0"/>
                <a:cs typeface="Arial" panose="020B0604020202020204" pitchFamily="34" charset="0"/>
              </a:rPr>
              <a:t>Poetic Inquiry II – Seeing, Caring, Understanding: Using Poetry as and for Inquiry,</a:t>
            </a:r>
            <a:r>
              <a:rPr lang="en-US" sz="1500" dirty="0">
                <a:latin typeface="Arial" panose="020B0604020202020204" pitchFamily="34" charset="0"/>
                <a:cs typeface="Arial" panose="020B0604020202020204" pitchFamily="34" charset="0"/>
              </a:rPr>
              <a:t> Rotterdam:</a:t>
            </a:r>
            <a:r>
              <a:rPr lang="en-US" sz="1500" i="1" dirty="0">
                <a:latin typeface="Arial" panose="020B0604020202020204" pitchFamily="34" charset="0"/>
                <a:cs typeface="Arial" panose="020B0604020202020204" pitchFamily="34" charset="0"/>
              </a:rPr>
              <a:t> </a:t>
            </a:r>
            <a:r>
              <a:rPr lang="en-US" sz="1500" dirty="0">
                <a:latin typeface="Arial" panose="020B0604020202020204" pitchFamily="34" charset="0"/>
                <a:cs typeface="Arial" panose="020B0604020202020204" pitchFamily="34" charset="0"/>
              </a:rPr>
              <a:t>Sense publishing</a:t>
            </a:r>
          </a:p>
          <a:p>
            <a:pPr marL="0" indent="0">
              <a:buNone/>
            </a:pPr>
            <a:r>
              <a:rPr lang="en-GB" sz="1500" dirty="0">
                <a:latin typeface="Arial" panose="020B0604020202020204" pitchFamily="34" charset="0"/>
                <a:cs typeface="Arial" panose="020B0604020202020204" pitchFamily="34" charset="0"/>
              </a:rPr>
              <a:t>Hanna, P., </a:t>
            </a:r>
            <a:r>
              <a:rPr lang="en-GB" sz="1500" dirty="0" err="1">
                <a:latin typeface="Arial" panose="020B0604020202020204" pitchFamily="34" charset="0"/>
                <a:cs typeface="Arial" panose="020B0604020202020204" pitchFamily="34" charset="0"/>
              </a:rPr>
              <a:t>Wijesinghe</a:t>
            </a:r>
            <a:r>
              <a:rPr lang="en-GB" sz="1500" dirty="0">
                <a:latin typeface="Arial" panose="020B0604020202020204" pitchFamily="34" charset="0"/>
                <a:cs typeface="Arial" panose="020B0604020202020204" pitchFamily="34" charset="0"/>
              </a:rPr>
              <a:t>, S., </a:t>
            </a:r>
            <a:r>
              <a:rPr lang="en-GB" sz="1500" dirty="0" err="1">
                <a:latin typeface="Arial" panose="020B0604020202020204" pitchFamily="34" charset="0"/>
                <a:cs typeface="Arial" panose="020B0604020202020204" pitchFamily="34" charset="0"/>
              </a:rPr>
              <a:t>Paliatsos</a:t>
            </a:r>
            <a:r>
              <a:rPr lang="en-GB" sz="1500" dirty="0">
                <a:latin typeface="Arial" panose="020B0604020202020204" pitchFamily="34" charset="0"/>
                <a:cs typeface="Arial" panose="020B0604020202020204" pitchFamily="34" charset="0"/>
              </a:rPr>
              <a:t>, I., Walker, C., Adams, M., &amp; </a:t>
            </a:r>
            <a:r>
              <a:rPr lang="en-GB" sz="1500" dirty="0" err="1">
                <a:latin typeface="Arial" panose="020B0604020202020204" pitchFamily="34" charset="0"/>
                <a:cs typeface="Arial" panose="020B0604020202020204" pitchFamily="34" charset="0"/>
              </a:rPr>
              <a:t>Kimbu</a:t>
            </a:r>
            <a:r>
              <a:rPr lang="en-GB" sz="1500" dirty="0">
                <a:latin typeface="Arial" panose="020B0604020202020204" pitchFamily="34" charset="0"/>
                <a:cs typeface="Arial" panose="020B0604020202020204" pitchFamily="34" charset="0"/>
              </a:rPr>
              <a:t>, A. (2019). Active engagement with nature: outdoor adventure tourism, sustainability and wellbeing. </a:t>
            </a:r>
            <a:r>
              <a:rPr lang="en-GB" sz="1500" i="1" dirty="0">
                <a:latin typeface="Arial" panose="020B0604020202020204" pitchFamily="34" charset="0"/>
                <a:cs typeface="Arial" panose="020B0604020202020204" pitchFamily="34" charset="0"/>
              </a:rPr>
              <a:t>Journal of Sustainable Tourism</a:t>
            </a:r>
            <a:r>
              <a:rPr lang="en-GB" sz="1500" dirty="0">
                <a:latin typeface="Arial" panose="020B0604020202020204" pitchFamily="34" charset="0"/>
                <a:cs typeface="Arial" panose="020B0604020202020204" pitchFamily="34" charset="0"/>
              </a:rPr>
              <a:t>.</a:t>
            </a:r>
          </a:p>
          <a:p>
            <a:pPr marL="0" indent="0">
              <a:buNone/>
            </a:pPr>
            <a:r>
              <a:rPr lang="en-GB" sz="1500" dirty="0">
                <a:latin typeface="Arial" panose="020B0604020202020204" pitchFamily="34" charset="0"/>
                <a:cs typeface="Arial" panose="020B0604020202020204" pitchFamily="34" charset="0"/>
              </a:rPr>
              <a:t>Hart, C.  (2009). 'Quo </a:t>
            </a:r>
            <a:r>
              <a:rPr lang="en-GB" sz="1500" dirty="0" err="1">
                <a:latin typeface="Arial" panose="020B0604020202020204" pitchFamily="34" charset="0"/>
                <a:cs typeface="Arial" panose="020B0604020202020204" pitchFamily="34" charset="0"/>
              </a:rPr>
              <a:t>vadis</a:t>
            </a:r>
            <a:r>
              <a:rPr lang="en-GB" sz="1500" dirty="0">
                <a:latin typeface="Arial" panose="020B0604020202020204" pitchFamily="34" charset="0"/>
                <a:cs typeface="Arial" panose="020B0604020202020204" pitchFamily="34" charset="0"/>
              </a:rPr>
              <a:t>? The capability space and new directions for the philosophy of educational research', </a:t>
            </a:r>
            <a:r>
              <a:rPr lang="en-GB" sz="1500" i="1" dirty="0">
                <a:latin typeface="Arial" panose="020B0604020202020204" pitchFamily="34" charset="0"/>
                <a:cs typeface="Arial" panose="020B0604020202020204" pitchFamily="34" charset="0"/>
              </a:rPr>
              <a:t>Studies in Philosophy and Education,</a:t>
            </a:r>
            <a:r>
              <a:rPr lang="en-GB" sz="1500" dirty="0">
                <a:latin typeface="Arial" panose="020B0604020202020204" pitchFamily="34" charset="0"/>
                <a:cs typeface="Arial" panose="020B0604020202020204" pitchFamily="34" charset="0"/>
              </a:rPr>
              <a:t> 28(5), 391-402. </a:t>
            </a:r>
            <a:endParaRPr lang="en-US" sz="1500" dirty="0">
              <a:latin typeface="Arial" panose="020B0604020202020204" pitchFamily="34" charset="0"/>
              <a:cs typeface="Arial" panose="020B0604020202020204" pitchFamily="34" charset="0"/>
            </a:endParaRP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342398472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6124" y="611612"/>
            <a:ext cx="6752585" cy="857424"/>
          </a:xfrm>
        </p:spPr>
        <p:txBody>
          <a:bodyPr/>
          <a:lstStyle/>
          <a:p>
            <a:r>
              <a:rPr lang="en-GB" dirty="0" smtClean="0"/>
              <a:t>References continued…</a:t>
            </a:r>
            <a:endParaRPr lang="en-GB" dirty="0"/>
          </a:p>
        </p:txBody>
      </p:sp>
      <p:sp>
        <p:nvSpPr>
          <p:cNvPr id="3" name="Content Placeholder 2"/>
          <p:cNvSpPr>
            <a:spLocks noGrp="1"/>
          </p:cNvSpPr>
          <p:nvPr>
            <p:ph idx="1"/>
          </p:nvPr>
        </p:nvSpPr>
        <p:spPr>
          <a:xfrm>
            <a:off x="1918208" y="1259175"/>
            <a:ext cx="8588415" cy="5486399"/>
          </a:xfrm>
        </p:spPr>
        <p:txBody>
          <a:bodyPr>
            <a:normAutofit fontScale="85000" lnSpcReduction="20000"/>
          </a:bodyPr>
          <a:lstStyle/>
          <a:p>
            <a:pPr marL="0" indent="0">
              <a:buNone/>
            </a:pPr>
            <a:r>
              <a:rPr lang="en-GB" sz="1400" dirty="0">
                <a:latin typeface="Arial" panose="020B0604020202020204" pitchFamily="34" charset="0"/>
                <a:cs typeface="Arial" panose="020B0604020202020204" pitchFamily="34" charset="0"/>
              </a:rPr>
              <a:t>Hill, A. (2012) “Developing approaches to outdoor education that promote sustainability education” </a:t>
            </a:r>
            <a:r>
              <a:rPr lang="en-GB" sz="1400" i="1" dirty="0">
                <a:latin typeface="Arial" panose="020B0604020202020204" pitchFamily="34" charset="0"/>
                <a:cs typeface="Arial" panose="020B0604020202020204" pitchFamily="34" charset="0"/>
              </a:rPr>
              <a:t>Australian Journal of Outdoor Education, </a:t>
            </a:r>
            <a:r>
              <a:rPr lang="en-GB" sz="1400" dirty="0">
                <a:latin typeface="Arial" panose="020B0604020202020204" pitchFamily="34" charset="0"/>
                <a:cs typeface="Arial" panose="020B0604020202020204" pitchFamily="34" charset="0"/>
              </a:rPr>
              <a:t>16(1),15-27</a:t>
            </a:r>
          </a:p>
          <a:p>
            <a:pPr marL="0" indent="0">
              <a:buNone/>
            </a:pPr>
            <a:r>
              <a:rPr lang="en-US" sz="1400" dirty="0">
                <a:latin typeface="Arial" panose="020B0604020202020204" pitchFamily="34" charset="0"/>
                <a:cs typeface="Arial" panose="020B0604020202020204" pitchFamily="34" charset="0"/>
              </a:rPr>
              <a:t>Jackson, T. (2015) 	</a:t>
            </a:r>
            <a:r>
              <a:rPr lang="en-US" sz="1400" i="1" dirty="0">
                <a:latin typeface="Arial" panose="020B0604020202020204" pitchFamily="34" charset="0"/>
                <a:cs typeface="Arial" panose="020B0604020202020204" pitchFamily="34" charset="0"/>
              </a:rPr>
              <a:t>Flourishing within limits	</a:t>
            </a:r>
            <a:r>
              <a:rPr lang="en-US" sz="1400" dirty="0">
                <a:latin typeface="Arial" panose="020B0604020202020204" pitchFamily="34" charset="0"/>
                <a:cs typeface="Arial" panose="020B0604020202020204" pitchFamily="34" charset="0"/>
                <a:hlinkClick r:id="rId2"/>
              </a:rPr>
              <a:t>http://www.thenexusnetwork.org/wp-content/uploads/2015/09/CUSP-Nexus-conference-Nov-2015_TimJackson.pdf</a:t>
            </a:r>
            <a:r>
              <a:rPr lang="en-US" sz="1400" dirty="0">
                <a:latin typeface="Arial" panose="020B0604020202020204" pitchFamily="34" charset="0"/>
                <a:cs typeface="Arial" panose="020B0604020202020204" pitchFamily="34" charset="0"/>
              </a:rPr>
              <a:t> [accessed on 23 November 2019]</a:t>
            </a:r>
          </a:p>
          <a:p>
            <a:pPr marL="0" indent="0">
              <a:buNone/>
            </a:pPr>
            <a:r>
              <a:rPr lang="en-GB" sz="1400" dirty="0" err="1">
                <a:latin typeface="Arial" panose="020B0604020202020204" pitchFamily="34" charset="0"/>
                <a:cs typeface="Arial" panose="020B0604020202020204" pitchFamily="34" charset="0"/>
              </a:rPr>
              <a:t>Loynes</a:t>
            </a:r>
            <a:r>
              <a:rPr lang="en-GB" sz="1400" dirty="0">
                <a:latin typeface="Arial" panose="020B0604020202020204" pitchFamily="34" charset="0"/>
                <a:cs typeface="Arial" panose="020B0604020202020204" pitchFamily="34" charset="0"/>
              </a:rPr>
              <a:t>, C. (1998). Adventure in a bun. Journal of Experiential Education, 21(1), 35-39.</a:t>
            </a:r>
          </a:p>
          <a:p>
            <a:pPr marL="0" indent="0">
              <a:buNone/>
            </a:pPr>
            <a:r>
              <a:rPr lang="en-GB" sz="1400" dirty="0">
                <a:latin typeface="Arial" panose="020B0604020202020204" pitchFamily="34" charset="0"/>
                <a:cs typeface="Arial" panose="020B0604020202020204" pitchFamily="34" charset="0"/>
              </a:rPr>
              <a:t>Lynch, J., &amp; </a:t>
            </a:r>
            <a:r>
              <a:rPr lang="en-GB" sz="1400" dirty="0" err="1">
                <a:latin typeface="Arial" panose="020B0604020202020204" pitchFamily="34" charset="0"/>
                <a:cs typeface="Arial" panose="020B0604020202020204" pitchFamily="34" charset="0"/>
              </a:rPr>
              <a:t>Mannion</a:t>
            </a:r>
            <a:r>
              <a:rPr lang="en-GB" sz="1400" dirty="0">
                <a:latin typeface="Arial" panose="020B0604020202020204" pitchFamily="34" charset="0"/>
                <a:cs typeface="Arial" panose="020B0604020202020204" pitchFamily="34" charset="0"/>
              </a:rPr>
              <a:t>, G. (2020). Place-responsive Pedagogies in the Anthropocene: Attuning with the more-than-human. </a:t>
            </a:r>
            <a:r>
              <a:rPr lang="en-GB" sz="1400" i="1" dirty="0">
                <a:latin typeface="Arial" panose="020B0604020202020204" pitchFamily="34" charset="0"/>
                <a:cs typeface="Arial" panose="020B0604020202020204" pitchFamily="34" charset="0"/>
              </a:rPr>
              <a:t>Environmental Education Research</a:t>
            </a:r>
            <a:r>
              <a:rPr lang="en-GB" sz="1400" dirty="0">
                <a:latin typeface="Arial" panose="020B0604020202020204" pitchFamily="34" charset="0"/>
                <a:cs typeface="Arial" panose="020B0604020202020204" pitchFamily="34" charset="0"/>
              </a:rPr>
              <a:t>, 1-15.</a:t>
            </a: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van </a:t>
            </a:r>
            <a:r>
              <a:rPr lang="en-US" sz="1400" dirty="0" err="1">
                <a:latin typeface="Arial" panose="020B0604020202020204" pitchFamily="34" charset="0"/>
                <a:cs typeface="Arial" panose="020B0604020202020204" pitchFamily="34" charset="0"/>
              </a:rPr>
              <a:t>Manen</a:t>
            </a:r>
            <a:r>
              <a:rPr lang="en-US" sz="1400" dirty="0">
                <a:latin typeface="Arial" panose="020B0604020202020204" pitchFamily="34" charset="0"/>
                <a:cs typeface="Arial" panose="020B0604020202020204" pitchFamily="34" charset="0"/>
              </a:rPr>
              <a:t>, M. (1995) “On the Epistemology of Reflective Practice.</a:t>
            </a:r>
            <a:r>
              <a:rPr lang="en-US" sz="1400" i="1" dirty="0">
                <a:latin typeface="Arial" panose="020B0604020202020204" pitchFamily="34" charset="0"/>
                <a:cs typeface="Arial" panose="020B0604020202020204" pitchFamily="34" charset="0"/>
              </a:rPr>
              <a:t>” Teachers and Teaching: Theory and Practice </a:t>
            </a:r>
            <a:r>
              <a:rPr lang="en-US" sz="1400" dirty="0">
                <a:latin typeface="Arial" panose="020B0604020202020204" pitchFamily="34" charset="0"/>
                <a:cs typeface="Arial" panose="020B0604020202020204" pitchFamily="34" charset="0"/>
              </a:rPr>
              <a:t>1 (1): 33–50. </a:t>
            </a:r>
          </a:p>
          <a:p>
            <a:pPr marL="0" indent="0">
              <a:buNone/>
            </a:pPr>
            <a:r>
              <a:rPr lang="en-US" sz="1400" dirty="0">
                <a:latin typeface="Arial" panose="020B0604020202020204" pitchFamily="34" charset="0"/>
                <a:cs typeface="Arial" panose="020B0604020202020204" pitchFamily="34" charset="0"/>
              </a:rPr>
              <a:t>Mulligan, M. (2018) </a:t>
            </a:r>
            <a:r>
              <a:rPr lang="en-US" sz="1400" i="1" dirty="0">
                <a:latin typeface="Arial" panose="020B0604020202020204" pitchFamily="34" charset="0"/>
                <a:cs typeface="Arial" panose="020B0604020202020204" pitchFamily="34" charset="0"/>
              </a:rPr>
              <a:t>An Introduction to Sustainability, </a:t>
            </a:r>
            <a:r>
              <a:rPr lang="en-US" sz="1400" dirty="0">
                <a:latin typeface="Arial" panose="020B0604020202020204" pitchFamily="34" charset="0"/>
                <a:cs typeface="Arial" panose="020B0604020202020204" pitchFamily="34" charset="0"/>
              </a:rPr>
              <a:t>Oxford: Routledge</a:t>
            </a:r>
          </a:p>
          <a:p>
            <a:pPr marL="0" indent="0">
              <a:buNone/>
            </a:pPr>
            <a:r>
              <a:rPr lang="en-US" sz="1400" dirty="0">
                <a:latin typeface="Arial" panose="020B0604020202020204" pitchFamily="34" charset="0"/>
                <a:cs typeface="Arial" panose="020B0604020202020204" pitchFamily="34" charset="0"/>
              </a:rPr>
              <a:t>Nicol, R. (2014) “Fostering environmental action through outdoor education.” </a:t>
            </a:r>
            <a:r>
              <a:rPr lang="en-US" sz="1400" i="1" dirty="0">
                <a:latin typeface="Arial" panose="020B0604020202020204" pitchFamily="34" charset="0"/>
                <a:cs typeface="Arial" panose="020B0604020202020204" pitchFamily="34" charset="0"/>
              </a:rPr>
              <a:t>Educational Action Research</a:t>
            </a:r>
            <a:r>
              <a:rPr lang="en-US" sz="1400" dirty="0">
                <a:latin typeface="Arial" panose="020B0604020202020204" pitchFamily="34" charset="0"/>
                <a:cs typeface="Arial" panose="020B0604020202020204" pitchFamily="34" charset="0"/>
              </a:rPr>
              <a:t>, 22:1, 39-56, DOI: 10.1080/09650792.2013.854174 </a:t>
            </a:r>
          </a:p>
          <a:p>
            <a:pPr marL="0" indent="0">
              <a:buNone/>
            </a:pPr>
            <a:r>
              <a:rPr lang="en-GB" sz="1400" dirty="0">
                <a:latin typeface="Arial" panose="020B0604020202020204" pitchFamily="34" charset="0"/>
                <a:cs typeface="Arial" panose="020B0604020202020204" pitchFamily="34" charset="0"/>
              </a:rPr>
              <a:t>Prince, H. E. (2017). Outdoor experiences and sustainability. </a:t>
            </a:r>
            <a:r>
              <a:rPr lang="en-GB" sz="1400" i="1" dirty="0">
                <a:latin typeface="Arial" panose="020B0604020202020204" pitchFamily="34" charset="0"/>
                <a:cs typeface="Arial" panose="020B0604020202020204" pitchFamily="34" charset="0"/>
              </a:rPr>
              <a:t>Journal of adventure education and outdoor learning</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17</a:t>
            </a:r>
            <a:r>
              <a:rPr lang="en-GB" sz="1400" dirty="0">
                <a:latin typeface="Arial" panose="020B0604020202020204" pitchFamily="34" charset="0"/>
                <a:cs typeface="Arial" panose="020B0604020202020204" pitchFamily="34" charset="0"/>
              </a:rPr>
              <a:t>(2), 161-171.</a:t>
            </a:r>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Ryan, D. and </a:t>
            </a:r>
            <a:r>
              <a:rPr lang="en-GB" sz="1400" dirty="0" err="1">
                <a:latin typeface="Arial" panose="020B0604020202020204" pitchFamily="34" charset="0"/>
                <a:cs typeface="Arial" panose="020B0604020202020204" pitchFamily="34" charset="0"/>
              </a:rPr>
              <a:t>Deci</a:t>
            </a:r>
            <a:r>
              <a:rPr lang="en-GB" sz="1400" dirty="0">
                <a:latin typeface="Arial" panose="020B0604020202020204" pitchFamily="34" charset="0"/>
                <a:cs typeface="Arial" panose="020B0604020202020204" pitchFamily="34" charset="0"/>
              </a:rPr>
              <a:t>, E.. (2000) “Self-determination theory and the facilitation of intrinsic motivation, social development, and well-being” </a:t>
            </a:r>
            <a:r>
              <a:rPr lang="en-GB" sz="1400" i="1" dirty="0">
                <a:latin typeface="Arial" panose="020B0604020202020204" pitchFamily="34" charset="0"/>
                <a:cs typeface="Arial" panose="020B0604020202020204" pitchFamily="34" charset="0"/>
              </a:rPr>
              <a:t>American Psychology</a:t>
            </a:r>
            <a:r>
              <a:rPr lang="en-GB" sz="1400" dirty="0">
                <a:latin typeface="Arial" panose="020B0604020202020204" pitchFamily="34" charset="0"/>
                <a:cs typeface="Arial" panose="020B0604020202020204" pitchFamily="34" charset="0"/>
              </a:rPr>
              <a:t>. 55:68–78 </a:t>
            </a:r>
          </a:p>
          <a:p>
            <a:pPr marL="0" indent="0">
              <a:buNone/>
            </a:pPr>
            <a:r>
              <a:rPr lang="en-GB" sz="1400" dirty="0">
                <a:latin typeface="Arial" panose="020B0604020202020204" pitchFamily="34" charset="0"/>
                <a:cs typeface="Arial" panose="020B0604020202020204" pitchFamily="34" charset="0"/>
              </a:rPr>
              <a:t>Scott, K. (2012) </a:t>
            </a:r>
            <a:r>
              <a:rPr lang="en-GB" sz="1400" i="1" dirty="0">
                <a:latin typeface="Arial" panose="020B0604020202020204" pitchFamily="34" charset="0"/>
                <a:cs typeface="Arial" panose="020B0604020202020204" pitchFamily="34" charset="0"/>
              </a:rPr>
              <a:t>Measuring Wellbeing: Towards sustainability</a:t>
            </a:r>
            <a:r>
              <a:rPr lang="en-GB" sz="1400" dirty="0">
                <a:latin typeface="Arial" panose="020B0604020202020204" pitchFamily="34" charset="0"/>
                <a:cs typeface="Arial" panose="020B0604020202020204" pitchFamily="34" charset="0"/>
              </a:rPr>
              <a:t>, London: Routledge</a:t>
            </a: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Sen A. (1999) </a:t>
            </a:r>
            <a:r>
              <a:rPr lang="en-US" sz="1400" i="1" dirty="0">
                <a:latin typeface="Arial" panose="020B0604020202020204" pitchFamily="34" charset="0"/>
                <a:cs typeface="Arial" panose="020B0604020202020204" pitchFamily="34" charset="0"/>
              </a:rPr>
              <a:t>Development as Freedom. </a:t>
            </a:r>
            <a:r>
              <a:rPr lang="en-US" sz="1400" dirty="0">
                <a:latin typeface="Arial" panose="020B0604020202020204" pitchFamily="34" charset="0"/>
                <a:cs typeface="Arial" panose="020B0604020202020204" pitchFamily="34" charset="0"/>
              </a:rPr>
              <a:t>New York: Knopf </a:t>
            </a:r>
          </a:p>
          <a:p>
            <a:pPr marL="0" indent="0">
              <a:buNone/>
            </a:pPr>
            <a:r>
              <a:rPr lang="en-US" sz="1400" dirty="0">
                <a:latin typeface="Arial" panose="020B0604020202020204" pitchFamily="34" charset="0"/>
                <a:cs typeface="Arial" panose="020B0604020202020204" pitchFamily="34" charset="0"/>
              </a:rPr>
              <a:t>Thomsen C. (2013) Sustainability (World Commission on Environment and Development Definition). In: </a:t>
            </a:r>
            <a:r>
              <a:rPr lang="en-US" sz="1400" dirty="0" err="1">
                <a:latin typeface="Arial" panose="020B0604020202020204" pitchFamily="34" charset="0"/>
                <a:cs typeface="Arial" panose="020B0604020202020204" pitchFamily="34" charset="0"/>
              </a:rPr>
              <a:t>Idowu</a:t>
            </a:r>
            <a:r>
              <a:rPr lang="en-US" sz="1400" dirty="0">
                <a:latin typeface="Arial" panose="020B0604020202020204" pitchFamily="34" charset="0"/>
                <a:cs typeface="Arial" panose="020B0604020202020204" pitchFamily="34" charset="0"/>
              </a:rPr>
              <a:t> S.O., </a:t>
            </a:r>
            <a:r>
              <a:rPr lang="en-US" sz="1400" dirty="0" err="1">
                <a:latin typeface="Arial" panose="020B0604020202020204" pitchFamily="34" charset="0"/>
                <a:cs typeface="Arial" panose="020B0604020202020204" pitchFamily="34" charset="0"/>
              </a:rPr>
              <a:t>Capaldi</a:t>
            </a:r>
            <a:r>
              <a:rPr lang="en-US" sz="1400" dirty="0">
                <a:latin typeface="Arial" panose="020B0604020202020204" pitchFamily="34" charset="0"/>
                <a:cs typeface="Arial" panose="020B0604020202020204" pitchFamily="34" charset="0"/>
              </a:rPr>
              <a:t> N., </a:t>
            </a:r>
            <a:r>
              <a:rPr lang="en-US" sz="1400" dirty="0" err="1">
                <a:latin typeface="Arial" panose="020B0604020202020204" pitchFamily="34" charset="0"/>
                <a:cs typeface="Arial" panose="020B0604020202020204" pitchFamily="34" charset="0"/>
              </a:rPr>
              <a:t>Zu</a:t>
            </a:r>
            <a:r>
              <a:rPr lang="en-US" sz="1400" dirty="0">
                <a:latin typeface="Arial" panose="020B0604020202020204" pitchFamily="34" charset="0"/>
                <a:cs typeface="Arial" panose="020B0604020202020204" pitchFamily="34" charset="0"/>
              </a:rPr>
              <a:t> L., Gupta A.D. (</a:t>
            </a:r>
            <a:r>
              <a:rPr lang="en-US" sz="1400" dirty="0" err="1">
                <a:latin typeface="Arial" panose="020B0604020202020204" pitchFamily="34" charset="0"/>
                <a:cs typeface="Arial" panose="020B0604020202020204" pitchFamily="34" charset="0"/>
              </a:rPr>
              <a:t>eds</a:t>
            </a:r>
            <a:r>
              <a:rPr lang="en-US" sz="1400" dirty="0">
                <a:latin typeface="Arial" panose="020B0604020202020204" pitchFamily="34" charset="0"/>
                <a:cs typeface="Arial" panose="020B0604020202020204" pitchFamily="34" charset="0"/>
              </a:rPr>
              <a:t>) Encyclopedia of Corporate Social Responsibility. Springer, Berlin, Heidelberg. https://doi.org/10.1007/978-3-642-28036-8_531</a:t>
            </a:r>
          </a:p>
          <a:p>
            <a:pPr marL="0" indent="0">
              <a:buNone/>
            </a:pPr>
            <a:r>
              <a:rPr lang="en-US" sz="1400" dirty="0" err="1">
                <a:latin typeface="Arial" panose="020B0604020202020204" pitchFamily="34" charset="0"/>
                <a:cs typeface="Arial" panose="020B0604020202020204" pitchFamily="34" charset="0"/>
              </a:rPr>
              <a:t>Twigger</a:t>
            </a:r>
            <a:r>
              <a:rPr lang="en-US" sz="1400" dirty="0">
                <a:latin typeface="Arial" panose="020B0604020202020204" pitchFamily="34" charset="0"/>
                <a:cs typeface="Arial" panose="020B0604020202020204" pitchFamily="34" charset="0"/>
              </a:rPr>
              <a:t>-Ross, </a:t>
            </a:r>
            <a:r>
              <a:rPr lang="en-US" sz="1400" dirty="0" err="1">
                <a:latin typeface="Arial" panose="020B0604020202020204" pitchFamily="34" charset="0"/>
                <a:cs typeface="Arial" panose="020B0604020202020204" pitchFamily="34" charset="0"/>
              </a:rPr>
              <a:t>C.,Brooks</a:t>
            </a:r>
            <a:r>
              <a:rPr lang="en-US" sz="1400" dirty="0">
                <a:latin typeface="Arial" panose="020B0604020202020204" pitchFamily="34" charset="0"/>
                <a:cs typeface="Arial" panose="020B0604020202020204" pitchFamily="34" charset="0"/>
              </a:rPr>
              <a:t>, K., </a:t>
            </a:r>
            <a:r>
              <a:rPr lang="en-US" sz="1400" dirty="0" err="1">
                <a:latin typeface="Arial" panose="020B0604020202020204" pitchFamily="34" charset="0"/>
                <a:cs typeface="Arial" panose="020B0604020202020204" pitchFamily="34" charset="0"/>
              </a:rPr>
              <a:t>Papadopoulou</a:t>
            </a:r>
            <a:r>
              <a:rPr lang="en-US" sz="1400" dirty="0">
                <a:latin typeface="Arial" panose="020B0604020202020204" pitchFamily="34" charset="0"/>
                <a:cs typeface="Arial" panose="020B0604020202020204" pitchFamily="34" charset="0"/>
              </a:rPr>
              <a:t>, L. Orr, P., </a:t>
            </a:r>
            <a:r>
              <a:rPr lang="en-US" sz="1400" dirty="0" err="1">
                <a:latin typeface="Arial" panose="020B0604020202020204" pitchFamily="34" charset="0"/>
                <a:cs typeface="Arial" panose="020B0604020202020204" pitchFamily="34" charset="0"/>
              </a:rPr>
              <a:t>Sadauskis</a:t>
            </a:r>
            <a:r>
              <a:rPr lang="en-US" sz="1400" dirty="0">
                <a:latin typeface="Arial" panose="020B0604020202020204" pitchFamily="34" charset="0"/>
                <a:cs typeface="Arial" panose="020B0604020202020204" pitchFamily="34" charset="0"/>
              </a:rPr>
              <a:t>, R., Coke, A., </a:t>
            </a:r>
            <a:r>
              <a:rPr lang="en-US" sz="1400" dirty="0" err="1">
                <a:latin typeface="Arial" panose="020B0604020202020204" pitchFamily="34" charset="0"/>
                <a:cs typeface="Arial" panose="020B0604020202020204" pitchFamily="34" charset="0"/>
              </a:rPr>
              <a:t>Simcock</a:t>
            </a:r>
            <a:r>
              <a:rPr lang="en-US" sz="1400" dirty="0">
                <a:latin typeface="Arial" panose="020B0604020202020204" pitchFamily="34" charset="0"/>
                <a:cs typeface="Arial" panose="020B0604020202020204" pitchFamily="34" charset="0"/>
              </a:rPr>
              <a:t>, N., </a:t>
            </a:r>
            <a:r>
              <a:rPr lang="en-US" sz="1400" dirty="0" err="1">
                <a:latin typeface="Arial" panose="020B0604020202020204" pitchFamily="34" charset="0"/>
                <a:cs typeface="Arial" panose="020B0604020202020204" pitchFamily="34" charset="0"/>
              </a:rPr>
              <a:t>Stirling</a:t>
            </a:r>
            <a:r>
              <a:rPr lang="en-US" sz="1400" dirty="0">
                <a:latin typeface="Arial" panose="020B0604020202020204" pitchFamily="34" charset="0"/>
                <a:cs typeface="Arial" panose="020B0604020202020204" pitchFamily="34" charset="0"/>
              </a:rPr>
              <a:t>, A. and Walker, G. (2015)</a:t>
            </a:r>
            <a:r>
              <a:rPr lang="en-US" sz="1400" b="1"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Community resilience to climate change: an evidence review </a:t>
            </a:r>
            <a:r>
              <a:rPr lang="en-US" sz="1400" dirty="0">
                <a:latin typeface="Arial" panose="020B0604020202020204" pitchFamily="34" charset="0"/>
                <a:cs typeface="Arial" panose="020B0604020202020204" pitchFamily="34" charset="0"/>
              </a:rPr>
              <a:t>The Joseph </a:t>
            </a:r>
            <a:r>
              <a:rPr lang="en-US" sz="1400" dirty="0" err="1">
                <a:latin typeface="Arial" panose="020B0604020202020204" pitchFamily="34" charset="0"/>
                <a:cs typeface="Arial" panose="020B0604020202020204" pitchFamily="34" charset="0"/>
              </a:rPr>
              <a:t>Rowntree</a:t>
            </a:r>
            <a:r>
              <a:rPr lang="en-US" sz="1400" dirty="0">
                <a:latin typeface="Arial" panose="020B0604020202020204" pitchFamily="34" charset="0"/>
                <a:cs typeface="Arial" panose="020B0604020202020204" pitchFamily="34" charset="0"/>
              </a:rPr>
              <a:t> Foundation</a:t>
            </a:r>
          </a:p>
          <a:p>
            <a:pPr marL="0" indent="0">
              <a:buNone/>
            </a:pPr>
            <a:r>
              <a:rPr lang="en-GB" sz="1400" dirty="0">
                <a:latin typeface="Arial" panose="020B0604020202020204" pitchFamily="34" charset="0"/>
                <a:cs typeface="Arial" panose="020B0604020202020204" pitchFamily="34" charset="0"/>
              </a:rPr>
              <a:t>The Wales We Want, (2015) </a:t>
            </a:r>
            <a:r>
              <a:rPr lang="en-GB" sz="1400" i="1" dirty="0">
                <a:latin typeface="Arial" panose="020B0604020202020204" pitchFamily="34" charset="0"/>
                <a:cs typeface="Arial" panose="020B0604020202020204" pitchFamily="34" charset="0"/>
              </a:rPr>
              <a:t> The Wellbeing and Future Generations Wales Act </a:t>
            </a:r>
            <a:r>
              <a:rPr lang="en-GB" sz="1400" dirty="0">
                <a:latin typeface="Arial" panose="020B0604020202020204" pitchFamily="34" charset="0"/>
                <a:cs typeface="Arial" panose="020B0604020202020204" pitchFamily="34" charset="0"/>
                <a:hlinkClick r:id="rId3"/>
              </a:rPr>
              <a:t>http://thewaleswewant.co.uk/about/well-being-future-generations-wales-act-2015</a:t>
            </a:r>
            <a:r>
              <a:rPr lang="en-GB" sz="1400" dirty="0">
                <a:latin typeface="Arial" panose="020B0604020202020204" pitchFamily="34" charset="0"/>
                <a:cs typeface="Arial" panose="020B0604020202020204" pitchFamily="34" charset="0"/>
              </a:rPr>
              <a:t> [accessed 01 December 2019]</a:t>
            </a:r>
          </a:p>
          <a:p>
            <a:pPr marL="0" indent="0">
              <a:buNone/>
            </a:pPr>
            <a:r>
              <a:rPr lang="en-GB" sz="1400" dirty="0">
                <a:latin typeface="Arial" panose="020B0604020202020204" pitchFamily="34" charset="0"/>
                <a:cs typeface="Arial" panose="020B0604020202020204" pitchFamily="34" charset="0"/>
              </a:rPr>
              <a:t>World Commission on Environment and Development (1987). </a:t>
            </a:r>
            <a:r>
              <a:rPr lang="en-GB" sz="1400" i="1" dirty="0">
                <a:latin typeface="Arial" panose="020B0604020202020204" pitchFamily="34" charset="0"/>
                <a:cs typeface="Arial" panose="020B0604020202020204" pitchFamily="34" charset="0"/>
              </a:rPr>
              <a:t>Our common future.</a:t>
            </a:r>
            <a:r>
              <a:rPr lang="en-GB" sz="1400" dirty="0">
                <a:latin typeface="Arial" panose="020B0604020202020204" pitchFamily="34" charset="0"/>
                <a:cs typeface="Arial" panose="020B0604020202020204" pitchFamily="34" charset="0"/>
              </a:rPr>
              <a:t> Oxford: Oxford University Press</a:t>
            </a:r>
          </a:p>
          <a:p>
            <a:pPr marL="0" indent="0">
              <a:buNone/>
            </a:pPr>
            <a:endParaRPr lang="en-US" sz="1800" i="1" dirty="0"/>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1561318523"/>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POLL_EMBED_ID" val="d63e3564-1d0e-4585-a89f-f9f37d563b02"/>
</p:tagLst>
</file>

<file path=ppt/tags/tag2.xml><?xml version="1.0" encoding="utf-8"?>
<p:tagLst xmlns:a="http://schemas.openxmlformats.org/drawingml/2006/main" xmlns:r="http://schemas.openxmlformats.org/officeDocument/2006/relationships" xmlns:p="http://schemas.openxmlformats.org/presentationml/2006/main">
  <p:tag name="__PE_POLL_EMBED_ID" val="79bb2644-d7fb-4ce6-87d3-c97405f935d3"/>
</p:tagLst>
</file>

<file path=ppt/tags/tag3.xml><?xml version="1.0" encoding="utf-8"?>
<p:tagLst xmlns:a="http://schemas.openxmlformats.org/drawingml/2006/main" xmlns:r="http://schemas.openxmlformats.org/officeDocument/2006/relationships" xmlns:p="http://schemas.openxmlformats.org/presentationml/2006/main">
  <p:tag name="__PE_POLL_EMBED_ID" val="a6b540c1-5d6c-4bb8-b715-3b4faf616855"/>
</p:tagLst>
</file>

<file path=ppt/tags/tag4.xml><?xml version="1.0" encoding="utf-8"?>
<p:tagLst xmlns:a="http://schemas.openxmlformats.org/drawingml/2006/main" xmlns:r="http://schemas.openxmlformats.org/officeDocument/2006/relationships" xmlns:p="http://schemas.openxmlformats.org/presentationml/2006/main">
  <p:tag name="__PE_POLL_EMBED_ID" val="c7b1488c-bc19-4fc2-ba6a-4a828033ab1e"/>
</p:tagLst>
</file>

<file path=ppt/tags/tag5.xml><?xml version="1.0" encoding="utf-8"?>
<p:tagLst xmlns:a="http://schemas.openxmlformats.org/drawingml/2006/main" xmlns:r="http://schemas.openxmlformats.org/officeDocument/2006/relationships" xmlns:p="http://schemas.openxmlformats.org/presentationml/2006/main">
  <p:tag name="__PE_POLL_EMBED_ID" val="f1c482ef-3896-4a43-8eed-876e465e9c0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2210</TotalTime>
  <Words>2678</Words>
  <Application>Microsoft Office PowerPoint</Application>
  <PresentationFormat>Widescreen</PresentationFormat>
  <Paragraphs>181</Paragraphs>
  <Slides>39</Slides>
  <Notes>5</Notes>
  <HiddenSlides>1</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39</vt:i4>
      </vt:variant>
    </vt:vector>
  </HeadingPairs>
  <TitlesOfParts>
    <vt:vector size="49" baseType="lpstr">
      <vt:lpstr>Arial</vt:lpstr>
      <vt:lpstr>Arial Unicode MS</vt:lpstr>
      <vt:lpstr>Calibri</vt:lpstr>
      <vt:lpstr>Calibri Light</vt:lpstr>
      <vt:lpstr>Century Gothic</vt:lpstr>
      <vt:lpstr>Symbol</vt:lpstr>
      <vt:lpstr>Times New Roman</vt:lpstr>
      <vt:lpstr>Wingdings 3</vt:lpstr>
      <vt:lpstr>Office Theme</vt:lpstr>
      <vt:lpstr>Wisp</vt:lpstr>
      <vt:lpstr>PowerPoint Presentation</vt:lpstr>
      <vt:lpstr>Content</vt:lpstr>
      <vt:lpstr>PowerPoint Presentation</vt:lpstr>
      <vt:lpstr>PowerPoint Presentation</vt:lpstr>
      <vt:lpstr>PowerPoint Presentation</vt:lpstr>
      <vt:lpstr>PowerPoint Presentation</vt:lpstr>
      <vt:lpstr>PowerPoint Presentation</vt:lpstr>
      <vt:lpstr>From Sustainability to Wellbeing</vt:lpstr>
      <vt:lpstr>PowerPoint Presentation</vt:lpstr>
      <vt:lpstr>PowerPoint Presentation</vt:lpstr>
      <vt:lpstr>PowerPoint Presentation</vt:lpstr>
      <vt:lpstr>What is Wellbeing? </vt:lpstr>
      <vt:lpstr>PowerPoint Presentation</vt:lpstr>
      <vt:lpstr>Well-being of Future Generations (Wales) Act (2015)</vt:lpstr>
      <vt:lpstr>The Act puts in place seven well-being goals. </vt:lpstr>
      <vt:lpstr>How might outdoor adventure journeys meet the seven well-being goals (approaches, venues, content, and activities)?</vt:lpstr>
      <vt:lpstr>Resilience: the capacity to cope with risk and uncertainty</vt:lpstr>
      <vt:lpstr>PowerPoint Presentation</vt:lpstr>
      <vt:lpstr>PowerPoint Presentation</vt:lpstr>
      <vt:lpstr>PowerPoint Presentation</vt:lpstr>
      <vt:lpstr>Prosperity</vt:lpstr>
      <vt:lpstr>Capabilities Approach (Sen, 1999)</vt:lpstr>
      <vt:lpstr>Ryan and Deci (2000)  “Self-determination theory and the facilitation of intrinsic motivation, social development, and well-being”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assessment….</vt:lpstr>
      <vt:lpstr>Final task for today…</vt:lpstr>
      <vt:lpstr>Epicurus (341-270bc)</vt:lpstr>
      <vt:lpstr>Further reading</vt:lpstr>
      <vt:lpstr>PowerPoint Presentation</vt:lpstr>
      <vt:lpstr>References </vt:lpstr>
      <vt:lpstr>References continued…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focus for your journey</dc:title>
  <dc:creator>Graham Harvey</dc:creator>
  <cp:lastModifiedBy>Graham Harvey</cp:lastModifiedBy>
  <cp:revision>41</cp:revision>
  <dcterms:created xsi:type="dcterms:W3CDTF">2021-02-18T22:38:24Z</dcterms:created>
  <dcterms:modified xsi:type="dcterms:W3CDTF">2021-02-25T00:15:10Z</dcterms:modified>
</cp:coreProperties>
</file>