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59" r:id="rId5"/>
    <p:sldId id="260" r:id="rId6"/>
    <p:sldId id="261" r:id="rId7"/>
    <p:sldId id="262" r:id="rId8"/>
    <p:sldId id="263" r:id="rId9"/>
    <p:sldId id="264" r:id="rId10"/>
    <p:sldId id="284" r:id="rId11"/>
    <p:sldId id="285" r:id="rId12"/>
    <p:sldId id="269" r:id="rId13"/>
    <p:sldId id="270" r:id="rId14"/>
    <p:sldId id="287" r:id="rId15"/>
    <p:sldId id="271" r:id="rId16"/>
    <p:sldId id="272" r:id="rId17"/>
    <p:sldId id="286" r:id="rId18"/>
    <p:sldId id="273" r:id="rId19"/>
    <p:sldId id="288" r:id="rId20"/>
    <p:sldId id="274" r:id="rId21"/>
    <p:sldId id="289" r:id="rId22"/>
    <p:sldId id="276" r:id="rId23"/>
    <p:sldId id="277" r:id="rId24"/>
    <p:sldId id="278" r:id="rId25"/>
    <p:sldId id="279" r:id="rId26"/>
    <p:sldId id="28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CD17343B-8CD0-4B44-B560-4312F2678967}" type="datetimeFigureOut">
              <a:rPr lang="en-US" smtClean="0"/>
              <a:pPr/>
              <a:t>3/19/2015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CD17343B-8CD0-4B44-B560-4312F2678967}" type="datetimeFigureOut">
              <a:rPr lang="en-US" smtClean="0"/>
              <a:pPr/>
              <a:t>3/19/2015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17343B-8CD0-4B44-B560-4312F2678967}" type="datetimeFigureOut">
              <a:rPr lang="en-US" smtClean="0"/>
              <a:pPr/>
              <a:t>3/19/2015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CD17343B-8CD0-4B44-B560-4312F2678967}" type="datetimeFigureOut">
              <a:rPr lang="en-US" smtClean="0"/>
              <a:pPr/>
              <a:t>3/19/2015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CD17343B-8CD0-4B44-B560-4312F2678967}" type="datetimeFigureOut">
              <a:rPr lang="en-US" smtClean="0"/>
              <a:pPr/>
              <a:t>3/19/2015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CD17343B-8CD0-4B44-B560-4312F2678967}" type="datetimeFigureOut">
              <a:rPr lang="en-US" smtClean="0"/>
              <a:pPr/>
              <a:t>3/19/2015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17343B-8CD0-4B44-B560-4312F2678967}" type="datetimeFigureOut">
              <a:rPr lang="en-US" smtClean="0"/>
              <a:pPr/>
              <a:t>3/19/2015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17343B-8CD0-4B44-B560-4312F2678967}" type="datetimeFigureOut">
              <a:rPr lang="en-US" smtClean="0"/>
              <a:pPr/>
              <a:t>3/19/2015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17343B-8CD0-4B44-B560-4312F2678967}" type="datetimeFigureOut">
              <a:rPr lang="en-US" smtClean="0"/>
              <a:pPr/>
              <a:t>3/19/2015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CD17343B-8CD0-4B44-B560-4312F2678967}" type="datetimeFigureOut">
              <a:rPr lang="en-US" smtClean="0"/>
              <a:pPr/>
              <a:t>3/19/2015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CD17343B-8CD0-4B44-B560-4312F2678967}" type="datetimeFigureOut">
              <a:rPr lang="en-US" smtClean="0"/>
              <a:pPr/>
              <a:t>3/19/2015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DF36D7A-210F-4932-BCD4-35E991A3F62A}"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17343B-8CD0-4B44-B560-4312F2678967}" type="datetimeFigureOut">
              <a:rPr lang="en-US" smtClean="0"/>
              <a:pPr/>
              <a:t>3/19/2015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F36D7A-210F-4932-BCD4-35E991A3F62A}"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effectLst>
                  <a:outerShdw blurRad="38100" dist="38100" dir="2700000" algn="tl">
                    <a:srgbClr val="000000">
                      <a:alpha val="43137"/>
                    </a:srgbClr>
                  </a:outerShdw>
                </a:effectLst>
              </a:rPr>
              <a:t>Strategies for promoting Health</a:t>
            </a:r>
            <a:endParaRPr lang="en-AU"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lstStyle/>
          <a:p>
            <a:r>
              <a:rPr lang="en-AU" dirty="0"/>
              <a:t>* What strategies help to </a:t>
            </a:r>
            <a:r>
              <a:rPr lang="en-AU" dirty="0" smtClean="0"/>
              <a:t>promote the </a:t>
            </a:r>
            <a:r>
              <a:rPr lang="en-AU" dirty="0"/>
              <a:t>health </a:t>
            </a:r>
            <a:r>
              <a:rPr lang="en-AU" dirty="0" smtClean="0"/>
              <a:t>of individuals</a:t>
            </a:r>
            <a:r>
              <a:rPr lang="en-AU" dirty="0"/>
              <a:t>?</a:t>
            </a:r>
          </a:p>
        </p:txBody>
      </p:sp>
      <p:pic>
        <p:nvPicPr>
          <p:cNvPr id="4098" name="Picture 2" descr="C:\Users\Grant\Pictures\nejron080600153.jpg"/>
          <p:cNvPicPr>
            <a:picLocks noChangeAspect="1" noChangeArrowheads="1"/>
          </p:cNvPicPr>
          <p:nvPr/>
        </p:nvPicPr>
        <p:blipFill>
          <a:blip r:embed="rId2" cstate="print"/>
          <a:srcRect/>
          <a:stretch>
            <a:fillRect/>
          </a:stretch>
        </p:blipFill>
        <p:spPr bwMode="auto">
          <a:xfrm>
            <a:off x="1142976" y="571480"/>
            <a:ext cx="1076325" cy="1600200"/>
          </a:xfrm>
          <a:prstGeom prst="rect">
            <a:avLst/>
          </a:prstGeom>
          <a:noFill/>
        </p:spPr>
      </p:pic>
      <p:pic>
        <p:nvPicPr>
          <p:cNvPr id="4099" name="Picture 3" descr="C:\Users\Grant\Pictures\andresr090300473.jpg"/>
          <p:cNvPicPr>
            <a:picLocks noChangeAspect="1" noChangeArrowheads="1"/>
          </p:cNvPicPr>
          <p:nvPr/>
        </p:nvPicPr>
        <p:blipFill>
          <a:blip r:embed="rId3" cstate="print"/>
          <a:srcRect/>
          <a:stretch>
            <a:fillRect/>
          </a:stretch>
        </p:blipFill>
        <p:spPr bwMode="auto">
          <a:xfrm>
            <a:off x="6858016" y="571480"/>
            <a:ext cx="1076325" cy="16002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effectLst>
                  <a:outerShdw blurRad="38100" dist="38100" dir="2700000" algn="tl">
                    <a:srgbClr val="000000">
                      <a:alpha val="43137"/>
                    </a:srgbClr>
                  </a:outerShdw>
                </a:effectLst>
              </a:rPr>
              <a:t>What is health promotion?</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fontScale="85000" lnSpcReduction="20000"/>
          </a:bodyPr>
          <a:lstStyle/>
          <a:p>
            <a:pPr>
              <a:buNone/>
            </a:pPr>
            <a:r>
              <a:rPr lang="en-AU" dirty="0" smtClean="0"/>
              <a:t>     Health </a:t>
            </a:r>
            <a:r>
              <a:rPr lang="en-AU" dirty="0"/>
              <a:t>promotion is the process that enables people to improve or have greater control over </a:t>
            </a:r>
            <a:r>
              <a:rPr lang="en-AU" dirty="0" smtClean="0"/>
              <a:t>their health</a:t>
            </a:r>
            <a:r>
              <a:rPr lang="en-AU" dirty="0"/>
              <a:t>. </a:t>
            </a:r>
            <a:endParaRPr lang="en-AU" dirty="0" smtClean="0"/>
          </a:p>
          <a:p>
            <a:pPr>
              <a:buNone/>
            </a:pPr>
            <a:r>
              <a:rPr lang="en-AU" dirty="0"/>
              <a:t> </a:t>
            </a:r>
            <a:r>
              <a:rPr lang="en-AU" dirty="0" smtClean="0"/>
              <a:t>    The </a:t>
            </a:r>
            <a:r>
              <a:rPr lang="en-AU" dirty="0"/>
              <a:t>aim of health promotion is to help an individual or group reach a state of </a:t>
            </a:r>
            <a:r>
              <a:rPr lang="en-AU" dirty="0" smtClean="0"/>
              <a:t>complete physical</a:t>
            </a:r>
            <a:r>
              <a:rPr lang="en-AU" dirty="0"/>
              <a:t>, mental and social well-being. It involves an individual or group being able to:</a:t>
            </a:r>
          </a:p>
          <a:p>
            <a:pPr>
              <a:buNone/>
            </a:pPr>
            <a:r>
              <a:rPr lang="en-AU" dirty="0"/>
              <a:t>• identify and realise aspirations</a:t>
            </a:r>
          </a:p>
          <a:p>
            <a:pPr>
              <a:buNone/>
            </a:pPr>
            <a:r>
              <a:rPr lang="en-AU" dirty="0"/>
              <a:t>• satisfy needs</a:t>
            </a:r>
          </a:p>
          <a:p>
            <a:pPr>
              <a:buNone/>
            </a:pPr>
            <a:r>
              <a:rPr lang="en-AU" dirty="0"/>
              <a:t>• change with the environment.</a:t>
            </a:r>
          </a:p>
          <a:p>
            <a:pPr>
              <a:buNone/>
            </a:pPr>
            <a:r>
              <a:rPr lang="en-AU" dirty="0" smtClean="0"/>
              <a:t>     Health </a:t>
            </a:r>
            <a:r>
              <a:rPr lang="en-AU" dirty="0"/>
              <a:t>promotion makes it possible for people to </a:t>
            </a:r>
            <a:r>
              <a:rPr lang="en-AU" dirty="0" smtClean="0"/>
              <a:t>increase control </a:t>
            </a:r>
            <a:r>
              <a:rPr lang="en-AU" dirty="0"/>
              <a:t>over the determinants </a:t>
            </a:r>
            <a:r>
              <a:rPr lang="en-AU" dirty="0" smtClean="0"/>
              <a:t>of  health </a:t>
            </a:r>
            <a:r>
              <a:rPr lang="en-AU" dirty="0"/>
              <a:t>and thereby improve their health.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3357554" y="2643182"/>
            <a:ext cx="1285884"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smtClean="0"/>
              <a:t>Health </a:t>
            </a:r>
          </a:p>
          <a:p>
            <a:pPr algn="ctr"/>
            <a:r>
              <a:rPr lang="en-AU" dirty="0" smtClean="0"/>
              <a:t>Promotion</a:t>
            </a:r>
            <a:endParaRPr lang="en-AU" dirty="0"/>
          </a:p>
        </p:txBody>
      </p:sp>
      <p:cxnSp>
        <p:nvCxnSpPr>
          <p:cNvPr id="9" name="Straight Connector 8"/>
          <p:cNvCxnSpPr>
            <a:stCxn id="7" idx="0"/>
          </p:cNvCxnSpPr>
          <p:nvPr/>
        </p:nvCxnSpPr>
        <p:spPr>
          <a:xfrm rot="5400000" flipH="1" flipV="1">
            <a:off x="3607587" y="2250273"/>
            <a:ext cx="78581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0800000">
            <a:off x="2500298" y="2000240"/>
            <a:ext cx="928694" cy="7143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7" idx="1"/>
          </p:cNvCxnSpPr>
          <p:nvPr/>
        </p:nvCxnSpPr>
        <p:spPr>
          <a:xfrm rot="10800000">
            <a:off x="2357422" y="3071813"/>
            <a:ext cx="1000132" cy="3571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flipV="1">
            <a:off x="2643174" y="3571876"/>
            <a:ext cx="714380" cy="6429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4572000" y="2071678"/>
            <a:ext cx="714380" cy="6429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7" idx="3"/>
          </p:cNvCxnSpPr>
          <p:nvPr/>
        </p:nvCxnSpPr>
        <p:spPr>
          <a:xfrm flipV="1">
            <a:off x="4643438" y="3071811"/>
            <a:ext cx="1143008" cy="3571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643438" y="3571876"/>
            <a:ext cx="785818" cy="714380"/>
          </a:xfrm>
          <a:prstGeom prst="line">
            <a:avLst/>
          </a:prstGeom>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5214942" y="1214422"/>
            <a:ext cx="150019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Environmental health e.g. Reusable bags</a:t>
            </a:r>
            <a:endParaRPr lang="en-AU" sz="1200" dirty="0"/>
          </a:p>
        </p:txBody>
      </p:sp>
      <p:sp>
        <p:nvSpPr>
          <p:cNvPr id="31" name="Rounded Rectangle 30"/>
          <p:cNvSpPr/>
          <p:nvPr/>
        </p:nvSpPr>
        <p:spPr>
          <a:xfrm>
            <a:off x="3214678" y="928670"/>
            <a:ext cx="150019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Community-based Work </a:t>
            </a:r>
          </a:p>
          <a:p>
            <a:pPr algn="ctr"/>
            <a:r>
              <a:rPr lang="en-AU" sz="1200" dirty="0" smtClean="0"/>
              <a:t>e.g. community transport</a:t>
            </a:r>
            <a:endParaRPr lang="en-AU" sz="1200" dirty="0"/>
          </a:p>
        </p:txBody>
      </p:sp>
      <p:sp>
        <p:nvSpPr>
          <p:cNvPr id="33" name="Rounded Rectangle 32"/>
          <p:cNvSpPr/>
          <p:nvPr/>
        </p:nvSpPr>
        <p:spPr>
          <a:xfrm>
            <a:off x="928662" y="1214422"/>
            <a:ext cx="162878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Preventative Health services e.g. breast cancer screening</a:t>
            </a:r>
            <a:endParaRPr lang="en-AU" sz="1200" dirty="0"/>
          </a:p>
        </p:txBody>
      </p:sp>
      <p:sp>
        <p:nvSpPr>
          <p:cNvPr id="34" name="Rounded Rectangle 33"/>
          <p:cNvSpPr/>
          <p:nvPr/>
        </p:nvSpPr>
        <p:spPr>
          <a:xfrm>
            <a:off x="928662" y="2571744"/>
            <a:ext cx="1485904"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Organisational  Development e.g. health promoting schools</a:t>
            </a:r>
            <a:endParaRPr lang="en-AU" sz="1200" dirty="0"/>
          </a:p>
        </p:txBody>
      </p:sp>
      <p:sp>
        <p:nvSpPr>
          <p:cNvPr id="35" name="Rounded Rectangle 34"/>
          <p:cNvSpPr/>
          <p:nvPr/>
        </p:nvSpPr>
        <p:spPr>
          <a:xfrm>
            <a:off x="1071538" y="4143380"/>
            <a:ext cx="162878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Public Policies</a:t>
            </a:r>
          </a:p>
          <a:p>
            <a:pPr algn="ctr"/>
            <a:r>
              <a:rPr lang="en-AU" sz="1200" dirty="0"/>
              <a:t>e</a:t>
            </a:r>
            <a:r>
              <a:rPr lang="en-AU" sz="1200" dirty="0" smtClean="0"/>
              <a:t>.g. Banning smoking in restaurants, pubs and clubs</a:t>
            </a:r>
            <a:endParaRPr lang="en-AU" sz="1200" dirty="0"/>
          </a:p>
        </p:txBody>
      </p:sp>
      <p:sp>
        <p:nvSpPr>
          <p:cNvPr id="36" name="Rounded Rectangle 35"/>
          <p:cNvSpPr/>
          <p:nvPr/>
        </p:nvSpPr>
        <p:spPr>
          <a:xfrm>
            <a:off x="5786446" y="2571744"/>
            <a:ext cx="1571636"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Health education e.g. Sexual health and drug education in schools</a:t>
            </a:r>
            <a:endParaRPr lang="en-AU" sz="1200" dirty="0"/>
          </a:p>
        </p:txBody>
      </p:sp>
      <p:sp>
        <p:nvSpPr>
          <p:cNvPr id="37" name="Rounded Rectangle 36"/>
          <p:cNvSpPr/>
          <p:nvPr/>
        </p:nvSpPr>
        <p:spPr>
          <a:xfrm>
            <a:off x="5429256" y="4214818"/>
            <a:ext cx="1571636"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Economic</a:t>
            </a:r>
            <a:r>
              <a:rPr lang="en-AU" dirty="0" smtClean="0"/>
              <a:t> </a:t>
            </a:r>
            <a:r>
              <a:rPr lang="en-AU" sz="1200" dirty="0" smtClean="0"/>
              <a:t>regulatory activities e.g. Restrictions on the sale of alcohol</a:t>
            </a:r>
            <a:endParaRPr lang="en-AU" sz="1200" dirty="0"/>
          </a:p>
        </p:txBody>
      </p:sp>
      <p:sp>
        <p:nvSpPr>
          <p:cNvPr id="26" name="Title 25"/>
          <p:cNvSpPr>
            <a:spLocks noGrp="1"/>
          </p:cNvSpPr>
          <p:nvPr>
            <p:ph type="title"/>
          </p:nvPr>
        </p:nvSpPr>
        <p:spPr>
          <a:xfrm>
            <a:off x="457200" y="5286388"/>
            <a:ext cx="8229600" cy="1214446"/>
          </a:xfrm>
        </p:spPr>
        <p:txBody>
          <a:bodyPr>
            <a:normAutofit fontScale="90000"/>
          </a:bodyPr>
          <a:lstStyle/>
          <a:p>
            <a:r>
              <a:rPr lang="en-AU" b="1" dirty="0">
                <a:effectLst>
                  <a:outerShdw blurRad="38100" dist="38100" dir="2700000" algn="tl">
                    <a:srgbClr val="000000">
                      <a:alpha val="43137"/>
                    </a:srgbClr>
                  </a:outerShdw>
                </a:effectLst>
              </a:rPr>
              <a:t>Figure 3.1 Health promotion encompasses a range of activities</a:t>
            </a:r>
            <a:endParaRPr lang="en-AU" dirty="0">
              <a:effectLst>
                <a:outerShdw blurRad="38100" dist="38100" dir="2700000" algn="tl">
                  <a:srgbClr val="000000">
                    <a:alpha val="43137"/>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b="1" dirty="0">
                <a:effectLst>
                  <a:outerShdw blurRad="38100" dist="38100" dir="2700000" algn="tl">
                    <a:srgbClr val="000000">
                      <a:alpha val="43137"/>
                    </a:srgbClr>
                  </a:outerShdw>
                </a:effectLst>
              </a:rPr>
              <a:t>Responsibility for health promotion</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buNone/>
            </a:pPr>
            <a:r>
              <a:rPr lang="en-AU" sz="2400" dirty="0" smtClean="0"/>
              <a:t>     Health </a:t>
            </a:r>
            <a:r>
              <a:rPr lang="en-AU" sz="2400" dirty="0"/>
              <a:t>promotion is not just the responsibility of the </a:t>
            </a:r>
            <a:r>
              <a:rPr lang="en-AU" sz="2400" dirty="0" smtClean="0"/>
              <a:t>health   sector</a:t>
            </a:r>
            <a:r>
              <a:rPr lang="en-AU" sz="2400" dirty="0"/>
              <a:t>. The responsibility is </a:t>
            </a:r>
            <a:r>
              <a:rPr lang="en-AU" sz="2400" dirty="0" smtClean="0"/>
              <a:t>shared among </a:t>
            </a:r>
            <a:r>
              <a:rPr lang="en-AU" sz="2400" dirty="0"/>
              <a:t>individuals, community groups/schools, health professionals, health service </a:t>
            </a:r>
            <a:r>
              <a:rPr lang="en-AU" sz="2400" dirty="0" smtClean="0"/>
              <a:t>institutions and </a:t>
            </a:r>
            <a:r>
              <a:rPr lang="en-AU" sz="2400" dirty="0"/>
              <a:t>governments. They must work together to provide a health care system that promotes health.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effectLst>
                  <a:outerShdw blurRad="38100" dist="38100" dir="2700000" algn="tl">
                    <a:srgbClr val="000000">
                      <a:alpha val="43137"/>
                    </a:srgbClr>
                  </a:outerShdw>
                </a:effectLst>
              </a:rPr>
              <a:t>Individuals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AU" dirty="0" smtClean="0"/>
              <a:t>   Health </a:t>
            </a:r>
            <a:r>
              <a:rPr lang="en-AU" dirty="0"/>
              <a:t>is created and experienced by </a:t>
            </a:r>
            <a:r>
              <a:rPr lang="en-AU" dirty="0" smtClean="0"/>
              <a:t>people within </a:t>
            </a:r>
            <a:r>
              <a:rPr lang="en-AU" dirty="0"/>
              <a:t>the settings of their everyday life; where </a:t>
            </a:r>
            <a:r>
              <a:rPr lang="en-AU" dirty="0" smtClean="0"/>
              <a:t>they learn</a:t>
            </a:r>
            <a:r>
              <a:rPr lang="en-AU" dirty="0"/>
              <a:t>, </a:t>
            </a:r>
            <a:r>
              <a:rPr lang="en-AU" dirty="0" smtClean="0"/>
              <a:t>work</a:t>
            </a:r>
            <a:r>
              <a:rPr lang="en-AU" dirty="0"/>
              <a:t> </a:t>
            </a:r>
            <a:r>
              <a:rPr lang="en-AU" dirty="0" smtClean="0"/>
              <a:t>and</a:t>
            </a:r>
            <a:r>
              <a:rPr lang="en-AU" dirty="0" smtClean="0"/>
              <a:t> play. </a:t>
            </a:r>
            <a:endParaRPr lang="en-AU" dirty="0"/>
          </a:p>
          <a:p>
            <a:pPr>
              <a:buNone/>
            </a:pPr>
            <a:endParaRPr lang="en-AU" dirty="0" smtClean="0"/>
          </a:p>
          <a:p>
            <a:r>
              <a:rPr lang="en-AU" dirty="0"/>
              <a:t>Health </a:t>
            </a:r>
            <a:r>
              <a:rPr lang="en-AU" dirty="0" smtClean="0"/>
              <a:t>promotion includes </a:t>
            </a:r>
            <a:r>
              <a:rPr lang="en-AU" dirty="0"/>
              <a:t>and encourages individual responsibility and action.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smtClean="0">
                <a:effectLst>
                  <a:outerShdw blurRad="38100" dist="38100" dir="2700000" algn="tl">
                    <a:srgbClr val="000000">
                      <a:alpha val="43137"/>
                    </a:srgbClr>
                  </a:outerShdw>
                </a:effectLst>
              </a:rPr>
              <a:t>Community groups/schools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00200"/>
            <a:ext cx="8229600" cy="5114948"/>
          </a:xfrm>
        </p:spPr>
        <p:txBody>
          <a:bodyPr>
            <a:normAutofit/>
          </a:bodyPr>
          <a:lstStyle/>
          <a:p>
            <a:r>
              <a:rPr lang="en-AU" sz="2400" dirty="0" smtClean="0"/>
              <a:t>Community health programs may have targets on varying scales. They may be directed </a:t>
            </a:r>
            <a:r>
              <a:rPr lang="en-AU" sz="2400" dirty="0" smtClean="0"/>
              <a:t>at  </a:t>
            </a:r>
            <a:r>
              <a:rPr lang="en-AU" sz="2400" dirty="0" smtClean="0"/>
              <a:t>individuals, local communities, </a:t>
            </a:r>
            <a:r>
              <a:rPr lang="en-AU" sz="2400" dirty="0" smtClean="0"/>
              <a:t>or </a:t>
            </a:r>
            <a:r>
              <a:rPr lang="en-AU" sz="2400" dirty="0" smtClean="0"/>
              <a:t>the entire country.</a:t>
            </a:r>
          </a:p>
          <a:p>
            <a:r>
              <a:rPr lang="en-AU" sz="2400" dirty="0" smtClean="0"/>
              <a:t>Health information is provided to the general public through the mass media.</a:t>
            </a:r>
          </a:p>
          <a:p>
            <a:r>
              <a:rPr lang="en-AU" sz="2400" dirty="0" smtClean="0"/>
              <a:t>Schools </a:t>
            </a:r>
            <a:r>
              <a:rPr lang="en-AU" sz="2400" dirty="0" smtClean="0"/>
              <a:t>have </a:t>
            </a:r>
            <a:r>
              <a:rPr lang="en-AU" sz="2400" dirty="0"/>
              <a:t>an </a:t>
            </a:r>
            <a:r>
              <a:rPr lang="en-AU" sz="2400" dirty="0" smtClean="0"/>
              <a:t>important role </a:t>
            </a:r>
            <a:r>
              <a:rPr lang="en-AU" sz="2400" dirty="0"/>
              <a:t>in health </a:t>
            </a:r>
            <a:r>
              <a:rPr lang="en-AU" sz="2400" dirty="0" smtClean="0"/>
              <a:t>promotion with  health </a:t>
            </a:r>
            <a:r>
              <a:rPr lang="en-AU" sz="2400" dirty="0"/>
              <a:t>education and personal </a:t>
            </a:r>
            <a:r>
              <a:rPr lang="en-AU" sz="2400" dirty="0" smtClean="0"/>
              <a:t>development  </a:t>
            </a:r>
            <a:r>
              <a:rPr lang="en-AU" sz="2400" dirty="0"/>
              <a:t>important parts of the school </a:t>
            </a:r>
            <a:r>
              <a:rPr lang="en-AU" sz="2400" dirty="0" smtClean="0"/>
              <a:t>curriculum </a:t>
            </a:r>
            <a:r>
              <a:rPr lang="en-AU" sz="2400" dirty="0" err="1" smtClean="0"/>
              <a:t>eg</a:t>
            </a:r>
            <a:r>
              <a:rPr lang="en-AU" sz="2400" dirty="0" smtClean="0"/>
              <a:t>. sun </a:t>
            </a:r>
            <a:r>
              <a:rPr lang="en-AU" sz="2400" dirty="0"/>
              <a:t>protection in the </a:t>
            </a:r>
            <a:r>
              <a:rPr lang="en-AU" sz="2400" dirty="0" smtClean="0"/>
              <a:t>playground.</a:t>
            </a:r>
            <a:endParaRPr lang="en-AU"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effectLst>
                  <a:outerShdw blurRad="38100" dist="38100" dir="2700000" algn="tl">
                    <a:srgbClr val="000000">
                      <a:alpha val="43137"/>
                    </a:srgbClr>
                  </a:outerShdw>
                </a:effectLst>
              </a:rPr>
              <a:t>Non-government organisations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buNone/>
            </a:pPr>
            <a:r>
              <a:rPr lang="en-AU" dirty="0" smtClean="0"/>
              <a:t>    Non-government </a:t>
            </a:r>
            <a:r>
              <a:rPr lang="en-AU" dirty="0"/>
              <a:t>and professional organisations play an important role in </a:t>
            </a:r>
            <a:r>
              <a:rPr lang="en-AU" dirty="0" smtClean="0"/>
              <a:t>community education</a:t>
            </a:r>
            <a:r>
              <a:rPr lang="en-AU" dirty="0"/>
              <a:t>, providing health services, research, workforce development and </a:t>
            </a:r>
            <a:r>
              <a:rPr lang="en-AU" dirty="0" smtClean="0"/>
              <a:t>political advocacy</a:t>
            </a:r>
            <a:r>
              <a:rPr lang="en-AU" dirty="0"/>
              <a:t>.</a:t>
            </a:r>
            <a:r>
              <a:rPr lang="en-AU" b="1" dirty="0"/>
              <a:t> </a:t>
            </a:r>
            <a:r>
              <a:rPr lang="en-AU" dirty="0"/>
              <a:t>Non-government organisations (NGOs) include large </a:t>
            </a:r>
            <a:r>
              <a:rPr lang="en-AU" dirty="0" smtClean="0"/>
              <a:t>national organisations, </a:t>
            </a:r>
            <a:r>
              <a:rPr lang="en-AU" dirty="0" smtClean="0"/>
              <a:t>such </a:t>
            </a:r>
            <a:r>
              <a:rPr lang="en-AU" dirty="0"/>
              <a:t>as the National Heart </a:t>
            </a:r>
            <a:r>
              <a:rPr lang="en-AU" dirty="0" smtClean="0"/>
              <a:t>Foundation</a:t>
            </a:r>
            <a:endParaRPr lang="en-A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effectLst>
                  <a:outerShdw blurRad="38100" dist="38100" dir="2700000" algn="tl">
                    <a:srgbClr val="000000">
                      <a:alpha val="43137"/>
                    </a:srgbClr>
                  </a:outerShdw>
                </a:effectLst>
              </a:rPr>
              <a:t>Government</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AU" dirty="0"/>
              <a:t>All levels of government—local, </a:t>
            </a:r>
            <a:r>
              <a:rPr lang="en-AU" dirty="0" smtClean="0"/>
              <a:t>national and international—have </a:t>
            </a:r>
            <a:r>
              <a:rPr lang="en-AU" dirty="0"/>
              <a:t>a key role to play in health promotion</a:t>
            </a:r>
            <a:r>
              <a:rPr lang="en-AU" dirty="0" smtClean="0"/>
              <a:t>.</a:t>
            </a:r>
            <a:endParaRPr lang="en-AU"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effectLst>
                  <a:outerShdw blurRad="38100" dist="38100" dir="2700000" algn="tl">
                    <a:srgbClr val="000000">
                      <a:alpha val="43137"/>
                    </a:srgbClr>
                  </a:outerShdw>
                </a:effectLst>
              </a:rPr>
              <a:t>International organisations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buNone/>
            </a:pPr>
            <a:r>
              <a:rPr lang="en-AU" sz="2400" dirty="0" smtClean="0"/>
              <a:t>    To </a:t>
            </a:r>
            <a:r>
              <a:rPr lang="en-AU" sz="2400" dirty="0"/>
              <a:t>assist and guide countries in achieving the best health </a:t>
            </a:r>
            <a:r>
              <a:rPr lang="en-AU" sz="2400" dirty="0" smtClean="0"/>
              <a:t>for their </a:t>
            </a:r>
            <a:r>
              <a:rPr lang="en-AU" sz="2400" dirty="0"/>
              <a:t>citizens, a number </a:t>
            </a:r>
            <a:r>
              <a:rPr lang="en-AU" sz="2400" dirty="0" smtClean="0"/>
              <a:t>of international </a:t>
            </a:r>
            <a:r>
              <a:rPr lang="en-AU" sz="2400" dirty="0"/>
              <a:t>health organisations have been established. The United Nations, World Health</a:t>
            </a:r>
          </a:p>
          <a:p>
            <a:pPr>
              <a:buNone/>
            </a:pPr>
            <a:r>
              <a:rPr lang="en-AU" sz="2400" dirty="0" smtClean="0"/>
              <a:t>     </a:t>
            </a:r>
            <a:r>
              <a:rPr lang="en-AU" sz="2400" dirty="0" smtClean="0"/>
              <a:t>Organisation </a:t>
            </a:r>
            <a:r>
              <a:rPr lang="en-AU" sz="2400" dirty="0" smtClean="0"/>
              <a:t>and United Nations Children’s Fund are three such organisations. All three bodies </a:t>
            </a:r>
            <a:r>
              <a:rPr lang="en-AU" sz="2400" dirty="0"/>
              <a:t>are involved in promoting global health.</a:t>
            </a:r>
          </a:p>
        </p:txBody>
      </p:sp>
      <p:pic>
        <p:nvPicPr>
          <p:cNvPr id="2050" name="Picture 2" descr="C:\Users\Grant\Pictures\h19_21695753.jpg"/>
          <p:cNvPicPr>
            <a:picLocks noChangeAspect="1" noChangeArrowheads="1"/>
          </p:cNvPicPr>
          <p:nvPr/>
        </p:nvPicPr>
        <p:blipFill>
          <a:blip r:embed="rId2" cstate="print"/>
          <a:srcRect/>
          <a:stretch>
            <a:fillRect/>
          </a:stretch>
        </p:blipFill>
        <p:spPr bwMode="auto">
          <a:xfrm>
            <a:off x="1571604" y="4000504"/>
            <a:ext cx="4440556" cy="1660744"/>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10000"/>
          </a:bodyPr>
          <a:lstStyle/>
          <a:p>
            <a:r>
              <a:rPr lang="en-GB" dirty="0"/>
              <a:t>The United Nations (UN) maintains </a:t>
            </a:r>
            <a:r>
              <a:rPr lang="en-GB" dirty="0" smtClean="0"/>
              <a:t>international peace </a:t>
            </a:r>
            <a:r>
              <a:rPr lang="en-GB" dirty="0"/>
              <a:t>and security; develops friendly </a:t>
            </a:r>
            <a:r>
              <a:rPr lang="en-GB" dirty="0" smtClean="0"/>
              <a:t>relations between </a:t>
            </a:r>
            <a:r>
              <a:rPr lang="en-GB" dirty="0"/>
              <a:t>countries based on respect for the </a:t>
            </a:r>
            <a:r>
              <a:rPr lang="en-GB" dirty="0" smtClean="0"/>
              <a:t>principle of </a:t>
            </a:r>
            <a:r>
              <a:rPr lang="en-GB" dirty="0"/>
              <a:t>equal rights and self-determination of </a:t>
            </a:r>
            <a:r>
              <a:rPr lang="en-GB" dirty="0" smtClean="0"/>
              <a:t>peoples; cooperates </a:t>
            </a:r>
            <a:r>
              <a:rPr lang="en-GB" dirty="0"/>
              <a:t>in solving international economic, </a:t>
            </a:r>
            <a:r>
              <a:rPr lang="en-GB" dirty="0" smtClean="0"/>
              <a:t>social, cultural </a:t>
            </a:r>
            <a:r>
              <a:rPr lang="en-GB" dirty="0"/>
              <a:t>and humanitarian problems; and </a:t>
            </a:r>
            <a:r>
              <a:rPr lang="en-GB" dirty="0" smtClean="0"/>
              <a:t>promotes respect </a:t>
            </a:r>
            <a:r>
              <a:rPr lang="en-GB" dirty="0"/>
              <a:t>for human rights and fundamental freedoms.</a:t>
            </a:r>
          </a:p>
          <a:p>
            <a:r>
              <a:rPr lang="en-GB" dirty="0"/>
              <a:t>Within the UN are administrative bodies that </a:t>
            </a:r>
            <a:r>
              <a:rPr lang="en-GB" dirty="0" smtClean="0"/>
              <a:t>play a </a:t>
            </a:r>
            <a:r>
              <a:rPr lang="en-GB" dirty="0"/>
              <a:t>key role in health promotion, including the </a:t>
            </a:r>
            <a:r>
              <a:rPr lang="en-GB" dirty="0" smtClean="0"/>
              <a:t>World Health </a:t>
            </a:r>
            <a:r>
              <a:rPr lang="en-GB" dirty="0"/>
              <a:t>Organization (WHO) and the United </a:t>
            </a:r>
            <a:r>
              <a:rPr lang="en-GB" dirty="0" smtClean="0"/>
              <a:t>Nations Children’s </a:t>
            </a:r>
            <a:r>
              <a:rPr lang="en-GB" dirty="0"/>
              <a:t>Fund (UNICEF).</a:t>
            </a:r>
          </a:p>
          <a:p>
            <a:endParaRPr lang="en-GB" dirty="0"/>
          </a:p>
        </p:txBody>
      </p:sp>
    </p:spTree>
    <p:extLst>
      <p:ext uri="{BB962C8B-B14F-4D97-AF65-F5344CB8AC3E}">
        <p14:creationId xmlns:p14="http://schemas.microsoft.com/office/powerpoint/2010/main" val="2604599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Health promotion approaches</a:t>
            </a:r>
            <a:br>
              <a:rPr lang="en-GB" dirty="0"/>
            </a:br>
            <a:r>
              <a:rPr lang="en-GB" dirty="0"/>
              <a:t>and strategies</a:t>
            </a:r>
          </a:p>
        </p:txBody>
      </p:sp>
      <p:sp>
        <p:nvSpPr>
          <p:cNvPr id="3" name="Content Placeholder 2"/>
          <p:cNvSpPr>
            <a:spLocks noGrp="1"/>
          </p:cNvSpPr>
          <p:nvPr>
            <p:ph idx="1"/>
          </p:nvPr>
        </p:nvSpPr>
        <p:spPr/>
        <p:txBody>
          <a:bodyPr>
            <a:normAutofit lnSpcReduction="10000"/>
          </a:bodyPr>
          <a:lstStyle/>
          <a:p>
            <a:r>
              <a:rPr lang="en-GB" dirty="0"/>
              <a:t>Health promotion is aimed at improving the </a:t>
            </a:r>
            <a:r>
              <a:rPr lang="en-GB" dirty="0" smtClean="0"/>
              <a:t>health of </a:t>
            </a:r>
            <a:r>
              <a:rPr lang="en-GB" dirty="0"/>
              <a:t>an individual or community or changing </a:t>
            </a:r>
            <a:r>
              <a:rPr lang="en-GB" dirty="0" smtClean="0"/>
              <a:t>behaviour that </a:t>
            </a:r>
            <a:r>
              <a:rPr lang="en-GB" dirty="0"/>
              <a:t>may have a negative influence on health. </a:t>
            </a:r>
            <a:r>
              <a:rPr lang="en-GB" dirty="0" smtClean="0"/>
              <a:t>Health promotion </a:t>
            </a:r>
            <a:r>
              <a:rPr lang="en-GB" dirty="0"/>
              <a:t>approaches and strategies range </a:t>
            </a:r>
            <a:r>
              <a:rPr lang="en-GB" dirty="0" smtClean="0"/>
              <a:t>from individually </a:t>
            </a:r>
            <a:r>
              <a:rPr lang="en-GB" dirty="0"/>
              <a:t>focused interventions (such as </a:t>
            </a:r>
            <a:r>
              <a:rPr lang="en-GB" dirty="0" smtClean="0"/>
              <a:t>posters providing </a:t>
            </a:r>
            <a:r>
              <a:rPr lang="en-GB" dirty="0"/>
              <a:t>positive health messages) through to </a:t>
            </a:r>
            <a:r>
              <a:rPr lang="en-GB" dirty="0" smtClean="0"/>
              <a:t>the Development </a:t>
            </a:r>
            <a:r>
              <a:rPr lang="en-GB" dirty="0"/>
              <a:t>of a national health promoting </a:t>
            </a:r>
            <a:r>
              <a:rPr lang="en-GB" dirty="0" smtClean="0"/>
              <a:t>policy (such </a:t>
            </a:r>
            <a:r>
              <a:rPr lang="en-GB" dirty="0"/>
              <a:t>as the National Mental Health Strategy).</a:t>
            </a:r>
          </a:p>
          <a:p>
            <a:endParaRPr lang="en-GB" dirty="0"/>
          </a:p>
        </p:txBody>
      </p:sp>
    </p:spTree>
    <p:extLst>
      <p:ext uri="{BB962C8B-B14F-4D97-AF65-F5344CB8AC3E}">
        <p14:creationId xmlns:p14="http://schemas.microsoft.com/office/powerpoint/2010/main" val="662094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normAutofit/>
          </a:bodyPr>
          <a:lstStyle/>
          <a:p>
            <a:r>
              <a:rPr lang="en-AU" sz="2800" b="1" dirty="0" smtClean="0"/>
              <a:t>Figure 3.4 A framework for health promotion</a:t>
            </a:r>
            <a:endParaRPr lang="en-AU" sz="2800" dirty="0"/>
          </a:p>
        </p:txBody>
      </p:sp>
      <p:sp>
        <p:nvSpPr>
          <p:cNvPr id="3" name="Content Placeholder 2"/>
          <p:cNvSpPr>
            <a:spLocks noGrp="1"/>
          </p:cNvSpPr>
          <p:nvPr>
            <p:ph idx="1"/>
          </p:nvPr>
        </p:nvSpPr>
        <p:spPr>
          <a:xfrm>
            <a:off x="457200" y="1357298"/>
            <a:ext cx="8229600" cy="4768865"/>
          </a:xfrm>
        </p:spPr>
        <p:txBody>
          <a:bodyPr>
            <a:normAutofit/>
          </a:bodyPr>
          <a:lstStyle/>
          <a:p>
            <a:pPr>
              <a:buNone/>
            </a:pPr>
            <a:r>
              <a:rPr lang="en-AU" sz="2000" b="1" dirty="0" smtClean="0"/>
              <a:t>				Health promotion</a:t>
            </a:r>
          </a:p>
          <a:p>
            <a:pPr>
              <a:buNone/>
            </a:pPr>
            <a:endParaRPr lang="en-AU" sz="2000" b="1" dirty="0" smtClean="0"/>
          </a:p>
          <a:p>
            <a:pPr>
              <a:buNone/>
            </a:pPr>
            <a:endParaRPr lang="en-AU" sz="2000" b="1" dirty="0" smtClean="0"/>
          </a:p>
          <a:p>
            <a:pPr>
              <a:buNone/>
            </a:pPr>
            <a:r>
              <a:rPr lang="en-AU" sz="1600" b="1" dirty="0" smtClean="0"/>
              <a:t>			Focus                Strategies                                                               Outcomes</a:t>
            </a:r>
          </a:p>
          <a:p>
            <a:pPr>
              <a:buNone/>
            </a:pPr>
            <a:endParaRPr lang="en-AU" sz="1600" b="1" dirty="0" smtClean="0"/>
          </a:p>
          <a:p>
            <a:pPr>
              <a:buNone/>
            </a:pPr>
            <a:r>
              <a:rPr lang="en-AU" sz="1600" b="1" dirty="0" smtClean="0"/>
              <a:t>Illness</a:t>
            </a:r>
          </a:p>
          <a:p>
            <a:pPr>
              <a:buNone/>
            </a:pPr>
            <a:r>
              <a:rPr lang="en-AU" sz="1600" b="1" dirty="0" smtClean="0"/>
              <a:t>or health                                                                                                                                                                                             </a:t>
            </a:r>
          </a:p>
          <a:p>
            <a:pPr>
              <a:buNone/>
            </a:pPr>
            <a:r>
              <a:rPr lang="en-AU" sz="1600" b="1" dirty="0" smtClean="0"/>
              <a:t>Risk	                                                                                                         Impact</a:t>
            </a:r>
            <a:endParaRPr lang="en-AU" sz="1600" dirty="0"/>
          </a:p>
        </p:txBody>
      </p:sp>
      <p:sp>
        <p:nvSpPr>
          <p:cNvPr id="4" name="Right Arrow 3"/>
          <p:cNvSpPr/>
          <p:nvPr/>
        </p:nvSpPr>
        <p:spPr>
          <a:xfrm>
            <a:off x="1428728" y="3429000"/>
            <a:ext cx="428628"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026" name="Picture 2"/>
          <p:cNvPicPr>
            <a:picLocks noChangeAspect="1" noChangeArrowheads="1"/>
          </p:cNvPicPr>
          <p:nvPr/>
        </p:nvPicPr>
        <p:blipFill>
          <a:blip r:embed="rId2" cstate="print"/>
          <a:srcRect/>
          <a:stretch>
            <a:fillRect/>
          </a:stretch>
        </p:blipFill>
        <p:spPr bwMode="auto">
          <a:xfrm>
            <a:off x="2214546" y="3286124"/>
            <a:ext cx="838200" cy="447675"/>
          </a:xfrm>
          <a:prstGeom prst="rect">
            <a:avLst/>
          </a:prstGeom>
          <a:noFill/>
          <a:ln w="9525">
            <a:noFill/>
            <a:miter lim="800000"/>
            <a:headEnd/>
            <a:tailEnd/>
          </a:ln>
        </p:spPr>
      </p:pic>
      <p:pic>
        <p:nvPicPr>
          <p:cNvPr id="1027" name="Picture 3"/>
          <p:cNvPicPr>
            <a:picLocks noChangeAspect="1" noChangeArrowheads="1"/>
          </p:cNvPicPr>
          <p:nvPr/>
        </p:nvPicPr>
        <p:blipFill>
          <a:blip r:embed="rId2" cstate="print"/>
          <a:srcRect/>
          <a:stretch>
            <a:fillRect/>
          </a:stretch>
        </p:blipFill>
        <p:spPr bwMode="auto">
          <a:xfrm>
            <a:off x="4152900" y="3205163"/>
            <a:ext cx="838200" cy="447675"/>
          </a:xfrm>
          <a:prstGeom prst="rect">
            <a:avLst/>
          </a:prstGeom>
          <a:noFill/>
          <a:ln w="9525">
            <a:noFill/>
            <a:miter lim="800000"/>
            <a:headEnd/>
            <a:tailEnd/>
          </a:ln>
        </p:spPr>
      </p:pic>
      <p:sp>
        <p:nvSpPr>
          <p:cNvPr id="7" name="Rounded Rectangle 6"/>
          <p:cNvSpPr/>
          <p:nvPr/>
        </p:nvSpPr>
        <p:spPr>
          <a:xfrm>
            <a:off x="1928794" y="3143248"/>
            <a:ext cx="1214446"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r>
              <a:rPr lang="en-AU" sz="1400" dirty="0" smtClean="0"/>
              <a:t>Individuals</a:t>
            </a:r>
          </a:p>
          <a:p>
            <a:pPr algn="ctr">
              <a:buFont typeface="Arial" pitchFamily="34" charset="0"/>
              <a:buChar char="•"/>
            </a:pPr>
            <a:r>
              <a:rPr lang="en-AU" sz="1400" dirty="0" smtClean="0"/>
              <a:t>Groups</a:t>
            </a:r>
          </a:p>
          <a:p>
            <a:pPr algn="ctr">
              <a:buFont typeface="Arial" pitchFamily="34" charset="0"/>
              <a:buChar char="•"/>
            </a:pPr>
            <a:r>
              <a:rPr lang="en-AU" sz="1400" dirty="0" smtClean="0"/>
              <a:t>Populations</a:t>
            </a:r>
            <a:endParaRPr lang="en-AU" sz="1400" dirty="0"/>
          </a:p>
        </p:txBody>
      </p:sp>
      <p:sp>
        <p:nvSpPr>
          <p:cNvPr id="8" name="Right Arrow 7"/>
          <p:cNvSpPr/>
          <p:nvPr/>
        </p:nvSpPr>
        <p:spPr>
          <a:xfrm>
            <a:off x="3214678" y="3500438"/>
            <a:ext cx="428628"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Rounded Rectangle 8"/>
          <p:cNvSpPr/>
          <p:nvPr/>
        </p:nvSpPr>
        <p:spPr>
          <a:xfrm>
            <a:off x="3643306" y="3000372"/>
            <a:ext cx="1643074" cy="1285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AU" sz="1100" dirty="0" smtClean="0"/>
              <a:t>Lifestyle/Behavioural</a:t>
            </a:r>
          </a:p>
          <a:p>
            <a:pPr algn="ctr">
              <a:buFont typeface="Arial" pitchFamily="34" charset="0"/>
              <a:buChar char="•"/>
            </a:pPr>
            <a:r>
              <a:rPr lang="en-AU" sz="1200" dirty="0" smtClean="0"/>
              <a:t>Preventative medical</a:t>
            </a:r>
          </a:p>
          <a:p>
            <a:pPr algn="ctr">
              <a:buFont typeface="Arial" pitchFamily="34" charset="0"/>
              <a:buChar char="•"/>
            </a:pPr>
            <a:r>
              <a:rPr lang="en-AU" sz="1200" dirty="0" smtClean="0"/>
              <a:t>Public Health</a:t>
            </a:r>
            <a:endParaRPr lang="en-AU" sz="1200" dirty="0"/>
          </a:p>
        </p:txBody>
      </p:sp>
      <p:sp>
        <p:nvSpPr>
          <p:cNvPr id="10" name="Rounded Rectangle 9"/>
          <p:cNvSpPr/>
          <p:nvPr/>
        </p:nvSpPr>
        <p:spPr>
          <a:xfrm>
            <a:off x="5286380" y="1714488"/>
            <a:ext cx="1571636" cy="14287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400" dirty="0" smtClean="0"/>
              <a:t>Behavioural adaptations: changes to behaviour that will improve health</a:t>
            </a:r>
            <a:endParaRPr lang="en-AU" sz="1400" dirty="0"/>
          </a:p>
        </p:txBody>
      </p:sp>
      <p:sp>
        <p:nvSpPr>
          <p:cNvPr id="12" name="Rounded Rectangle 11"/>
          <p:cNvSpPr/>
          <p:nvPr/>
        </p:nvSpPr>
        <p:spPr>
          <a:xfrm>
            <a:off x="5357818" y="4214818"/>
            <a:ext cx="1500198" cy="15001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400" dirty="0" smtClean="0"/>
              <a:t>Environmental adaptations: Changes to the environment that promote health</a:t>
            </a:r>
            <a:endParaRPr lang="en-AU" sz="1400" dirty="0"/>
          </a:p>
        </p:txBody>
      </p:sp>
      <p:sp>
        <p:nvSpPr>
          <p:cNvPr id="14" name="Rounded Rectangle 13"/>
          <p:cNvSpPr/>
          <p:nvPr/>
        </p:nvSpPr>
        <p:spPr>
          <a:xfrm>
            <a:off x="6786578" y="3214686"/>
            <a:ext cx="928694"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smtClean="0"/>
              <a:t>Better health and well-being</a:t>
            </a:r>
            <a:endParaRPr lang="en-AU" sz="1200" dirty="0"/>
          </a:p>
        </p:txBody>
      </p:sp>
      <p:sp>
        <p:nvSpPr>
          <p:cNvPr id="15" name="Rounded Rectangle 14"/>
          <p:cNvSpPr/>
          <p:nvPr/>
        </p:nvSpPr>
        <p:spPr>
          <a:xfrm>
            <a:off x="8001024" y="3286124"/>
            <a:ext cx="857256"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400" dirty="0" smtClean="0"/>
              <a:t>Quality of life</a:t>
            </a:r>
            <a:endParaRPr lang="en-AU" sz="1400" dirty="0"/>
          </a:p>
        </p:txBody>
      </p:sp>
      <p:cxnSp>
        <p:nvCxnSpPr>
          <p:cNvPr id="18" name="Straight Arrow Connector 17"/>
          <p:cNvCxnSpPr/>
          <p:nvPr/>
        </p:nvCxnSpPr>
        <p:spPr>
          <a:xfrm flipV="1">
            <a:off x="4500562" y="2428868"/>
            <a:ext cx="714380"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4500562" y="4500570"/>
            <a:ext cx="714380"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6893735" y="2893215"/>
            <a:ext cx="285752"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flipH="1" flipV="1">
            <a:off x="6929454" y="4286256"/>
            <a:ext cx="214314"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7786710" y="3571876"/>
            <a:ext cx="14287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effectLst>
                  <a:outerShdw blurRad="38100" dist="38100" dir="2700000" algn="tl">
                    <a:srgbClr val="000000">
                      <a:alpha val="43137"/>
                    </a:srgbClr>
                  </a:outerShdw>
                </a:effectLst>
              </a:rPr>
              <a:t>Lifestyle/behavioural approaches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500174"/>
            <a:ext cx="8229600" cy="4625989"/>
          </a:xfrm>
        </p:spPr>
        <p:txBody>
          <a:bodyPr>
            <a:noAutofit/>
          </a:bodyPr>
          <a:lstStyle/>
          <a:p>
            <a:pPr>
              <a:buNone/>
            </a:pPr>
            <a:r>
              <a:rPr lang="en-AU" sz="2800" dirty="0" smtClean="0"/>
              <a:t>    </a:t>
            </a:r>
            <a:r>
              <a:rPr lang="en-AU" sz="2800" dirty="0" smtClean="0"/>
              <a:t>Lifestyle/behavioural </a:t>
            </a:r>
            <a:r>
              <a:rPr lang="en-AU" sz="2800" dirty="0" smtClean="0"/>
              <a:t>approaches are concerned with individuals or groups whose behavioural or social situations place them at greater risk of developing unhealthy lifestyles.</a:t>
            </a:r>
          </a:p>
          <a:p>
            <a:pPr>
              <a:buNone/>
            </a:pPr>
            <a:r>
              <a:rPr lang="en-AU" sz="2800" dirty="0" smtClean="0"/>
              <a:t>	</a:t>
            </a:r>
            <a:r>
              <a:rPr lang="en-AU" sz="2800" dirty="0" smtClean="0"/>
              <a:t>These </a:t>
            </a:r>
            <a:r>
              <a:rPr lang="en-AU" sz="2800" dirty="0" smtClean="0"/>
              <a:t>approaches target smaller ‘at-risk’ groups within a population to change their behaviour. This is based on the theory that a change in behaviour of a small percentage of the whole population results in significantly more people changing behaviours.</a:t>
            </a:r>
          </a:p>
          <a:p>
            <a:pPr>
              <a:buNone/>
            </a:pPr>
            <a:r>
              <a:rPr lang="en-AU" sz="2800" dirty="0" smtClean="0"/>
              <a:t>	</a:t>
            </a:r>
            <a:endParaRPr lang="en-AU"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a:t>Lifestyle/behavioural approaches are directed at improving the health of groups whose behaviours put their health at risk, such as people who smoke, have poor nutrition, are physically inactive or misuse substances. These approaches use health education, social marketing, put their health at risk, such as people who smoke, have poor nutrition, are physically inactive or misuse substances. These approaches use health education, social marketing,				</a:t>
            </a:r>
          </a:p>
          <a:p>
            <a:endParaRPr lang="en-GB" dirty="0"/>
          </a:p>
        </p:txBody>
      </p:sp>
    </p:spTree>
    <p:extLst>
      <p:ext uri="{BB962C8B-B14F-4D97-AF65-F5344CB8AC3E}">
        <p14:creationId xmlns:p14="http://schemas.microsoft.com/office/powerpoint/2010/main" val="2978181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b="1" dirty="0" smtClean="0"/>
              <a:t>self-help,             self-care</a:t>
            </a:r>
            <a:endParaRPr lang="en-AU" dirty="0"/>
          </a:p>
        </p:txBody>
      </p:sp>
      <p:sp>
        <p:nvSpPr>
          <p:cNvPr id="5" name="Content Placeholder 4"/>
          <p:cNvSpPr>
            <a:spLocks noGrp="1"/>
          </p:cNvSpPr>
          <p:nvPr>
            <p:ph sz="half" idx="1"/>
          </p:nvPr>
        </p:nvSpPr>
        <p:spPr/>
        <p:txBody>
          <a:bodyPr/>
          <a:lstStyle/>
          <a:p>
            <a:pPr>
              <a:buNone/>
            </a:pPr>
            <a:r>
              <a:rPr lang="en-AU" dirty="0" smtClean="0"/>
              <a:t>Self-help is the use of</a:t>
            </a:r>
          </a:p>
          <a:p>
            <a:pPr>
              <a:buNone/>
            </a:pPr>
            <a:r>
              <a:rPr lang="en-AU" dirty="0" smtClean="0"/>
              <a:t>strategies to manage one’s</a:t>
            </a:r>
          </a:p>
          <a:p>
            <a:pPr>
              <a:buNone/>
            </a:pPr>
            <a:r>
              <a:rPr lang="en-AU" dirty="0" smtClean="0"/>
              <a:t>own health problems</a:t>
            </a:r>
          </a:p>
          <a:p>
            <a:pPr>
              <a:buNone/>
            </a:pPr>
            <a:r>
              <a:rPr lang="en-AU" dirty="0" smtClean="0"/>
              <a:t>rather than seeking</a:t>
            </a:r>
          </a:p>
          <a:p>
            <a:pPr>
              <a:buNone/>
            </a:pPr>
            <a:r>
              <a:rPr lang="en-AU" dirty="0" smtClean="0"/>
              <a:t>professional help.</a:t>
            </a:r>
            <a:endParaRPr lang="en-AU" dirty="0"/>
          </a:p>
        </p:txBody>
      </p:sp>
      <p:sp>
        <p:nvSpPr>
          <p:cNvPr id="6" name="Content Placeholder 5"/>
          <p:cNvSpPr>
            <a:spLocks noGrp="1"/>
          </p:cNvSpPr>
          <p:nvPr>
            <p:ph sz="half" idx="2"/>
          </p:nvPr>
        </p:nvSpPr>
        <p:spPr/>
        <p:txBody>
          <a:bodyPr/>
          <a:lstStyle/>
          <a:p>
            <a:pPr>
              <a:buNone/>
            </a:pPr>
            <a:r>
              <a:rPr lang="en-AU" dirty="0" smtClean="0"/>
              <a:t>Self-care is caring for</a:t>
            </a:r>
          </a:p>
          <a:p>
            <a:pPr>
              <a:buNone/>
            </a:pPr>
            <a:r>
              <a:rPr lang="en-AU" dirty="0" smtClean="0"/>
              <a:t>oneself or a friend or</a:t>
            </a:r>
          </a:p>
          <a:p>
            <a:pPr>
              <a:buNone/>
            </a:pPr>
            <a:r>
              <a:rPr lang="en-AU" dirty="0" smtClean="0"/>
              <a:t>family member rather</a:t>
            </a:r>
          </a:p>
          <a:p>
            <a:pPr>
              <a:buNone/>
            </a:pPr>
            <a:r>
              <a:rPr lang="en-AU" dirty="0" smtClean="0"/>
              <a:t>than using the care</a:t>
            </a:r>
          </a:p>
          <a:p>
            <a:pPr>
              <a:buNone/>
            </a:pPr>
            <a:r>
              <a:rPr lang="en-AU" dirty="0" smtClean="0"/>
              <a:t>traditionally provided</a:t>
            </a:r>
          </a:p>
          <a:p>
            <a:pPr>
              <a:buNone/>
            </a:pPr>
            <a:r>
              <a:rPr lang="en-AU" dirty="0" smtClean="0"/>
              <a:t>by professional health</a:t>
            </a:r>
          </a:p>
          <a:p>
            <a:pPr>
              <a:buNone/>
            </a:pPr>
            <a:r>
              <a:rPr lang="en-AU" dirty="0" smtClean="0"/>
              <a:t>care providers.</a:t>
            </a:r>
            <a:endParaRPr lang="en-AU" dirty="0"/>
          </a:p>
        </p:txBody>
      </p:sp>
      <p:cxnSp>
        <p:nvCxnSpPr>
          <p:cNvPr id="8" name="Straight Connector 7"/>
          <p:cNvCxnSpPr/>
          <p:nvPr/>
        </p:nvCxnSpPr>
        <p:spPr>
          <a:xfrm rot="5400000">
            <a:off x="2714612" y="3500438"/>
            <a:ext cx="35719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AU" dirty="0" smtClean="0">
                <a:effectLst>
                  <a:outerShdw blurRad="38100" dist="38100" dir="2700000" algn="tl">
                    <a:srgbClr val="000000">
                      <a:alpha val="43137"/>
                    </a:srgbClr>
                  </a:outerShdw>
                </a:effectLst>
              </a:rPr>
              <a:t>Individual lifestyle approach</a:t>
            </a:r>
            <a:endParaRPr lang="en-AU"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a:xfrm>
            <a:off x="457200" y="1600200"/>
            <a:ext cx="8229600" cy="4972072"/>
          </a:xfrm>
        </p:spPr>
        <p:txBody>
          <a:bodyPr>
            <a:noAutofit/>
          </a:bodyPr>
          <a:lstStyle/>
          <a:p>
            <a:pPr>
              <a:buNone/>
            </a:pPr>
            <a:r>
              <a:rPr lang="en-AU" sz="2000" dirty="0" smtClean="0"/>
              <a:t>      </a:t>
            </a:r>
            <a:r>
              <a:rPr lang="en-AU" sz="2400" dirty="0" smtClean="0"/>
              <a:t>The individual lifestyle approach to health promotion is based on the principles that the major causes of morbidity and mortality within countries are diseases resulting from poor lifestyle behaviour choices. This approach tends to blame individuals for their poor health.</a:t>
            </a:r>
          </a:p>
          <a:p>
            <a:pPr>
              <a:buNone/>
            </a:pPr>
            <a:r>
              <a:rPr lang="en-AU" sz="2400" dirty="0" smtClean="0"/>
              <a:t>    </a:t>
            </a:r>
            <a:r>
              <a:rPr lang="en-AU" sz="2400" dirty="0" smtClean="0"/>
              <a:t> It </a:t>
            </a:r>
            <a:r>
              <a:rPr lang="en-AU" sz="2400" dirty="0" smtClean="0"/>
              <a:t>presumes that, with relevant information, people will change their actions and way of thinking to improve their health. However, the individual lifestyle approach to health promotion does not explain why people make unwise health choices in the first place and fails to recognise the factors that influence an individual’s behaviour, such as </a:t>
            </a:r>
            <a:r>
              <a:rPr lang="en-AU" sz="2400" dirty="0" smtClean="0"/>
              <a:t>social, economic </a:t>
            </a:r>
            <a:r>
              <a:rPr lang="en-AU" sz="2400" dirty="0" smtClean="0"/>
              <a:t>and environmental factors.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Smoking has been identified as one of the most significant causes of avoidable death and disease. </a:t>
            </a:r>
            <a:endParaRPr lang="en-GB" dirty="0" smtClean="0"/>
          </a:p>
          <a:p>
            <a:r>
              <a:rPr lang="en-GB" dirty="0" smtClean="0"/>
              <a:t>Describe </a:t>
            </a:r>
            <a:r>
              <a:rPr lang="en-GB" dirty="0"/>
              <a:t>some health promotion programs that have been developed to reduce the impact of smoking.</a:t>
            </a:r>
          </a:p>
          <a:p>
            <a:endParaRPr lang="en-GB" dirty="0"/>
          </a:p>
        </p:txBody>
      </p:sp>
    </p:spTree>
    <p:extLst>
      <p:ext uri="{BB962C8B-B14F-4D97-AF65-F5344CB8AC3E}">
        <p14:creationId xmlns:p14="http://schemas.microsoft.com/office/powerpoint/2010/main" val="3010925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effectLst>
                  <a:outerShdw blurRad="38100" dist="38100" dir="2700000" algn="tl">
                    <a:srgbClr val="000000">
                      <a:alpha val="43137"/>
                    </a:srgbClr>
                  </a:outerShdw>
                </a:effectLst>
              </a:rPr>
              <a:t>Socio-environmental approach</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28596" y="1357298"/>
            <a:ext cx="8229600" cy="4525963"/>
          </a:xfrm>
        </p:spPr>
        <p:txBody>
          <a:bodyPr>
            <a:noAutofit/>
          </a:bodyPr>
          <a:lstStyle/>
          <a:p>
            <a:pPr>
              <a:buNone/>
            </a:pPr>
            <a:r>
              <a:rPr lang="en-AU" sz="1800" dirty="0" smtClean="0"/>
              <a:t>       </a:t>
            </a:r>
            <a:r>
              <a:rPr lang="en-AU" sz="2400" dirty="0" smtClean="0"/>
              <a:t>The socio-environmental approach promotes health by addressing the social determinants of health, such as access to food, housing, income, employment, transport and education and factors such as addiction, social isolation and early life experiences.</a:t>
            </a:r>
          </a:p>
          <a:p>
            <a:pPr>
              <a:buNone/>
            </a:pPr>
            <a:r>
              <a:rPr lang="en-AU" sz="2400" dirty="0" smtClean="0"/>
              <a:t>     </a:t>
            </a:r>
            <a:r>
              <a:rPr lang="en-AU" sz="2400" dirty="0" smtClean="0"/>
              <a:t>Health </a:t>
            </a:r>
            <a:r>
              <a:rPr lang="en-AU" sz="2400" dirty="0" smtClean="0"/>
              <a:t>promotion actions commonly used in the socio-environmental approach include:</a:t>
            </a:r>
          </a:p>
          <a:p>
            <a:pPr>
              <a:buNone/>
            </a:pPr>
            <a:r>
              <a:rPr lang="en-AU" sz="2400" dirty="0" smtClean="0"/>
              <a:t>     • creating environments that support health (</a:t>
            </a:r>
            <a:r>
              <a:rPr lang="en-AU" sz="2400" dirty="0" smtClean="0"/>
              <a:t>for example</a:t>
            </a:r>
            <a:r>
              <a:rPr lang="en-AU" sz="2400" dirty="0" smtClean="0"/>
              <a:t>, a school providing trees and </a:t>
            </a:r>
            <a:r>
              <a:rPr lang="en-AU" sz="2400" dirty="0" smtClean="0"/>
              <a:t>sheltered areas </a:t>
            </a:r>
            <a:r>
              <a:rPr lang="en-AU" sz="2400" dirty="0" smtClean="0"/>
              <a:t>to protect students and staff from </a:t>
            </a:r>
            <a:r>
              <a:rPr lang="en-AU" sz="2400" dirty="0" smtClean="0"/>
              <a:t>the Sun’s </a:t>
            </a:r>
            <a:r>
              <a:rPr lang="en-AU" sz="2400" dirty="0" smtClean="0"/>
              <a:t>rays)</a:t>
            </a:r>
          </a:p>
          <a:p>
            <a:pPr>
              <a:buNone/>
            </a:pPr>
            <a:r>
              <a:rPr lang="en-AU" sz="2400" dirty="0" smtClean="0"/>
              <a:t>     </a:t>
            </a:r>
            <a:endParaRPr lang="en-AU"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working </a:t>
            </a:r>
            <a:r>
              <a:rPr lang="en-GB" dirty="0"/>
              <a:t>with communities to strengthen </a:t>
            </a:r>
            <a:r>
              <a:rPr lang="en-GB" dirty="0" smtClean="0"/>
              <a:t>their development </a:t>
            </a:r>
            <a:r>
              <a:rPr lang="en-GB" dirty="0"/>
              <a:t>(for example, a school </a:t>
            </a:r>
            <a:r>
              <a:rPr lang="en-GB" dirty="0" smtClean="0"/>
              <a:t>developing a </a:t>
            </a:r>
            <a:r>
              <a:rPr lang="en-GB" dirty="0"/>
              <a:t>nutrition policy to promote healthy eating </a:t>
            </a:r>
            <a:r>
              <a:rPr lang="en-GB" dirty="0" smtClean="0"/>
              <a:t>and selling </a:t>
            </a:r>
            <a:r>
              <a:rPr lang="en-GB" dirty="0"/>
              <a:t>nutritious food in the canteen)</a:t>
            </a:r>
          </a:p>
          <a:p>
            <a:r>
              <a:rPr lang="en-GB" dirty="0" smtClean="0"/>
              <a:t> advocating </a:t>
            </a:r>
            <a:r>
              <a:rPr lang="en-GB" dirty="0"/>
              <a:t>for public policy (for example, a </a:t>
            </a:r>
            <a:r>
              <a:rPr lang="en-GB" dirty="0" smtClean="0"/>
              <a:t>school </a:t>
            </a:r>
            <a:r>
              <a:rPr lang="en-GB" dirty="0"/>
              <a:t>becoming a health promoting school).</a:t>
            </a:r>
          </a:p>
          <a:p>
            <a:endParaRPr lang="en-GB" dirty="0"/>
          </a:p>
        </p:txBody>
      </p:sp>
    </p:spTree>
    <p:extLst>
      <p:ext uri="{BB962C8B-B14F-4D97-AF65-F5344CB8AC3E}">
        <p14:creationId xmlns:p14="http://schemas.microsoft.com/office/powerpoint/2010/main" val="1152812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effectLst>
                  <a:outerShdw blurRad="38100" dist="38100" dir="2700000" algn="tl">
                    <a:srgbClr val="000000">
                      <a:alpha val="43137"/>
                    </a:srgbClr>
                  </a:outerShdw>
                </a:effectLst>
              </a:rPr>
              <a:t>Harm-minimisation approach</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00200"/>
            <a:ext cx="8229600" cy="4972072"/>
          </a:xfrm>
        </p:spPr>
        <p:txBody>
          <a:bodyPr>
            <a:normAutofit/>
          </a:bodyPr>
          <a:lstStyle/>
          <a:p>
            <a:pPr>
              <a:buNone/>
            </a:pPr>
            <a:r>
              <a:rPr lang="en-AU" sz="2400" dirty="0" smtClean="0"/>
              <a:t>The </a:t>
            </a:r>
            <a:r>
              <a:rPr lang="en-AU" sz="2400" dirty="0" smtClean="0"/>
              <a:t>harm-minimisation approach accepts </a:t>
            </a:r>
            <a:r>
              <a:rPr lang="en-AU" sz="2400" dirty="0" smtClean="0"/>
              <a:t>that, despite </a:t>
            </a:r>
            <a:r>
              <a:rPr lang="en-AU" sz="2400" dirty="0" smtClean="0"/>
              <a:t>our </a:t>
            </a:r>
            <a:r>
              <a:rPr lang="en-AU" sz="2400" dirty="0" smtClean="0"/>
              <a:t>best</a:t>
            </a:r>
          </a:p>
          <a:p>
            <a:pPr>
              <a:buNone/>
            </a:pPr>
            <a:r>
              <a:rPr lang="en-AU" sz="2400" dirty="0" smtClean="0"/>
              <a:t>efforts</a:t>
            </a:r>
            <a:r>
              <a:rPr lang="en-AU" sz="2400" dirty="0" smtClean="0"/>
              <a:t>, some people will choose </a:t>
            </a:r>
            <a:r>
              <a:rPr lang="en-AU" sz="2400" dirty="0" smtClean="0"/>
              <a:t>to engage </a:t>
            </a:r>
            <a:r>
              <a:rPr lang="en-AU" sz="2400" dirty="0" smtClean="0"/>
              <a:t>in </a:t>
            </a:r>
            <a:r>
              <a:rPr lang="en-AU" sz="2400" dirty="0" smtClean="0"/>
              <a:t>risk-taking</a:t>
            </a:r>
          </a:p>
          <a:p>
            <a:pPr>
              <a:buNone/>
            </a:pPr>
            <a:r>
              <a:rPr lang="en-AU" sz="2400" dirty="0" smtClean="0"/>
              <a:t>behaviour</a:t>
            </a:r>
            <a:r>
              <a:rPr lang="en-AU" sz="2400" dirty="0" smtClean="0"/>
              <a:t>, such as drug </a:t>
            </a:r>
            <a:r>
              <a:rPr lang="en-AU" sz="2400" dirty="0" smtClean="0"/>
              <a:t>use or </a:t>
            </a:r>
            <a:r>
              <a:rPr lang="en-AU" sz="2400" dirty="0" smtClean="0"/>
              <a:t>unsafe sexual activity. The </a:t>
            </a:r>
            <a:r>
              <a:rPr lang="en-AU" sz="2400" dirty="0" smtClean="0"/>
              <a:t>harm</a:t>
            </a:r>
          </a:p>
          <a:p>
            <a:pPr>
              <a:buNone/>
            </a:pPr>
            <a:r>
              <a:rPr lang="en-AU" sz="2400" dirty="0" smtClean="0"/>
              <a:t>minimisation approach </a:t>
            </a:r>
            <a:r>
              <a:rPr lang="en-AU" sz="2400" dirty="0" smtClean="0"/>
              <a:t>aims to reduce the adverse health,</a:t>
            </a:r>
          </a:p>
          <a:p>
            <a:pPr>
              <a:buNone/>
            </a:pPr>
            <a:r>
              <a:rPr lang="en-AU" sz="2400" dirty="0" smtClean="0"/>
              <a:t>social </a:t>
            </a:r>
            <a:r>
              <a:rPr lang="en-AU" sz="2400" dirty="0" smtClean="0"/>
              <a:t>and economic consequences of </a:t>
            </a:r>
            <a:r>
              <a:rPr lang="en-AU" sz="2400" dirty="0" smtClean="0"/>
              <a:t>risk-taking behaviours by</a:t>
            </a:r>
          </a:p>
          <a:p>
            <a:pPr>
              <a:buNone/>
            </a:pPr>
            <a:r>
              <a:rPr lang="en-AU" sz="2400" dirty="0" smtClean="0"/>
              <a:t>minimising </a:t>
            </a:r>
            <a:r>
              <a:rPr lang="en-AU" sz="2400" dirty="0" smtClean="0"/>
              <a:t>or limiting the harms </a:t>
            </a:r>
            <a:r>
              <a:rPr lang="en-AU" sz="2400" dirty="0" smtClean="0"/>
              <a:t>and hazards </a:t>
            </a:r>
            <a:r>
              <a:rPr lang="en-AU" sz="2400" dirty="0" smtClean="0"/>
              <a:t>for both </a:t>
            </a:r>
            <a:r>
              <a:rPr lang="en-AU" sz="2400" dirty="0" smtClean="0"/>
              <a:t>the</a:t>
            </a:r>
          </a:p>
          <a:p>
            <a:pPr>
              <a:buNone/>
            </a:pPr>
            <a:r>
              <a:rPr lang="en-AU" sz="2400" dirty="0" smtClean="0"/>
              <a:t>community </a:t>
            </a:r>
            <a:r>
              <a:rPr lang="en-AU" sz="2400" dirty="0" smtClean="0"/>
              <a:t>and the </a:t>
            </a:r>
            <a:r>
              <a:rPr lang="en-AU" sz="2400" dirty="0" smtClean="0"/>
              <a:t>individual without </a:t>
            </a:r>
            <a:r>
              <a:rPr lang="en-AU" sz="2400" dirty="0" smtClean="0"/>
              <a:t>necessarily </a:t>
            </a:r>
            <a:r>
              <a:rPr lang="en-AU" sz="2400" dirty="0" smtClean="0"/>
              <a:t>eliminating</a:t>
            </a:r>
          </a:p>
          <a:p>
            <a:pPr>
              <a:buNone/>
            </a:pPr>
            <a:r>
              <a:rPr lang="en-AU" sz="2400" dirty="0" smtClean="0"/>
              <a:t>use</a:t>
            </a:r>
            <a:r>
              <a:rPr lang="en-AU" sz="2400" dirty="0" smtClean="0"/>
              <a:t>.</a:t>
            </a:r>
          </a:p>
          <a:p>
            <a:pPr>
              <a:buNone/>
            </a:pPr>
            <a:r>
              <a:rPr lang="en-AU" sz="2400" dirty="0" smtClean="0"/>
              <a:t>		</a:t>
            </a:r>
            <a:endParaRPr lang="en-AU" sz="2400" u="sng"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A harm-minimisation approach to drug use, for example, involves a   	range of strategies. These include demand reduction, supply </a:t>
            </a:r>
            <a:r>
              <a:rPr lang="en-GB" dirty="0" smtClean="0"/>
              <a:t>control, controlled use, safer drug use and abstinence.</a:t>
            </a:r>
          </a:p>
          <a:p>
            <a:pPr marL="0" indent="0">
              <a:buNone/>
            </a:pPr>
            <a:endParaRPr lang="en-GB" dirty="0"/>
          </a:p>
        </p:txBody>
      </p:sp>
    </p:spTree>
    <p:extLst>
      <p:ext uri="{BB962C8B-B14F-4D97-AF65-F5344CB8AC3E}">
        <p14:creationId xmlns:p14="http://schemas.microsoft.com/office/powerpoint/2010/main" val="2926250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effectLst>
                  <a:outerShdw blurRad="38100" dist="38100" dir="2700000" algn="tl">
                    <a:srgbClr val="000000">
                      <a:alpha val="43137"/>
                    </a:srgbClr>
                  </a:outerShdw>
                </a:effectLst>
              </a:rPr>
              <a:t>preventative medical approaches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00200"/>
            <a:ext cx="8229600" cy="5043510"/>
          </a:xfrm>
        </p:spPr>
        <p:txBody>
          <a:bodyPr>
            <a:normAutofit/>
          </a:bodyPr>
          <a:lstStyle/>
          <a:p>
            <a:pPr>
              <a:buNone/>
            </a:pPr>
            <a:r>
              <a:rPr lang="en-AU" sz="2400" dirty="0" smtClean="0"/>
              <a:t>     Preventative medical approaches are the traditional approaches of the health sector, which regards health as the absence of illness and disease. These approaches are directed at improving physiological risk factors; that is, those relating to the way living things function. Examples are high blood pressure and lack of immunisation. These approaches also</a:t>
            </a:r>
          </a:p>
          <a:p>
            <a:pPr>
              <a:buNone/>
            </a:pPr>
            <a:r>
              <a:rPr lang="en-AU" sz="2400" dirty="0" smtClean="0"/>
              <a:t>     focus on the treatment and prevention of disease.</a:t>
            </a:r>
          </a:p>
          <a:p>
            <a:pPr>
              <a:buNone/>
            </a:pPr>
            <a:endParaRPr lang="en-AU" sz="2400" dirty="0" smtClean="0"/>
          </a:p>
          <a:p>
            <a:pPr>
              <a:buNone/>
            </a:pPr>
            <a:r>
              <a:rPr lang="en-AU" sz="2400" dirty="0" smtClean="0"/>
              <a:t>   </a:t>
            </a:r>
            <a:endParaRPr lang="en-AU"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effectLst>
                  <a:outerShdw blurRad="38100" dist="38100" dir="2700000" algn="tl">
                    <a:srgbClr val="000000">
                      <a:alpha val="43137"/>
                    </a:srgbClr>
                  </a:outerShdw>
                </a:effectLst>
              </a:rPr>
              <a:t>public health approaches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buNone/>
            </a:pPr>
            <a:r>
              <a:rPr lang="en-AU" sz="2400" dirty="0" smtClean="0"/>
              <a:t>Public health approaches aim to provide </a:t>
            </a:r>
            <a:r>
              <a:rPr lang="en-AU" sz="2400" dirty="0" smtClean="0"/>
              <a:t>the maximum benefit</a:t>
            </a:r>
          </a:p>
          <a:p>
            <a:pPr>
              <a:buNone/>
            </a:pPr>
            <a:r>
              <a:rPr lang="en-AU" sz="2400" dirty="0" smtClean="0"/>
              <a:t>for </a:t>
            </a:r>
            <a:r>
              <a:rPr lang="en-AU" sz="2400" dirty="0" smtClean="0"/>
              <a:t>the largest number of people.</a:t>
            </a:r>
          </a:p>
          <a:p>
            <a:pPr>
              <a:buNone/>
            </a:pPr>
            <a:r>
              <a:rPr lang="en-AU" sz="2400" dirty="0" smtClean="0"/>
              <a:t>They are concerned with preventing disease or </a:t>
            </a:r>
            <a:r>
              <a:rPr lang="en-AU" sz="2400" dirty="0" smtClean="0"/>
              <a:t>injury from</a:t>
            </a:r>
          </a:p>
          <a:p>
            <a:pPr>
              <a:buNone/>
            </a:pPr>
            <a:r>
              <a:rPr lang="en-AU" sz="2400" dirty="0" smtClean="0"/>
              <a:t>occurring </a:t>
            </a:r>
            <a:r>
              <a:rPr lang="en-AU" sz="2400" dirty="0" smtClean="0"/>
              <a:t>or reoccurring, promoting health, </a:t>
            </a:r>
            <a:r>
              <a:rPr lang="en-AU" sz="2400" dirty="0" smtClean="0"/>
              <a:t>and returning health</a:t>
            </a:r>
          </a:p>
          <a:p>
            <a:pPr>
              <a:buNone/>
            </a:pPr>
            <a:r>
              <a:rPr lang="en-AU" sz="2400" dirty="0" smtClean="0"/>
              <a:t>to </a:t>
            </a:r>
            <a:r>
              <a:rPr lang="en-AU" sz="2400" dirty="0" smtClean="0"/>
              <a:t>populations and </a:t>
            </a:r>
            <a:r>
              <a:rPr lang="en-AU" sz="2400" dirty="0" smtClean="0"/>
              <a:t>communities following </a:t>
            </a:r>
            <a:r>
              <a:rPr lang="en-AU" sz="2400" dirty="0" smtClean="0"/>
              <a:t>natural or man-made </a:t>
            </a:r>
            <a:endParaRPr lang="en-AU" sz="2400" dirty="0" smtClean="0"/>
          </a:p>
          <a:p>
            <a:pPr>
              <a:buNone/>
            </a:pPr>
            <a:r>
              <a:rPr lang="en-AU" sz="2400" dirty="0" smtClean="0"/>
              <a:t>disasters</a:t>
            </a:r>
            <a:r>
              <a:rPr lang="en-AU" sz="2400" dirty="0" smtClean="0"/>
              <a:t>. </a:t>
            </a:r>
          </a:p>
          <a:p>
            <a:pPr>
              <a:buNone/>
            </a:pPr>
            <a:r>
              <a:rPr lang="en-AU" sz="2400" dirty="0" smtClean="0"/>
              <a:t>	</a:t>
            </a:r>
            <a:endParaRPr lang="en-AU" sz="2400" u="sng" dirty="0">
              <a:solidFill>
                <a:schemeClr val="accent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effectLst>
                  <a:outerShdw blurRad="38100" dist="38100" dir="2700000" algn="tl">
                    <a:srgbClr val="000000">
                      <a:alpha val="43137"/>
                    </a:srgbClr>
                  </a:outerShdw>
                </a:effectLst>
              </a:rPr>
              <a:t>Health promotion strategies</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95536" y="1484784"/>
            <a:ext cx="8229600" cy="4757758"/>
          </a:xfrm>
        </p:spPr>
        <p:txBody>
          <a:bodyPr>
            <a:normAutofit/>
          </a:bodyPr>
          <a:lstStyle/>
          <a:p>
            <a:pPr>
              <a:buNone/>
            </a:pPr>
            <a:r>
              <a:rPr lang="en-AU" sz="2800" dirty="0" smtClean="0"/>
              <a:t>Types of strategies</a:t>
            </a:r>
          </a:p>
          <a:p>
            <a:pPr>
              <a:buNone/>
            </a:pPr>
            <a:r>
              <a:rPr lang="en-AU" sz="2800" dirty="0" smtClean="0"/>
              <a:t>Three main types of strategies are employed in </a:t>
            </a:r>
            <a:r>
              <a:rPr lang="en-AU" sz="2800" dirty="0" smtClean="0"/>
              <a:t>the</a:t>
            </a:r>
          </a:p>
          <a:p>
            <a:pPr>
              <a:buNone/>
            </a:pPr>
            <a:r>
              <a:rPr lang="en-AU" sz="2800" dirty="0" smtClean="0"/>
              <a:t>implementation </a:t>
            </a:r>
            <a:r>
              <a:rPr lang="en-AU" sz="2800" dirty="0" smtClean="0"/>
              <a:t>of health promotion.</a:t>
            </a:r>
          </a:p>
          <a:p>
            <a:pPr>
              <a:buNone/>
            </a:pPr>
            <a:r>
              <a:rPr lang="en-AU" sz="2800" dirty="0" smtClean="0"/>
              <a:t>These are:</a:t>
            </a:r>
          </a:p>
          <a:p>
            <a:pPr>
              <a:buNone/>
            </a:pPr>
            <a:r>
              <a:rPr lang="en-AU" sz="2800" dirty="0" smtClean="0"/>
              <a:t>• enabling</a:t>
            </a:r>
          </a:p>
          <a:p>
            <a:pPr>
              <a:buNone/>
            </a:pPr>
            <a:r>
              <a:rPr lang="en-AU" sz="2800" dirty="0" smtClean="0"/>
              <a:t>• creating environments that are supportive of health</a:t>
            </a:r>
          </a:p>
          <a:p>
            <a:pPr>
              <a:buNone/>
            </a:pPr>
            <a:r>
              <a:rPr lang="en-AU" sz="2800" dirty="0" smtClean="0"/>
              <a:t>• advocating to create the essential conditions for health.</a:t>
            </a:r>
          </a:p>
          <a:p>
            <a:pPr>
              <a:buNone/>
            </a:pPr>
            <a:endParaRPr lang="en-AU" sz="2800" dirty="0">
              <a:solidFill>
                <a:schemeClr val="accent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effectLst>
                  <a:outerShdw blurRad="38100" dist="38100" dir="2700000" algn="tl">
                    <a:srgbClr val="000000">
                      <a:alpha val="43137"/>
                    </a:srgbClr>
                  </a:outerShdw>
                </a:effectLst>
              </a:rPr>
              <a:t>Deciding on a strategy</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buNone/>
            </a:pPr>
            <a:r>
              <a:rPr lang="en-AU" b="1" i="1" u="sng" dirty="0" smtClean="0"/>
              <a:t>Critical inquiry</a:t>
            </a:r>
          </a:p>
          <a:p>
            <a:pPr>
              <a:buNone/>
            </a:pPr>
            <a:r>
              <a:rPr lang="en-AU" i="1" dirty="0" smtClean="0"/>
              <a:t>Propose actions that may improve the health of</a:t>
            </a:r>
          </a:p>
          <a:p>
            <a:pPr>
              <a:buNone/>
            </a:pPr>
            <a:r>
              <a:rPr lang="en-AU" i="1" dirty="0" smtClean="0"/>
              <a:t>young people.</a:t>
            </a:r>
            <a:endParaRPr lang="en-AU" b="1" i="1" dirty="0"/>
          </a:p>
        </p:txBody>
      </p:sp>
      <p:pic>
        <p:nvPicPr>
          <p:cNvPr id="1026" name="Picture 2"/>
          <p:cNvPicPr>
            <a:picLocks noChangeAspect="1" noChangeArrowheads="1"/>
          </p:cNvPicPr>
          <p:nvPr/>
        </p:nvPicPr>
        <p:blipFill>
          <a:blip r:embed="rId2" cstate="print"/>
          <a:srcRect/>
          <a:stretch>
            <a:fillRect/>
          </a:stretch>
        </p:blipFill>
        <p:spPr bwMode="auto">
          <a:xfrm>
            <a:off x="3000364" y="3429000"/>
            <a:ext cx="3214711" cy="142876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000364" y="4857760"/>
            <a:ext cx="1071570" cy="1143008"/>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4071934" y="4857760"/>
            <a:ext cx="1143008" cy="1143008"/>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5214942" y="4857760"/>
            <a:ext cx="928694" cy="1143008"/>
          </a:xfrm>
          <a:prstGeom prst="rect">
            <a:avLst/>
          </a:prstGeom>
          <a:noFill/>
          <a:ln w="9525">
            <a:noFill/>
            <a:miter lim="800000"/>
            <a:headEnd/>
            <a:tailEnd/>
          </a:ln>
        </p:spPr>
      </p:pic>
      <p:pic>
        <p:nvPicPr>
          <p:cNvPr id="1030" name="Picture 6"/>
          <p:cNvPicPr>
            <a:picLocks noChangeAspect="1" noChangeArrowheads="1"/>
          </p:cNvPicPr>
          <p:nvPr/>
        </p:nvPicPr>
        <p:blipFill>
          <a:blip r:embed="rId6" cstate="print"/>
          <a:srcRect/>
          <a:stretch>
            <a:fillRect/>
          </a:stretch>
        </p:blipFill>
        <p:spPr bwMode="auto">
          <a:xfrm>
            <a:off x="6143636" y="3714752"/>
            <a:ext cx="500066" cy="2286016"/>
          </a:xfrm>
          <a:prstGeom prst="rect">
            <a:avLst/>
          </a:prstGeom>
          <a:noFill/>
          <a:ln w="9525">
            <a:noFill/>
            <a:miter lim="800000"/>
            <a:headEnd/>
            <a:tailEnd/>
          </a:ln>
        </p:spPr>
      </p:pic>
      <p:sp>
        <p:nvSpPr>
          <p:cNvPr id="10" name="Rectangle 9"/>
          <p:cNvSpPr/>
          <p:nvPr/>
        </p:nvSpPr>
        <p:spPr>
          <a:xfrm>
            <a:off x="428596" y="5214950"/>
            <a:ext cx="2286016" cy="1477328"/>
          </a:xfrm>
          <a:prstGeom prst="rect">
            <a:avLst/>
          </a:prstGeom>
        </p:spPr>
        <p:txBody>
          <a:bodyPr wrap="square">
            <a:spAutoFit/>
          </a:bodyPr>
          <a:lstStyle/>
          <a:p>
            <a:r>
              <a:rPr lang="en-AU" b="1" dirty="0" smtClean="0"/>
              <a:t>Figure 3.11 The Breast Screen Australia Program promotes</a:t>
            </a:r>
          </a:p>
          <a:p>
            <a:r>
              <a:rPr lang="en-AU" dirty="0" smtClean="0"/>
              <a:t>positive health behaviour</a:t>
            </a:r>
            <a:endParaRPr lang="en-A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b="1" dirty="0" smtClean="0">
                <a:effectLst>
                  <a:outerShdw blurRad="38100" dist="38100" dir="2700000" algn="tl">
                    <a:srgbClr val="000000">
                      <a:alpha val="43137"/>
                    </a:srgbClr>
                  </a:outerShdw>
                </a:effectLst>
              </a:rPr>
              <a:t>The Ottawa Charter as an effective health promotion framework</a:t>
            </a:r>
            <a:endParaRPr lang="en-AU"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lnSpcReduction="10000"/>
          </a:bodyPr>
          <a:lstStyle/>
          <a:p>
            <a:pPr>
              <a:buNone/>
            </a:pPr>
            <a:r>
              <a:rPr lang="en-AU" sz="2400" dirty="0" smtClean="0"/>
              <a:t>     </a:t>
            </a:r>
          </a:p>
          <a:p>
            <a:pPr>
              <a:buNone/>
            </a:pPr>
            <a:r>
              <a:rPr lang="en-AU" sz="2400" dirty="0" smtClean="0"/>
              <a:t>     The WHO conducted the first International Conference on Health Promotion at Ottawa in November1986. A document, titled the Ottawa Charter for Health Promotion, was produced as a result of this conference.</a:t>
            </a:r>
          </a:p>
          <a:p>
            <a:pPr>
              <a:buNone/>
            </a:pPr>
            <a:r>
              <a:rPr lang="en-AU" sz="2400" dirty="0" smtClean="0"/>
              <a:t>	The charter provides a framework for the implementation of health promotion in five specific areas:</a:t>
            </a:r>
          </a:p>
          <a:p>
            <a:pPr>
              <a:buNone/>
            </a:pPr>
            <a:r>
              <a:rPr lang="en-AU" sz="2400" dirty="0" smtClean="0"/>
              <a:t>     • develop personal skills</a:t>
            </a:r>
          </a:p>
          <a:p>
            <a:pPr>
              <a:buNone/>
            </a:pPr>
            <a:r>
              <a:rPr lang="en-AU" sz="2400" dirty="0" smtClean="0"/>
              <a:t>     • create supportive environments</a:t>
            </a:r>
          </a:p>
          <a:p>
            <a:pPr>
              <a:buNone/>
            </a:pPr>
            <a:r>
              <a:rPr lang="en-AU" sz="2400" dirty="0" smtClean="0"/>
              <a:t>     • strengthen community action</a:t>
            </a:r>
          </a:p>
          <a:p>
            <a:pPr>
              <a:buNone/>
            </a:pPr>
            <a:r>
              <a:rPr lang="en-AU" sz="2400" dirty="0" smtClean="0"/>
              <a:t>     • </a:t>
            </a:r>
            <a:r>
              <a:rPr lang="en-AU" sz="2400" dirty="0" smtClean="0"/>
              <a:t>build healthy public policy.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1388</Words>
  <Application>Microsoft Office PowerPoint</Application>
  <PresentationFormat>On-screen Show (4:3)</PresentationFormat>
  <Paragraphs>137</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Strategies for promoting Health</vt:lpstr>
      <vt:lpstr>What is health promotion?</vt:lpstr>
      <vt:lpstr>Figure 3.1 Health promotion encompasses a range of activities</vt:lpstr>
      <vt:lpstr>Responsibility for health promotion</vt:lpstr>
      <vt:lpstr>Individuals</vt:lpstr>
      <vt:lpstr>Community groups/schools</vt:lpstr>
      <vt:lpstr>Non-government organisations</vt:lpstr>
      <vt:lpstr>Government</vt:lpstr>
      <vt:lpstr>International organisations</vt:lpstr>
      <vt:lpstr>PowerPoint Presentation</vt:lpstr>
      <vt:lpstr>Health promotion approaches and strategies</vt:lpstr>
      <vt:lpstr>Figure 3.4 A framework for health promotion</vt:lpstr>
      <vt:lpstr>Lifestyle/behavioural approaches</vt:lpstr>
      <vt:lpstr>PowerPoint Presentation</vt:lpstr>
      <vt:lpstr>self-help,             self-care</vt:lpstr>
      <vt:lpstr>Individual lifestyle approach</vt:lpstr>
      <vt:lpstr>PowerPoint Presentation</vt:lpstr>
      <vt:lpstr>Socio-environmental approach</vt:lpstr>
      <vt:lpstr>PowerPoint Presentation</vt:lpstr>
      <vt:lpstr>Harm-minimisation approach</vt:lpstr>
      <vt:lpstr>PowerPoint Presentation</vt:lpstr>
      <vt:lpstr>preventative medical approaches</vt:lpstr>
      <vt:lpstr>public health approaches</vt:lpstr>
      <vt:lpstr>Health promotion strategies</vt:lpstr>
      <vt:lpstr>Deciding on a strategy</vt:lpstr>
      <vt:lpstr>The Ottawa Charter as an effective health promotion framework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promoting Health</dc:title>
  <dc:creator>Grant</dc:creator>
  <cp:lastModifiedBy>Burton, Karen</cp:lastModifiedBy>
  <cp:revision>46</cp:revision>
  <dcterms:created xsi:type="dcterms:W3CDTF">2010-01-30T04:42:17Z</dcterms:created>
  <dcterms:modified xsi:type="dcterms:W3CDTF">2015-03-19T09:52:16Z</dcterms:modified>
</cp:coreProperties>
</file>