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4"/>
  </p:sldMasterIdLst>
  <p:notesMasterIdLst>
    <p:notesMasterId r:id="rId38"/>
  </p:notesMasterIdLst>
  <p:handoutMasterIdLst>
    <p:handoutMasterId r:id="rId39"/>
  </p:handoutMasterIdLst>
  <p:sldIdLst>
    <p:sldId id="314" r:id="rId5"/>
    <p:sldId id="284" r:id="rId6"/>
    <p:sldId id="288" r:id="rId7"/>
    <p:sldId id="301" r:id="rId8"/>
    <p:sldId id="289" r:id="rId9"/>
    <p:sldId id="302" r:id="rId10"/>
    <p:sldId id="290" r:id="rId11"/>
    <p:sldId id="308" r:id="rId12"/>
    <p:sldId id="291" r:id="rId13"/>
    <p:sldId id="309" r:id="rId14"/>
    <p:sldId id="257" r:id="rId15"/>
    <p:sldId id="310" r:id="rId16"/>
    <p:sldId id="258" r:id="rId17"/>
    <p:sldId id="259" r:id="rId18"/>
    <p:sldId id="260" r:id="rId19"/>
    <p:sldId id="261" r:id="rId20"/>
    <p:sldId id="262" r:id="rId21"/>
    <p:sldId id="263" r:id="rId22"/>
    <p:sldId id="312" r:id="rId23"/>
    <p:sldId id="264" r:id="rId24"/>
    <p:sldId id="265" r:id="rId25"/>
    <p:sldId id="266" r:id="rId26"/>
    <p:sldId id="267" r:id="rId27"/>
    <p:sldId id="268" r:id="rId28"/>
    <p:sldId id="269" r:id="rId29"/>
    <p:sldId id="270" r:id="rId30"/>
    <p:sldId id="271" r:id="rId31"/>
    <p:sldId id="272" r:id="rId32"/>
    <p:sldId id="273" r:id="rId33"/>
    <p:sldId id="287" r:id="rId34"/>
    <p:sldId id="274" r:id="rId35"/>
    <p:sldId id="286" r:id="rId36"/>
    <p:sldId id="311" r:id="rId37"/>
  </p:sldIdLst>
  <p:sldSz cx="9144000" cy="6858000" type="screen4x3"/>
  <p:notesSz cx="6669088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41D4"/>
    <a:srgbClr val="6666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0962"/>
  </p:normalViewPr>
  <p:slideViewPr>
    <p:cSldViewPr>
      <p:cViewPr varScale="1">
        <p:scale>
          <a:sx n="93" d="100"/>
          <a:sy n="93" d="100"/>
        </p:scale>
        <p:origin x="105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defRPr sz="1200" u="none">
                <a:latin typeface="Tahoma" pitchFamily="34" charset="0"/>
              </a:defRPr>
            </a:lvl1pPr>
          </a:lstStyle>
          <a:p>
            <a:fld id="{5DB12561-3B38-4116-946C-79FE08C417A4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888059" y="164513"/>
            <a:ext cx="4891398" cy="399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0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5176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59350" cy="37195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8059" y="4714953"/>
            <a:ext cx="4891398" cy="421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888059" y="164513"/>
            <a:ext cx="4891398" cy="45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b"/>
          <a:lstStyle/>
          <a:p>
            <a:pPr algn="ctr" eaLnBrk="0" hangingPunct="0"/>
            <a:fld id="{6C7C3184-C3E3-41E4-80E3-59EF4EC3D4DB}" type="slidenum">
              <a:rPr lang="en-GB" altLang="en-US" sz="1200" u="none">
                <a:latin typeface="Tahoma" pitchFamily="34" charset="0"/>
              </a:rPr>
              <a:pPr algn="ctr" eaLnBrk="0" hangingPunct="0"/>
              <a:t>‹#›</a:t>
            </a:fld>
            <a:endParaRPr lang="en-GB" altLang="en-US" sz="1200" u="none">
              <a:latin typeface="Tahoma" pitchFamily="34" charset="0"/>
            </a:endParaRP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574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fld id="{BC72D634-72A0-4C69-8C50-30EC6D56BF5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8513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9839A69-3B45-4E6C-9174-417A6B28542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86551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54075" y="744538"/>
            <a:ext cx="4959350" cy="37195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72D634-72A0-4C69-8C50-30EC6D56BF5C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36775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74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10635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37643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09754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85698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055303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3430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73830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F5E104-1032-44F8-87FF-386AEA3F2A8F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79583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F5E104-1032-44F8-87FF-386AEA3F2A8F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02308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1410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AFA6A0-7E67-48D2-AF15-ECC2518E4E2E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81195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5C90C2-2852-4210-9378-D9535F1DFB5A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69085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44FC1D-489B-40BC-95B6-80FACFE69093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15323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46CA10-4E26-4FF7-9E06-880362F0BC32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38317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020C08A-75CD-4B66-B5BB-159ADE2F3450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901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46CA10-4E26-4FF7-9E06-880362F0BC32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13890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FF58A8-276F-4648-B404-B9B375B53521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40036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2950528-77A2-4F85-8DCB-9EC7D8641232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42288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B69BBC-00B5-4E2A-A6ED-9FE1CD61432A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277381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F5B59D-8107-4E90-ADD5-3F690447449A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69546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596DBA4-E5CB-4C8D-92EC-DED94A0DA760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370147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67D3BB-6F80-4CDE-BB74-5014320EDFDB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3194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59B84E7-2C4E-4BD1-8928-4C425FA95639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148733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BB3740-AC1B-4D8E-B47C-336A08A043BC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535567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98D7CE1-463F-4300-B546-FF6A06AA0F1D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9448031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37AD7C-D48E-428A-A66C-CE99C2F564BC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483761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37AD7C-D48E-428A-A66C-CE99C2F564BC}" type="slidenum">
              <a:rPr lang="en-GB" altLang="en-US"/>
              <a:pPr/>
              <a:t>30</a:t>
            </a:fld>
            <a:endParaRPr lang="en-GB" alt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210328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3D09A1-FC36-4B20-883D-EC398041FCE7}" type="slidenum">
              <a:rPr lang="en-GB" altLang="en-US"/>
              <a:pPr/>
              <a:t>31</a:t>
            </a:fld>
            <a:endParaRPr lang="en-GB" altLang="en-US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952798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46372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70263" indent="-296255" defTabSz="946372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85022" indent="-237004" defTabSz="946372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59029" indent="-237004" defTabSz="946372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133038" indent="-237004" defTabSz="946372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607046" indent="-237004" defTabSz="9463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3081054" indent="-237004" defTabSz="9463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555063" indent="-237004" defTabSz="9463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4029071" indent="-237004" defTabSz="9463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fld id="{4FADE65D-016C-45EA-9EFB-378BA1761E07}" type="slidenum">
              <a:rPr lang="en-GB" altLang="en-US" smtClean="0"/>
              <a:pPr eaLnBrk="1" hangingPunct="1"/>
              <a:t>32</a:t>
            </a:fld>
            <a:endParaRPr lang="en-GB" altLang="en-US" smtClean="0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64153980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03228BF-6949-4F34-9C63-A0A4F0D40333}" type="slidenum">
              <a:rPr lang="en-GB" smtClean="0"/>
              <a:pPr>
                <a:defRPr/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232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17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30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F8CE-1F95-4824-A05D-61B7F2E93EE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326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4E6C-F9E8-4098-840B-60AE6431D59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397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0CFBE-17F1-4F18-9D85-CCC76A0A33A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56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6C83-7BCB-4A47-A27F-2AFF205F76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76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4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9DB22-5937-477F-A28E-9FC78F84E6D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772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49409-5161-4407-999C-DC6E60DFD2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7658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55FD4-BB2F-427D-AD9B-EB3B9227A2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308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4138A-1031-4E1E-96AD-FFCAF2D3C28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866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6C380-2812-42BD-83D5-96D1B63D17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548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57175" y="1844824"/>
            <a:ext cx="8496300" cy="38163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4000" b="1" i="1" dirty="0" smtClean="0"/>
              <a:t/>
            </a:r>
            <a:br>
              <a:rPr lang="en-GB" altLang="en-US" sz="4000" b="1" i="1" dirty="0" smtClean="0"/>
            </a:br>
            <a:r>
              <a:rPr lang="en-GB" altLang="en-US" sz="4000" i="1" dirty="0" smtClean="0"/>
              <a:t/>
            </a:r>
            <a:br>
              <a:rPr lang="en-GB" altLang="en-US" sz="4000" i="1" dirty="0" smtClean="0"/>
            </a:br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</a:t>
            </a:r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Management </a:t>
            </a:r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 </a:t>
            </a:r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</a:t>
            </a:r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Workplace</a:t>
            </a:r>
            <a:r>
              <a:rPr lang="en-GB" altLang="en-US" sz="2400" dirty="0"/>
              <a:t/>
            </a:r>
            <a:br>
              <a:rPr lang="en-GB" altLang="en-US" sz="2400" dirty="0"/>
            </a:br>
            <a:r>
              <a:rPr lang="en-GB" altLang="en-US" sz="1800" dirty="0" smtClean="0"/>
              <a:t/>
            </a:r>
            <a:br>
              <a:rPr lang="en-GB" altLang="en-US" sz="1800" dirty="0" smtClean="0"/>
            </a:br>
            <a:r>
              <a:rPr lang="en-GB" dirty="0" smtClean="0"/>
              <a:t>EMPL5003</a:t>
            </a:r>
            <a:r>
              <a:rPr lang="en-GB" sz="4000" b="1" dirty="0" smtClean="0"/>
              <a:t> </a:t>
            </a:r>
            <a:br>
              <a:rPr lang="en-GB" sz="4000" b="1" dirty="0" smtClean="0"/>
            </a:br>
            <a:r>
              <a:rPr lang="en-GB" sz="1400" b="1" u="sng" dirty="0"/>
              <a:t/>
            </a:r>
            <a:br>
              <a:rPr lang="en-GB" sz="1400" b="1" u="sng" dirty="0"/>
            </a:b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Understanding &amp; Engaging in the Customer Experience</a:t>
            </a:r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 smtClean="0">
                <a:latin typeface="Arial" panose="020B0604020202020204" pitchFamily="34" charset="0"/>
                <a:cs typeface="Arial" panose="020B0604020202020204" pitchFamily="34" charset="0"/>
              </a:rPr>
              <a:t>Session </a:t>
            </a:r>
            <a:r>
              <a:rPr lang="en-GB" sz="3100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endParaRPr lang="en-GB" altLang="en-US" sz="2800" dirty="0" smtClean="0"/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579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6417" y="249289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CUSTOMER CONUNDRUM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Service, servility, satisfaction,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then what?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1182" y="4725144"/>
            <a:ext cx="6400800" cy="62292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Piercy, N. (2002 Market led strategic change)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836712"/>
            <a:ext cx="2141474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746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16832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Critically</a:t>
            </a:r>
            <a:r>
              <a:rPr lang="en-GB" dirty="0"/>
              <a:t> analyse the factors that impact on your organisations ability to maximise customer </a:t>
            </a:r>
            <a:r>
              <a:rPr lang="en-GB" dirty="0" smtClean="0"/>
              <a:t>value.</a:t>
            </a: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b="1" dirty="0" smtClean="0"/>
              <a:t>(40%)</a:t>
            </a:r>
            <a:endParaRPr lang="en-GB" altLang="en-US" b="1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3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4949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16832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What is Critically?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What Factors?</a:t>
            </a:r>
            <a:endParaRPr lang="en-GB" altLang="en-US" sz="2800" dirty="0"/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Who said what about Factors?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What maximises customer value?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What is customer value? Who said?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Where does your own organisation fit in?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4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7141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16832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b="1" dirty="0"/>
              <a:t>Critical</a:t>
            </a:r>
            <a:r>
              <a:rPr lang="en-GB" dirty="0"/>
              <a:t> </a:t>
            </a:r>
            <a:r>
              <a:rPr lang="en-GB" b="1" dirty="0"/>
              <a:t>understanding</a:t>
            </a:r>
            <a:r>
              <a:rPr lang="en-GB" dirty="0"/>
              <a:t> of your organisations quality processes and its effectiveness in meeting customer requirements. </a:t>
            </a:r>
            <a:endParaRPr lang="en-GB" sz="2000" dirty="0">
              <a:latin typeface="Tahoma"/>
              <a:ea typeface="Times New Roman"/>
              <a:cs typeface="Times New Roman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b="1" dirty="0" smtClean="0"/>
              <a:t>(40%)</a:t>
            </a:r>
            <a:endParaRPr lang="en-GB" altLang="en-US" b="1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5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4577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731169"/>
            <a:ext cx="7499870" cy="4572000"/>
          </a:xfrm>
          <a:noFill/>
          <a:ln/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What is Critical Understanding?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What quality systems do your organisation and others have?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How do they work?  Do they work? Are they effective?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What do the customers want?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Who are your customers?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6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669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16832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dirty="0"/>
              <a:t>Evidence of wide reading and research, encompassing application of relevant academic theories and </a:t>
            </a:r>
            <a:r>
              <a:rPr lang="en-GB" dirty="0" smtClean="0"/>
              <a:t>models.</a:t>
            </a:r>
            <a:endParaRPr lang="en-GB" sz="2000" dirty="0">
              <a:latin typeface="Tahoma"/>
              <a:ea typeface="Times New Roman"/>
              <a:cs typeface="Times New Roman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b="1" dirty="0" smtClean="0"/>
              <a:t>(10%)</a:t>
            </a:r>
            <a:endParaRPr lang="en-GB" altLang="en-US" b="1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7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238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731169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Evidence in depth </a:t>
            </a:r>
          </a:p>
          <a:p>
            <a:pPr marL="0" indent="0">
              <a:buNone/>
            </a:pPr>
            <a:r>
              <a:rPr lang="en-GB" altLang="en-US" sz="2800" dirty="0"/>
              <a:t>H</a:t>
            </a:r>
            <a:r>
              <a:rPr lang="en-GB" altLang="en-US" sz="2800" dirty="0" smtClean="0"/>
              <a:t>igh quality research has been demonstrated throughout the assignment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Using relevant theorists</a:t>
            </a:r>
          </a:p>
          <a:p>
            <a:pPr marL="0" indent="0">
              <a:buNone/>
            </a:pPr>
            <a:r>
              <a:rPr lang="en-GB" altLang="en-US" sz="2800" dirty="0" smtClean="0"/>
              <a:t>Using a variety of quality resources (web, book, article, newspaper, TV, </a:t>
            </a:r>
            <a:r>
              <a:rPr lang="en-GB" altLang="en-US" sz="2800" dirty="0" err="1" smtClean="0"/>
              <a:t>etc</a:t>
            </a:r>
            <a:r>
              <a:rPr lang="en-GB" altLang="en-US" sz="2800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endParaRPr lang="en-GB" altLang="en-US" sz="2800" dirty="0" smtClean="0"/>
          </a:p>
          <a:p>
            <a:pPr marL="0" indent="0">
              <a:lnSpc>
                <a:spcPct val="150000"/>
              </a:lnSpc>
              <a:buNone/>
            </a:pPr>
            <a:endParaRPr lang="en-GB" altLang="en-US" sz="2800" dirty="0" smtClean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8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4115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16832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dirty="0"/>
              <a:t>Citation/ referencing, report structure, syntax, grammar and </a:t>
            </a:r>
            <a:r>
              <a:rPr lang="en-GB" dirty="0" smtClean="0"/>
              <a:t>punctuation.</a:t>
            </a:r>
            <a:endParaRPr lang="en-GB" sz="2000" dirty="0">
              <a:latin typeface="Tahoma"/>
              <a:ea typeface="Times New Roman"/>
              <a:cs typeface="Times New Roman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b="1" dirty="0" smtClean="0"/>
              <a:t>(10%)</a:t>
            </a:r>
            <a:endParaRPr lang="en-GB" altLang="en-US" b="1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9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722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731169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Correct citation in the text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Good and quality Bibliography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Laid out well, including a front page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Runs logically throughout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dirty="0" smtClean="0"/>
              <a:t>Spelling, grammar and punctuation correct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10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4565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Customer Is Always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Right-Handed </a:t>
            </a:r>
            <a:r>
              <a:rPr lang="en-GB" alt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The Comments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700808"/>
            <a:ext cx="7931224" cy="4968552"/>
          </a:xfrm>
          <a:noFill/>
          <a:ln/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/>
              <a:t>If company boards do not care about customers, why should anyone else</a:t>
            </a:r>
            <a:r>
              <a:rPr lang="en-GB" altLang="en-US" sz="2800" dirty="0" smtClean="0"/>
              <a:t>?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200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/>
              <a:t>Customer service is bad just about </a:t>
            </a:r>
            <a:r>
              <a:rPr lang="en-GB" altLang="en-US" sz="2800" dirty="0" smtClean="0"/>
              <a:t>everywhere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“we know better than the customer</a:t>
            </a:r>
            <a:r>
              <a:rPr lang="en-GB" altLang="en-US" dirty="0" smtClean="0"/>
              <a:t>”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“customers are stupid</a:t>
            </a:r>
            <a:r>
              <a:rPr lang="en-GB" altLang="en-US" dirty="0" smtClean="0"/>
              <a:t>”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 smtClean="0"/>
              <a:t>What happened to carriage makers &amp; </a:t>
            </a:r>
            <a:r>
              <a:rPr lang="en-GB" altLang="en-US" smtClean="0"/>
              <a:t>ship builders</a:t>
            </a:r>
            <a:r>
              <a:rPr lang="en-GB" altLang="en-US" b="1" smtClean="0"/>
              <a:t>?</a:t>
            </a:r>
            <a:endParaRPr lang="en-GB" altLang="en-US" dirty="0" smtClean="0"/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/>
              <a:t>What is it like dealing with our </a:t>
            </a:r>
            <a:r>
              <a:rPr lang="en-GB" altLang="en-US" sz="2800" dirty="0" smtClean="0"/>
              <a:t>company?</a:t>
            </a:r>
          </a:p>
          <a:p>
            <a:r>
              <a:rPr lang="en-GB" altLang="en-US" sz="2800" dirty="0" smtClean="0"/>
              <a:t>Try </a:t>
            </a:r>
            <a:r>
              <a:rPr lang="en-GB" altLang="en-US" sz="2800" dirty="0"/>
              <a:t>the Service Encounter </a:t>
            </a:r>
            <a:r>
              <a:rPr lang="en-GB" altLang="en-US" sz="2800" dirty="0" smtClean="0"/>
              <a:t>Diary</a:t>
            </a:r>
            <a:endParaRPr lang="en-GB" altLang="en-US" sz="2800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9523-C911-480D-A175-CCF85667FBF2}" type="slidenum">
              <a:rPr lang="en-GB" altLang="en-US"/>
              <a:pPr/>
              <a:t>11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Customer Is Always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Right-Handed </a:t>
            </a:r>
            <a:r>
              <a:rPr lang="en-GB" alt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en-GB" alt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Service Encounter Diary</a:t>
            </a:r>
            <a:endParaRPr lang="en-GB" alt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700808"/>
            <a:ext cx="7931224" cy="5020667"/>
          </a:xfrm>
          <a:noFill/>
          <a:ln/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2800" b="1" dirty="0" smtClean="0"/>
              <a:t>Starbucks </a:t>
            </a:r>
            <a:r>
              <a:rPr lang="en-US" sz="2800" b="1" dirty="0"/>
              <a:t>| Silver Spring (Metro Station</a:t>
            </a:r>
            <a:r>
              <a:rPr lang="en-US" sz="2800" b="1" dirty="0" smtClean="0"/>
              <a:t>) USA</a:t>
            </a:r>
            <a:endParaRPr lang="en-US" sz="2800" dirty="0"/>
          </a:p>
          <a:p>
            <a:pPr marL="0" indent="0">
              <a:buNone/>
            </a:pPr>
            <a:r>
              <a:rPr lang="en-US" sz="2800" dirty="0"/>
              <a:t>Nothing like stopping in a place, early Monday morning, to get your favorite </a:t>
            </a:r>
            <a:r>
              <a:rPr lang="en-US" sz="2800" dirty="0" smtClean="0"/>
              <a:t>beverage, where </a:t>
            </a:r>
            <a:r>
              <a:rPr lang="en-US" sz="2800" dirty="0"/>
              <a:t>not only do they know your name, but they know what your drink as well.</a:t>
            </a:r>
          </a:p>
          <a:p>
            <a:pPr marL="0" indent="0">
              <a:buNone/>
            </a:pPr>
            <a:endParaRPr lang="en-US" sz="1500" dirty="0" smtClean="0"/>
          </a:p>
          <a:p>
            <a:pPr marL="0" indent="0">
              <a:buNone/>
            </a:pPr>
            <a:r>
              <a:rPr lang="en-US" sz="2800" dirty="0" smtClean="0"/>
              <a:t>That’s </a:t>
            </a:r>
            <a:r>
              <a:rPr lang="en-US" sz="2800" dirty="0"/>
              <a:t>exactly what this place provides, an experience that leaves me </a:t>
            </a:r>
            <a:r>
              <a:rPr lang="en-US" sz="2800" dirty="0" smtClean="0"/>
              <a:t>feeling refreshed </a:t>
            </a:r>
            <a:r>
              <a:rPr lang="en-US" sz="2800" dirty="0"/>
              <a:t>and refueled all day. </a:t>
            </a:r>
            <a:endParaRPr lang="en-US" sz="2800" dirty="0" smtClean="0"/>
          </a:p>
          <a:p>
            <a:pPr marL="0" indent="0">
              <a:buNone/>
            </a:pPr>
            <a:endParaRPr lang="en-US" sz="1900" dirty="0" smtClean="0"/>
          </a:p>
          <a:p>
            <a:pPr marL="0" indent="0">
              <a:buNone/>
            </a:pPr>
            <a:r>
              <a:rPr lang="en-US" sz="2800" dirty="0" smtClean="0"/>
              <a:t>Can’t </a:t>
            </a:r>
            <a:r>
              <a:rPr lang="en-US" sz="2800" dirty="0"/>
              <a:t>seem to remember that special </a:t>
            </a:r>
            <a:r>
              <a:rPr lang="en-US" sz="2800" dirty="0" smtClean="0"/>
              <a:t>concoction that </a:t>
            </a:r>
            <a:r>
              <a:rPr lang="en-US" sz="2800" dirty="0"/>
              <a:t>the Barista whipped up for you the following week? </a:t>
            </a:r>
            <a:r>
              <a:rPr lang="en-US" sz="2800" dirty="0" smtClean="0"/>
              <a:t>              No </a:t>
            </a:r>
            <a:r>
              <a:rPr lang="en-US" sz="2800" dirty="0"/>
              <a:t>Problem— </a:t>
            </a:r>
            <a:r>
              <a:rPr lang="en-US" sz="2800" dirty="0" smtClean="0"/>
              <a:t>these professionals </a:t>
            </a:r>
            <a:r>
              <a:rPr lang="en-US" sz="2800" dirty="0"/>
              <a:t>got it covered, remembering every detail, down to Soy Milk </a:t>
            </a:r>
            <a:r>
              <a:rPr lang="en-US" sz="2800" dirty="0" smtClean="0"/>
              <a:t>                  or</a:t>
            </a:r>
            <a:r>
              <a:rPr lang="en-US" sz="2800" dirty="0"/>
              <a:t> </a:t>
            </a:r>
            <a:r>
              <a:rPr lang="en-US" sz="2800" dirty="0" smtClean="0"/>
              <a:t>Non-Fat</a:t>
            </a:r>
            <a:r>
              <a:rPr lang="en-US" sz="2800" dirty="0"/>
              <a:t>.  </a:t>
            </a:r>
            <a:endParaRPr lang="en-US" sz="2800" dirty="0" smtClean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2800" dirty="0" smtClean="0"/>
              <a:t>I am happy to use that service </a:t>
            </a:r>
            <a:r>
              <a:rPr lang="en-US" sz="2800" dirty="0"/>
              <a:t>anytime.</a:t>
            </a:r>
            <a:endParaRPr lang="en-GB" altLang="en-US" sz="2800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9523-C911-480D-A175-CCF85667FBF2}" type="slidenum">
              <a:rPr lang="en-GB" altLang="en-US"/>
              <a:pPr/>
              <a:t>12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4327" y="4809092"/>
            <a:ext cx="1428219" cy="1428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Customer Satisfaction and Customer Loyalty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16832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/>
              <a:t>The goal is really customer loyalty/retention </a:t>
            </a:r>
            <a:r>
              <a:rPr lang="en-GB" altLang="en-US" sz="2800" dirty="0" smtClean="0"/>
              <a:t>because</a:t>
            </a:r>
            <a:r>
              <a:rPr lang="en-GB" alt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retention enhances profitability </a:t>
            </a:r>
            <a:r>
              <a:rPr lang="en-GB" altLang="en-US" dirty="0" smtClean="0"/>
              <a:t>dramatically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costs of acquiring new customers are higher than costs of retaining old </a:t>
            </a:r>
            <a:r>
              <a:rPr lang="en-GB" altLang="en-US" dirty="0" smtClean="0"/>
              <a:t>customers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it maximizes customer lifetime </a:t>
            </a:r>
            <a:r>
              <a:rPr lang="en-GB" altLang="en-US" dirty="0" smtClean="0"/>
              <a:t>value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the causes of customer defection are often directly actionable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13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Customer Satisfaction and Customer Loyalty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916832"/>
            <a:ext cx="8013576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The result has been massive growth in customer loyalty </a:t>
            </a:r>
            <a:r>
              <a:rPr lang="en-GB" altLang="en-US" sz="2800" dirty="0" smtClean="0"/>
              <a:t>programmes- such as</a:t>
            </a:r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en-GB" altLang="en-US" sz="1200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/>
              <a:t>There are two problems with </a:t>
            </a:r>
            <a:r>
              <a:rPr lang="en-GB" altLang="en-US" sz="2800" dirty="0" smtClean="0"/>
              <a:t>this</a:t>
            </a:r>
            <a:r>
              <a:rPr lang="en-GB" alt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1" indent="0">
              <a:buNone/>
            </a:pPr>
            <a:r>
              <a:rPr lang="en-GB" altLang="en-US" dirty="0" smtClean="0"/>
              <a:t>customer </a:t>
            </a:r>
            <a:r>
              <a:rPr lang="en-GB" altLang="en-US" dirty="0"/>
              <a:t>satisfaction and customer loyalty are not the same </a:t>
            </a:r>
            <a:r>
              <a:rPr lang="en-GB" altLang="en-US" dirty="0" smtClean="0"/>
              <a:t>thing</a:t>
            </a:r>
            <a:r>
              <a:rPr lang="en-GB" altLang="en-US" b="1" dirty="0" smtClean="0"/>
              <a:t>?</a:t>
            </a:r>
            <a:endParaRPr lang="en-GB" altLang="en-US" dirty="0" smtClean="0"/>
          </a:p>
          <a:p>
            <a:pPr marL="457200" lvl="1" indent="0">
              <a:buNone/>
            </a:pPr>
            <a:endParaRPr lang="en-GB" altLang="en-US" sz="800" dirty="0"/>
          </a:p>
          <a:p>
            <a:pPr marL="457200" lvl="1" indent="0">
              <a:buNone/>
            </a:pPr>
            <a:r>
              <a:rPr lang="en-GB" altLang="en-US" dirty="0"/>
              <a:t>you cannot buy real loyalty that </a:t>
            </a:r>
            <a:r>
              <a:rPr lang="en-GB" altLang="en-US" dirty="0" smtClean="0"/>
              <a:t>easily</a:t>
            </a:r>
            <a:r>
              <a:rPr lang="en-GB" altLang="en-US" b="1" dirty="0" smtClean="0"/>
              <a:t>?</a:t>
            </a:r>
            <a:endParaRPr lang="en-GB" alt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4373D-C7AA-40B5-B517-4E62F1416390}" type="slidenum">
              <a:rPr lang="en-GB" altLang="en-US"/>
              <a:pPr/>
              <a:t>14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Big Fat Lie About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Satisfaction 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Loyalty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850900" y="1988840"/>
            <a:ext cx="7846244" cy="452596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The big fat lie was that satisfied customers will be loyal </a:t>
            </a:r>
            <a:r>
              <a:rPr lang="en-GB" altLang="en-US" dirty="0" smtClean="0"/>
              <a:t>customers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dirty="0"/>
              <a:t>In most markets, customer satisfaction drives loyalty only for some customers, not </a:t>
            </a:r>
            <a:r>
              <a:rPr lang="en-GB" altLang="en-US" dirty="0" smtClean="0"/>
              <a:t>all.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dirty="0" smtClean="0"/>
              <a:t>Give examples</a:t>
            </a:r>
            <a:r>
              <a:rPr lang="en-GB" altLang="en-US" b="1" dirty="0" smtClean="0"/>
              <a:t>?</a:t>
            </a:r>
            <a:endParaRPr lang="en-GB" alt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DF9D-E2C6-4FCF-8D06-23F75ADE9283}" type="slidenum">
              <a:rPr lang="en-GB" altLang="en-US"/>
              <a:pPr/>
              <a:t>15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Big Fat Lie About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Satisfaction 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Loyalty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827584" y="2132856"/>
            <a:ext cx="7797552" cy="452596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Customer </a:t>
            </a:r>
            <a:r>
              <a:rPr lang="en-GB" altLang="en-US" dirty="0" smtClean="0"/>
              <a:t>loyalty</a:t>
            </a:r>
            <a:r>
              <a:rPr lang="en-GB" altLang="en-US" b="1" dirty="0" smtClean="0"/>
              <a:t>?</a:t>
            </a:r>
          </a:p>
          <a:p>
            <a:pPr marL="0" indent="0">
              <a:buNone/>
            </a:pPr>
            <a:r>
              <a:rPr lang="en-GB" altLang="en-US" dirty="0" smtClean="0"/>
              <a:t>is </a:t>
            </a:r>
            <a:r>
              <a:rPr lang="en-GB" altLang="en-US" dirty="0"/>
              <a:t>about how long we keep a customer (or the share we take of their business</a:t>
            </a:r>
            <a:r>
              <a:rPr lang="en-GB" altLang="en-US" dirty="0" smtClean="0"/>
              <a:t>)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dirty="0"/>
              <a:t>Customer </a:t>
            </a:r>
            <a:r>
              <a:rPr lang="en-GB" altLang="en-US" dirty="0" smtClean="0"/>
              <a:t>satisfaction</a:t>
            </a:r>
            <a:r>
              <a:rPr lang="en-GB" altLang="en-US" b="1" dirty="0" smtClean="0"/>
              <a:t>?</a:t>
            </a:r>
          </a:p>
          <a:p>
            <a:pPr marL="0" indent="0">
              <a:buNone/>
            </a:pPr>
            <a:r>
              <a:rPr lang="en-GB" altLang="en-US" dirty="0" smtClean="0"/>
              <a:t>is </a:t>
            </a:r>
            <a:r>
              <a:rPr lang="en-GB" altLang="en-US" dirty="0"/>
              <a:t>what people think/feel about </a:t>
            </a:r>
            <a:r>
              <a:rPr lang="en-GB" altLang="en-US" dirty="0" smtClean="0"/>
              <a:t>us.</a:t>
            </a:r>
            <a:endParaRPr lang="en-GB" alt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BE0D-0F17-4AAC-A96B-1ABB7B8BECFC}" type="slidenum">
              <a:rPr lang="en-GB" altLang="en-US"/>
              <a:pPr/>
              <a:t>16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Big Fat Lie About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Satisfaction 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Loyalty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827584" y="1844824"/>
            <a:ext cx="7859216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/>
              <a:t>Combining the behaviour (</a:t>
            </a:r>
            <a:r>
              <a:rPr lang="en-GB" altLang="en-US" b="1" dirty="0"/>
              <a:t>customer</a:t>
            </a:r>
            <a:r>
              <a:rPr lang="en-GB" altLang="en-US" dirty="0"/>
              <a:t> </a:t>
            </a:r>
            <a:r>
              <a:rPr lang="en-GB" altLang="en-US" b="1" dirty="0"/>
              <a:t>loyalty</a:t>
            </a:r>
            <a:r>
              <a:rPr lang="en-GB" altLang="en-US" dirty="0"/>
              <a:t>) with the attitude (</a:t>
            </a:r>
            <a:r>
              <a:rPr lang="en-GB" altLang="en-US" b="1" dirty="0"/>
              <a:t>customer</a:t>
            </a:r>
            <a:r>
              <a:rPr lang="en-GB" altLang="en-US" dirty="0"/>
              <a:t> </a:t>
            </a:r>
            <a:r>
              <a:rPr lang="en-GB" altLang="en-US" b="1" dirty="0"/>
              <a:t>satisfaction</a:t>
            </a:r>
            <a:r>
              <a:rPr lang="en-GB" altLang="en-US" dirty="0"/>
              <a:t>) identifies</a:t>
            </a:r>
            <a:r>
              <a:rPr lang="en-GB" altLang="en-US" dirty="0" smtClean="0"/>
              <a:t>:</a:t>
            </a:r>
          </a:p>
          <a:p>
            <a:pPr marL="0" indent="0">
              <a:buNone/>
            </a:pPr>
            <a:endParaRPr lang="en-GB" altLang="en-US" sz="1200" dirty="0"/>
          </a:p>
          <a:p>
            <a:pPr marL="457200" lvl="1" indent="0">
              <a:buNone/>
            </a:pPr>
            <a:r>
              <a:rPr lang="en-GB" altLang="en-US" dirty="0"/>
              <a:t>Satisfied </a:t>
            </a:r>
            <a:r>
              <a:rPr lang="en-GB" altLang="en-US" dirty="0" smtClean="0"/>
              <a:t>stayers</a:t>
            </a:r>
          </a:p>
          <a:p>
            <a:pPr marL="457200" lvl="1" indent="0">
              <a:buNone/>
            </a:pPr>
            <a:endParaRPr lang="en-GB" altLang="en-US" sz="800" dirty="0"/>
          </a:p>
          <a:p>
            <a:pPr marL="457200" lvl="1" indent="0">
              <a:buNone/>
            </a:pPr>
            <a:r>
              <a:rPr lang="en-GB" altLang="en-US" dirty="0"/>
              <a:t>Happy </a:t>
            </a:r>
            <a:r>
              <a:rPr lang="en-GB" altLang="en-US" dirty="0" smtClean="0"/>
              <a:t>wanderers</a:t>
            </a:r>
          </a:p>
          <a:p>
            <a:pPr marL="457200" lvl="1" indent="0">
              <a:buNone/>
            </a:pPr>
            <a:endParaRPr lang="en-GB" altLang="en-US" sz="800" dirty="0"/>
          </a:p>
          <a:p>
            <a:pPr marL="457200" lvl="1" indent="0">
              <a:buNone/>
            </a:pPr>
            <a:r>
              <a:rPr lang="en-GB" altLang="en-US" dirty="0" smtClean="0"/>
              <a:t>Hostages</a:t>
            </a:r>
          </a:p>
          <a:p>
            <a:pPr marL="457200" lvl="1" indent="0">
              <a:buNone/>
            </a:pPr>
            <a:endParaRPr lang="en-GB" altLang="en-US" sz="800" dirty="0"/>
          </a:p>
          <a:p>
            <a:pPr marL="457200" lvl="1" indent="0">
              <a:buNone/>
            </a:pPr>
            <a:r>
              <a:rPr lang="en-GB" altLang="en-US" dirty="0"/>
              <a:t>Dealers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72E92-858B-4582-A579-877CFFEA5E6F}" type="slidenum">
              <a:rPr lang="en-GB" altLang="en-US"/>
              <a:pPr/>
              <a:t>17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F5FE6-EE3B-4D69-8645-73D7CC3F6E75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670719" y="505420"/>
            <a:ext cx="77724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b="1" u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Customer Satisfaction Versus Customer Loyalty</a:t>
            </a:r>
          </a:p>
        </p:txBody>
      </p:sp>
      <p:grpSp>
        <p:nvGrpSpPr>
          <p:cNvPr id="19474" name="Group 18"/>
          <p:cNvGrpSpPr>
            <a:grpSpLocks/>
          </p:cNvGrpSpPr>
          <p:nvPr/>
        </p:nvGrpSpPr>
        <p:grpSpPr bwMode="auto">
          <a:xfrm>
            <a:off x="467544" y="1696045"/>
            <a:ext cx="8136904" cy="4733925"/>
            <a:chOff x="757" y="902"/>
            <a:chExt cx="4279" cy="2982"/>
          </a:xfrm>
        </p:grpSpPr>
        <p:grpSp>
          <p:nvGrpSpPr>
            <p:cNvPr id="19463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19459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60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61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62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9464" name="Rectangle 8"/>
            <p:cNvSpPr>
              <a:spLocks noChangeArrowheads="1"/>
            </p:cNvSpPr>
            <p:nvPr/>
          </p:nvSpPr>
          <p:spPr bwMode="auto">
            <a:xfrm>
              <a:off x="2887" y="902"/>
              <a:ext cx="146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b="1" i="1" u="none" dirty="0"/>
                <a:t>Customer Loyalty</a:t>
              </a:r>
            </a:p>
          </p:txBody>
        </p:sp>
        <p:sp>
          <p:nvSpPr>
            <p:cNvPr id="19465" name="Rectangle 9"/>
            <p:cNvSpPr>
              <a:spLocks noChangeArrowheads="1"/>
            </p:cNvSpPr>
            <p:nvPr/>
          </p:nvSpPr>
          <p:spPr bwMode="auto">
            <a:xfrm>
              <a:off x="757" y="2491"/>
              <a:ext cx="1015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b="1" i="1" u="none" dirty="0"/>
                <a:t>Customer</a:t>
              </a:r>
            </a:p>
            <a:p>
              <a:pPr eaLnBrk="0" hangingPunct="0"/>
              <a:r>
                <a:rPr lang="en-GB" altLang="en-US" sz="2400" b="1" i="1" u="none" dirty="0"/>
                <a:t>Satisfaction</a:t>
              </a:r>
            </a:p>
          </p:txBody>
        </p:sp>
        <p:sp>
          <p:nvSpPr>
            <p:cNvPr id="19466" name="Rectangle 10"/>
            <p:cNvSpPr>
              <a:spLocks noChangeArrowheads="1"/>
            </p:cNvSpPr>
            <p:nvPr/>
          </p:nvSpPr>
          <p:spPr bwMode="auto">
            <a:xfrm>
              <a:off x="2785" y="1238"/>
              <a:ext cx="487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800" u="none" dirty="0"/>
                <a:t>High</a:t>
              </a:r>
            </a:p>
          </p:txBody>
        </p:sp>
        <p:sp>
          <p:nvSpPr>
            <p:cNvPr id="19467" name="Rectangle 11"/>
            <p:cNvSpPr>
              <a:spLocks noChangeArrowheads="1"/>
            </p:cNvSpPr>
            <p:nvPr/>
          </p:nvSpPr>
          <p:spPr bwMode="auto">
            <a:xfrm>
              <a:off x="4235" y="1238"/>
              <a:ext cx="445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800" u="none" dirty="0"/>
                <a:t>Low</a:t>
              </a:r>
            </a:p>
          </p:txBody>
        </p:sp>
        <p:sp>
          <p:nvSpPr>
            <p:cNvPr id="19468" name="Rectangle 12"/>
            <p:cNvSpPr>
              <a:spLocks noChangeArrowheads="1"/>
            </p:cNvSpPr>
            <p:nvPr/>
          </p:nvSpPr>
          <p:spPr bwMode="auto">
            <a:xfrm>
              <a:off x="1765" y="1973"/>
              <a:ext cx="487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800" u="none" dirty="0"/>
                <a:t>High</a:t>
              </a:r>
            </a:p>
          </p:txBody>
        </p:sp>
        <p:sp>
          <p:nvSpPr>
            <p:cNvPr id="19469" name="Rectangle 13"/>
            <p:cNvSpPr>
              <a:spLocks noChangeArrowheads="1"/>
            </p:cNvSpPr>
            <p:nvPr/>
          </p:nvSpPr>
          <p:spPr bwMode="auto">
            <a:xfrm>
              <a:off x="1797" y="3106"/>
              <a:ext cx="445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800" u="none" dirty="0"/>
                <a:t>Low</a:t>
              </a:r>
            </a:p>
          </p:txBody>
        </p:sp>
      </p:grp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Rectangle 14"/>
          <p:cNvSpPr>
            <a:spLocks noChangeArrowheads="1"/>
          </p:cNvSpPr>
          <p:nvPr/>
        </p:nvSpPr>
        <p:spPr bwMode="auto">
          <a:xfrm>
            <a:off x="3934143" y="3258145"/>
            <a:ext cx="1565009" cy="954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800" i="1" u="none" dirty="0"/>
              <a:t>Satisfied</a:t>
            </a:r>
          </a:p>
          <a:p>
            <a:pPr algn="ctr" eaLnBrk="0" hangingPunct="0"/>
            <a:r>
              <a:rPr lang="en-GB" altLang="en-US" sz="2800" i="1" u="none" dirty="0"/>
              <a:t>Stayers</a:t>
            </a:r>
          </a:p>
        </p:txBody>
      </p:sp>
      <p:sp>
        <p:nvSpPr>
          <p:cNvPr id="23" name="Rectangle 15"/>
          <p:cNvSpPr>
            <a:spLocks noChangeArrowheads="1"/>
          </p:cNvSpPr>
          <p:nvPr/>
        </p:nvSpPr>
        <p:spPr bwMode="auto">
          <a:xfrm>
            <a:off x="6472766" y="3258145"/>
            <a:ext cx="1939622" cy="954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800" i="1" u="none" dirty="0"/>
              <a:t>Happy</a:t>
            </a:r>
          </a:p>
          <a:p>
            <a:pPr algn="ctr" eaLnBrk="0" hangingPunct="0"/>
            <a:r>
              <a:rPr lang="en-GB" altLang="en-US" sz="2800" i="1" u="none" dirty="0"/>
              <a:t>Wanderers</a:t>
            </a:r>
          </a:p>
        </p:txBody>
      </p:sp>
      <p:sp>
        <p:nvSpPr>
          <p:cNvPr id="24" name="Rectangle 16"/>
          <p:cNvSpPr>
            <a:spLocks noChangeArrowheads="1"/>
          </p:cNvSpPr>
          <p:nvPr/>
        </p:nvSpPr>
        <p:spPr bwMode="auto">
          <a:xfrm>
            <a:off x="3865685" y="5194895"/>
            <a:ext cx="1705726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800" i="1" u="none" dirty="0"/>
              <a:t>Hostages</a:t>
            </a:r>
          </a:p>
        </p:txBody>
      </p:sp>
      <p:sp>
        <p:nvSpPr>
          <p:cNvPr id="25" name="Rectangle 17"/>
          <p:cNvSpPr>
            <a:spLocks noChangeArrowheads="1"/>
          </p:cNvSpPr>
          <p:nvPr/>
        </p:nvSpPr>
        <p:spPr bwMode="auto">
          <a:xfrm>
            <a:off x="6727579" y="5194895"/>
            <a:ext cx="1426193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800" i="1" u="none" dirty="0"/>
              <a:t>Dealers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Customer Satisfaction Versus Customer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Loyalty</a:t>
            </a:r>
            <a:r>
              <a:rPr lang="en-GB" alt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en-GB" alt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&amp; your shop</a:t>
            </a:r>
            <a:endParaRPr lang="en-GB" alt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827584" y="1844824"/>
            <a:ext cx="7859216" cy="4608512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 smtClean="0"/>
              <a:t>Think of one of your favourite shops</a:t>
            </a:r>
          </a:p>
          <a:p>
            <a:pPr marL="0" indent="0">
              <a:buNone/>
            </a:pPr>
            <a:endParaRPr lang="en-GB" altLang="en-US" sz="1200" dirty="0" smtClean="0"/>
          </a:p>
          <a:p>
            <a:pPr marL="0" indent="0">
              <a:buNone/>
            </a:pPr>
            <a:r>
              <a:rPr lang="en-GB" altLang="en-US" dirty="0" smtClean="0"/>
              <a:t>Where is it / where do you live</a:t>
            </a:r>
            <a:r>
              <a:rPr lang="en-GB" altLang="en-US" b="1" dirty="0" smtClean="0"/>
              <a:t>?</a:t>
            </a:r>
            <a:endParaRPr lang="en-GB" altLang="en-US" dirty="0" smtClean="0"/>
          </a:p>
          <a:p>
            <a:pPr marL="0" indent="0">
              <a:buNone/>
            </a:pPr>
            <a:r>
              <a:rPr lang="en-GB" altLang="en-US" dirty="0" smtClean="0"/>
              <a:t>What makes you go back there</a:t>
            </a:r>
            <a:r>
              <a:rPr lang="en-GB" altLang="en-US" b="1" dirty="0" smtClean="0"/>
              <a:t>?</a:t>
            </a:r>
            <a:endParaRPr lang="en-GB" altLang="en-US" dirty="0" smtClean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Think of one of your </a:t>
            </a:r>
            <a:r>
              <a:rPr lang="en-GB" altLang="en-US" dirty="0" smtClean="0"/>
              <a:t>worst shops</a:t>
            </a:r>
          </a:p>
          <a:p>
            <a:pPr marL="0" indent="0">
              <a:buNone/>
            </a:pPr>
            <a:endParaRPr lang="en-GB" altLang="en-US" sz="1200" dirty="0"/>
          </a:p>
          <a:p>
            <a:pPr marL="0" indent="0">
              <a:buNone/>
            </a:pPr>
            <a:r>
              <a:rPr lang="en-GB" altLang="en-US" dirty="0"/>
              <a:t>Where is it / where do you </a:t>
            </a:r>
            <a:r>
              <a:rPr lang="en-GB" altLang="en-US" dirty="0" smtClean="0"/>
              <a:t>live</a:t>
            </a:r>
            <a:r>
              <a:rPr lang="en-GB" altLang="en-US" b="1" dirty="0" smtClean="0"/>
              <a:t>?</a:t>
            </a: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What makes you go </a:t>
            </a:r>
            <a:r>
              <a:rPr lang="en-GB" altLang="en-US" dirty="0" smtClean="0"/>
              <a:t>there</a:t>
            </a:r>
            <a:r>
              <a:rPr lang="en-GB" altLang="en-US" b="1" dirty="0" smtClean="0"/>
              <a:t>?</a:t>
            </a: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72E92-858B-4582-A579-877CFFEA5E6F}" type="slidenum">
              <a:rPr lang="en-GB" altLang="en-US"/>
              <a:pPr/>
              <a:t>19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106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50217" y="296895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Reality of Customer Satisfaction and Loyalty?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827584" y="1844824"/>
            <a:ext cx="7899400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Investments in customer satisfaction produce loyalty only for a sub-set of </a:t>
            </a:r>
            <a:r>
              <a:rPr lang="en-GB" altLang="en-US" sz="2800" dirty="0" smtClean="0"/>
              <a:t>customers</a:t>
            </a:r>
            <a:r>
              <a:rPr lang="en-GB" altLang="en-US" sz="2800" b="1" dirty="0" smtClean="0"/>
              <a:t>?</a:t>
            </a:r>
            <a:endParaRPr lang="en-GB" altLang="en-US" sz="2800" dirty="0" smtClean="0"/>
          </a:p>
          <a:p>
            <a:pPr marL="0" indent="0">
              <a:buNone/>
            </a:pPr>
            <a:endParaRPr lang="en-GB" altLang="en-US" sz="1600" dirty="0"/>
          </a:p>
          <a:p>
            <a:pPr marL="0" indent="0">
              <a:buNone/>
            </a:pPr>
            <a:r>
              <a:rPr lang="en-GB" altLang="en-US" sz="2800" dirty="0"/>
              <a:t>But customer dissatisfaction is a good predictor of customer </a:t>
            </a:r>
            <a:r>
              <a:rPr lang="en-GB" altLang="en-US" sz="2800" dirty="0" smtClean="0"/>
              <a:t>defection</a:t>
            </a:r>
            <a:r>
              <a:rPr lang="en-GB" altLang="en-US" sz="2800" b="1" dirty="0" smtClean="0"/>
              <a:t>?</a:t>
            </a:r>
            <a:endParaRPr lang="en-GB" altLang="en-US" sz="2800" dirty="0" smtClean="0"/>
          </a:p>
          <a:p>
            <a:pPr marL="0" indent="0">
              <a:buNone/>
            </a:pPr>
            <a:endParaRPr lang="en-GB" altLang="en-US" sz="1600" dirty="0"/>
          </a:p>
          <a:p>
            <a:pPr marL="0" indent="0">
              <a:buNone/>
            </a:pPr>
            <a:r>
              <a:rPr lang="en-GB" altLang="en-US" sz="2800" dirty="0"/>
              <a:t>Satisfaction and dissatisfaction are different things (not either end of the same scale)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86A38-D5D2-47BD-9790-7583966B28C4}" type="slidenum">
              <a:rPr lang="en-GB" altLang="en-US"/>
              <a:pPr/>
              <a:t>20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Reality of Customer Satisfaction and Loyalty?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827584" y="1844824"/>
            <a:ext cx="7879109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We need to understand better why some customers leave and others </a:t>
            </a:r>
            <a:r>
              <a:rPr lang="en-GB" altLang="en-US" sz="2800" dirty="0" smtClean="0"/>
              <a:t>stay</a:t>
            </a:r>
            <a:r>
              <a:rPr lang="en-GB" altLang="en-US" sz="2800" b="1" dirty="0" smtClean="0"/>
              <a:t>?</a:t>
            </a:r>
            <a:endParaRPr lang="en-GB" altLang="en-US" sz="2800" dirty="0" smtClean="0"/>
          </a:p>
          <a:p>
            <a:pPr marL="0" indent="0">
              <a:buNone/>
            </a:pPr>
            <a:endParaRPr lang="en-GB" altLang="en-US" sz="1000" dirty="0"/>
          </a:p>
          <a:p>
            <a:pPr marL="0" indent="0">
              <a:buNone/>
            </a:pPr>
            <a:r>
              <a:rPr lang="en-GB" altLang="en-US" sz="2800" dirty="0"/>
              <a:t>Avoid simplistic assumptions about customer satisfaction and </a:t>
            </a:r>
            <a:r>
              <a:rPr lang="en-GB" altLang="en-US" sz="2800" dirty="0" smtClean="0"/>
              <a:t>loyalty</a:t>
            </a:r>
          </a:p>
          <a:p>
            <a:pPr marL="0" indent="0">
              <a:buNone/>
            </a:pPr>
            <a:endParaRPr lang="en-GB" altLang="en-US" sz="1000" dirty="0"/>
          </a:p>
          <a:p>
            <a:pPr marL="0" indent="0">
              <a:buNone/>
            </a:pPr>
            <a:r>
              <a:rPr lang="en-GB" altLang="en-US" sz="2800" dirty="0"/>
              <a:t>This is the basis for making effective investments in customer satisfaction, relationship marketing and loyalty programmes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50473-9FB1-4A3A-8809-0CD2F8B361B1}" type="slidenum">
              <a:rPr lang="en-GB" altLang="en-US"/>
              <a:pPr/>
              <a:t>21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52339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Where Does That Leave Loyalty Programmes?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828675" y="1988840"/>
            <a:ext cx="7847781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Many loyalty schemes are crude and simplistic - “plastic card syndrome</a:t>
            </a:r>
            <a:r>
              <a:rPr lang="en-GB" altLang="en-US" sz="2800" dirty="0" smtClean="0"/>
              <a:t>”</a:t>
            </a:r>
          </a:p>
          <a:p>
            <a:pPr marL="0" indent="0">
              <a:buNone/>
            </a:pPr>
            <a:endParaRPr lang="en-GB" altLang="en-US" sz="1000" dirty="0"/>
          </a:p>
          <a:p>
            <a:pPr marL="0" indent="0">
              <a:buNone/>
            </a:pPr>
            <a:r>
              <a:rPr lang="en-GB" altLang="en-US" sz="2800" dirty="0"/>
              <a:t>They are open to imitation, manipulation and </a:t>
            </a:r>
            <a:r>
              <a:rPr lang="en-GB" altLang="en-US" sz="2800" dirty="0" smtClean="0"/>
              <a:t>game-playing</a:t>
            </a:r>
          </a:p>
          <a:p>
            <a:pPr marL="0" indent="0">
              <a:buNone/>
            </a:pPr>
            <a:endParaRPr lang="en-GB" altLang="en-US" sz="1000" dirty="0"/>
          </a:p>
          <a:p>
            <a:pPr marL="0" indent="0">
              <a:buNone/>
            </a:pPr>
            <a:r>
              <a:rPr lang="en-GB" altLang="en-US" sz="2800" dirty="0"/>
              <a:t>Many try to create Hostages not Satisfied </a:t>
            </a:r>
            <a:r>
              <a:rPr lang="en-GB" altLang="en-US" sz="2800" dirty="0" smtClean="0"/>
              <a:t>Stayers</a:t>
            </a:r>
          </a:p>
          <a:p>
            <a:pPr marL="0" indent="0">
              <a:buNone/>
            </a:pPr>
            <a:endParaRPr lang="en-GB" altLang="en-US" sz="1000" dirty="0"/>
          </a:p>
          <a:p>
            <a:pPr marL="0" indent="0">
              <a:buNone/>
            </a:pPr>
            <a:r>
              <a:rPr lang="en-GB" altLang="en-US" sz="2800" dirty="0"/>
              <a:t>But the real issue is customer information - and how well we use it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714CF-7449-4DB8-8D8E-5FA856BF67FA}" type="slidenum">
              <a:rPr lang="en-GB" altLang="en-US"/>
              <a:pPr/>
              <a:t>22</a:t>
            </a:fld>
            <a:endParaRPr lang="en-GB" altLang="en-US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/>
          </a:bodyPr>
          <a:lstStyle/>
          <a:p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Real Customer Problem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88840"/>
            <a:ext cx="7859216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Do we really know what service to maximize - or do we invest in creating “value” that customers do not want</a:t>
            </a:r>
            <a:r>
              <a:rPr lang="en-GB" alt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en-GB" altLang="en-US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altLang="en-US" sz="2800" dirty="0"/>
              <a:t>Can we deliver what we promise</a:t>
            </a:r>
            <a:r>
              <a:rPr lang="en-GB" alt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en-GB" altLang="en-US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altLang="en-US" sz="2800" dirty="0"/>
              <a:t>Can we track the impact of service and quality on customer satisfaction</a:t>
            </a:r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4583-210D-466B-9E6E-AABD566379F4}" type="slidenum">
              <a:rPr lang="en-GB" altLang="en-US"/>
              <a:pPr/>
              <a:t>23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18194-71B9-4956-A5BD-B662E755FBB6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685800" y="280988"/>
            <a:ext cx="77724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b="1" u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Service and Quality versus Customer Satisfaction</a:t>
            </a:r>
          </a:p>
        </p:txBody>
      </p:sp>
      <p:grpSp>
        <p:nvGrpSpPr>
          <p:cNvPr id="29714" name="Group 18"/>
          <p:cNvGrpSpPr>
            <a:grpSpLocks/>
          </p:cNvGrpSpPr>
          <p:nvPr/>
        </p:nvGrpSpPr>
        <p:grpSpPr bwMode="auto">
          <a:xfrm>
            <a:off x="304800" y="1508124"/>
            <a:ext cx="8462523" cy="4873300"/>
            <a:chOff x="757" y="950"/>
            <a:chExt cx="4779" cy="2934"/>
          </a:xfrm>
        </p:grpSpPr>
        <p:grpSp>
          <p:nvGrpSpPr>
            <p:cNvPr id="29703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29699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2800"/>
              </a:p>
            </p:txBody>
          </p:sp>
          <p:sp>
            <p:nvSpPr>
              <p:cNvPr id="29700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2800"/>
              </a:p>
            </p:txBody>
          </p:sp>
          <p:sp>
            <p:nvSpPr>
              <p:cNvPr id="29701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2800"/>
              </a:p>
            </p:txBody>
          </p:sp>
          <p:sp>
            <p:nvSpPr>
              <p:cNvPr id="29702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2800"/>
              </a:p>
            </p:txBody>
          </p:sp>
        </p:grpSp>
        <p:sp>
          <p:nvSpPr>
            <p:cNvPr id="29704" name="Rectangle 8"/>
            <p:cNvSpPr>
              <a:spLocks noChangeArrowheads="1"/>
            </p:cNvSpPr>
            <p:nvPr/>
          </p:nvSpPr>
          <p:spPr bwMode="auto">
            <a:xfrm>
              <a:off x="2261" y="950"/>
              <a:ext cx="3275" cy="3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800" b="1" i="1" u="none" dirty="0"/>
                <a:t>Impact on Customer Satisfaction</a:t>
              </a:r>
            </a:p>
          </p:txBody>
        </p:sp>
        <p:sp>
          <p:nvSpPr>
            <p:cNvPr id="29705" name="Rectangle 9"/>
            <p:cNvSpPr>
              <a:spLocks noChangeArrowheads="1"/>
            </p:cNvSpPr>
            <p:nvPr/>
          </p:nvSpPr>
          <p:spPr bwMode="auto">
            <a:xfrm>
              <a:off x="757" y="2491"/>
              <a:ext cx="1369" cy="5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800" b="1" i="1" u="none" dirty="0"/>
                <a:t>Service and</a:t>
              </a:r>
            </a:p>
            <a:p>
              <a:pPr eaLnBrk="0" hangingPunct="0"/>
              <a:r>
                <a:rPr lang="en-GB" altLang="en-US" sz="2800" b="1" i="1" u="none" dirty="0"/>
                <a:t>Quality Level</a:t>
              </a:r>
            </a:p>
          </p:txBody>
        </p:sp>
        <p:sp>
          <p:nvSpPr>
            <p:cNvPr id="29706" name="Rectangle 10"/>
            <p:cNvSpPr>
              <a:spLocks noChangeArrowheads="1"/>
            </p:cNvSpPr>
            <p:nvPr/>
          </p:nvSpPr>
          <p:spPr bwMode="auto">
            <a:xfrm>
              <a:off x="2825" y="1238"/>
              <a:ext cx="584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800" u="none"/>
                <a:t>High</a:t>
              </a:r>
            </a:p>
          </p:txBody>
        </p:sp>
        <p:sp>
          <p:nvSpPr>
            <p:cNvPr id="29707" name="Rectangle 11"/>
            <p:cNvSpPr>
              <a:spLocks noChangeArrowheads="1"/>
            </p:cNvSpPr>
            <p:nvPr/>
          </p:nvSpPr>
          <p:spPr bwMode="auto">
            <a:xfrm>
              <a:off x="4143" y="1238"/>
              <a:ext cx="533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800" u="none"/>
                <a:t>Low</a:t>
              </a:r>
            </a:p>
          </p:txBody>
        </p:sp>
        <p:sp>
          <p:nvSpPr>
            <p:cNvPr id="29708" name="Rectangle 12"/>
            <p:cNvSpPr>
              <a:spLocks noChangeArrowheads="1"/>
            </p:cNvSpPr>
            <p:nvPr/>
          </p:nvSpPr>
          <p:spPr bwMode="auto">
            <a:xfrm>
              <a:off x="1765" y="1877"/>
              <a:ext cx="584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800" u="none"/>
                <a:t>High</a:t>
              </a:r>
            </a:p>
          </p:txBody>
        </p:sp>
        <p:sp>
          <p:nvSpPr>
            <p:cNvPr id="29709" name="Rectangle 13"/>
            <p:cNvSpPr>
              <a:spLocks noChangeArrowheads="1"/>
            </p:cNvSpPr>
            <p:nvPr/>
          </p:nvSpPr>
          <p:spPr bwMode="auto">
            <a:xfrm>
              <a:off x="1797" y="3130"/>
              <a:ext cx="533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800" u="none"/>
                <a:t>Low</a:t>
              </a:r>
            </a:p>
          </p:txBody>
        </p:sp>
      </p:grp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Rectangle 14"/>
          <p:cNvSpPr>
            <a:spLocks noChangeArrowheads="1"/>
          </p:cNvSpPr>
          <p:nvPr/>
        </p:nvSpPr>
        <p:spPr bwMode="auto">
          <a:xfrm>
            <a:off x="3393028" y="2903343"/>
            <a:ext cx="1878790" cy="998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800" i="1" u="none" dirty="0"/>
              <a:t>Right-</a:t>
            </a:r>
          </a:p>
          <a:p>
            <a:pPr algn="ctr" eaLnBrk="0" hangingPunct="0"/>
            <a:r>
              <a:rPr lang="en-GB" altLang="en-US" sz="2800" i="1" u="none" dirty="0"/>
              <a:t>Servicers</a:t>
            </a: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5696803" y="2903343"/>
            <a:ext cx="1878790" cy="998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800" i="1" u="none" dirty="0"/>
              <a:t>Over-</a:t>
            </a:r>
          </a:p>
          <a:p>
            <a:pPr algn="ctr" eaLnBrk="0" hangingPunct="0"/>
            <a:r>
              <a:rPr lang="en-GB" altLang="en-US" sz="2800" i="1" u="none" dirty="0"/>
              <a:t>Servicers</a:t>
            </a:r>
          </a:p>
        </p:txBody>
      </p:sp>
      <p:sp>
        <p:nvSpPr>
          <p:cNvPr id="23" name="Rectangle 17"/>
          <p:cNvSpPr>
            <a:spLocks noChangeArrowheads="1"/>
          </p:cNvSpPr>
          <p:nvPr/>
        </p:nvSpPr>
        <p:spPr bwMode="auto">
          <a:xfrm>
            <a:off x="3187618" y="4544386"/>
            <a:ext cx="2193987" cy="1900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800" i="1" u="none" dirty="0"/>
              <a:t>Under-</a:t>
            </a:r>
          </a:p>
          <a:p>
            <a:pPr algn="ctr" eaLnBrk="0" hangingPunct="0"/>
            <a:r>
              <a:rPr lang="en-GB" altLang="en-US" sz="2800" i="1" u="none" dirty="0"/>
              <a:t>Servicers</a:t>
            </a:r>
          </a:p>
          <a:p>
            <a:pPr algn="ctr" eaLnBrk="0" hangingPunct="0"/>
            <a:r>
              <a:rPr lang="en-GB" altLang="en-US" sz="2800" i="1" u="none" dirty="0"/>
              <a:t>and Dumb-</a:t>
            </a:r>
          </a:p>
          <a:p>
            <a:pPr algn="ctr" eaLnBrk="0" hangingPunct="0"/>
            <a:r>
              <a:rPr lang="en-GB" altLang="en-US" sz="2800" i="1" u="none" dirty="0"/>
              <a:t>Servicers</a:t>
            </a:r>
          </a:p>
        </p:txBody>
      </p:sp>
      <p:sp>
        <p:nvSpPr>
          <p:cNvPr id="24" name="Rectangle 16"/>
          <p:cNvSpPr>
            <a:spLocks noChangeArrowheads="1"/>
          </p:cNvSpPr>
          <p:nvPr/>
        </p:nvSpPr>
        <p:spPr bwMode="auto">
          <a:xfrm>
            <a:off x="5673783" y="4932223"/>
            <a:ext cx="1878790" cy="998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800" i="1" u="none" dirty="0"/>
              <a:t>Non-</a:t>
            </a:r>
          </a:p>
          <a:p>
            <a:pPr algn="ctr" eaLnBrk="0" hangingPunct="0"/>
            <a:r>
              <a:rPr lang="en-GB" altLang="en-US" sz="2800" i="1" u="none" dirty="0"/>
              <a:t>Servicers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Real Customer Problem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700808"/>
            <a:ext cx="7643737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Have we become obsessed with the trapping of customer </a:t>
            </a:r>
            <a:r>
              <a:rPr lang="en-GB" altLang="en-US" sz="2800" dirty="0" smtClean="0"/>
              <a:t>service</a:t>
            </a:r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altLang="en-US" sz="2800" dirty="0" smtClean="0"/>
              <a:t>at </a:t>
            </a:r>
            <a:r>
              <a:rPr lang="en-GB" altLang="en-US" sz="2800" dirty="0"/>
              <a:t>the expense of focusing on the substance of what drives value for our </a:t>
            </a:r>
            <a:r>
              <a:rPr lang="en-GB" altLang="en-US" sz="2800" dirty="0" smtClean="0"/>
              <a:t>customers</a:t>
            </a:r>
            <a:r>
              <a:rPr lang="en-GB" alt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en-GB" altLang="en-US" sz="1000" dirty="0"/>
          </a:p>
          <a:p>
            <a:pPr marL="0" indent="0">
              <a:buNone/>
            </a:pPr>
            <a:r>
              <a:rPr lang="en-GB" altLang="en-US" sz="2800" dirty="0"/>
              <a:t>Do we measure customer satisfaction and use it </a:t>
            </a:r>
            <a:r>
              <a:rPr lang="en-GB" altLang="en-US" sz="2800" dirty="0" smtClean="0"/>
              <a:t>appropriately</a:t>
            </a:r>
            <a:r>
              <a:rPr lang="en-GB" alt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GB" altLang="en-US" sz="2800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EA516-8E7A-487D-B95E-B01209669908}" type="slidenum">
              <a:rPr lang="en-GB" altLang="en-US"/>
              <a:pPr/>
              <a:t>25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Measuring Customer Satisfaction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844824"/>
            <a:ext cx="7499721" cy="452596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en-GB" altLang="en-US" dirty="0" smtClean="0"/>
              <a:t>What are the two </a:t>
            </a:r>
            <a:r>
              <a:rPr lang="en-GB" altLang="en-US" dirty="0"/>
              <a:t>important issues in customer satisfaction </a:t>
            </a:r>
            <a:r>
              <a:rPr lang="en-GB" altLang="en-US" dirty="0" smtClean="0"/>
              <a:t>measurement</a:t>
            </a:r>
            <a:r>
              <a:rPr lang="en-GB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</a:p>
          <a:p>
            <a:pPr marL="0" indent="0">
              <a:buNone/>
            </a:pPr>
            <a:endParaRPr lang="en-GB" altLang="en-US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altLang="en-US" dirty="0" smtClean="0"/>
              <a:t>	how </a:t>
            </a:r>
            <a:r>
              <a:rPr lang="en-GB" altLang="en-US" dirty="0"/>
              <a:t>do you measure </a:t>
            </a:r>
            <a:r>
              <a:rPr lang="en-GB" altLang="en-US" dirty="0" smtClean="0"/>
              <a:t>it</a:t>
            </a:r>
            <a:r>
              <a:rPr lang="en-GB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en-GB" altLang="en-US" sz="1000" dirty="0"/>
          </a:p>
          <a:p>
            <a:pPr marL="457200" lvl="1" indent="0">
              <a:buNone/>
            </a:pPr>
            <a:r>
              <a:rPr lang="en-GB" altLang="en-US" dirty="0" smtClean="0"/>
              <a:t>	</a:t>
            </a:r>
            <a:r>
              <a:rPr lang="en-GB" altLang="en-US" sz="3200" dirty="0" smtClean="0"/>
              <a:t>how </a:t>
            </a:r>
            <a:r>
              <a:rPr lang="en-GB" altLang="en-US" sz="3200" dirty="0"/>
              <a:t>do you use those </a:t>
            </a:r>
            <a:r>
              <a:rPr lang="en-GB" altLang="en-US" sz="3200" dirty="0" smtClean="0"/>
              <a:t>	measurements once </a:t>
            </a:r>
            <a:r>
              <a:rPr lang="en-GB" altLang="en-US" sz="3200" dirty="0"/>
              <a:t>you have </a:t>
            </a:r>
            <a:r>
              <a:rPr lang="en-GB" altLang="en-US" sz="3200" dirty="0" smtClean="0"/>
              <a:t>	them</a:t>
            </a:r>
            <a:r>
              <a:rPr lang="en-GB" alt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GB" altLang="en-US" sz="3200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3E7F-9DE2-4ADD-9AAC-DEB3D2157C33}" type="slidenum">
              <a:rPr lang="en-GB" altLang="en-US"/>
              <a:pPr/>
              <a:t>26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Measurement Issues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971600" y="1371600"/>
            <a:ext cx="7486600" cy="4572000"/>
          </a:xfrm>
          <a:noFill/>
          <a:ln/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/>
              <a:t>The technology of customer satisfaction measurement (CSM</a:t>
            </a:r>
            <a:r>
              <a:rPr lang="en-GB" altLang="en-US" sz="2800" dirty="0" smtClean="0"/>
              <a:t>):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0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developing different concepts of CS that can be </a:t>
            </a:r>
            <a:r>
              <a:rPr lang="en-GB" altLang="en-US" dirty="0" smtClean="0"/>
              <a:t>evaluated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designing effective data collection and reporting </a:t>
            </a:r>
            <a:r>
              <a:rPr lang="en-GB" altLang="en-US" dirty="0" smtClean="0"/>
              <a:t>systems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integrating CSM into organizational control </a:t>
            </a:r>
            <a:r>
              <a:rPr lang="en-GB" altLang="en-US" dirty="0" smtClean="0"/>
              <a:t>systems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9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developing systems for responding to dissatisfaction and customer complaints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1E949-EA4A-4637-9C2E-133A79E51507}" type="slidenum">
              <a:rPr lang="en-GB" altLang="en-US"/>
              <a:pPr/>
              <a:t>27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Practice ...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371600"/>
            <a:ext cx="7558608" cy="4865712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/>
              <a:t>What managers say about CSM is that</a:t>
            </a:r>
            <a:r>
              <a:rPr lang="en-GB" altLang="en-US" sz="2800" dirty="0" smtClean="0"/>
              <a:t>: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0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companies </a:t>
            </a:r>
            <a:r>
              <a:rPr lang="en-GB" altLang="en-US" dirty="0" smtClean="0"/>
              <a:t>trivialise it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it become part of interdepartmental power </a:t>
            </a:r>
            <a:r>
              <a:rPr lang="en-GB" altLang="en-US" dirty="0" smtClean="0"/>
              <a:t>struggles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people play political </a:t>
            </a:r>
            <a:r>
              <a:rPr lang="en-GB" altLang="en-US" dirty="0" smtClean="0"/>
              <a:t>games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it is used as crude management control to “punish” </a:t>
            </a:r>
            <a:r>
              <a:rPr lang="en-GB" altLang="en-US" dirty="0" smtClean="0"/>
              <a:t>people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9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the information is isolated not disseminated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CSM is not accepted by the organization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8475E-820A-4757-BE93-1EBE5E37C0C6}" type="slidenum">
              <a:rPr lang="en-GB" altLang="en-US"/>
              <a:pPr/>
              <a:t>28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78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78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78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27025"/>
            <a:ext cx="7772400" cy="641350"/>
          </a:xfrm>
          <a:noFill/>
          <a:ln/>
        </p:spPr>
        <p:txBody>
          <a:bodyPr>
            <a:no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Suggests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...</a:t>
            </a:r>
            <a:b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3200" dirty="0" smtClean="0"/>
              <a:t>Pairs – 5 </a:t>
            </a:r>
            <a:r>
              <a:rPr lang="en-GB" altLang="en-US" sz="3200" dirty="0" err="1" smtClean="0"/>
              <a:t>mins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484784"/>
            <a:ext cx="7992888" cy="4572000"/>
          </a:xfrm>
          <a:noFill/>
          <a:ln/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 smtClean="0"/>
              <a:t>What Internal </a:t>
            </a:r>
            <a:r>
              <a:rPr lang="en-GB" altLang="en-US" sz="2800" dirty="0"/>
              <a:t>barriers to the effective use of </a:t>
            </a:r>
            <a:r>
              <a:rPr lang="en-GB" altLang="en-US" sz="2800" dirty="0" smtClean="0"/>
              <a:t> CSM</a:t>
            </a:r>
            <a:r>
              <a:rPr lang="en-GB" alt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?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internal politics (conflict and struggles for power</a:t>
            </a:r>
            <a:r>
              <a:rPr lang="en-GB" altLang="en-US" dirty="0" smtClean="0"/>
              <a:t>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market simplification (CS does not really matter</a:t>
            </a:r>
            <a:r>
              <a:rPr lang="en-GB" altLang="en-US" dirty="0" smtClean="0"/>
              <a:t>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customer fear (asking CS questions raises customer expectations</a:t>
            </a:r>
            <a:r>
              <a:rPr lang="en-GB" altLang="en-US" dirty="0" smtClean="0"/>
              <a:t>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corporate culture (CS is a low management priority</a:t>
            </a:r>
            <a:r>
              <a:rPr lang="en-GB" altLang="en-US" dirty="0" smtClean="0"/>
              <a:t>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3060A-22A9-4360-BE37-03FBD0B6A6CF}" type="slidenum">
              <a:rPr lang="en-GB" altLang="en-US"/>
              <a:pPr/>
              <a:t>29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27025"/>
            <a:ext cx="7772400" cy="641350"/>
          </a:xfrm>
          <a:noFill/>
          <a:ln/>
        </p:spPr>
        <p:txBody>
          <a:bodyPr>
            <a:no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Suggests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...</a:t>
            </a:r>
            <a:b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3200" dirty="0" smtClean="0"/>
              <a:t>Pairs – 5 </a:t>
            </a:r>
            <a:r>
              <a:rPr lang="en-GB" altLang="en-US" sz="3200" dirty="0" err="1" smtClean="0"/>
              <a:t>mins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196752"/>
            <a:ext cx="7992888" cy="4572000"/>
          </a:xfrm>
          <a:noFill/>
          <a:ln/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 smtClean="0"/>
              <a:t>What Internal </a:t>
            </a:r>
            <a:r>
              <a:rPr lang="en-GB" altLang="en-US" sz="2800" dirty="0"/>
              <a:t>barriers to the effective use of </a:t>
            </a:r>
            <a:r>
              <a:rPr lang="en-GB" altLang="en-US" sz="2800" dirty="0" smtClean="0"/>
              <a:t> CSM</a:t>
            </a:r>
            <a:r>
              <a:rPr lang="en-GB" alt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?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 smtClean="0"/>
              <a:t>market </a:t>
            </a:r>
            <a:r>
              <a:rPr lang="en-GB" altLang="en-US" dirty="0"/>
              <a:t>complacency (we already know what customers want</a:t>
            </a:r>
            <a:r>
              <a:rPr lang="en-GB" altLang="en-US" dirty="0" smtClean="0"/>
              <a:t>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resources/capability (too difficult</a:t>
            </a:r>
            <a:r>
              <a:rPr lang="en-GB" altLang="en-US" dirty="0" smtClean="0"/>
              <a:t>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logistics (who is the real customer</a:t>
            </a:r>
            <a:r>
              <a:rPr lang="en-GB" altLang="en-US" dirty="0" smtClean="0"/>
              <a:t>?)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cost barriers (CSM is too expensive</a:t>
            </a:r>
            <a:r>
              <a:rPr lang="en-GB" altLang="en-US" dirty="0" smtClean="0"/>
              <a:t>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perceived market drivers (specs and price drive the market not CS</a:t>
            </a:r>
            <a:r>
              <a:rPr lang="en-GB" altLang="en-US" dirty="0" smtClean="0"/>
              <a:t>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800" dirty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/>
              <a:t>credibility (people do not believe the results)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3060A-22A9-4360-BE37-03FBD0B6A6CF}" type="slidenum">
              <a:rPr lang="en-GB" altLang="en-US"/>
              <a:pPr/>
              <a:t>30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53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Suggests ...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816620" y="1700808"/>
            <a:ext cx="7715745" cy="452596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These internal barriers stand between managerial uses of CSM data and the impact on market </a:t>
            </a:r>
            <a:r>
              <a:rPr lang="en-GB" altLang="en-US" dirty="0" smtClean="0"/>
              <a:t>strategies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dirty="0"/>
              <a:t>The real issue for making CSM effective is not the technology but the people and the culture in the company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CC65F-692E-43D2-B88F-4786C2512185}" type="slidenum">
              <a:rPr lang="en-GB" altLang="en-US"/>
              <a:pPr/>
              <a:t>31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Number Placeholder 5"/>
          <p:cNvSpPr txBox="1">
            <a:spLocks noGrp="1"/>
          </p:cNvSpPr>
          <p:nvPr/>
        </p:nvSpPr>
        <p:spPr bwMode="auto">
          <a:xfrm>
            <a:off x="4314825" y="6462713"/>
            <a:ext cx="493713" cy="34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fld id="{397E3530-4B15-4C58-9B0B-4018F83B9E0A}" type="slidenum">
              <a:rPr lang="en-GB" altLang="en-US" sz="1400" b="1">
                <a:solidFill>
                  <a:schemeClr val="bg1"/>
                </a:solidFill>
              </a:rPr>
              <a:pPr algn="ctr" eaLnBrk="1" hangingPunct="1"/>
              <a:t>32</a:t>
            </a:fld>
            <a:endParaRPr lang="en-GB" altLang="en-US" sz="1400" b="1">
              <a:solidFill>
                <a:schemeClr val="bg1"/>
              </a:solidFill>
            </a:endParaRPr>
          </a:p>
        </p:txBody>
      </p:sp>
      <p:sp>
        <p:nvSpPr>
          <p:cNvPr id="10" name="Rectangle 6"/>
          <p:cNvSpPr>
            <a:spLocks noGrp="1" noChangeArrowheads="1"/>
          </p:cNvSpPr>
          <p:nvPr>
            <p:ph type="title"/>
          </p:nvPr>
        </p:nvSpPr>
        <p:spPr>
          <a:xfrm>
            <a:off x="0" y="188640"/>
            <a:ext cx="7669212" cy="1079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u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62468" name="Picture 2" descr="http://www.rightfit.ie/wp-content/uploads/2012/03/killing_question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28775"/>
            <a:ext cx="4762500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9" name="Picture 4" descr="http://sd.keepcalm-o-matic.co.uk/i/thank-you-for-your-attention-any-questions-1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659313"/>
            <a:ext cx="1908175" cy="2224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0" y="476250"/>
            <a:ext cx="1547813" cy="11525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6406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altLang="en-US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hiller" panose="04020404031007020602" pitchFamily="82" charset="0"/>
                <a:cs typeface="Arial" panose="020B0604020202020204" pitchFamily="34" charset="0"/>
              </a:rPr>
              <a:t>By Next Session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755651" y="1844675"/>
            <a:ext cx="7663656" cy="41767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 smtClean="0">
                <a:latin typeface="Arial" charset="0"/>
                <a:cs typeface="Arial" charset="0"/>
              </a:rPr>
              <a:t>Watch P&amp;O Get hot on service for              discussion at the next session, looking at the what, where, why, who, etc.  Discuss thoughts.</a:t>
            </a: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 smtClean="0">
                <a:latin typeface="Arial" charset="0"/>
                <a:cs typeface="Arial" charset="0"/>
              </a:rPr>
              <a:t>Discuss your </a:t>
            </a:r>
            <a:r>
              <a:rPr lang="en-GB" altLang="en-US" sz="2800" i="1" dirty="0" smtClean="0">
                <a:latin typeface="Arial" charset="0"/>
                <a:cs typeface="Arial" charset="0"/>
              </a:rPr>
              <a:t>“feelings”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about the customer service of your organisation.</a:t>
            </a: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 smtClean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D4AF9B-5463-47AB-B079-B2BB8910434E}" type="slidenum">
              <a:rPr lang="en-GB" smtClean="0"/>
              <a:pPr>
                <a:defRPr/>
              </a:pPr>
              <a:t>33</a:t>
            </a:fld>
            <a:endParaRPr lang="en-GB" dirty="0"/>
          </a:p>
        </p:txBody>
      </p:sp>
      <p:pic>
        <p:nvPicPr>
          <p:cNvPr id="3277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4" name="Picture 2" descr="http://www.disneycoloringsheets.com/wp-content/uploads/2011/10/Scooby-Doo-and-Shaggy-Scared-Coloring-Pages-452x5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263" y="600075"/>
            <a:ext cx="1720850" cy="190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5" name="TextBox 1"/>
          <p:cNvSpPr txBox="1">
            <a:spLocks noChangeArrowheads="1"/>
          </p:cNvSpPr>
          <p:nvPr/>
        </p:nvSpPr>
        <p:spPr bwMode="auto">
          <a:xfrm>
            <a:off x="4505325" y="5949950"/>
            <a:ext cx="4643438" cy="70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000" i="1">
                <a:latin typeface="Arial" charset="0"/>
              </a:rPr>
              <a:t>Remember that if you do what you do,                          you’ll get what you always got </a:t>
            </a:r>
          </a:p>
        </p:txBody>
      </p:sp>
    </p:spTree>
    <p:extLst>
      <p:ext uri="{BB962C8B-B14F-4D97-AF65-F5344CB8AC3E}">
        <p14:creationId xmlns:p14="http://schemas.microsoft.com/office/powerpoint/2010/main" val="182887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33441d06a6f9df53d985d95dc10cd9a2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9227e18c10602fc443209884f399eda9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F5B88C5-203F-4DA5-8841-C39AD58657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2E9783-FAC5-4B35-8B07-C16B5D1671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0E7B59-62ED-4FF2-A672-03E8702B4B76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purl.org/dc/elements/1.1/"/>
    <ds:schemaRef ds:uri="http://purl.org/dc/terms/"/>
    <ds:schemaRef ds:uri="http://purl.org/dc/dcmitype/"/>
    <ds:schemaRef ds:uri="f66716c4-314f-46c1-b01e-5a44c61897d8"/>
    <ds:schemaRef ds:uri="http://schemas.microsoft.com/office/2006/documentManagement/type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3818</TotalTime>
  <Words>1323</Words>
  <Application>Microsoft Office PowerPoint</Application>
  <PresentationFormat>On-screen Show (4:3)</PresentationFormat>
  <Paragraphs>312</Paragraphs>
  <Slides>33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Chiller</vt:lpstr>
      <vt:lpstr>Tahoma</vt:lpstr>
      <vt:lpstr>Times New Roman</vt:lpstr>
      <vt:lpstr>Office Theme</vt:lpstr>
      <vt:lpstr>  BA Management Skills for the Workplace  EMPL5003   Understanding &amp; Engaging in the Customer Experience  Session 1 </vt:lpstr>
      <vt:lpstr>THE CUSTOMER CONUNDRUM Service, servility, satisfaction, and then what?</vt:lpstr>
      <vt:lpstr>EMPL5003</vt:lpstr>
      <vt:lpstr>EMPL5003</vt:lpstr>
      <vt:lpstr>EMPL5003</vt:lpstr>
      <vt:lpstr>EMPL5003</vt:lpstr>
      <vt:lpstr>EMPL5003</vt:lpstr>
      <vt:lpstr>EMPL5003</vt:lpstr>
      <vt:lpstr>EMPL5003</vt:lpstr>
      <vt:lpstr>EMPL5003</vt:lpstr>
      <vt:lpstr>The Customer Is Always Right-Handed – The Comments</vt:lpstr>
      <vt:lpstr>The Customer Is Always Right-Handed – Service Encounter Diary</vt:lpstr>
      <vt:lpstr>Customer Satisfaction and Customer Loyalty</vt:lpstr>
      <vt:lpstr>Customer Satisfaction and Customer Loyalty</vt:lpstr>
      <vt:lpstr>The Big Fat Lie About   Satisfaction and Loyalty</vt:lpstr>
      <vt:lpstr>The Big Fat Lie About             Satisfaction and Loyalty</vt:lpstr>
      <vt:lpstr>The Big Fat Lie About   Satisfaction and Loyalty</vt:lpstr>
      <vt:lpstr>PowerPoint Presentation</vt:lpstr>
      <vt:lpstr>Customer Satisfaction Versus Customer Loyalty – You &amp; your shop</vt:lpstr>
      <vt:lpstr>The Reality of Customer Satisfaction and Loyalty?</vt:lpstr>
      <vt:lpstr>The Reality of Customer Satisfaction and Loyalty?</vt:lpstr>
      <vt:lpstr>But Where Does That Leave Loyalty Programmes?</vt:lpstr>
      <vt:lpstr>The Real Customer Problem</vt:lpstr>
      <vt:lpstr>PowerPoint Presentation</vt:lpstr>
      <vt:lpstr>The Real Customer Problem</vt:lpstr>
      <vt:lpstr>Measuring Customer Satisfaction</vt:lpstr>
      <vt:lpstr>Measurement Issues</vt:lpstr>
      <vt:lpstr>In Practice ...</vt:lpstr>
      <vt:lpstr>Research Suggests ... Pairs – 5 mins</vt:lpstr>
      <vt:lpstr>Research Suggests ... Pairs – 5 mins</vt:lpstr>
      <vt:lpstr>Research Suggests ...</vt:lpstr>
      <vt:lpstr>Any Questions</vt:lpstr>
      <vt:lpstr>By Next Session</vt:lpstr>
    </vt:vector>
  </TitlesOfParts>
  <Company>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S. Kiff.</dc:creator>
  <cp:lastModifiedBy>Julia Ault</cp:lastModifiedBy>
  <cp:revision>111</cp:revision>
  <cp:lastPrinted>2016-05-23T18:54:11Z</cp:lastPrinted>
  <dcterms:created xsi:type="dcterms:W3CDTF">2001-09-25T11:33:28Z</dcterms:created>
  <dcterms:modified xsi:type="dcterms:W3CDTF">2016-06-01T14:16:59Z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