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7" r:id="rId3"/>
    <p:sldId id="342" r:id="rId4"/>
    <p:sldId id="318" r:id="rId5"/>
    <p:sldId id="343" r:id="rId6"/>
    <p:sldId id="331" r:id="rId7"/>
    <p:sldId id="322" r:id="rId8"/>
    <p:sldId id="347" r:id="rId9"/>
    <p:sldId id="348" r:id="rId10"/>
    <p:sldId id="349" r:id="rId11"/>
    <p:sldId id="350" r:id="rId12"/>
    <p:sldId id="334" r:id="rId13"/>
    <p:sldId id="335" r:id="rId14"/>
    <p:sldId id="332" r:id="rId15"/>
    <p:sldId id="330" r:id="rId16"/>
    <p:sldId id="316" r:id="rId17"/>
    <p:sldId id="317" r:id="rId18"/>
    <p:sldId id="319" r:id="rId19"/>
    <p:sldId id="320" r:id="rId20"/>
    <p:sldId id="321" r:id="rId21"/>
    <p:sldId id="323" r:id="rId22"/>
    <p:sldId id="324" r:id="rId23"/>
    <p:sldId id="333" r:id="rId24"/>
    <p:sldId id="352" r:id="rId25"/>
    <p:sldId id="327" r:id="rId26"/>
    <p:sldId id="351" r:id="rId27"/>
    <p:sldId id="325" r:id="rId28"/>
    <p:sldId id="326" r:id="rId29"/>
    <p:sldId id="344" r:id="rId30"/>
    <p:sldId id="345" r:id="rId31"/>
    <p:sldId id="328" r:id="rId32"/>
    <p:sldId id="336" r:id="rId33"/>
    <p:sldId id="338" r:id="rId34"/>
    <p:sldId id="339" r:id="rId35"/>
    <p:sldId id="341" r:id="rId36"/>
    <p:sldId id="337" r:id="rId37"/>
    <p:sldId id="340" r:id="rId38"/>
    <p:sldId id="329" r:id="rId39"/>
    <p:sldId id="286" r:id="rId40"/>
    <p:sldId id="315"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433" autoAdjust="0"/>
  </p:normalViewPr>
  <p:slideViewPr>
    <p:cSldViewPr>
      <p:cViewPr varScale="1">
        <p:scale>
          <a:sx n="115" d="100"/>
          <a:sy n="115" d="100"/>
        </p:scale>
        <p:origin x="149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10/11/2017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International Standardization Organization (ISO)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Information security management system (ISMS)</a:t>
            </a:r>
          </a:p>
          <a:p>
            <a:endParaRPr lang="en-GB" dirty="0" smtClean="0"/>
          </a:p>
          <a:p>
            <a:r>
              <a:rPr lang="en-GB" sz="1200" b="0" i="0" kern="1200" dirty="0" smtClean="0">
                <a:solidFill>
                  <a:schemeClr val="tx1"/>
                </a:solidFill>
                <a:effectLst/>
                <a:latin typeface="+mn-lt"/>
                <a:ea typeface="+mn-ea"/>
                <a:cs typeface="+mn-cs"/>
              </a:rPr>
              <a:t>ISO 27001 is an international standard published by the International Standardization Organization (ISO), and it describes how to manage information security in a company. The latest revision of this standard was published in 2013, and its full title is now ISO/IEC 27001:2013. The first revision of the standard was published in 2005, and it was developed based on the British standard BS 7799-2.</a:t>
            </a:r>
          </a:p>
          <a:p>
            <a:r>
              <a:rPr lang="en-GB" sz="1200" b="0" i="0" kern="1200" dirty="0" smtClean="0">
                <a:solidFill>
                  <a:schemeClr val="tx1"/>
                </a:solidFill>
                <a:effectLst/>
                <a:latin typeface="+mn-lt"/>
                <a:ea typeface="+mn-ea"/>
                <a:cs typeface="+mn-cs"/>
              </a:rPr>
              <a:t>ISO 27001 can be implemented in any kind of organization, profit or non-profit, private or state-owned, small or large. It was written by the world’s best experts in the field of information security and provides methodology for the implementation of information security management in an organization. It also enables companies to become certified, which means that an independent certification body has confirmed that an organization has implemented information security compliant with ISO 27001.</a:t>
            </a:r>
          </a:p>
          <a:p>
            <a:endParaRPr lang="en-GB" dirty="0" smtClean="0"/>
          </a:p>
          <a:p>
            <a:r>
              <a:rPr lang="en-GB" sz="1200" b="0" i="0" kern="1200" dirty="0" smtClean="0">
                <a:solidFill>
                  <a:schemeClr val="tx1"/>
                </a:solidFill>
                <a:effectLst/>
                <a:latin typeface="+mn-lt"/>
                <a:ea typeface="+mn-ea"/>
                <a:cs typeface="+mn-cs"/>
              </a:rPr>
              <a:t>The specification defines a six-part planning process:</a:t>
            </a:r>
          </a:p>
          <a:p>
            <a:pPr marL="228600" indent="-228600">
              <a:buFont typeface="+mj-lt"/>
              <a:buAutoNum type="arabicPeriod"/>
            </a:pPr>
            <a:r>
              <a:rPr lang="en-GB" sz="1200" b="0" i="0" kern="1200" dirty="0" smtClean="0">
                <a:solidFill>
                  <a:schemeClr val="tx1"/>
                </a:solidFill>
                <a:effectLst/>
                <a:latin typeface="+mn-lt"/>
                <a:ea typeface="+mn-ea"/>
                <a:cs typeface="+mn-cs"/>
              </a:rPr>
              <a:t>Define a security policy.</a:t>
            </a:r>
          </a:p>
          <a:p>
            <a:pPr marL="228600" indent="-228600">
              <a:buFont typeface="+mj-lt"/>
              <a:buAutoNum type="arabicPeriod"/>
            </a:pPr>
            <a:r>
              <a:rPr lang="en-GB" sz="1200" b="0" i="0" kern="1200" dirty="0" smtClean="0">
                <a:solidFill>
                  <a:schemeClr val="tx1"/>
                </a:solidFill>
                <a:effectLst/>
                <a:latin typeface="+mn-lt"/>
                <a:ea typeface="+mn-ea"/>
                <a:cs typeface="+mn-cs"/>
              </a:rPr>
              <a:t>Define the scope of the ISMS.</a:t>
            </a:r>
          </a:p>
          <a:p>
            <a:pPr marL="228600" indent="-228600">
              <a:buFont typeface="+mj-lt"/>
              <a:buAutoNum type="arabicPeriod"/>
            </a:pPr>
            <a:r>
              <a:rPr lang="en-GB" sz="1200" b="0" i="0" kern="1200" dirty="0" smtClean="0">
                <a:solidFill>
                  <a:schemeClr val="tx1"/>
                </a:solidFill>
                <a:effectLst/>
                <a:latin typeface="+mn-lt"/>
                <a:ea typeface="+mn-ea"/>
                <a:cs typeface="+mn-cs"/>
              </a:rPr>
              <a:t>Conduct a risk assessment.</a:t>
            </a:r>
          </a:p>
          <a:p>
            <a:pPr marL="228600" indent="-228600">
              <a:buFont typeface="+mj-lt"/>
              <a:buAutoNum type="arabicPeriod"/>
            </a:pPr>
            <a:r>
              <a:rPr lang="en-GB" sz="1200" b="0" i="0" kern="1200" dirty="0" smtClean="0">
                <a:solidFill>
                  <a:schemeClr val="tx1"/>
                </a:solidFill>
                <a:effectLst/>
                <a:latin typeface="+mn-lt"/>
                <a:ea typeface="+mn-ea"/>
                <a:cs typeface="+mn-cs"/>
              </a:rPr>
              <a:t>Manage identified risks.</a:t>
            </a:r>
          </a:p>
          <a:p>
            <a:pPr marL="228600" indent="-228600">
              <a:buFont typeface="+mj-lt"/>
              <a:buAutoNum type="arabicPeriod"/>
            </a:pPr>
            <a:r>
              <a:rPr lang="en-GB" sz="1200" b="0" i="0" kern="1200" dirty="0" smtClean="0">
                <a:solidFill>
                  <a:schemeClr val="tx1"/>
                </a:solidFill>
                <a:effectLst/>
                <a:latin typeface="+mn-lt"/>
                <a:ea typeface="+mn-ea"/>
                <a:cs typeface="+mn-cs"/>
              </a:rPr>
              <a:t>Select control objectives and controls to be implemented.</a:t>
            </a:r>
          </a:p>
          <a:p>
            <a:pPr marL="228600" indent="-228600">
              <a:buFont typeface="+mj-lt"/>
              <a:buAutoNum type="arabicPeriod"/>
            </a:pPr>
            <a:r>
              <a:rPr lang="en-GB" sz="1200" b="0" i="0" kern="1200" dirty="0" smtClean="0">
                <a:solidFill>
                  <a:schemeClr val="tx1"/>
                </a:solidFill>
                <a:effectLst/>
                <a:latin typeface="+mn-lt"/>
                <a:ea typeface="+mn-ea"/>
                <a:cs typeface="+mn-cs"/>
              </a:rPr>
              <a:t>Prepare a statement of applicability.</a:t>
            </a:r>
          </a:p>
          <a:p>
            <a:endParaRPr lang="en-GB" dirty="0" smtClean="0"/>
          </a:p>
          <a:p>
            <a:endParaRPr lang="en-GB" dirty="0" smtClean="0"/>
          </a:p>
          <a:p>
            <a:r>
              <a:rPr lang="en-GB" sz="1200" b="0" i="0" kern="1200" dirty="0" smtClean="0">
                <a:solidFill>
                  <a:schemeClr val="tx1"/>
                </a:solidFill>
                <a:effectLst/>
                <a:latin typeface="+mn-lt"/>
                <a:ea typeface="+mn-ea"/>
                <a:cs typeface="+mn-cs"/>
              </a:rPr>
              <a:t>ISO 27002 contains 12 main sections:</a:t>
            </a:r>
          </a:p>
          <a:p>
            <a:r>
              <a:rPr lang="en-GB" sz="1200" b="0" i="0" kern="1200" dirty="0" smtClean="0">
                <a:solidFill>
                  <a:schemeClr val="tx1"/>
                </a:solidFill>
                <a:effectLst/>
                <a:latin typeface="+mn-lt"/>
                <a:ea typeface="+mn-ea"/>
                <a:cs typeface="+mn-cs"/>
              </a:rPr>
              <a:t>1. Risk assessment</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2. Security policy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3. Organization of information security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4. Asset management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5. Human resources security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6. Physical and environmental security</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7. Communications and operations management</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8. Access control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9. Information systems acquisition, development and maintenance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10. Information security incident management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11. Business continuity management </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12. Compliance</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a:t>
            </a:fld>
            <a:endParaRPr lang="en-GB"/>
          </a:p>
        </p:txBody>
      </p:sp>
    </p:spTree>
    <p:extLst>
      <p:ext uri="{BB962C8B-B14F-4D97-AF65-F5344CB8AC3E}">
        <p14:creationId xmlns:p14="http://schemas.microsoft.com/office/powerpoint/2010/main" val="3677111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Policies are statements of management intentions and goals</a:t>
            </a:r>
          </a:p>
          <a:p>
            <a:r>
              <a:rPr lang="en-US" dirty="0" smtClean="0"/>
              <a:t>Senior Management support and approval is vital to success</a:t>
            </a:r>
          </a:p>
          <a:p>
            <a:r>
              <a:rPr lang="en-US" dirty="0" smtClean="0"/>
              <a:t>General, high-level objectives</a:t>
            </a:r>
          </a:p>
          <a:p>
            <a:r>
              <a:rPr lang="en-US" dirty="0" smtClean="0"/>
              <a:t>Acceptable use, internet access, logging, information security, etc</a:t>
            </a:r>
          </a:p>
          <a:p>
            <a:endParaRPr lang="en-GB" dirty="0" smtClean="0"/>
          </a:p>
          <a:p>
            <a:r>
              <a:rPr lang="en-US" dirty="0" smtClean="0"/>
              <a:t>Procedures are detailed steps to perform a specific task</a:t>
            </a:r>
          </a:p>
          <a:p>
            <a:r>
              <a:rPr lang="en-US" dirty="0" smtClean="0"/>
              <a:t>Usually required by policy</a:t>
            </a:r>
          </a:p>
          <a:p>
            <a:r>
              <a:rPr lang="en-US" dirty="0" smtClean="0"/>
              <a:t>Decommissioning resources, adding user accounts, deleting user accounts, change management, etc</a:t>
            </a:r>
          </a:p>
          <a:p>
            <a:endParaRPr lang="en-GB" dirty="0" smtClean="0"/>
          </a:p>
          <a:p>
            <a:r>
              <a:rPr lang="en-US" dirty="0" smtClean="0"/>
              <a:t>Standards specify the use of specific technologies in a uniform manner</a:t>
            </a:r>
          </a:p>
          <a:p>
            <a:r>
              <a:rPr lang="en-US" dirty="0" smtClean="0"/>
              <a:t>Requires uniformity throughout the organization</a:t>
            </a:r>
          </a:p>
          <a:p>
            <a:r>
              <a:rPr lang="en-US" dirty="0" smtClean="0"/>
              <a:t>Operating systems, applications, server tools, router configurations, etc</a:t>
            </a:r>
          </a:p>
          <a:p>
            <a:endParaRPr lang="en-GB" dirty="0" smtClean="0"/>
          </a:p>
          <a:p>
            <a:r>
              <a:rPr lang="en-US" dirty="0" smtClean="0"/>
              <a:t>Guidelines are recommended methods for performing a task</a:t>
            </a:r>
          </a:p>
          <a:p>
            <a:r>
              <a:rPr lang="en-US" dirty="0" smtClean="0"/>
              <a:t>Recommended, but not required</a:t>
            </a:r>
          </a:p>
          <a:p>
            <a:r>
              <a:rPr lang="en-US" dirty="0" smtClean="0"/>
              <a:t>Malware cleanup, spyware removal, data conversion, sanitization, etc</a:t>
            </a:r>
          </a:p>
          <a:p>
            <a:endParaRPr lang="en-GB" dirty="0" smtClean="0"/>
          </a:p>
          <a:p>
            <a:r>
              <a:rPr lang="en-US" dirty="0" smtClean="0"/>
              <a:t>Baselines are similar to standards but account for differences in technologies and versions from different vendors</a:t>
            </a:r>
          </a:p>
          <a:p>
            <a:r>
              <a:rPr lang="en-US" dirty="0" smtClean="0"/>
              <a:t>Operating system security baselines</a:t>
            </a:r>
          </a:p>
          <a:p>
            <a:pPr marL="1114425" lvl="1"/>
            <a:r>
              <a:rPr lang="en-US" dirty="0" smtClean="0"/>
              <a:t>FreeBSD 6.2, Mac OS X Panther, Solaris 10, Red Hat Enterprise Linux 5, Windows 2000, Windows XP, Windows Vista, etc</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7</a:t>
            </a:fld>
            <a:endParaRPr lang="en-GB"/>
          </a:p>
        </p:txBody>
      </p:sp>
    </p:spTree>
    <p:extLst>
      <p:ext uri="{BB962C8B-B14F-4D97-AF65-F5344CB8AC3E}">
        <p14:creationId xmlns:p14="http://schemas.microsoft.com/office/powerpoint/2010/main" val="1742981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8</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17757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US" sz="1200" dirty="0" smtClean="0"/>
              <a:t>Step 1 – Collect Background Information</a:t>
            </a:r>
          </a:p>
          <a:p>
            <a:pPr lvl="2"/>
            <a:r>
              <a:rPr lang="en-US" sz="1200" dirty="0" smtClean="0"/>
              <a:t>	</a:t>
            </a:r>
            <a:r>
              <a:rPr lang="en-US" sz="2800" dirty="0" smtClean="0"/>
              <a:t>Obtain existing policies</a:t>
            </a:r>
          </a:p>
          <a:p>
            <a:pPr lvl="3"/>
            <a:r>
              <a:rPr lang="en-US" sz="2400" dirty="0" smtClean="0"/>
              <a:t>Creighton's </a:t>
            </a:r>
          </a:p>
          <a:p>
            <a:pPr lvl="3"/>
            <a:r>
              <a:rPr lang="en-US" sz="2400" dirty="0" smtClean="0"/>
              <a:t>Others</a:t>
            </a:r>
          </a:p>
          <a:p>
            <a:pPr lvl="2"/>
            <a:r>
              <a:rPr lang="en-US" sz="2800" dirty="0" smtClean="0"/>
              <a:t>Identify what levels of control are needed</a:t>
            </a:r>
          </a:p>
          <a:p>
            <a:pPr lvl="2"/>
            <a:r>
              <a:rPr lang="en-US" sz="2800" dirty="0" smtClean="0"/>
              <a:t>Identify who should write the policies</a:t>
            </a:r>
          </a:p>
          <a:p>
            <a:r>
              <a:rPr lang="en-US" sz="1200" dirty="0" smtClean="0"/>
              <a:t>Step 2 – Perform Risk Assessment</a:t>
            </a:r>
          </a:p>
          <a:p>
            <a:r>
              <a:rPr lang="en-US" sz="1200" dirty="0" smtClean="0"/>
              <a:t>	</a:t>
            </a:r>
            <a:r>
              <a:rPr lang="en-US" dirty="0" smtClean="0"/>
              <a:t>Justify the Policies with Risk Assessment</a:t>
            </a:r>
          </a:p>
          <a:p>
            <a:pPr lvl="1"/>
            <a:r>
              <a:rPr lang="en-US" dirty="0" smtClean="0"/>
              <a:t>Identify the critical functions</a:t>
            </a:r>
          </a:p>
          <a:p>
            <a:pPr lvl="1"/>
            <a:r>
              <a:rPr lang="en-US" dirty="0" smtClean="0"/>
              <a:t>Identify the critical processes</a:t>
            </a:r>
          </a:p>
          <a:p>
            <a:pPr lvl="1"/>
            <a:r>
              <a:rPr lang="en-US" dirty="0" smtClean="0"/>
              <a:t>Identify the critical data</a:t>
            </a:r>
          </a:p>
          <a:p>
            <a:pPr lvl="1"/>
            <a:r>
              <a:rPr lang="en-US" dirty="0" smtClean="0"/>
              <a:t>Assess the vulnerabilities</a:t>
            </a:r>
          </a:p>
          <a:p>
            <a:r>
              <a:rPr lang="en-US" sz="1200" dirty="0" smtClean="0"/>
              <a:t>Step 3 – Create a Policy Review Board</a:t>
            </a:r>
          </a:p>
          <a:p>
            <a:r>
              <a:rPr lang="en-US" sz="1200" dirty="0" smtClean="0"/>
              <a:t>	</a:t>
            </a:r>
            <a:r>
              <a:rPr lang="en-US" dirty="0" smtClean="0"/>
              <a:t>The Policy Development Process</a:t>
            </a:r>
          </a:p>
          <a:p>
            <a:pPr lvl="1"/>
            <a:r>
              <a:rPr lang="en-US" dirty="0" smtClean="0"/>
              <a:t>Write the initial “Draft”</a:t>
            </a:r>
          </a:p>
          <a:p>
            <a:pPr lvl="1"/>
            <a:r>
              <a:rPr lang="en-US" dirty="0" smtClean="0"/>
              <a:t>Send to the Review Board for Comments</a:t>
            </a:r>
          </a:p>
          <a:p>
            <a:pPr lvl="1"/>
            <a:r>
              <a:rPr lang="en-US" dirty="0" smtClean="0"/>
              <a:t>Incorporate Comments</a:t>
            </a:r>
          </a:p>
          <a:p>
            <a:pPr lvl="1"/>
            <a:r>
              <a:rPr lang="en-US" dirty="0" smtClean="0"/>
              <a:t>Resolve Issues Face-to-Face</a:t>
            </a:r>
          </a:p>
          <a:p>
            <a:pPr lvl="1"/>
            <a:r>
              <a:rPr lang="en-US" dirty="0" smtClean="0"/>
              <a:t>Submit “Draft” Policy to Cabinet for Approval</a:t>
            </a:r>
          </a:p>
          <a:p>
            <a:r>
              <a:rPr lang="en-US" sz="1200" dirty="0" smtClean="0"/>
              <a:t>Step 4 – Develop the Information Security Plan</a:t>
            </a:r>
          </a:p>
          <a:p>
            <a:pPr>
              <a:lnSpc>
                <a:spcPct val="90000"/>
              </a:lnSpc>
            </a:pPr>
            <a:r>
              <a:rPr lang="en-US" sz="1200" dirty="0" smtClean="0"/>
              <a:t>	</a:t>
            </a:r>
            <a:r>
              <a:rPr lang="en-US" dirty="0" smtClean="0"/>
              <a:t>Establish goals</a:t>
            </a:r>
          </a:p>
          <a:p>
            <a:pPr lvl="1">
              <a:lnSpc>
                <a:spcPct val="90000"/>
              </a:lnSpc>
            </a:pPr>
            <a:r>
              <a:rPr lang="en-US" dirty="0" smtClean="0"/>
              <a:t>Define roles</a:t>
            </a:r>
          </a:p>
          <a:p>
            <a:pPr lvl="1">
              <a:lnSpc>
                <a:spcPct val="90000"/>
              </a:lnSpc>
            </a:pPr>
            <a:r>
              <a:rPr lang="en-US" dirty="0" smtClean="0"/>
              <a:t>Define responsibilities</a:t>
            </a:r>
          </a:p>
          <a:p>
            <a:pPr lvl="1">
              <a:lnSpc>
                <a:spcPct val="90000"/>
              </a:lnSpc>
            </a:pPr>
            <a:r>
              <a:rPr lang="en-US" dirty="0" smtClean="0"/>
              <a:t>Notify the User community as to the direction</a:t>
            </a:r>
          </a:p>
          <a:p>
            <a:pPr lvl="1">
              <a:lnSpc>
                <a:spcPct val="90000"/>
              </a:lnSpc>
            </a:pPr>
            <a:r>
              <a:rPr lang="en-US" dirty="0" smtClean="0"/>
              <a:t>Establish a basis for compliance, risk assessment, and audit of information security</a:t>
            </a:r>
          </a:p>
          <a:p>
            <a:pPr lvl="0">
              <a:lnSpc>
                <a:spcPct val="90000"/>
              </a:lnSpc>
            </a:pPr>
            <a:r>
              <a:rPr lang="en-US" sz="1200" dirty="0" smtClean="0"/>
              <a:t>Step 5 – Develop Information Security Policies, Standards, and Guidelines</a:t>
            </a:r>
          </a:p>
          <a:p>
            <a:r>
              <a:rPr lang="en-US" sz="1200" dirty="0" smtClean="0"/>
              <a:t>	</a:t>
            </a:r>
            <a:r>
              <a:rPr lang="en-US" sz="2800" dirty="0" smtClean="0"/>
              <a:t>Policies</a:t>
            </a:r>
          </a:p>
          <a:p>
            <a:pPr lvl="3"/>
            <a:r>
              <a:rPr lang="en-US" sz="2400" dirty="0" smtClean="0"/>
              <a:t>High level statements that provide guidance to workers who must make present and future decision</a:t>
            </a:r>
          </a:p>
          <a:p>
            <a:pPr lvl="2"/>
            <a:r>
              <a:rPr lang="en-US" sz="2800" dirty="0" smtClean="0"/>
              <a:t>Standards</a:t>
            </a:r>
          </a:p>
          <a:p>
            <a:pPr lvl="3"/>
            <a:r>
              <a:rPr lang="en-US" sz="2400" dirty="0" smtClean="0"/>
              <a:t>Requirement statements that provide specific technical specifications</a:t>
            </a:r>
          </a:p>
          <a:p>
            <a:pPr lvl="2"/>
            <a:r>
              <a:rPr lang="en-US" sz="2800" dirty="0" smtClean="0"/>
              <a:t>Guidelines</a:t>
            </a:r>
          </a:p>
          <a:p>
            <a:pPr lvl="3"/>
            <a:r>
              <a:rPr lang="en-US" sz="2400" dirty="0" smtClean="0"/>
              <a:t>Optional but recommended specifications</a:t>
            </a:r>
          </a:p>
          <a:p>
            <a:pPr lvl="0">
              <a:lnSpc>
                <a:spcPct val="90000"/>
              </a:lnSpc>
            </a:pPr>
            <a:r>
              <a:rPr lang="en-US" sz="1200" dirty="0" smtClean="0"/>
              <a:t>Step 6 – Implement Policies and Standards</a:t>
            </a:r>
          </a:p>
          <a:p>
            <a:r>
              <a:rPr lang="en-US" sz="1200" dirty="0" smtClean="0"/>
              <a:t>	</a:t>
            </a:r>
            <a:r>
              <a:rPr lang="en-US" dirty="0" smtClean="0"/>
              <a:t>Distribute Policies.</a:t>
            </a:r>
          </a:p>
          <a:p>
            <a:pPr lvl="2"/>
            <a:r>
              <a:rPr lang="en-US" dirty="0" smtClean="0"/>
              <a:t>Obtain agreement with policies before accessing Creighton Systems.</a:t>
            </a:r>
          </a:p>
          <a:p>
            <a:pPr lvl="2"/>
            <a:r>
              <a:rPr lang="en-US" dirty="0" smtClean="0"/>
              <a:t>Implement controls to meet or enforce policies.</a:t>
            </a:r>
          </a:p>
          <a:p>
            <a:pPr lvl="0">
              <a:lnSpc>
                <a:spcPct val="90000"/>
              </a:lnSpc>
            </a:pPr>
            <a:r>
              <a:rPr lang="en-US" sz="1200" dirty="0" smtClean="0"/>
              <a:t>Step 7 – Awareness and Training</a:t>
            </a:r>
          </a:p>
          <a:p>
            <a:r>
              <a:rPr lang="en-US" sz="1200" dirty="0" smtClean="0"/>
              <a:t>	</a:t>
            </a:r>
            <a:r>
              <a:rPr lang="en-US" dirty="0" smtClean="0"/>
              <a:t>Makes users aware of the expected behavior</a:t>
            </a:r>
          </a:p>
          <a:p>
            <a:pPr lvl="2"/>
            <a:r>
              <a:rPr lang="en-US" dirty="0" smtClean="0"/>
              <a:t>Teaches users How &amp; When to secure information</a:t>
            </a:r>
          </a:p>
          <a:p>
            <a:pPr lvl="2"/>
            <a:r>
              <a:rPr lang="en-US" dirty="0" smtClean="0"/>
              <a:t>Reduces losses &amp; theft</a:t>
            </a:r>
          </a:p>
          <a:p>
            <a:pPr lvl="2"/>
            <a:r>
              <a:rPr lang="en-US" dirty="0" smtClean="0"/>
              <a:t>Reduces the need for enforcement</a:t>
            </a:r>
          </a:p>
          <a:p>
            <a:r>
              <a:rPr lang="en-US" sz="1200" dirty="0" smtClean="0"/>
              <a:t>Step 8 – Monitor for Compliance</a:t>
            </a:r>
          </a:p>
          <a:p>
            <a:r>
              <a:rPr lang="en-US" sz="1200" dirty="0" smtClean="0"/>
              <a:t>	Management is responsible for establishing controls</a:t>
            </a:r>
          </a:p>
          <a:p>
            <a:pPr lvl="2"/>
            <a:r>
              <a:rPr lang="en-US" sz="1200" dirty="0" smtClean="0"/>
              <a:t>Management should REGULARLY review the status of controls</a:t>
            </a:r>
          </a:p>
          <a:p>
            <a:pPr lvl="2"/>
            <a:r>
              <a:rPr lang="en-US" sz="1200" dirty="0" smtClean="0"/>
              <a:t>Enforce “User Contracts” (Code of Conduct)</a:t>
            </a:r>
          </a:p>
          <a:p>
            <a:pPr lvl="2"/>
            <a:r>
              <a:rPr lang="en-US" sz="1200" dirty="0" smtClean="0"/>
              <a:t>Establish effective authorization approval</a:t>
            </a:r>
          </a:p>
          <a:p>
            <a:pPr lvl="2"/>
            <a:r>
              <a:rPr lang="en-US" sz="1200" dirty="0" smtClean="0"/>
              <a:t>Establish an internal review process</a:t>
            </a:r>
          </a:p>
          <a:p>
            <a:pPr lvl="2"/>
            <a:r>
              <a:rPr lang="en-US" sz="1200" dirty="0" smtClean="0"/>
              <a:t>Internal Audit Reviews</a:t>
            </a:r>
          </a:p>
          <a:p>
            <a:r>
              <a:rPr lang="en-US" sz="1200" dirty="0" smtClean="0"/>
              <a:t>Step 9 – Evaluate Policy Effectiveness</a:t>
            </a:r>
          </a:p>
          <a:p>
            <a:r>
              <a:rPr lang="en-US" sz="1200" dirty="0" smtClean="0"/>
              <a:t>	</a:t>
            </a:r>
            <a:r>
              <a:rPr lang="en-US" dirty="0" smtClean="0"/>
              <a:t>Evaluate</a:t>
            </a:r>
          </a:p>
          <a:p>
            <a:pPr lvl="2"/>
            <a:r>
              <a:rPr lang="en-US" dirty="0" smtClean="0"/>
              <a:t>Document</a:t>
            </a:r>
          </a:p>
          <a:p>
            <a:pPr lvl="2"/>
            <a:r>
              <a:rPr lang="en-US" dirty="0" smtClean="0"/>
              <a:t>Report</a:t>
            </a:r>
          </a:p>
          <a:p>
            <a:r>
              <a:rPr lang="en-US" dirty="0" smtClean="0"/>
              <a:t>Step 10 – Modify the Policy</a:t>
            </a:r>
          </a:p>
          <a:p>
            <a:pPr>
              <a:buFont typeface="Wingdings" pitchFamily="2" charset="2"/>
              <a:buNone/>
            </a:pPr>
            <a:r>
              <a:rPr lang="en-US" dirty="0" smtClean="0"/>
              <a:t>	Policies must be modified due to:</a:t>
            </a:r>
          </a:p>
          <a:p>
            <a:pPr lvl="2"/>
            <a:r>
              <a:rPr lang="en-US" dirty="0" smtClean="0"/>
              <a:t>New Technology</a:t>
            </a:r>
          </a:p>
          <a:p>
            <a:pPr lvl="2"/>
            <a:r>
              <a:rPr lang="en-US" dirty="0" smtClean="0"/>
              <a:t>New Threats</a:t>
            </a:r>
          </a:p>
          <a:p>
            <a:pPr lvl="2"/>
            <a:r>
              <a:rPr lang="en-US" dirty="0" smtClean="0"/>
              <a:t>New or changed goals</a:t>
            </a:r>
          </a:p>
          <a:p>
            <a:pPr lvl="2"/>
            <a:r>
              <a:rPr lang="en-US" dirty="0" smtClean="0"/>
              <a:t>Organizational changes</a:t>
            </a:r>
          </a:p>
          <a:p>
            <a:pPr lvl="2"/>
            <a:r>
              <a:rPr lang="en-US" dirty="0" smtClean="0"/>
              <a:t>Changes in the Law</a:t>
            </a:r>
          </a:p>
          <a:p>
            <a:pPr lvl="2"/>
            <a:r>
              <a:rPr lang="en-US" dirty="0" smtClean="0"/>
              <a:t>Ineffectiveness of the existing Policy</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12</a:t>
            </a:fld>
            <a:endParaRPr lang="en-GB"/>
          </a:p>
        </p:txBody>
      </p:sp>
    </p:spTree>
    <p:extLst>
      <p:ext uri="{BB962C8B-B14F-4D97-AF65-F5344CB8AC3E}">
        <p14:creationId xmlns:p14="http://schemas.microsoft.com/office/powerpoint/2010/main" val="1434840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Protection:</a:t>
            </a:r>
          </a:p>
          <a:p>
            <a:pPr lvl="1" algn="just"/>
            <a:r>
              <a:rPr lang="en-GB" dirty="0" smtClean="0"/>
              <a:t>NSM does not include protection as a traditional aspect. NSM is not an active component of an access control strategy, and the theory does not encompass intrusion prevention or intrusion protection system.</a:t>
            </a:r>
          </a:p>
          <a:p>
            <a:r>
              <a:rPr lang="en-GB" dirty="0" smtClean="0"/>
              <a:t>Access Control:</a:t>
            </a:r>
          </a:p>
          <a:p>
            <a:r>
              <a:rPr lang="en-GB" dirty="0" smtClean="0"/>
              <a:t>	When access control enforces a well-define security policy, unauthorised</a:t>
            </a:r>
            <a:r>
              <a:rPr lang="en-GB" baseline="0" dirty="0" smtClean="0"/>
              <a:t> protocols are prevented from entering or </a:t>
            </a:r>
            <a:r>
              <a:rPr lang="en-GB" baseline="0" dirty="0" err="1" smtClean="0"/>
              <a:t>leaveing</a:t>
            </a:r>
            <a:r>
              <a:rPr lang="en-GB" baseline="0" dirty="0" smtClean="0"/>
              <a:t> an 	organisation’s network.  This allow the Administrators to focus on the allowed protocols, instead of having to watch an interpret 	hundreds of protocols.</a:t>
            </a:r>
          </a:p>
          <a:p>
            <a:r>
              <a:rPr lang="en-GB" dirty="0" smtClean="0"/>
              <a:t>Traffic Scrubbing:</a:t>
            </a:r>
          </a:p>
          <a:p>
            <a:r>
              <a:rPr lang="en-GB" dirty="0" smtClean="0"/>
              <a:t>	is a form of normalization, or process of removing ambiguities in a traffic stream.  Scrubbing can sometime</a:t>
            </a:r>
            <a:r>
              <a:rPr lang="en-GB" baseline="0" dirty="0" smtClean="0"/>
              <a:t> traffic that does not meet 	accepted norms.  Where scrubbing is implemented, traffic will somewhat easier to interpret.</a:t>
            </a:r>
            <a:r>
              <a:rPr lang="en-GB" dirty="0" smtClean="0"/>
              <a:t>	</a:t>
            </a:r>
          </a:p>
          <a:p>
            <a:r>
              <a:rPr lang="en-GB" dirty="0" smtClean="0"/>
              <a:t>Proxies:</a:t>
            </a:r>
          </a:p>
          <a:p>
            <a:r>
              <a:rPr lang="en-GB" dirty="0" smtClean="0"/>
              <a:t>	are applications that insert themselves between clients and servers for reason of security, </a:t>
            </a:r>
            <a:r>
              <a:rPr lang="en-GB" dirty="0" err="1" smtClean="0"/>
              <a:t>monotoring</a:t>
            </a:r>
            <a:r>
              <a:rPr lang="en-GB" dirty="0" smtClean="0"/>
              <a:t> or performance. A client who 	wishes to speak to a server first connects to the proxy.  If the client’s protocol meets</a:t>
            </a:r>
            <a:r>
              <a:rPr lang="en-GB" baseline="0" dirty="0" smtClean="0"/>
              <a:t> the proxy’s expectations, the proxy connects on 	behalf of the clients to the server.</a:t>
            </a:r>
          </a:p>
          <a:p>
            <a:r>
              <a:rPr lang="en-GB" baseline="0" dirty="0" smtClean="0"/>
              <a:t>Detection:</a:t>
            </a:r>
          </a:p>
          <a:p>
            <a:r>
              <a:rPr lang="en-GB" baseline="0" dirty="0" smtClean="0"/>
              <a:t>	Is the process of collecting, identifying, validating and escalating suspicious events. It has traditionally been the heart of reasoning 	behind deploying IDSs. Detection requires four stages</a:t>
            </a:r>
          </a:p>
          <a:p>
            <a:pPr lvl="2">
              <a:buFont typeface="Arial" pitchFamily="34" charset="0"/>
              <a:buChar char="•"/>
            </a:pPr>
            <a:r>
              <a:rPr lang="en-GB" baseline="0" dirty="0" smtClean="0"/>
              <a:t> Collection – involves accessing traffic for purposes of inspection and storage.</a:t>
            </a:r>
          </a:p>
          <a:p>
            <a:pPr lvl="2">
              <a:buFont typeface="Arial" pitchFamily="34" charset="0"/>
              <a:buChar char="•"/>
            </a:pPr>
            <a:r>
              <a:rPr lang="en-GB" baseline="0" dirty="0" smtClean="0"/>
              <a:t>Identification – The Administrator performs identification on the observed traffic, judging it to be normal, suspicious, or malicious.</a:t>
            </a:r>
          </a:p>
          <a:p>
            <a:pPr lvl="2">
              <a:buFont typeface="Arial" pitchFamily="34" charset="0"/>
              <a:buChar char="•"/>
            </a:pPr>
            <a:r>
              <a:rPr lang="en-GB" baseline="0" dirty="0" smtClean="0"/>
              <a:t>Validation – The Administrator categorizes in the events into one of the several incident categories.  Validation produces indications 	and warning.</a:t>
            </a:r>
          </a:p>
          <a:p>
            <a:pPr lvl="2">
              <a:buFont typeface="Arial" pitchFamily="34" charset="0"/>
              <a:buChar char="•"/>
            </a:pPr>
            <a:r>
              <a:rPr lang="en-GB" baseline="0" dirty="0" smtClean="0"/>
              <a:t>Escalation – The Administrator forwards incidents to decision makers. Incidents contain actionable intelligence that something 	malicious has been detected.</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17</a:t>
            </a:fld>
            <a:endParaRPr lang="en-GB"/>
          </a:p>
        </p:txBody>
      </p:sp>
    </p:spTree>
    <p:extLst>
      <p:ext uri="{BB962C8B-B14F-4D97-AF65-F5344CB8AC3E}">
        <p14:creationId xmlns:p14="http://schemas.microsoft.com/office/powerpoint/2010/main" val="1175246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Best Practices:</a:t>
            </a:r>
          </a:p>
          <a:p>
            <a:pPr marL="1114425" lvl="1"/>
            <a:r>
              <a:rPr lang="en-US" dirty="0" smtClean="0"/>
              <a:t>Least Privilege</a:t>
            </a:r>
          </a:p>
          <a:p>
            <a:pPr marL="1114425" lvl="1"/>
            <a:r>
              <a:rPr lang="en-US" dirty="0" smtClean="0"/>
              <a:t>Mandatory Vacations</a:t>
            </a:r>
          </a:p>
          <a:p>
            <a:pPr marL="1114425" lvl="1"/>
            <a:r>
              <a:rPr lang="en-US" dirty="0" smtClean="0"/>
              <a:t>Job Rotation</a:t>
            </a:r>
          </a:p>
          <a:p>
            <a:pPr marL="1114425" lvl="1"/>
            <a:r>
              <a:rPr lang="en-US" dirty="0" smtClean="0"/>
              <a:t>Separation of Duties</a:t>
            </a:r>
          </a:p>
          <a:p>
            <a:endParaRPr lang="en-GB" dirty="0" smtClean="0"/>
          </a:p>
          <a:p>
            <a:r>
              <a:rPr lang="en-US" dirty="0" smtClean="0"/>
              <a:t>Owners</a:t>
            </a:r>
          </a:p>
          <a:p>
            <a:pPr marL="1114425" lvl="1"/>
            <a:r>
              <a:rPr lang="en-US" dirty="0" smtClean="0"/>
              <a:t>Determine security requirements</a:t>
            </a:r>
          </a:p>
          <a:p>
            <a:r>
              <a:rPr lang="en-US" dirty="0" smtClean="0"/>
              <a:t>Custodians</a:t>
            </a:r>
          </a:p>
          <a:p>
            <a:pPr marL="1114425" lvl="1"/>
            <a:r>
              <a:rPr lang="en-US" dirty="0" smtClean="0"/>
              <a:t>Manage security based on requirements</a:t>
            </a:r>
          </a:p>
          <a:p>
            <a:r>
              <a:rPr lang="en-US" dirty="0" smtClean="0"/>
              <a:t>Users</a:t>
            </a:r>
          </a:p>
          <a:p>
            <a:pPr marL="1114425" lvl="1"/>
            <a:r>
              <a:rPr lang="en-US" dirty="0" smtClean="0"/>
              <a:t>Access as allowed by security requirements</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21</a:t>
            </a:fld>
            <a:endParaRPr lang="en-GB"/>
          </a:p>
        </p:txBody>
      </p:sp>
    </p:spTree>
    <p:extLst>
      <p:ext uri="{BB962C8B-B14F-4D97-AF65-F5344CB8AC3E}">
        <p14:creationId xmlns:p14="http://schemas.microsoft.com/office/powerpoint/2010/main" val="3335968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b="1" dirty="0" smtClean="0">
                <a:effectLst/>
                <a:latin typeface="Tahoma" pitchFamily="34" charset="0"/>
                <a:cs typeface="Arial" charset="0"/>
              </a:rPr>
              <a:t>Identification – Cookies:</a:t>
            </a:r>
          </a:p>
          <a:p>
            <a:r>
              <a:rPr lang="en-US" sz="1200" b="1" dirty="0" smtClean="0">
                <a:effectLst/>
                <a:latin typeface="Tahoma" pitchFamily="34" charset="0"/>
                <a:cs typeface="Arial" charset="0"/>
              </a:rPr>
              <a:t>	</a:t>
            </a:r>
            <a:r>
              <a:rPr lang="en-US" sz="1200" dirty="0" smtClean="0">
                <a:effectLst/>
                <a:latin typeface="Tahoma" pitchFamily="34" charset="0"/>
                <a:cs typeface="Arial" charset="0"/>
              </a:rPr>
              <a:t>A cookie is a</a:t>
            </a:r>
            <a:r>
              <a:rPr lang="en-US" sz="1200" dirty="0" smtClean="0">
                <a:solidFill>
                  <a:srgbClr val="FF0000"/>
                </a:solidFill>
                <a:effectLst/>
                <a:latin typeface="Tahoma" pitchFamily="34" charset="0"/>
                <a:cs typeface="Arial" charset="0"/>
              </a:rPr>
              <a:t> message</a:t>
            </a:r>
            <a:r>
              <a:rPr lang="en-US" sz="1200" dirty="0" smtClean="0">
                <a:effectLst/>
                <a:latin typeface="Tahoma" pitchFamily="34" charset="0"/>
                <a:cs typeface="Arial" charset="0"/>
              </a:rPr>
              <a:t> given to a Web browser by a Web server. </a:t>
            </a:r>
          </a:p>
          <a:p>
            <a:pPr lvl="2"/>
            <a:r>
              <a:rPr lang="en-US" sz="1200" dirty="0" smtClean="0">
                <a:effectLst/>
                <a:latin typeface="Tahoma" pitchFamily="34" charset="0"/>
                <a:cs typeface="Arial" charset="0"/>
              </a:rPr>
              <a:t>The browser stores the message in a </a:t>
            </a:r>
            <a:r>
              <a:rPr lang="en-US" sz="1200" dirty="0" smtClean="0">
                <a:solidFill>
                  <a:srgbClr val="FF0000"/>
                </a:solidFill>
                <a:effectLst/>
                <a:latin typeface="Tahoma" pitchFamily="34" charset="0"/>
                <a:cs typeface="Arial" charset="0"/>
              </a:rPr>
              <a:t>text file</a:t>
            </a:r>
            <a:r>
              <a:rPr lang="en-US" sz="1200" dirty="0" smtClean="0">
                <a:effectLst/>
                <a:latin typeface="Tahoma" pitchFamily="34" charset="0"/>
                <a:cs typeface="Arial" charset="0"/>
              </a:rPr>
              <a:t> on the client’s </a:t>
            </a:r>
            <a:r>
              <a:rPr lang="en-US" sz="1200" dirty="0" smtClean="0">
                <a:solidFill>
                  <a:srgbClr val="FF0000"/>
                </a:solidFill>
                <a:effectLst/>
                <a:latin typeface="Tahoma" pitchFamily="34" charset="0"/>
                <a:cs typeface="Arial" charset="0"/>
              </a:rPr>
              <a:t>hard drive. </a:t>
            </a:r>
          </a:p>
          <a:p>
            <a:pPr lvl="2"/>
            <a:r>
              <a:rPr lang="en-US" sz="1200" dirty="0" smtClean="0">
                <a:effectLst/>
                <a:latin typeface="Tahoma" pitchFamily="34" charset="0"/>
                <a:cs typeface="Arial" charset="0"/>
              </a:rPr>
              <a:t>The message is then </a:t>
            </a:r>
            <a:r>
              <a:rPr lang="en-US" sz="1200" dirty="0" smtClean="0">
                <a:solidFill>
                  <a:srgbClr val="FF0000"/>
                </a:solidFill>
                <a:effectLst/>
                <a:latin typeface="Tahoma" pitchFamily="34" charset="0"/>
                <a:cs typeface="Arial" charset="0"/>
              </a:rPr>
              <a:t>sent back</a:t>
            </a:r>
            <a:r>
              <a:rPr lang="en-US" sz="1200" dirty="0" smtClean="0">
                <a:effectLst/>
                <a:latin typeface="Tahoma" pitchFamily="34" charset="0"/>
                <a:cs typeface="Arial" charset="0"/>
              </a:rPr>
              <a:t> to the server each time the browser requests a page from the server. </a:t>
            </a:r>
          </a:p>
          <a:p>
            <a:pPr lvl="2"/>
            <a:r>
              <a:rPr lang="en-US" sz="1200" dirty="0" smtClean="0">
                <a:effectLst/>
                <a:latin typeface="Tahoma" pitchFamily="34" charset="0"/>
                <a:cs typeface="Arial" charset="0"/>
              </a:rPr>
              <a:t>The main purpose of cookies is </a:t>
            </a:r>
            <a:r>
              <a:rPr lang="en-US" sz="1200" dirty="0" smtClean="0">
                <a:solidFill>
                  <a:srgbClr val="FF0000"/>
                </a:solidFill>
                <a:effectLst/>
                <a:latin typeface="Tahoma" pitchFamily="34" charset="0"/>
                <a:cs typeface="Arial" charset="0"/>
              </a:rPr>
              <a:t>to</a:t>
            </a:r>
            <a:r>
              <a:rPr lang="en-US" sz="1200" dirty="0" smtClean="0">
                <a:effectLst/>
                <a:latin typeface="Tahoma" pitchFamily="34" charset="0"/>
                <a:cs typeface="Arial" charset="0"/>
              </a:rPr>
              <a:t> </a:t>
            </a:r>
            <a:r>
              <a:rPr lang="en-US" sz="1200" dirty="0" smtClean="0">
                <a:solidFill>
                  <a:srgbClr val="FF0000"/>
                </a:solidFill>
                <a:effectLst/>
                <a:latin typeface="Tahoma" pitchFamily="34" charset="0"/>
                <a:cs typeface="Arial" charset="0"/>
              </a:rPr>
              <a:t>identify users</a:t>
            </a:r>
            <a:r>
              <a:rPr lang="en-US" sz="1200" dirty="0" smtClean="0">
                <a:effectLst/>
                <a:latin typeface="Tahoma" pitchFamily="34" charset="0"/>
                <a:cs typeface="Arial" charset="0"/>
              </a:rPr>
              <a:t> and possibly customize Web pages.</a:t>
            </a:r>
          </a:p>
          <a:p>
            <a:pPr lvl="2"/>
            <a:endParaRPr lang="en-US" sz="1200" dirty="0" smtClean="0">
              <a:effectLst/>
              <a:latin typeface="Tahoma" pitchFamily="34" charset="0"/>
              <a:cs typeface="Arial" charset="0"/>
            </a:endParaRPr>
          </a:p>
          <a:p>
            <a:pPr lvl="0"/>
            <a:r>
              <a:rPr lang="en-US" sz="1200" b="1" dirty="0" smtClean="0">
                <a:effectLst/>
                <a:latin typeface="Tahoma" pitchFamily="34" charset="0"/>
                <a:cs typeface="Arial" charset="0"/>
              </a:rPr>
              <a:t>Three ways to provide Authentication:</a:t>
            </a:r>
          </a:p>
          <a:p>
            <a:r>
              <a:rPr lang="en-US" sz="1200" b="1" dirty="0" smtClean="0">
                <a:effectLst/>
                <a:latin typeface="Tahoma" pitchFamily="34" charset="0"/>
                <a:cs typeface="Arial" charset="0"/>
              </a:rPr>
              <a:t>	</a:t>
            </a:r>
            <a:r>
              <a:rPr lang="en-US" dirty="0" smtClean="0">
                <a:effectLst/>
                <a:latin typeface="Tahoma" pitchFamily="34" charset="0"/>
                <a:cs typeface="Arial" charset="0"/>
              </a:rPr>
              <a:t>(1) </a:t>
            </a:r>
            <a:r>
              <a:rPr lang="en-US" b="1" i="1" dirty="0" smtClean="0">
                <a:solidFill>
                  <a:srgbClr val="FF0000"/>
                </a:solidFill>
                <a:effectLst/>
                <a:latin typeface="Tahoma" pitchFamily="34" charset="0"/>
                <a:cs typeface="Arial" charset="0"/>
              </a:rPr>
              <a:t>Who you are</a:t>
            </a:r>
          </a:p>
          <a:p>
            <a:pPr lvl="3"/>
            <a:r>
              <a:rPr lang="en-US" sz="2400" dirty="0" smtClean="0">
                <a:effectLst/>
                <a:latin typeface="Tahoma" pitchFamily="34" charset="0"/>
                <a:cs typeface="Arial" charset="0"/>
              </a:rPr>
              <a:t>Visual identification is a major form of identification; to recognize the person by sight and know that they have authority to do something.  </a:t>
            </a:r>
            <a:r>
              <a:rPr lang="en-US" sz="2400" b="1" dirty="0" smtClean="0">
                <a:effectLst/>
                <a:latin typeface="Tahoma" pitchFamily="34" charset="0"/>
                <a:cs typeface="Arial" charset="0"/>
              </a:rPr>
              <a:t>Match photo ID </a:t>
            </a:r>
          </a:p>
          <a:p>
            <a:pPr lvl="3"/>
            <a:endParaRPr lang="en-US" sz="2400" dirty="0" smtClean="0">
              <a:effectLst/>
              <a:latin typeface="Tahoma" pitchFamily="34" charset="0"/>
              <a:cs typeface="Arial" charset="0"/>
            </a:endParaRPr>
          </a:p>
          <a:p>
            <a:pPr lvl="3"/>
            <a:r>
              <a:rPr lang="en-US" sz="2400" dirty="0" smtClean="0">
                <a:effectLst/>
                <a:latin typeface="Tahoma" pitchFamily="34" charset="0"/>
                <a:cs typeface="Arial" charset="0"/>
              </a:rPr>
              <a:t>Biometric Identification is a physical form of identification (e.g. fingerprint, iris/retina scan).</a:t>
            </a:r>
          </a:p>
          <a:p>
            <a:pPr lvl="3"/>
            <a:r>
              <a:rPr lang="en-US" sz="2000" dirty="0" smtClean="0">
                <a:effectLst/>
                <a:latin typeface="Tahoma" pitchFamily="34" charset="0"/>
                <a:cs typeface="Arial" charset="0"/>
              </a:rPr>
              <a:t>Microsoft Active Directory has the ability to store biometrics data as part of a user's authentication profile alongside their other authentication credentials.</a:t>
            </a:r>
            <a:r>
              <a:rPr lang="en-US" dirty="0" smtClean="0">
                <a:effectLst/>
                <a:latin typeface="Tahoma" pitchFamily="34" charset="0"/>
                <a:cs typeface="Arial" charset="0"/>
              </a:rPr>
              <a:t> </a:t>
            </a:r>
            <a:endParaRPr lang="en-US" sz="1600" dirty="0" smtClean="0">
              <a:effectLst/>
              <a:latin typeface="Tahoma" pitchFamily="34" charset="0"/>
              <a:cs typeface="Arial" charset="0"/>
            </a:endParaRPr>
          </a:p>
          <a:p>
            <a:pPr lvl="0"/>
            <a:endParaRPr lang="en-US" dirty="0" smtClean="0">
              <a:effectLst/>
              <a:latin typeface="Tahoma" pitchFamily="34" charset="0"/>
              <a:cs typeface="Arial" charset="0"/>
            </a:endParaRPr>
          </a:p>
          <a:p>
            <a:r>
              <a:rPr lang="en-GB" dirty="0" smtClean="0"/>
              <a:t>	</a:t>
            </a:r>
            <a:r>
              <a:rPr lang="en-US" sz="2800" b="1" i="1" dirty="0" smtClean="0">
                <a:solidFill>
                  <a:srgbClr val="FF0000"/>
                </a:solidFill>
                <a:effectLst/>
                <a:latin typeface="Tahoma" pitchFamily="34" charset="0"/>
                <a:cs typeface="Arial" charset="0"/>
              </a:rPr>
              <a:t>(2) What you have </a:t>
            </a:r>
            <a:r>
              <a:rPr lang="en-US" b="1" i="1" dirty="0" smtClean="0">
                <a:solidFill>
                  <a:srgbClr val="FF0000"/>
                </a:solidFill>
                <a:effectLst/>
                <a:latin typeface="Tahoma" pitchFamily="34" charset="0"/>
                <a:cs typeface="Arial" charset="0"/>
              </a:rPr>
              <a:t> </a:t>
            </a:r>
            <a:endParaRPr lang="en-US" b="1" dirty="0" smtClean="0">
              <a:solidFill>
                <a:srgbClr val="0066FF"/>
              </a:solidFill>
              <a:effectLst/>
              <a:latin typeface="Tahoma" pitchFamily="34" charset="0"/>
              <a:cs typeface="Arial" charset="0"/>
            </a:endParaRPr>
          </a:p>
          <a:p>
            <a:pPr lvl="3">
              <a:lnSpc>
                <a:spcPct val="90000"/>
              </a:lnSpc>
            </a:pPr>
            <a:r>
              <a:rPr lang="en-US" sz="2400" dirty="0" smtClean="0">
                <a:effectLst/>
                <a:latin typeface="Tahoma" pitchFamily="34" charset="0"/>
                <a:cs typeface="Arial" charset="0"/>
              </a:rPr>
              <a:t>A token of some sort</a:t>
            </a:r>
          </a:p>
          <a:p>
            <a:pPr lvl="3">
              <a:lnSpc>
                <a:spcPct val="90000"/>
              </a:lnSpc>
            </a:pPr>
            <a:r>
              <a:rPr lang="en-US" sz="2400" dirty="0" smtClean="0">
                <a:effectLst/>
                <a:latin typeface="Tahoma" pitchFamily="34" charset="0"/>
                <a:cs typeface="Arial" charset="0"/>
              </a:rPr>
              <a:t>Credit card for ID; expiration date for authentication</a:t>
            </a:r>
          </a:p>
          <a:p>
            <a:pPr lvl="3">
              <a:lnSpc>
                <a:spcPct val="90000"/>
              </a:lnSpc>
            </a:pPr>
            <a:r>
              <a:rPr lang="en-US" sz="2400" dirty="0" smtClean="0">
                <a:effectLst/>
                <a:latin typeface="Tahoma" pitchFamily="34" charset="0"/>
                <a:cs typeface="Arial" charset="0"/>
              </a:rPr>
              <a:t>A physical key; a USB device or smart card that contains encrypted passwords</a:t>
            </a:r>
          </a:p>
          <a:p>
            <a:pPr lvl="0"/>
            <a:endParaRPr lang="en-GB" dirty="0" smtClean="0"/>
          </a:p>
          <a:p>
            <a:pPr lvl="3">
              <a:lnSpc>
                <a:spcPct val="80000"/>
              </a:lnSpc>
            </a:pPr>
            <a:r>
              <a:rPr lang="en-US" sz="1200" dirty="0" smtClean="0">
                <a:effectLst/>
                <a:latin typeface="Tahoma" pitchFamily="34" charset="0"/>
                <a:cs typeface="Arial" charset="0"/>
              </a:rPr>
              <a:t>Smarts cards may have up to 8 kilobytes of RAM, 346 kilobytes of ROM, 256 kilobytes of programmable ROM, and a 16-bit microprocessor. </a:t>
            </a:r>
          </a:p>
          <a:p>
            <a:pPr lvl="3">
              <a:lnSpc>
                <a:spcPct val="80000"/>
              </a:lnSpc>
            </a:pPr>
            <a:r>
              <a:rPr lang="en-US" sz="1200" dirty="0" smtClean="0">
                <a:effectLst/>
                <a:latin typeface="Tahoma" pitchFamily="34" charset="0"/>
                <a:cs typeface="Arial" charset="0"/>
              </a:rPr>
              <a:t>The microprocessor on the smart card is there for security. </a:t>
            </a:r>
          </a:p>
          <a:p>
            <a:pPr lvl="3">
              <a:lnSpc>
                <a:spcPct val="80000"/>
              </a:lnSpc>
            </a:pPr>
            <a:r>
              <a:rPr lang="en-US" sz="1200" dirty="0" smtClean="0">
                <a:effectLst/>
                <a:latin typeface="Tahoma" pitchFamily="34" charset="0"/>
                <a:cs typeface="Arial" charset="0"/>
              </a:rPr>
              <a:t>The host computer and card reader actually "talk" to the microprocessor. </a:t>
            </a:r>
          </a:p>
          <a:p>
            <a:pPr lvl="3">
              <a:lnSpc>
                <a:spcPct val="80000"/>
              </a:lnSpc>
            </a:pPr>
            <a:r>
              <a:rPr lang="en-US" sz="1200" dirty="0" smtClean="0">
                <a:effectLst/>
                <a:latin typeface="Tahoma" pitchFamily="34" charset="0"/>
                <a:cs typeface="Arial" charset="0"/>
              </a:rPr>
              <a:t>The microprocessor enforces access to the data on the card. </a:t>
            </a:r>
          </a:p>
          <a:p>
            <a:pPr lvl="2">
              <a:lnSpc>
                <a:spcPct val="80000"/>
              </a:lnSpc>
              <a:buFont typeface="Wingdings" pitchFamily="2" charset="2"/>
              <a:buNone/>
            </a:pPr>
            <a:r>
              <a:rPr lang="en-US" sz="1000" dirty="0" smtClean="0">
                <a:effectLst/>
                <a:latin typeface="Tahoma" pitchFamily="34" charset="0"/>
                <a:cs typeface="Arial" charset="0"/>
              </a:rPr>
              <a:t>	[http://www.howstuffworks.com/question332.htm]</a:t>
            </a:r>
          </a:p>
          <a:p>
            <a:pPr lvl="0"/>
            <a:endParaRPr lang="en-GB" dirty="0" smtClean="0"/>
          </a:p>
          <a:p>
            <a:r>
              <a:rPr lang="en-GB" dirty="0" smtClean="0"/>
              <a:t>	</a:t>
            </a:r>
            <a:r>
              <a:rPr lang="en-US" sz="2800" b="1" dirty="0" smtClean="0">
                <a:solidFill>
                  <a:srgbClr val="FF0000"/>
                </a:solidFill>
                <a:effectLst/>
                <a:latin typeface="Tahoma" pitchFamily="34" charset="0"/>
                <a:cs typeface="Arial" charset="0"/>
              </a:rPr>
              <a:t>(3) </a:t>
            </a:r>
            <a:r>
              <a:rPr lang="en-US" sz="2800" b="1" i="1" dirty="0" smtClean="0">
                <a:solidFill>
                  <a:srgbClr val="FF0000"/>
                </a:solidFill>
                <a:effectLst/>
                <a:latin typeface="Tahoma" pitchFamily="34" charset="0"/>
                <a:cs typeface="Arial" charset="0"/>
              </a:rPr>
              <a:t>What you know</a:t>
            </a:r>
            <a:r>
              <a:rPr lang="en-US" sz="2800" b="1" dirty="0" smtClean="0">
                <a:effectLst/>
                <a:latin typeface="Tahoma" pitchFamily="34" charset="0"/>
                <a:cs typeface="Arial" charset="0"/>
              </a:rPr>
              <a:t>  </a:t>
            </a:r>
          </a:p>
          <a:p>
            <a:pPr lvl="3"/>
            <a:r>
              <a:rPr lang="en-US" sz="2400" dirty="0" smtClean="0">
                <a:effectLst/>
                <a:latin typeface="Tahoma" pitchFamily="34" charset="0"/>
                <a:cs typeface="Arial" charset="0"/>
              </a:rPr>
              <a:t>Passwords and PINs </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29</a:t>
            </a:fld>
            <a:endParaRPr lang="en-GB"/>
          </a:p>
        </p:txBody>
      </p:sp>
    </p:spTree>
    <p:extLst>
      <p:ext uri="{BB962C8B-B14F-4D97-AF65-F5344CB8AC3E}">
        <p14:creationId xmlns:p14="http://schemas.microsoft.com/office/powerpoint/2010/main" val="277659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34</a:t>
            </a:fld>
            <a:endParaRPr lang="en-GB"/>
          </a:p>
        </p:txBody>
      </p:sp>
    </p:spTree>
    <p:extLst>
      <p:ext uri="{BB962C8B-B14F-4D97-AF65-F5344CB8AC3E}">
        <p14:creationId xmlns:p14="http://schemas.microsoft.com/office/powerpoint/2010/main" val="2916518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606425" indent="-606425">
              <a:lnSpc>
                <a:spcPct val="90000"/>
              </a:lnSpc>
              <a:spcBef>
                <a:spcPts val="600"/>
              </a:spcBef>
              <a:buClr>
                <a:srgbClr val="000000"/>
              </a:buClr>
              <a:buFont typeface="Arial" charset="0"/>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400" dirty="0" smtClean="0">
                <a:solidFill>
                  <a:srgbClr val="000000"/>
                </a:solidFill>
                <a:cs typeface="Times New Roman" pitchFamily="16" charset="0"/>
              </a:rPr>
              <a:t>Authentication methods:</a:t>
            </a: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What you know (Passwords, Secret keys)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Where you are (IP Addresses)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What you are (Biometrics)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pPr marL="1096963" lvl="1" indent="-530225">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000000"/>
                </a:solidFill>
                <a:cs typeface="Times New Roman" pitchFamily="16" charset="0"/>
              </a:rPr>
              <a:t>What you have (Secure tokens)</a:t>
            </a:r>
            <a:r>
              <a:rPr lang="ar-SA" sz="2000" dirty="0" smtClean="0">
                <a:solidFill>
                  <a:srgbClr val="000000"/>
                </a:solidFill>
                <a:cs typeface="Times New Roman" pitchFamily="16" charset="0"/>
              </a:rPr>
              <a:t>‏</a:t>
            </a:r>
            <a:endParaRPr lang="en-GB" sz="2000" dirty="0" smtClean="0">
              <a:solidFill>
                <a:srgbClr val="000000"/>
              </a:solidFill>
              <a:cs typeface="Times New Roman" pitchFamily="16" charset="0"/>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36</a:t>
            </a:fld>
            <a:endParaRPr lang="en-GB"/>
          </a:p>
        </p:txBody>
      </p:sp>
    </p:spTree>
    <p:extLst>
      <p:ext uri="{BB962C8B-B14F-4D97-AF65-F5344CB8AC3E}">
        <p14:creationId xmlns:p14="http://schemas.microsoft.com/office/powerpoint/2010/main" val="1276611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Title 2"/>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9285295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10/11/2017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9272"/>
            <a:ext cx="8784976" cy="1470025"/>
          </a:xfrm>
        </p:spPr>
        <p:txBody>
          <a:bodyPr>
            <a:normAutofit fontScale="90000"/>
          </a:bodyPr>
          <a:lstStyle/>
          <a:p>
            <a:pPr lvl="0"/>
            <a:r>
              <a:rPr lang="en-GB" dirty="0" smtClean="0"/>
              <a:t>Network Security:</a:t>
            </a:r>
            <a:br>
              <a:rPr lang="en-GB" dirty="0" smtClean="0"/>
            </a:br>
            <a:r>
              <a:rPr lang="en-GB" sz="3600" dirty="0" smtClean="0"/>
              <a:t>Security Policy and Security Management</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8</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360040"/>
          </a:xfrm>
        </p:spPr>
        <p:txBody>
          <a:bodyPr>
            <a:normAutofit fontScale="90000"/>
          </a:bodyPr>
          <a:lstStyle/>
          <a:p>
            <a:r>
              <a:rPr lang="en-GB" sz="3600" dirty="0" smtClean="0"/>
              <a:t>Learning outcome</a:t>
            </a:r>
            <a:endParaRPr lang="en-GB" sz="3600" dirty="0"/>
          </a:p>
        </p:txBody>
      </p:sp>
      <p:sp>
        <p:nvSpPr>
          <p:cNvPr id="3" name="Content Placeholder 2"/>
          <p:cNvSpPr>
            <a:spLocks noGrp="1"/>
          </p:cNvSpPr>
          <p:nvPr>
            <p:ph idx="1"/>
          </p:nvPr>
        </p:nvSpPr>
        <p:spPr>
          <a:xfrm>
            <a:off x="457200" y="404664"/>
            <a:ext cx="8229600" cy="5433467"/>
          </a:xfrm>
        </p:spPr>
        <p:txBody>
          <a:bodyPr>
            <a:normAutofit/>
          </a:bodyPr>
          <a:lstStyle/>
          <a:p>
            <a:r>
              <a:rPr lang="en-US" dirty="0" smtClean="0"/>
              <a:t>Upon completion of this material, you should be able to:</a:t>
            </a:r>
          </a:p>
          <a:p>
            <a:pPr lvl="1" algn="just">
              <a:buFont typeface="Wingdings" pitchFamily="2" charset="2"/>
              <a:buChar char="§"/>
            </a:pPr>
            <a:r>
              <a:rPr lang="en-US" altLang="zh-TW" sz="2400" dirty="0" smtClean="0">
                <a:ea typeface="新細明體" pitchFamily="18" charset="-120"/>
              </a:rPr>
              <a:t>Understand Security Policy</a:t>
            </a:r>
          </a:p>
          <a:p>
            <a:pPr lvl="1" algn="just">
              <a:buFont typeface="Wingdings" pitchFamily="2" charset="2"/>
              <a:buChar char="§"/>
            </a:pPr>
            <a:r>
              <a:rPr lang="en-US" altLang="zh-TW" sz="2400" dirty="0" smtClean="0">
                <a:ea typeface="新細明體" pitchFamily="18" charset="-120"/>
              </a:rPr>
              <a:t>Know the elements of Policy</a:t>
            </a:r>
          </a:p>
          <a:p>
            <a:pPr lvl="1" algn="just">
              <a:buFont typeface="Wingdings" pitchFamily="2" charset="2"/>
              <a:buChar char="§"/>
            </a:pPr>
            <a:r>
              <a:rPr lang="en-US" altLang="zh-TW" sz="2400" dirty="0" smtClean="0">
                <a:ea typeface="新細明體" pitchFamily="18" charset="-120"/>
              </a:rPr>
              <a:t>Understand the challenges of Security Policy</a:t>
            </a:r>
          </a:p>
          <a:p>
            <a:pPr lvl="1" algn="just">
              <a:buFont typeface="Wingdings" pitchFamily="2" charset="2"/>
              <a:buChar char="§"/>
            </a:pPr>
            <a:r>
              <a:rPr lang="en-US" altLang="zh-TW" sz="2400" dirty="0" smtClean="0">
                <a:ea typeface="新細明體" pitchFamily="18" charset="-120"/>
              </a:rPr>
              <a:t>Know Network Security Monitoring (NSM) process</a:t>
            </a:r>
          </a:p>
          <a:p>
            <a:pPr lvl="1" algn="just">
              <a:buFont typeface="Wingdings" pitchFamily="2" charset="2"/>
              <a:buChar char="§"/>
            </a:pPr>
            <a:r>
              <a:rPr lang="en-US" altLang="zh-TW" sz="2400" dirty="0" smtClean="0">
                <a:ea typeface="新細明體" pitchFamily="18" charset="-120"/>
              </a:rPr>
              <a:t>Know the CIA of Information Security Principles</a:t>
            </a:r>
          </a:p>
          <a:p>
            <a:pPr lvl="1" algn="just">
              <a:buFont typeface="Wingdings" pitchFamily="2" charset="2"/>
              <a:buChar char="§"/>
            </a:pPr>
            <a:r>
              <a:rPr lang="en-US" altLang="zh-TW" sz="2400" dirty="0" smtClean="0">
                <a:ea typeface="新細明體" pitchFamily="18" charset="-120"/>
              </a:rPr>
              <a:t>Understand Organizational structure responsibility</a:t>
            </a:r>
          </a:p>
          <a:p>
            <a:pPr lvl="1" algn="just">
              <a:buFont typeface="Wingdings" pitchFamily="2" charset="2"/>
              <a:buChar char="§"/>
            </a:pPr>
            <a:r>
              <a:rPr lang="en-US" altLang="zh-TW" sz="2400" dirty="0" smtClean="0">
                <a:ea typeface="新細明體" pitchFamily="18" charset="-120"/>
              </a:rPr>
              <a:t>Know how to develop the information security plan.</a:t>
            </a:r>
          </a:p>
          <a:p>
            <a:pPr lvl="1">
              <a:buFont typeface="Wingdings" pitchFamily="2" charset="2"/>
              <a:buChar char="§"/>
            </a:pPr>
            <a:endParaRPr lang="en-US" altLang="zh-TW" sz="2400" dirty="0">
              <a:ea typeface="新細明體" pitchFamily="18" charset="-120"/>
            </a:endParaRPr>
          </a:p>
          <a:p>
            <a:pPr lvl="1">
              <a:buFont typeface="Wingdings" pitchFamily="2" charset="2"/>
              <a:buChar char="§"/>
            </a:pP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922114"/>
          </a:xfrm>
        </p:spPr>
        <p:txBody>
          <a:bodyPr>
            <a:normAutofit fontScale="90000"/>
          </a:bodyPr>
          <a:lstStyle/>
          <a:p>
            <a:r>
              <a:rPr lang="en-US" dirty="0" smtClean="0">
                <a:cs typeface="Times New Roman" pitchFamily="18" charset="0"/>
              </a:rPr>
              <a:t>Developing a Network </a:t>
            </a:r>
            <a:br>
              <a:rPr lang="en-US" dirty="0" smtClean="0">
                <a:cs typeface="Times New Roman" pitchFamily="18" charset="0"/>
              </a:rPr>
            </a:br>
            <a:r>
              <a:rPr lang="en-US" dirty="0" smtClean="0">
                <a:cs typeface="Times New Roman" pitchFamily="18" charset="0"/>
              </a:rPr>
              <a:t>Security Policy</a:t>
            </a:r>
            <a:endParaRPr lang="en-GB" dirty="0"/>
          </a:p>
        </p:txBody>
      </p:sp>
      <p:sp>
        <p:nvSpPr>
          <p:cNvPr id="3" name="Content Placeholder 2"/>
          <p:cNvSpPr>
            <a:spLocks noGrp="1"/>
          </p:cNvSpPr>
          <p:nvPr>
            <p:ph idx="1"/>
          </p:nvPr>
        </p:nvSpPr>
        <p:spPr>
          <a:xfrm>
            <a:off x="607097" y="1268760"/>
            <a:ext cx="8229600" cy="4525963"/>
          </a:xfrm>
        </p:spPr>
        <p:txBody>
          <a:bodyPr/>
          <a:lstStyle/>
          <a:p>
            <a:r>
              <a:rPr lang="en-US" dirty="0" smtClean="0">
                <a:cs typeface="Times New Roman" pitchFamily="18" charset="0"/>
              </a:rPr>
              <a:t>As a research task (and to support CW1) please find out the following about ISO27001:</a:t>
            </a:r>
          </a:p>
          <a:p>
            <a:pPr lvl="1"/>
            <a:r>
              <a:rPr lang="en-US" dirty="0" smtClean="0">
                <a:cs typeface="Times New Roman" pitchFamily="18" charset="0"/>
              </a:rPr>
              <a:t>What is it?</a:t>
            </a:r>
            <a:br>
              <a:rPr lang="en-US" dirty="0" smtClean="0">
                <a:cs typeface="Times New Roman" pitchFamily="18" charset="0"/>
              </a:rPr>
            </a:br>
            <a:r>
              <a:rPr lang="en-US" dirty="0" smtClean="0">
                <a:cs typeface="Times New Roman" pitchFamily="18" charset="0"/>
              </a:rPr>
              <a:t>How many parts is it composed of?</a:t>
            </a:r>
            <a:br>
              <a:rPr lang="en-US" dirty="0" smtClean="0">
                <a:cs typeface="Times New Roman" pitchFamily="18" charset="0"/>
              </a:rPr>
            </a:br>
            <a:r>
              <a:rPr lang="en-US" dirty="0" smtClean="0">
                <a:cs typeface="Times New Roman" pitchFamily="18" charset="0"/>
              </a:rPr>
              <a:t>What is the role of an ISMS?</a:t>
            </a:r>
            <a:br>
              <a:rPr lang="en-US" dirty="0" smtClean="0">
                <a:cs typeface="Times New Roman" pitchFamily="18" charset="0"/>
              </a:rPr>
            </a:br>
            <a:r>
              <a:rPr lang="en-US" dirty="0" smtClean="0">
                <a:cs typeface="Times New Roman" pitchFamily="18" charset="0"/>
              </a:rPr>
              <a:t>How does an ISP support and ISMS?</a:t>
            </a:r>
            <a:br>
              <a:rPr lang="en-US" dirty="0" smtClean="0">
                <a:cs typeface="Times New Roman" pitchFamily="18" charset="0"/>
              </a:rPr>
            </a:br>
            <a:r>
              <a:rPr lang="en-US" dirty="0" smtClean="0">
                <a:cs typeface="Times New Roman" pitchFamily="18" charset="0"/>
              </a:rPr>
              <a:t>Find an example of an ISP and bring it with you for next week’s session.</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054" y="0"/>
            <a:ext cx="8229600" cy="562074"/>
          </a:xfrm>
        </p:spPr>
        <p:txBody>
          <a:bodyPr>
            <a:normAutofit fontScale="90000"/>
          </a:bodyPr>
          <a:lstStyle/>
          <a:p>
            <a:r>
              <a:rPr lang="en-US" dirty="0" smtClean="0">
                <a:latin typeface="Times" pitchFamily="18" charset="0"/>
                <a:cs typeface="Times New Roman" pitchFamily="18" charset="0"/>
              </a:rPr>
              <a:t>Acceptable Use Policy</a:t>
            </a:r>
            <a:endParaRPr lang="en-GB" dirty="0"/>
          </a:p>
        </p:txBody>
      </p:sp>
      <p:sp>
        <p:nvSpPr>
          <p:cNvPr id="3" name="Content Placeholder 2"/>
          <p:cNvSpPr>
            <a:spLocks noGrp="1"/>
          </p:cNvSpPr>
          <p:nvPr>
            <p:ph idx="1"/>
          </p:nvPr>
        </p:nvSpPr>
        <p:spPr>
          <a:xfrm>
            <a:off x="611560" y="620688"/>
            <a:ext cx="8229600" cy="3024335"/>
          </a:xfrm>
        </p:spPr>
        <p:txBody>
          <a:bodyPr>
            <a:normAutofit fontScale="92500" lnSpcReduction="10000"/>
          </a:bodyPr>
          <a:lstStyle/>
          <a:p>
            <a:pPr algn="just">
              <a:lnSpc>
                <a:spcPct val="90000"/>
              </a:lnSpc>
            </a:pPr>
            <a:r>
              <a:rPr lang="en-US" dirty="0" smtClean="0">
                <a:cs typeface="Times New Roman" pitchFamily="18" charset="0"/>
              </a:rPr>
              <a:t>The first step in creating a security policy for a company network is to define an Acceptable Use Policy (AUP). </a:t>
            </a:r>
          </a:p>
          <a:p>
            <a:pPr algn="just">
              <a:lnSpc>
                <a:spcPct val="90000"/>
              </a:lnSpc>
            </a:pPr>
            <a:r>
              <a:rPr lang="en-US" dirty="0" smtClean="0">
                <a:cs typeface="Times New Roman" pitchFamily="18" charset="0"/>
              </a:rPr>
              <a:t>An AUP tells the users what is acceptable and allowed on the company network.</a:t>
            </a:r>
          </a:p>
          <a:p>
            <a:pPr algn="just">
              <a:lnSpc>
                <a:spcPct val="90000"/>
              </a:lnSpc>
            </a:pPr>
            <a:r>
              <a:rPr lang="en-US" dirty="0" smtClean="0">
                <a:cs typeface="Times New Roman" pitchFamily="18" charset="0"/>
              </a:rPr>
              <a:t>To view some examples of AUPs, visit these websites:</a:t>
            </a:r>
            <a:endParaRPr lang="en-GB" dirty="0"/>
          </a:p>
        </p:txBody>
      </p:sp>
      <p:pic>
        <p:nvPicPr>
          <p:cNvPr id="4" name="Picture 5"/>
          <p:cNvPicPr>
            <a:picLocks noChangeAspect="1" noChangeArrowheads="1"/>
          </p:cNvPicPr>
          <p:nvPr/>
        </p:nvPicPr>
        <p:blipFill>
          <a:blip r:embed="rId2" cstate="print"/>
          <a:srcRect l="3749" t="13223" r="13611" b="10744"/>
          <a:stretch>
            <a:fillRect/>
          </a:stretch>
        </p:blipFill>
        <p:spPr bwMode="auto">
          <a:xfrm>
            <a:off x="2627784" y="3429000"/>
            <a:ext cx="5334000" cy="20605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052"/>
            <a:ext cx="8229600" cy="562074"/>
          </a:xfrm>
        </p:spPr>
        <p:txBody>
          <a:bodyPr>
            <a:normAutofit fontScale="90000"/>
          </a:bodyPr>
          <a:lstStyle/>
          <a:p>
            <a:r>
              <a:rPr lang="en-GB" dirty="0" smtClean="0"/>
              <a:t>Definition</a:t>
            </a:r>
            <a:endParaRPr lang="en-GB" dirty="0"/>
          </a:p>
        </p:txBody>
      </p:sp>
      <p:sp>
        <p:nvSpPr>
          <p:cNvPr id="3" name="Content Placeholder 2"/>
          <p:cNvSpPr>
            <a:spLocks noGrp="1"/>
          </p:cNvSpPr>
          <p:nvPr>
            <p:ph idx="1"/>
          </p:nvPr>
        </p:nvSpPr>
        <p:spPr>
          <a:xfrm>
            <a:off x="564298" y="836712"/>
            <a:ext cx="8229600" cy="4525963"/>
          </a:xfrm>
        </p:spPr>
        <p:txBody>
          <a:bodyPr/>
          <a:lstStyle/>
          <a:p>
            <a:r>
              <a:rPr lang="en-US" sz="2800" dirty="0" smtClean="0"/>
              <a:t>Policies</a:t>
            </a:r>
          </a:p>
          <a:p>
            <a:pPr lvl="1"/>
            <a:r>
              <a:rPr lang="en-US" sz="2400" dirty="0" smtClean="0"/>
              <a:t>High level statements that provide guidance to workers who must make present and future decision</a:t>
            </a:r>
          </a:p>
          <a:p>
            <a:r>
              <a:rPr lang="en-US" sz="2800" dirty="0" smtClean="0"/>
              <a:t>Standards</a:t>
            </a:r>
          </a:p>
          <a:p>
            <a:pPr lvl="1"/>
            <a:r>
              <a:rPr lang="en-US" sz="2400" dirty="0" smtClean="0"/>
              <a:t>Requirement statements that provide specific technical specifications</a:t>
            </a:r>
          </a:p>
          <a:p>
            <a:r>
              <a:rPr lang="en-US" sz="2800" dirty="0" smtClean="0"/>
              <a:t>Guidelines</a:t>
            </a:r>
          </a:p>
          <a:p>
            <a:pPr lvl="1"/>
            <a:r>
              <a:rPr lang="en-US" sz="2400" dirty="0" smtClean="0"/>
              <a:t>Optional but recommended specifications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8721"/>
            <a:ext cx="8229600" cy="611967"/>
          </a:xfrm>
        </p:spPr>
        <p:txBody>
          <a:bodyPr>
            <a:normAutofit fontScale="90000"/>
          </a:bodyPr>
          <a:lstStyle/>
          <a:p>
            <a:r>
              <a:rPr lang="en-GB" dirty="0" smtClean="0"/>
              <a:t>Security Policy</a:t>
            </a:r>
            <a:endParaRPr lang="en-GB" dirty="0"/>
          </a:p>
        </p:txBody>
      </p:sp>
      <p:grpSp>
        <p:nvGrpSpPr>
          <p:cNvPr id="8" name="Group 7"/>
          <p:cNvGrpSpPr/>
          <p:nvPr/>
        </p:nvGrpSpPr>
        <p:grpSpPr>
          <a:xfrm>
            <a:off x="557943" y="476672"/>
            <a:ext cx="8382000" cy="5040710"/>
            <a:chOff x="304800" y="1600200"/>
            <a:chExt cx="8382000" cy="5040710"/>
          </a:xfrm>
        </p:grpSpPr>
        <p:graphicFrame>
          <p:nvGraphicFramePr>
            <p:cNvPr id="4" name="Object 5"/>
            <p:cNvGraphicFramePr>
              <a:graphicFrameLocks noChangeAspect="1"/>
            </p:cNvGraphicFramePr>
            <p:nvPr>
              <p:extLst>
                <p:ext uri="{D42A27DB-BD31-4B8C-83A1-F6EECF244321}">
                  <p14:modId xmlns:p14="http://schemas.microsoft.com/office/powerpoint/2010/main" val="737994646"/>
                </p:ext>
              </p:extLst>
            </p:nvPr>
          </p:nvGraphicFramePr>
          <p:xfrm>
            <a:off x="304800" y="2276872"/>
            <a:ext cx="8382000" cy="4364038"/>
          </p:xfrm>
          <a:graphic>
            <a:graphicData uri="http://schemas.openxmlformats.org/presentationml/2006/ole">
              <mc:AlternateContent xmlns:mc="http://schemas.openxmlformats.org/markup-compatibility/2006">
                <mc:Choice xmlns:v="urn:schemas-microsoft-com:vml" Requires="v">
                  <p:oleObj spid="_x0000_s1035" name="Bitmap Image" r:id="rId3" imgW="9971429" imgH="5191850" progId="Paint.Picture">
                    <p:embed/>
                  </p:oleObj>
                </mc:Choice>
                <mc:Fallback>
                  <p:oleObj name="Bitmap Image" r:id="rId3" imgW="9971429" imgH="5191850" progId="Paint.Picture">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2276872"/>
                          <a:ext cx="8382000" cy="43640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AutoShape 10"/>
            <p:cNvSpPr>
              <a:spLocks/>
            </p:cNvSpPr>
            <p:nvPr/>
          </p:nvSpPr>
          <p:spPr bwMode="auto">
            <a:xfrm>
              <a:off x="6477000" y="1600200"/>
              <a:ext cx="1676400" cy="1600200"/>
            </a:xfrm>
            <a:prstGeom prst="borderCallout2">
              <a:avLst>
                <a:gd name="adj1" fmla="val 7144"/>
                <a:gd name="adj2" fmla="val -4546"/>
                <a:gd name="adj3" fmla="val 7144"/>
                <a:gd name="adj4" fmla="val -15907"/>
                <a:gd name="adj5" fmla="val 73708"/>
                <a:gd name="adj6" fmla="val -74528"/>
              </a:avLst>
            </a:prstGeom>
            <a:noFill/>
            <a:ln w="9525">
              <a:solidFill>
                <a:schemeClr val="tx1"/>
              </a:solidFill>
              <a:miter lim="800000"/>
              <a:headEnd/>
              <a:tailEnd type="oval" w="med" len="med"/>
            </a:ln>
            <a:effectLst/>
          </p:spPr>
          <p:txBody>
            <a:bodyPr/>
            <a:lstStyle/>
            <a:p>
              <a:pPr algn="ctr"/>
              <a:r>
                <a:rPr lang="en-US" sz="1600" dirty="0">
                  <a:latin typeface="Times New Roman" pitchFamily="18" charset="0"/>
                </a:rPr>
                <a:t>Access to network resource will be granted through a unique user ID and password</a:t>
              </a:r>
            </a:p>
          </p:txBody>
        </p:sp>
        <p:sp>
          <p:nvSpPr>
            <p:cNvPr id="6" name="AutoShape 13"/>
            <p:cNvSpPr>
              <a:spLocks/>
            </p:cNvSpPr>
            <p:nvPr/>
          </p:nvSpPr>
          <p:spPr bwMode="auto">
            <a:xfrm>
              <a:off x="304800" y="3505200"/>
              <a:ext cx="1447800" cy="1371600"/>
            </a:xfrm>
            <a:prstGeom prst="borderCallout3">
              <a:avLst>
                <a:gd name="adj1" fmla="val 8333"/>
                <a:gd name="adj2" fmla="val 105264"/>
                <a:gd name="adj3" fmla="val 8333"/>
                <a:gd name="adj4" fmla="val 113375"/>
                <a:gd name="adj5" fmla="val 135764"/>
                <a:gd name="adj6" fmla="val 113375"/>
                <a:gd name="adj7" fmla="val 178704"/>
                <a:gd name="adj8" fmla="val 86843"/>
              </a:avLst>
            </a:prstGeom>
            <a:noFill/>
            <a:ln w="9525">
              <a:solidFill>
                <a:schemeClr val="tx1"/>
              </a:solidFill>
              <a:miter lim="800000"/>
              <a:headEnd/>
              <a:tailEnd type="oval" w="med" len="med"/>
            </a:ln>
            <a:effectLst/>
          </p:spPr>
          <p:txBody>
            <a:bodyPr/>
            <a:lstStyle/>
            <a:p>
              <a:pPr algn="ctr"/>
              <a:r>
                <a:rPr lang="en-US" sz="1600">
                  <a:latin typeface="Times New Roman" pitchFamily="18" charset="0"/>
                </a:rPr>
                <a:t>Passwords should include one non-alpha and not found in dictionary</a:t>
              </a:r>
            </a:p>
          </p:txBody>
        </p:sp>
        <p:sp>
          <p:nvSpPr>
            <p:cNvPr id="7" name="AutoShape 15"/>
            <p:cNvSpPr>
              <a:spLocks/>
            </p:cNvSpPr>
            <p:nvPr/>
          </p:nvSpPr>
          <p:spPr bwMode="auto">
            <a:xfrm rot="10800000">
              <a:off x="762000" y="2209800"/>
              <a:ext cx="1219200" cy="1066800"/>
            </a:xfrm>
            <a:prstGeom prst="borderCallout3">
              <a:avLst>
                <a:gd name="adj1" fmla="val 89282"/>
                <a:gd name="adj2" fmla="val -6255"/>
                <a:gd name="adj3" fmla="val 89282"/>
                <a:gd name="adj4" fmla="val -95185"/>
                <a:gd name="adj5" fmla="val 593"/>
                <a:gd name="adj6" fmla="val -95185"/>
                <a:gd name="adj7" fmla="val -92560"/>
                <a:gd name="adj8" fmla="val -90889"/>
              </a:avLst>
            </a:prstGeom>
            <a:noFill/>
            <a:ln w="9525">
              <a:solidFill>
                <a:schemeClr val="tx1"/>
              </a:solidFill>
              <a:miter lim="800000"/>
              <a:headEnd/>
              <a:tailEnd type="oval" w="med" len="med"/>
            </a:ln>
            <a:effectLst/>
          </p:spPr>
          <p:txBody>
            <a:bodyPr rot="10800000"/>
            <a:lstStyle/>
            <a:p>
              <a:pPr algn="ctr"/>
              <a:r>
                <a:rPr lang="en-US" sz="1600">
                  <a:latin typeface="Times New Roman" pitchFamily="18" charset="0"/>
                </a:rPr>
                <a:t>Passwords will be 8 characters long</a:t>
              </a:r>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698" y="-9940"/>
            <a:ext cx="8229600" cy="615152"/>
          </a:xfrm>
        </p:spPr>
        <p:txBody>
          <a:bodyPr>
            <a:normAutofit fontScale="90000"/>
          </a:bodyPr>
          <a:lstStyle/>
          <a:p>
            <a:r>
              <a:rPr lang="en-US" dirty="0" smtClean="0"/>
              <a:t>Policy Mapping</a:t>
            </a:r>
            <a:endParaRPr lang="en-GB" dirty="0"/>
          </a:p>
        </p:txBody>
      </p:sp>
      <p:grpSp>
        <p:nvGrpSpPr>
          <p:cNvPr id="37" name="Group 36"/>
          <p:cNvGrpSpPr/>
          <p:nvPr/>
        </p:nvGrpSpPr>
        <p:grpSpPr>
          <a:xfrm>
            <a:off x="853954" y="692696"/>
            <a:ext cx="7916714" cy="4752528"/>
            <a:chOff x="88206" y="1196752"/>
            <a:chExt cx="9350375" cy="6654800"/>
          </a:xfrm>
        </p:grpSpPr>
        <p:sp>
          <p:nvSpPr>
            <p:cNvPr id="21" name="Rectangle 2"/>
            <p:cNvSpPr>
              <a:spLocks/>
            </p:cNvSpPr>
            <p:nvPr/>
          </p:nvSpPr>
          <p:spPr bwMode="auto">
            <a:xfrm>
              <a:off x="3234987" y="5605637"/>
              <a:ext cx="3061732" cy="430969"/>
            </a:xfrm>
            <a:prstGeom prst="rect">
              <a:avLst/>
            </a:prstGeom>
            <a:solidFill>
              <a:srgbClr val="29FF00"/>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Functional Policies</a:t>
              </a:r>
            </a:p>
          </p:txBody>
        </p:sp>
        <p:grpSp>
          <p:nvGrpSpPr>
            <p:cNvPr id="22" name="Group 3"/>
            <p:cNvGrpSpPr>
              <a:grpSpLocks/>
            </p:cNvGrpSpPr>
            <p:nvPr/>
          </p:nvGrpSpPr>
          <p:grpSpPr bwMode="auto">
            <a:xfrm>
              <a:off x="88206" y="7254652"/>
              <a:ext cx="9350375" cy="596900"/>
              <a:chOff x="260" y="0"/>
              <a:chExt cx="5890" cy="376"/>
            </a:xfrm>
          </p:grpSpPr>
          <p:sp>
            <p:nvSpPr>
              <p:cNvPr id="23" name="Rectangle 4"/>
              <p:cNvSpPr>
                <a:spLocks/>
              </p:cNvSpPr>
              <p:nvPr/>
            </p:nvSpPr>
            <p:spPr bwMode="auto">
              <a:xfrm>
                <a:off x="260" y="0"/>
                <a:ext cx="1286" cy="271"/>
              </a:xfrm>
              <a:prstGeom prst="rect">
                <a:avLst/>
              </a:prstGeom>
              <a:solidFill>
                <a:srgbClr val="00FF79"/>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Procedures</a:t>
                </a:r>
              </a:p>
            </p:txBody>
          </p:sp>
          <p:sp>
            <p:nvSpPr>
              <p:cNvPr id="24" name="Rectangle 5"/>
              <p:cNvSpPr>
                <a:spLocks/>
              </p:cNvSpPr>
              <p:nvPr/>
            </p:nvSpPr>
            <p:spPr bwMode="auto">
              <a:xfrm>
                <a:off x="1760" y="0"/>
                <a:ext cx="1038" cy="271"/>
              </a:xfrm>
              <a:prstGeom prst="rect">
                <a:avLst/>
              </a:prstGeom>
              <a:solidFill>
                <a:srgbClr val="007EFF"/>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Standards</a:t>
                </a:r>
              </a:p>
            </p:txBody>
          </p:sp>
          <p:sp>
            <p:nvSpPr>
              <p:cNvPr id="25" name="Rectangle 6"/>
              <p:cNvSpPr>
                <a:spLocks/>
              </p:cNvSpPr>
              <p:nvPr/>
            </p:nvSpPr>
            <p:spPr bwMode="auto">
              <a:xfrm>
                <a:off x="3384" y="0"/>
                <a:ext cx="1432" cy="376"/>
              </a:xfrm>
              <a:prstGeom prst="rect">
                <a:avLst/>
              </a:prstGeom>
              <a:solidFill>
                <a:srgbClr val="9800FF"/>
              </a:solidFill>
              <a:ln w="9525">
                <a:noFill/>
                <a:miter lim="800000"/>
                <a:headEnd/>
                <a:tailEnd/>
              </a:ln>
            </p:spPr>
            <p:txBody>
              <a:bodyPr lIns="0" tIns="0" rIns="57799" bIns="0"/>
              <a:lstStyle/>
              <a:p>
                <a:pPr marL="57150" algn="ctr"/>
                <a:r>
                  <a:rPr lang="en-US" sz="2000" dirty="0">
                    <a:solidFill>
                      <a:schemeClr val="tx1"/>
                    </a:solidFill>
                    <a:cs typeface="Arial" pitchFamily="34" charset="0"/>
                  </a:rPr>
                  <a:t>Guidelines</a:t>
                </a:r>
              </a:p>
            </p:txBody>
          </p:sp>
          <p:sp>
            <p:nvSpPr>
              <p:cNvPr id="26" name="Rectangle 7"/>
              <p:cNvSpPr>
                <a:spLocks/>
              </p:cNvSpPr>
              <p:nvPr/>
            </p:nvSpPr>
            <p:spPr bwMode="auto">
              <a:xfrm>
                <a:off x="5189" y="0"/>
                <a:ext cx="961" cy="271"/>
              </a:xfrm>
              <a:prstGeom prst="rect">
                <a:avLst/>
              </a:prstGeom>
              <a:solidFill>
                <a:srgbClr val="FF007F"/>
              </a:solidFill>
              <a:ln w="9525">
                <a:noFill/>
                <a:miter lim="800000"/>
                <a:headEnd/>
                <a:tailEnd/>
              </a:ln>
            </p:spPr>
            <p:txBody>
              <a:bodyPr wrap="square" lIns="0" tIns="0" rIns="57799" bIns="0">
                <a:spAutoFit/>
              </a:bodyPr>
              <a:lstStyle/>
              <a:p>
                <a:pPr marL="57150" algn="ctr"/>
                <a:r>
                  <a:rPr lang="en-US" sz="2000" dirty="0">
                    <a:solidFill>
                      <a:schemeClr val="tx1"/>
                    </a:solidFill>
                    <a:cs typeface="Arial" pitchFamily="34" charset="0"/>
                  </a:rPr>
                  <a:t>Baselines</a:t>
                </a:r>
              </a:p>
            </p:txBody>
          </p:sp>
        </p:grpSp>
        <p:sp>
          <p:nvSpPr>
            <p:cNvPr id="27" name="Rectangle 8"/>
            <p:cNvSpPr>
              <a:spLocks/>
            </p:cNvSpPr>
            <p:nvPr/>
          </p:nvSpPr>
          <p:spPr bwMode="auto">
            <a:xfrm>
              <a:off x="1564581" y="1196752"/>
              <a:ext cx="6350000" cy="1054100"/>
            </a:xfrm>
            <a:prstGeom prst="rect">
              <a:avLst/>
            </a:prstGeom>
            <a:solidFill>
              <a:srgbClr val="00FFCB"/>
            </a:solidFill>
            <a:ln w="9525">
              <a:noFill/>
              <a:miter lim="800000"/>
              <a:headEnd/>
              <a:tailEnd/>
            </a:ln>
          </p:spPr>
          <p:txBody>
            <a:bodyPr lIns="0" tIns="0" rIns="57799" bIns="0"/>
            <a:lstStyle/>
            <a:p>
              <a:pPr marL="57150" algn="ctr"/>
              <a:r>
                <a:rPr lang="en-US" sz="2000" dirty="0">
                  <a:solidFill>
                    <a:schemeClr val="tx1"/>
                  </a:solidFill>
                  <a:cs typeface="Arial" pitchFamily="34" charset="0"/>
                </a:rPr>
                <a:t>Laws, Regulations, Requirements, </a:t>
              </a:r>
              <a:br>
                <a:rPr lang="en-US" sz="2000" dirty="0">
                  <a:solidFill>
                    <a:schemeClr val="tx1"/>
                  </a:solidFill>
                  <a:cs typeface="Arial" pitchFamily="34" charset="0"/>
                </a:rPr>
              </a:br>
              <a:r>
                <a:rPr lang="en-US" sz="2000" dirty="0">
                  <a:solidFill>
                    <a:schemeClr val="tx1"/>
                  </a:solidFill>
                  <a:cs typeface="Arial" pitchFamily="34" charset="0"/>
                </a:rPr>
                <a:t>Organizational Goals, Objectives</a:t>
              </a:r>
            </a:p>
          </p:txBody>
        </p:sp>
        <p:sp>
          <p:nvSpPr>
            <p:cNvPr id="28" name="Rectangle 9"/>
            <p:cNvSpPr>
              <a:spLocks/>
            </p:cNvSpPr>
            <p:nvPr/>
          </p:nvSpPr>
          <p:spPr bwMode="auto">
            <a:xfrm>
              <a:off x="2456756" y="3393852"/>
              <a:ext cx="4559300" cy="977900"/>
            </a:xfrm>
            <a:prstGeom prst="rect">
              <a:avLst/>
            </a:prstGeom>
            <a:solidFill>
              <a:srgbClr val="E758FF"/>
            </a:solidFill>
            <a:ln w="9525">
              <a:noFill/>
              <a:miter lim="800000"/>
              <a:headEnd/>
              <a:tailEnd/>
            </a:ln>
          </p:spPr>
          <p:txBody>
            <a:bodyPr lIns="0" tIns="0" rIns="57799" bIns="0"/>
            <a:lstStyle/>
            <a:p>
              <a:pPr marL="57150" algn="ctr"/>
              <a:r>
                <a:rPr lang="en-US" sz="2000" dirty="0">
                  <a:solidFill>
                    <a:schemeClr val="tx1"/>
                  </a:solidFill>
                  <a:cs typeface="Arial" pitchFamily="34" charset="0"/>
                </a:rPr>
                <a:t>General Organizational Policies</a:t>
              </a:r>
            </a:p>
          </p:txBody>
        </p:sp>
        <p:sp>
          <p:nvSpPr>
            <p:cNvPr id="29" name="Line 10"/>
            <p:cNvSpPr>
              <a:spLocks noChangeShapeType="1"/>
            </p:cNvSpPr>
            <p:nvPr/>
          </p:nvSpPr>
          <p:spPr bwMode="auto">
            <a:xfrm>
              <a:off x="4730056" y="2236565"/>
              <a:ext cx="7938" cy="1155700"/>
            </a:xfrm>
            <a:prstGeom prst="line">
              <a:avLst/>
            </a:prstGeom>
            <a:noFill/>
            <a:ln w="38100">
              <a:solidFill>
                <a:schemeClr val="tx1"/>
              </a:solidFill>
              <a:round/>
              <a:headEnd/>
              <a:tailEnd/>
            </a:ln>
          </p:spPr>
          <p:txBody>
            <a:bodyPr/>
            <a:lstStyle/>
            <a:p>
              <a:endParaRPr lang="en-GB"/>
            </a:p>
          </p:txBody>
        </p:sp>
        <p:sp>
          <p:nvSpPr>
            <p:cNvPr id="30" name="Line 11"/>
            <p:cNvSpPr>
              <a:spLocks noChangeShapeType="1"/>
            </p:cNvSpPr>
            <p:nvPr/>
          </p:nvSpPr>
          <p:spPr bwMode="auto">
            <a:xfrm>
              <a:off x="4730056" y="4371752"/>
              <a:ext cx="7938" cy="1154113"/>
            </a:xfrm>
            <a:prstGeom prst="line">
              <a:avLst/>
            </a:prstGeom>
            <a:noFill/>
            <a:ln w="38100">
              <a:solidFill>
                <a:schemeClr val="tx1"/>
              </a:solidFill>
              <a:round/>
              <a:headEnd/>
              <a:tailEnd/>
            </a:ln>
          </p:spPr>
          <p:txBody>
            <a:bodyPr/>
            <a:lstStyle/>
            <a:p>
              <a:endParaRPr lang="en-GB"/>
            </a:p>
          </p:txBody>
        </p:sp>
        <p:sp>
          <p:nvSpPr>
            <p:cNvPr id="31" name="Line 12"/>
            <p:cNvSpPr>
              <a:spLocks noChangeShapeType="1"/>
            </p:cNvSpPr>
            <p:nvPr/>
          </p:nvSpPr>
          <p:spPr bwMode="auto">
            <a:xfrm>
              <a:off x="767656" y="6567265"/>
              <a:ext cx="7938" cy="685800"/>
            </a:xfrm>
            <a:prstGeom prst="line">
              <a:avLst/>
            </a:prstGeom>
            <a:noFill/>
            <a:ln w="38100">
              <a:solidFill>
                <a:schemeClr val="tx1"/>
              </a:solidFill>
              <a:round/>
              <a:headEnd/>
              <a:tailEnd/>
            </a:ln>
          </p:spPr>
          <p:txBody>
            <a:bodyPr/>
            <a:lstStyle/>
            <a:p>
              <a:endParaRPr lang="en-GB"/>
            </a:p>
          </p:txBody>
        </p:sp>
        <p:sp>
          <p:nvSpPr>
            <p:cNvPr id="32" name="Line 13"/>
            <p:cNvSpPr>
              <a:spLocks noChangeShapeType="1"/>
            </p:cNvSpPr>
            <p:nvPr/>
          </p:nvSpPr>
          <p:spPr bwMode="auto">
            <a:xfrm>
              <a:off x="3447356" y="6567265"/>
              <a:ext cx="7938" cy="685800"/>
            </a:xfrm>
            <a:prstGeom prst="line">
              <a:avLst/>
            </a:prstGeom>
            <a:noFill/>
            <a:ln w="38100">
              <a:solidFill>
                <a:schemeClr val="tx1"/>
              </a:solidFill>
              <a:round/>
              <a:headEnd/>
              <a:tailEnd/>
            </a:ln>
          </p:spPr>
          <p:txBody>
            <a:bodyPr/>
            <a:lstStyle/>
            <a:p>
              <a:endParaRPr lang="en-GB"/>
            </a:p>
          </p:txBody>
        </p:sp>
        <p:sp>
          <p:nvSpPr>
            <p:cNvPr id="33" name="Line 14"/>
            <p:cNvSpPr>
              <a:spLocks noChangeShapeType="1"/>
            </p:cNvSpPr>
            <p:nvPr/>
          </p:nvSpPr>
          <p:spPr bwMode="auto">
            <a:xfrm>
              <a:off x="6152456" y="6567265"/>
              <a:ext cx="7938" cy="685800"/>
            </a:xfrm>
            <a:prstGeom prst="line">
              <a:avLst/>
            </a:prstGeom>
            <a:noFill/>
            <a:ln w="38100">
              <a:solidFill>
                <a:schemeClr val="tx1"/>
              </a:solidFill>
              <a:round/>
              <a:headEnd/>
              <a:tailEnd/>
            </a:ln>
          </p:spPr>
          <p:txBody>
            <a:bodyPr/>
            <a:lstStyle/>
            <a:p>
              <a:endParaRPr lang="en-GB"/>
            </a:p>
          </p:txBody>
        </p:sp>
        <p:sp>
          <p:nvSpPr>
            <p:cNvPr id="34" name="Line 15"/>
            <p:cNvSpPr>
              <a:spLocks noChangeShapeType="1"/>
            </p:cNvSpPr>
            <p:nvPr/>
          </p:nvSpPr>
          <p:spPr bwMode="auto">
            <a:xfrm>
              <a:off x="8882956" y="6567265"/>
              <a:ext cx="7938" cy="685800"/>
            </a:xfrm>
            <a:prstGeom prst="line">
              <a:avLst/>
            </a:prstGeom>
            <a:noFill/>
            <a:ln w="38100">
              <a:solidFill>
                <a:schemeClr val="tx1"/>
              </a:solidFill>
              <a:round/>
              <a:headEnd/>
              <a:tailEnd/>
            </a:ln>
          </p:spPr>
          <p:txBody>
            <a:bodyPr/>
            <a:lstStyle/>
            <a:p>
              <a:endParaRPr lang="en-GB"/>
            </a:p>
          </p:txBody>
        </p:sp>
        <p:sp>
          <p:nvSpPr>
            <p:cNvPr id="35" name="Line 16"/>
            <p:cNvSpPr>
              <a:spLocks noChangeShapeType="1"/>
            </p:cNvSpPr>
            <p:nvPr/>
          </p:nvSpPr>
          <p:spPr bwMode="auto">
            <a:xfrm rot="10800000" flipH="1">
              <a:off x="754956" y="6567265"/>
              <a:ext cx="8148638" cy="1587"/>
            </a:xfrm>
            <a:prstGeom prst="line">
              <a:avLst/>
            </a:prstGeom>
            <a:noFill/>
            <a:ln w="38100">
              <a:solidFill>
                <a:schemeClr val="tx1"/>
              </a:solidFill>
              <a:round/>
              <a:headEnd/>
              <a:tailEnd/>
            </a:ln>
          </p:spPr>
          <p:txBody>
            <a:bodyPr/>
            <a:lstStyle/>
            <a:p>
              <a:endParaRPr lang="en-GB"/>
            </a:p>
          </p:txBody>
        </p:sp>
        <p:sp>
          <p:nvSpPr>
            <p:cNvPr id="36" name="Line 17"/>
            <p:cNvSpPr>
              <a:spLocks noChangeShapeType="1"/>
            </p:cNvSpPr>
            <p:nvPr/>
          </p:nvSpPr>
          <p:spPr bwMode="auto">
            <a:xfrm>
              <a:off x="4734819" y="6114827"/>
              <a:ext cx="7937" cy="434975"/>
            </a:xfrm>
            <a:prstGeom prst="line">
              <a:avLst/>
            </a:prstGeom>
            <a:noFill/>
            <a:ln w="38100">
              <a:solidFill>
                <a:schemeClr val="tx1"/>
              </a:solidFill>
              <a:round/>
              <a:headEnd/>
              <a:tailEnd/>
            </a:ln>
          </p:spPr>
          <p:txBody>
            <a:bodyPr/>
            <a:lstStyle/>
            <a:p>
              <a:endParaRPr lang="en-GB"/>
            </a:p>
          </p:txBody>
        </p:sp>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2743" y="147804"/>
            <a:ext cx="7445828" cy="418402"/>
          </a:xfrm>
        </p:spPr>
        <p:txBody>
          <a:bodyPr>
            <a:normAutofit fontScale="90000"/>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Security Policies</a:t>
            </a:r>
            <a:endParaRPr lang="en-US" dirty="0">
              <a:latin typeface="Arial" charset="0"/>
            </a:endParaRPr>
          </a:p>
        </p:txBody>
      </p:sp>
      <p:sp>
        <p:nvSpPr>
          <p:cNvPr id="3" name="Content Placeholder 2"/>
          <p:cNvSpPr>
            <a:spLocks noGrp="1"/>
          </p:cNvSpPr>
          <p:nvPr>
            <p:ph idx="1"/>
          </p:nvPr>
        </p:nvSpPr>
        <p:spPr>
          <a:xfrm>
            <a:off x="683568" y="764704"/>
            <a:ext cx="7811777" cy="4760038"/>
          </a:xfrm>
        </p:spPr>
        <p:txBody>
          <a:bodyPr/>
          <a:lstStyle/>
          <a:p>
            <a:pPr algn="just">
              <a:lnSpc>
                <a:spcPct val="100000"/>
              </a:lnSpc>
              <a:spcBef>
                <a:spcPts val="0"/>
              </a:spcBef>
            </a:pPr>
            <a:r>
              <a:rPr lang="en-US" sz="1900" dirty="0" smtClean="0"/>
              <a:t>Created </a:t>
            </a:r>
            <a:r>
              <a:rPr lang="en-US" sz="1900" dirty="0"/>
              <a:t>and </a:t>
            </a:r>
            <a:r>
              <a:rPr lang="en-US" sz="1900" dirty="0" smtClean="0"/>
              <a:t>maintained to mitigate </a:t>
            </a:r>
            <a:r>
              <a:rPr lang="en-US" sz="1900" dirty="0"/>
              <a:t>existing </a:t>
            </a:r>
            <a:r>
              <a:rPr lang="en-US" sz="1900" dirty="0" smtClean="0"/>
              <a:t>and new </a:t>
            </a:r>
            <a:r>
              <a:rPr lang="en-US" sz="1900" dirty="0"/>
              <a:t>kinds of attacks. </a:t>
            </a:r>
          </a:p>
          <a:p>
            <a:pPr algn="just">
              <a:lnSpc>
                <a:spcPct val="100000"/>
              </a:lnSpc>
              <a:spcBef>
                <a:spcPts val="0"/>
              </a:spcBef>
            </a:pPr>
            <a:r>
              <a:rPr lang="en-US" sz="1900" dirty="0" smtClean="0"/>
              <a:t>Enforce </a:t>
            </a:r>
            <a:r>
              <a:rPr lang="en-US" sz="1900" dirty="0"/>
              <a:t>a structured, informed, consistent approach to securing the network.</a:t>
            </a:r>
          </a:p>
          <a:p>
            <a:pPr algn="just">
              <a:lnSpc>
                <a:spcPct val="100000"/>
              </a:lnSpc>
              <a:spcBef>
                <a:spcPts val="0"/>
              </a:spcBef>
            </a:pPr>
            <a:r>
              <a:rPr lang="en-US" sz="1900" dirty="0" smtClean="0"/>
              <a:t>Designed to address the </a:t>
            </a:r>
            <a:r>
              <a:rPr lang="en-US" sz="1900" dirty="0"/>
              <a:t>following:</a:t>
            </a:r>
          </a:p>
          <a:p>
            <a:pPr marL="800100" lvl="1" indent="-342900" algn="just">
              <a:lnSpc>
                <a:spcPct val="100000"/>
              </a:lnSpc>
              <a:spcBef>
                <a:spcPts val="0"/>
              </a:spcBef>
              <a:buFont typeface="Arial"/>
              <a:buChar char="•"/>
            </a:pPr>
            <a:r>
              <a:rPr lang="en-US" sz="1900" dirty="0"/>
              <a:t>Business needs</a:t>
            </a:r>
          </a:p>
          <a:p>
            <a:pPr marL="800100" lvl="1" indent="-342900" algn="just">
              <a:lnSpc>
                <a:spcPct val="100000"/>
              </a:lnSpc>
              <a:spcBef>
                <a:spcPts val="0"/>
              </a:spcBef>
              <a:buFont typeface="Arial"/>
              <a:buChar char="•"/>
            </a:pPr>
            <a:r>
              <a:rPr lang="en-US" sz="1900" dirty="0"/>
              <a:t>Threat Identification</a:t>
            </a:r>
          </a:p>
          <a:p>
            <a:pPr marL="800100" lvl="1" indent="-342900" algn="just">
              <a:lnSpc>
                <a:spcPct val="100000"/>
              </a:lnSpc>
              <a:spcBef>
                <a:spcPts val="0"/>
              </a:spcBef>
              <a:buFont typeface="Arial"/>
              <a:buChar char="•"/>
            </a:pPr>
            <a:r>
              <a:rPr lang="en-US" sz="1900" dirty="0"/>
              <a:t>Risk analysis</a:t>
            </a:r>
          </a:p>
          <a:p>
            <a:pPr marL="800100" lvl="1" indent="-342900" algn="just">
              <a:lnSpc>
                <a:spcPct val="100000"/>
              </a:lnSpc>
              <a:spcBef>
                <a:spcPts val="0"/>
              </a:spcBef>
              <a:buFont typeface="Arial"/>
              <a:buChar char="•"/>
            </a:pPr>
            <a:r>
              <a:rPr lang="en-US" sz="1900" dirty="0"/>
              <a:t>Security needs</a:t>
            </a:r>
          </a:p>
          <a:p>
            <a:pPr marL="800100" lvl="1" indent="-342900" algn="just">
              <a:lnSpc>
                <a:spcPct val="100000"/>
              </a:lnSpc>
              <a:spcBef>
                <a:spcPts val="0"/>
              </a:spcBef>
              <a:buFont typeface="Arial"/>
              <a:buChar char="•"/>
            </a:pPr>
            <a:r>
              <a:rPr lang="en-US" sz="1900" dirty="0"/>
              <a:t>Industry-recommended practices</a:t>
            </a:r>
          </a:p>
          <a:p>
            <a:pPr marL="800100" lvl="1" indent="-342900" algn="just">
              <a:lnSpc>
                <a:spcPct val="100000"/>
              </a:lnSpc>
              <a:spcBef>
                <a:spcPts val="0"/>
              </a:spcBef>
              <a:buFont typeface="Arial"/>
              <a:buChar char="•"/>
            </a:pPr>
            <a:r>
              <a:rPr lang="en-US" sz="1900" dirty="0"/>
              <a:t>Security </a:t>
            </a:r>
            <a:r>
              <a:rPr lang="en-US" sz="1900" dirty="0" smtClean="0"/>
              <a:t>operations</a:t>
            </a:r>
          </a:p>
          <a:p>
            <a:pPr algn="just">
              <a:lnSpc>
                <a:spcPct val="100000"/>
              </a:lnSpc>
              <a:spcBef>
                <a:spcPts val="0"/>
              </a:spcBef>
            </a:pPr>
            <a:r>
              <a:rPr lang="en-US" sz="1900" dirty="0"/>
              <a:t>Business needs:</a:t>
            </a:r>
          </a:p>
          <a:p>
            <a:pPr marL="800100" lvl="1" indent="-342900" algn="just">
              <a:lnSpc>
                <a:spcPct val="100000"/>
              </a:lnSpc>
              <a:spcBef>
                <a:spcPts val="0"/>
              </a:spcBef>
              <a:buFont typeface="Arial"/>
              <a:buChar char="•"/>
            </a:pPr>
            <a:r>
              <a:rPr lang="en-US" sz="1900" dirty="0"/>
              <a:t>What does the organization want to do with the network? </a:t>
            </a:r>
          </a:p>
          <a:p>
            <a:pPr marL="800100" lvl="1" indent="-342900" algn="just">
              <a:lnSpc>
                <a:spcPct val="100000"/>
              </a:lnSpc>
              <a:spcBef>
                <a:spcPts val="0"/>
              </a:spcBef>
              <a:buFont typeface="Arial"/>
              <a:buChar char="•"/>
            </a:pPr>
            <a:r>
              <a:rPr lang="en-US" sz="1900" dirty="0"/>
              <a:t>What are the organizational needs? </a:t>
            </a:r>
          </a:p>
          <a:p>
            <a:pPr algn="just">
              <a:lnSpc>
                <a:spcPct val="100000"/>
              </a:lnSpc>
              <a:spcBef>
                <a:spcPts val="0"/>
              </a:spcBef>
            </a:pPr>
            <a:r>
              <a:rPr lang="en-US" sz="1900" dirty="0"/>
              <a:t>Threat identification - What are the most likely types of threats given the organization’s purpose? </a:t>
            </a:r>
          </a:p>
          <a:p>
            <a:pPr marL="461963" indent="-342900" algn="just">
              <a:lnSpc>
                <a:spcPct val="100000"/>
              </a:lnSpc>
              <a:spcBef>
                <a:spcPts val="0"/>
              </a:spcBef>
              <a:buFont typeface="Arial"/>
              <a:buChar char="•"/>
            </a:pPr>
            <a:endParaRPr lang="en-US" sz="1900" dirty="0"/>
          </a:p>
        </p:txBody>
      </p:sp>
      <p:pic>
        <p:nvPicPr>
          <p:cNvPr id="2" name="Picture 1"/>
          <p:cNvPicPr>
            <a:picLocks noChangeAspect="1"/>
          </p:cNvPicPr>
          <p:nvPr/>
        </p:nvPicPr>
        <p:blipFill>
          <a:blip r:embed="rId3"/>
          <a:stretch>
            <a:fillRect/>
          </a:stretch>
        </p:blipFill>
        <p:spPr>
          <a:xfrm>
            <a:off x="5842011" y="1772816"/>
            <a:ext cx="3319028" cy="2356447"/>
          </a:xfrm>
          <a:prstGeom prst="rect">
            <a:avLst/>
          </a:prstGeom>
        </p:spPr>
      </p:pic>
    </p:spTree>
    <p:extLst>
      <p:ext uri="{BB962C8B-B14F-4D97-AF65-F5344CB8AC3E}">
        <p14:creationId xmlns:p14="http://schemas.microsoft.com/office/powerpoint/2010/main" val="2225899035"/>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4515" name="Rectangle 3"/>
          <p:cNvSpPr>
            <a:spLocks noGrp="1" noChangeArrowheads="1"/>
          </p:cNvSpPr>
          <p:nvPr>
            <p:ph type="body" sz="quarter" idx="10"/>
          </p:nvPr>
        </p:nvSpPr>
        <p:spPr>
          <a:xfrm>
            <a:off x="675142" y="681136"/>
            <a:ext cx="8352744" cy="4703664"/>
          </a:xfrm>
        </p:spPr>
        <p:txBody>
          <a:bodyPr>
            <a:normAutofit lnSpcReduction="10000"/>
          </a:bodyPr>
          <a:lstStyle/>
          <a:p>
            <a:pPr algn="just"/>
            <a:r>
              <a:rPr lang="en-US" sz="2000" dirty="0" smtClean="0"/>
              <a:t>Risk analysis:</a:t>
            </a:r>
          </a:p>
          <a:p>
            <a:pPr marL="800100" lvl="1" indent="-342900" algn="just">
              <a:buFont typeface="Arial"/>
              <a:buChar char="•"/>
            </a:pPr>
            <a:r>
              <a:rPr lang="en-US" sz="1800" dirty="0"/>
              <a:t>What is the cost versus benefit analysis of implementing various security technologies? </a:t>
            </a:r>
          </a:p>
          <a:p>
            <a:pPr marL="800100" lvl="1" indent="-342900" algn="just">
              <a:buFont typeface="Arial"/>
              <a:buChar char="•"/>
            </a:pPr>
            <a:r>
              <a:rPr lang="en-US" sz="1800" dirty="0"/>
              <a:t>How do the latest security techniques affect the network environment and what is the risk if they are not implemented? </a:t>
            </a:r>
            <a:endParaRPr lang="en-US" sz="1800" dirty="0" smtClean="0"/>
          </a:p>
          <a:p>
            <a:pPr algn="just"/>
            <a:r>
              <a:rPr lang="en-US" sz="2000" dirty="0"/>
              <a:t>Security needs:</a:t>
            </a:r>
          </a:p>
          <a:p>
            <a:pPr marL="800100" lvl="1" indent="-342900" algn="just">
              <a:buFont typeface="Arial"/>
              <a:buChar char="•"/>
            </a:pPr>
            <a:r>
              <a:rPr lang="en-US" sz="1800" dirty="0"/>
              <a:t>What are the policies, standards, and guidelines needed to address business needs and risks?</a:t>
            </a:r>
          </a:p>
          <a:p>
            <a:pPr algn="just"/>
            <a:r>
              <a:rPr lang="en-US" sz="2000" dirty="0"/>
              <a:t>Industry-recommended practices:</a:t>
            </a:r>
          </a:p>
          <a:p>
            <a:pPr marL="800100" lvl="1" indent="-342900" algn="just">
              <a:buFont typeface="Arial"/>
              <a:buChar char="•"/>
            </a:pPr>
            <a:r>
              <a:rPr lang="en-US" sz="1800" dirty="0"/>
              <a:t>What are the reliable, well-understood, and recommended security practices that similar organizations currently employ?</a:t>
            </a:r>
          </a:p>
          <a:p>
            <a:pPr algn="just"/>
            <a:r>
              <a:rPr lang="en-US" sz="2000" dirty="0"/>
              <a:t>Security operations:</a:t>
            </a:r>
          </a:p>
          <a:p>
            <a:pPr marL="800100" lvl="1" indent="-342900" algn="just">
              <a:buFont typeface="Arial"/>
              <a:buChar char="•"/>
            </a:pPr>
            <a:r>
              <a:rPr lang="en-US" sz="1800" dirty="0"/>
              <a:t>What are the current procedures for incident response, monitoring, maintenance, and auditing of the system for compliance?</a:t>
            </a:r>
          </a:p>
          <a:p>
            <a:pPr marL="461963" indent="-342900" algn="just">
              <a:buFont typeface="Arial"/>
              <a:buChar char="•"/>
            </a:pPr>
            <a:endParaRPr lang="en-US" dirty="0"/>
          </a:p>
        </p:txBody>
      </p:sp>
      <p:sp>
        <p:nvSpPr>
          <p:cNvPr id="13314" name="Rectangle 2"/>
          <p:cNvSpPr>
            <a:spLocks noGrp="1" noChangeArrowheads="1"/>
          </p:cNvSpPr>
          <p:nvPr>
            <p:ph type="title"/>
          </p:nvPr>
        </p:nvSpPr>
        <p:spPr>
          <a:xfrm>
            <a:off x="1277257" y="87090"/>
            <a:ext cx="7688768" cy="522514"/>
          </a:xfrm>
        </p:spPr>
        <p:txBody>
          <a:bodyPr>
            <a:normAutofit fontScale="90000"/>
          </a:bodyPr>
          <a:lstStyle/>
          <a:p>
            <a:r>
              <a:rPr lang="en-US" sz="1800" dirty="0">
                <a:latin typeface="Arial" charset="0"/>
              </a:rPr>
              <a:t/>
            </a:r>
            <a:br>
              <a:rPr lang="en-US" sz="1800" dirty="0">
                <a:latin typeface="Arial" charset="0"/>
              </a:rPr>
            </a:br>
            <a:r>
              <a:rPr lang="en-US" dirty="0">
                <a:latin typeface="Arial" charset="0"/>
              </a:rPr>
              <a:t>Security </a:t>
            </a:r>
            <a:r>
              <a:rPr lang="en-US" dirty="0" smtClean="0">
                <a:latin typeface="Arial" charset="0"/>
              </a:rPr>
              <a:t>Policies </a:t>
            </a:r>
            <a:r>
              <a:rPr lang="en-US" dirty="0">
                <a:latin typeface="Arial" charset="0"/>
              </a:rPr>
              <a:t>Cont.</a:t>
            </a:r>
            <a:endParaRPr lang="en-US" dirty="0"/>
          </a:p>
        </p:txBody>
      </p:sp>
    </p:spTree>
    <p:extLst>
      <p:ext uri="{BB962C8B-B14F-4D97-AF65-F5344CB8AC3E}">
        <p14:creationId xmlns:p14="http://schemas.microsoft.com/office/powerpoint/2010/main" val="355479388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45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845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845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845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845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8451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99592" y="764704"/>
            <a:ext cx="8128907" cy="4702629"/>
          </a:xfrm>
        </p:spPr>
        <p:txBody>
          <a:bodyPr>
            <a:normAutofit lnSpcReduction="10000"/>
          </a:bodyPr>
          <a:lstStyle/>
          <a:p>
            <a:pPr marL="0" indent="0" algn="just">
              <a:buNone/>
            </a:pPr>
            <a:r>
              <a:rPr lang="en-US" dirty="0"/>
              <a:t>There are guidelines to help you avoid making wrong assumptions:</a:t>
            </a:r>
          </a:p>
          <a:p>
            <a:pPr algn="just"/>
            <a:r>
              <a:rPr lang="en-US" dirty="0"/>
              <a:t>Expect that any aspect of a security system might fail. </a:t>
            </a:r>
          </a:p>
          <a:p>
            <a:pPr algn="just"/>
            <a:r>
              <a:rPr lang="en-US" dirty="0"/>
              <a:t>Identify any elements that fail-open. </a:t>
            </a:r>
            <a:r>
              <a:rPr lang="en-US" dirty="0" smtClean="0"/>
              <a:t>Fail-open </a:t>
            </a:r>
            <a:r>
              <a:rPr lang="en-US" dirty="0"/>
              <a:t>occurs when a failure results in a complete bypass of the security </a:t>
            </a:r>
            <a:r>
              <a:rPr lang="en-US" dirty="0" smtClean="0"/>
              <a:t>function</a:t>
            </a:r>
          </a:p>
          <a:p>
            <a:pPr algn="just"/>
            <a:r>
              <a:rPr lang="en-US" dirty="0" smtClean="0"/>
              <a:t>Try </a:t>
            </a:r>
            <a:r>
              <a:rPr lang="en-US" dirty="0"/>
              <a:t>to identify all attack possibilities. </a:t>
            </a:r>
            <a:endParaRPr lang="en-US" dirty="0" smtClean="0"/>
          </a:p>
          <a:p>
            <a:pPr marL="800100" lvl="1" indent="-342900" algn="just">
              <a:buFont typeface="Arial"/>
              <a:buChar char="•"/>
            </a:pPr>
            <a:r>
              <a:rPr lang="en-US" dirty="0" smtClean="0"/>
              <a:t>Use </a:t>
            </a:r>
            <a:r>
              <a:rPr lang="en-US" dirty="0"/>
              <a:t>top-down analysis of possible system failures, which involves evaluating the simplicity and probability of every attack on a system. </a:t>
            </a:r>
            <a:endParaRPr lang="en-US" dirty="0" smtClean="0"/>
          </a:p>
          <a:p>
            <a:pPr marL="800100" lvl="1" indent="-342900" algn="just">
              <a:buFont typeface="Arial"/>
              <a:buChar char="•"/>
            </a:pPr>
            <a:r>
              <a:rPr lang="en-US" dirty="0" smtClean="0"/>
              <a:t>Known </a:t>
            </a:r>
            <a:r>
              <a:rPr lang="en-US" dirty="0"/>
              <a:t>an attack tree analysis</a:t>
            </a:r>
            <a:r>
              <a:rPr lang="en-US" dirty="0" smtClean="0"/>
              <a:t>.</a:t>
            </a:r>
            <a:endParaRPr lang="en-US" dirty="0"/>
          </a:p>
        </p:txBody>
      </p:sp>
      <p:sp>
        <p:nvSpPr>
          <p:cNvPr id="14338" name="Rectangle 2"/>
          <p:cNvSpPr>
            <a:spLocks noGrp="1" noChangeArrowheads="1"/>
          </p:cNvSpPr>
          <p:nvPr>
            <p:ph type="title"/>
          </p:nvPr>
        </p:nvSpPr>
        <p:spPr>
          <a:xfrm>
            <a:off x="1335314" y="60570"/>
            <a:ext cx="7630710" cy="432922"/>
          </a:xfrm>
        </p:spPr>
        <p:txBody>
          <a:bodyPr>
            <a:normAutofit fontScale="90000"/>
          </a:bodyPr>
          <a:lstStyle/>
          <a:p>
            <a:r>
              <a:rPr lang="en-US" sz="1800" dirty="0" smtClean="0">
                <a:latin typeface="Arial" charset="0"/>
              </a:rPr>
              <a:t/>
            </a:r>
            <a:br>
              <a:rPr lang="en-US" sz="1800" dirty="0" smtClean="0">
                <a:latin typeface="Arial" charset="0"/>
              </a:rPr>
            </a:br>
            <a:r>
              <a:rPr lang="en-US" dirty="0" smtClean="0">
                <a:latin typeface="Arial" charset="0"/>
              </a:rPr>
              <a:t>Avoid Wrong Assumptions</a:t>
            </a:r>
            <a:endParaRPr lang="en-US" dirty="0"/>
          </a:p>
        </p:txBody>
      </p:sp>
    </p:spTree>
    <p:extLst>
      <p:ext uri="{BB962C8B-B14F-4D97-AF65-F5344CB8AC3E}">
        <p14:creationId xmlns:p14="http://schemas.microsoft.com/office/powerpoint/2010/main" val="202805658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55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55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55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55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855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5539" name="Rectangle 3"/>
          <p:cNvSpPr>
            <a:spLocks noGrp="1" noChangeArrowheads="1"/>
          </p:cNvSpPr>
          <p:nvPr>
            <p:ph type="body" sz="quarter" idx="10"/>
          </p:nvPr>
        </p:nvSpPr>
        <p:spPr>
          <a:xfrm>
            <a:off x="863011" y="980728"/>
            <a:ext cx="8121877" cy="4595639"/>
          </a:xfrm>
        </p:spPr>
        <p:txBody>
          <a:bodyPr/>
          <a:lstStyle/>
          <a:p>
            <a:pPr algn="just"/>
            <a:r>
              <a:rPr lang="en-US" dirty="0" smtClean="0"/>
              <a:t>Evaluate </a:t>
            </a:r>
            <a:r>
              <a:rPr lang="en-US" dirty="0"/>
              <a:t>the probability of exploitation. </a:t>
            </a:r>
            <a:r>
              <a:rPr lang="en-US" dirty="0" smtClean="0"/>
              <a:t>Focus </a:t>
            </a:r>
            <a:r>
              <a:rPr lang="en-US" dirty="0"/>
              <a:t>on the resources that are needed to create an attack, not the obscurity of a particular vulnerability. </a:t>
            </a:r>
          </a:p>
          <a:p>
            <a:pPr algn="just"/>
            <a:r>
              <a:rPr lang="en-US" dirty="0" smtClean="0"/>
              <a:t>Assume </a:t>
            </a:r>
            <a:r>
              <a:rPr lang="en-US" dirty="0"/>
              <a:t>that people make mistakes. </a:t>
            </a:r>
            <a:endParaRPr lang="en-US" dirty="0" smtClean="0"/>
          </a:p>
          <a:p>
            <a:pPr algn="just"/>
            <a:r>
              <a:rPr lang="en-US" dirty="0" smtClean="0"/>
              <a:t>Attackers </a:t>
            </a:r>
            <a:r>
              <a:rPr lang="en-US" dirty="0"/>
              <a:t>might not use common and well-established techniques to compromise a </a:t>
            </a:r>
            <a:r>
              <a:rPr lang="en-US" dirty="0" smtClean="0"/>
              <a:t>system.</a:t>
            </a:r>
            <a:endParaRPr lang="en-US" dirty="0"/>
          </a:p>
          <a:p>
            <a:pPr algn="just"/>
            <a:r>
              <a:rPr lang="en-US" dirty="0"/>
              <a:t>Check all assumptions with other people. </a:t>
            </a:r>
            <a:r>
              <a:rPr lang="en-US" dirty="0" smtClean="0"/>
              <a:t>Peers </a:t>
            </a:r>
            <a:r>
              <a:rPr lang="en-US" dirty="0"/>
              <a:t>might have a fresh perspective on potential threats and their probability. </a:t>
            </a:r>
          </a:p>
        </p:txBody>
      </p:sp>
      <p:sp>
        <p:nvSpPr>
          <p:cNvPr id="14338" name="Rectangle 2"/>
          <p:cNvSpPr>
            <a:spLocks noGrp="1" noChangeArrowheads="1"/>
          </p:cNvSpPr>
          <p:nvPr>
            <p:ph type="title"/>
          </p:nvPr>
        </p:nvSpPr>
        <p:spPr>
          <a:xfrm>
            <a:off x="1204685" y="104112"/>
            <a:ext cx="7761339" cy="549031"/>
          </a:xfrm>
        </p:spPr>
        <p:txBody>
          <a:bodyPr>
            <a:normAutofit fontScale="90000"/>
          </a:bodyPr>
          <a:lstStyle/>
          <a:p>
            <a:r>
              <a:rPr lang="en-US" sz="1800" dirty="0">
                <a:latin typeface="Arial" charset="0"/>
              </a:rPr>
              <a:t/>
            </a:r>
            <a:br>
              <a:rPr lang="en-US" sz="1800" dirty="0">
                <a:latin typeface="Arial" charset="0"/>
              </a:rPr>
            </a:br>
            <a:r>
              <a:rPr lang="en-US" dirty="0" smtClean="0">
                <a:latin typeface="Arial" charset="0"/>
              </a:rPr>
              <a:t>Avoid Wrong Assumptions </a:t>
            </a:r>
            <a:r>
              <a:rPr lang="en-US" dirty="0">
                <a:latin typeface="Arial" charset="0"/>
              </a:rPr>
              <a:t>Cont.</a:t>
            </a:r>
            <a:endParaRPr lang="en-US" dirty="0"/>
          </a:p>
        </p:txBody>
      </p:sp>
    </p:spTree>
    <p:extLst>
      <p:ext uri="{BB962C8B-B14F-4D97-AF65-F5344CB8AC3E}">
        <p14:creationId xmlns:p14="http://schemas.microsoft.com/office/powerpoint/2010/main" val="401677238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8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8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8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855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34082"/>
          </a:xfrm>
        </p:spPr>
        <p:txBody>
          <a:bodyPr>
            <a:normAutofit fontScale="90000"/>
          </a:bodyPr>
          <a:lstStyle/>
          <a:p>
            <a:r>
              <a:rPr lang="en-US" dirty="0" smtClean="0"/>
              <a:t>The Ten-Step Approach</a:t>
            </a:r>
            <a:endParaRPr lang="en-GB" dirty="0"/>
          </a:p>
        </p:txBody>
      </p:sp>
      <p:pic>
        <p:nvPicPr>
          <p:cNvPr id="2051" name="Picture 3"/>
          <p:cNvPicPr>
            <a:picLocks noChangeAspect="1" noChangeArrowheads="1"/>
          </p:cNvPicPr>
          <p:nvPr/>
        </p:nvPicPr>
        <p:blipFill>
          <a:blip r:embed="rId3" cstate="print"/>
          <a:srcRect/>
          <a:stretch>
            <a:fillRect/>
          </a:stretch>
        </p:blipFill>
        <p:spPr bwMode="auto">
          <a:xfrm>
            <a:off x="539552" y="620688"/>
            <a:ext cx="8071048" cy="4896544"/>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6811"/>
            <a:ext cx="8229600" cy="782268"/>
          </a:xfrm>
        </p:spPr>
        <p:txBody>
          <a:bodyPr/>
          <a:lstStyle/>
          <a:p>
            <a:r>
              <a:rPr lang="en-US" dirty="0" smtClean="0"/>
              <a:t>Policy Hierarchy</a:t>
            </a:r>
            <a:endParaRPr lang="en-GB" dirty="0"/>
          </a:p>
        </p:txBody>
      </p:sp>
      <p:grpSp>
        <p:nvGrpSpPr>
          <p:cNvPr id="17" name="Group 16"/>
          <p:cNvGrpSpPr/>
          <p:nvPr/>
        </p:nvGrpSpPr>
        <p:grpSpPr>
          <a:xfrm>
            <a:off x="1259632" y="839079"/>
            <a:ext cx="6984776" cy="4968552"/>
            <a:chOff x="1447800" y="1600200"/>
            <a:chExt cx="6324600" cy="5029200"/>
          </a:xfrm>
        </p:grpSpPr>
        <p:sp>
          <p:nvSpPr>
            <p:cNvPr id="4" name="AutoShape 7"/>
            <p:cNvSpPr>
              <a:spLocks noChangeArrowheads="1"/>
            </p:cNvSpPr>
            <p:nvPr/>
          </p:nvSpPr>
          <p:spPr bwMode="auto">
            <a:xfrm>
              <a:off x="4267200" y="1600200"/>
              <a:ext cx="1371600" cy="990600"/>
            </a:xfrm>
            <a:prstGeom prst="flowChartProcess">
              <a:avLst/>
            </a:prstGeom>
            <a:noFill/>
            <a:ln w="9525">
              <a:solidFill>
                <a:schemeClr val="tx1"/>
              </a:solidFill>
              <a:miter lim="800000"/>
              <a:headEnd/>
              <a:tailEnd/>
            </a:ln>
            <a:effectLst/>
          </p:spPr>
          <p:txBody>
            <a:bodyPr wrap="none" anchor="ctr"/>
            <a:lstStyle/>
            <a:p>
              <a:pPr algn="ctr"/>
              <a:r>
                <a:rPr lang="en-US" dirty="0"/>
                <a:t>Governance </a:t>
              </a:r>
            </a:p>
            <a:p>
              <a:pPr algn="ctr"/>
              <a:r>
                <a:rPr lang="en-US" dirty="0"/>
                <a:t>Policy</a:t>
              </a:r>
            </a:p>
          </p:txBody>
        </p:sp>
        <p:sp>
          <p:nvSpPr>
            <p:cNvPr id="5" name="AutoShape 9"/>
            <p:cNvSpPr>
              <a:spLocks noChangeArrowheads="1"/>
            </p:cNvSpPr>
            <p:nvPr/>
          </p:nvSpPr>
          <p:spPr bwMode="auto">
            <a:xfrm>
              <a:off x="2895600" y="2819400"/>
              <a:ext cx="1219200" cy="990600"/>
            </a:xfrm>
            <a:prstGeom prst="flowChartProcess">
              <a:avLst/>
            </a:prstGeom>
            <a:noFill/>
            <a:ln w="9525">
              <a:solidFill>
                <a:schemeClr val="tx1"/>
              </a:solidFill>
              <a:miter lim="800000"/>
              <a:headEnd/>
              <a:tailEnd/>
            </a:ln>
            <a:effectLst/>
          </p:spPr>
          <p:txBody>
            <a:bodyPr wrap="none" anchor="ctr"/>
            <a:lstStyle/>
            <a:p>
              <a:pPr algn="ctr"/>
              <a:r>
                <a:rPr lang="en-US" dirty="0"/>
                <a:t>Access </a:t>
              </a:r>
            </a:p>
            <a:p>
              <a:pPr algn="ctr"/>
              <a:r>
                <a:rPr lang="en-US" dirty="0"/>
                <a:t>Control</a:t>
              </a:r>
            </a:p>
            <a:p>
              <a:pPr algn="ctr"/>
              <a:r>
                <a:rPr lang="en-US" dirty="0"/>
                <a:t>Policy</a:t>
              </a:r>
            </a:p>
          </p:txBody>
        </p:sp>
        <p:sp>
          <p:nvSpPr>
            <p:cNvPr id="6" name="AutoShape 11"/>
            <p:cNvSpPr>
              <a:spLocks noChangeArrowheads="1"/>
            </p:cNvSpPr>
            <p:nvPr/>
          </p:nvSpPr>
          <p:spPr bwMode="auto">
            <a:xfrm>
              <a:off x="6172200" y="2819400"/>
              <a:ext cx="1295400" cy="914400"/>
            </a:xfrm>
            <a:prstGeom prst="flowChartProcess">
              <a:avLst/>
            </a:prstGeom>
            <a:noFill/>
            <a:ln w="9525">
              <a:solidFill>
                <a:schemeClr val="tx1"/>
              </a:solidFill>
              <a:miter lim="800000"/>
              <a:headEnd/>
              <a:tailEnd/>
            </a:ln>
            <a:effectLst/>
          </p:spPr>
          <p:txBody>
            <a:bodyPr wrap="none" anchor="ctr"/>
            <a:lstStyle/>
            <a:p>
              <a:pPr algn="ctr"/>
              <a:r>
                <a:rPr lang="en-US"/>
                <a:t>User ID </a:t>
              </a:r>
            </a:p>
            <a:p>
              <a:pPr algn="ctr"/>
              <a:r>
                <a:rPr lang="en-US"/>
                <a:t>Policy</a:t>
              </a:r>
            </a:p>
          </p:txBody>
        </p:sp>
        <p:sp>
          <p:nvSpPr>
            <p:cNvPr id="7" name="AutoShape 12"/>
            <p:cNvSpPr>
              <a:spLocks noChangeArrowheads="1"/>
            </p:cNvSpPr>
            <p:nvPr/>
          </p:nvSpPr>
          <p:spPr bwMode="auto">
            <a:xfrm>
              <a:off x="14478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a:t>Access</a:t>
              </a:r>
            </a:p>
            <a:p>
              <a:pPr algn="ctr"/>
              <a:r>
                <a:rPr lang="en-US"/>
                <a:t>Control</a:t>
              </a:r>
            </a:p>
            <a:p>
              <a:pPr algn="ctr"/>
              <a:r>
                <a:rPr lang="en-US"/>
                <a:t>Authentication</a:t>
              </a:r>
            </a:p>
            <a:p>
              <a:pPr algn="ctr"/>
              <a:r>
                <a:rPr lang="en-US"/>
                <a:t>Standard</a:t>
              </a:r>
            </a:p>
          </p:txBody>
        </p:sp>
        <p:sp>
          <p:nvSpPr>
            <p:cNvPr id="8" name="AutoShape 13"/>
            <p:cNvSpPr>
              <a:spLocks noChangeArrowheads="1"/>
            </p:cNvSpPr>
            <p:nvPr/>
          </p:nvSpPr>
          <p:spPr bwMode="auto">
            <a:xfrm>
              <a:off x="35052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dirty="0"/>
                <a:t>Password</a:t>
              </a:r>
            </a:p>
            <a:p>
              <a:pPr algn="ctr"/>
              <a:r>
                <a:rPr lang="en-US" dirty="0"/>
                <a:t>Construction</a:t>
              </a:r>
            </a:p>
            <a:p>
              <a:pPr algn="ctr"/>
              <a:r>
                <a:rPr lang="en-US" dirty="0"/>
                <a:t>Standard</a:t>
              </a:r>
            </a:p>
          </p:txBody>
        </p:sp>
        <p:sp>
          <p:nvSpPr>
            <p:cNvPr id="9" name="AutoShape 14"/>
            <p:cNvSpPr>
              <a:spLocks noChangeArrowheads="1"/>
            </p:cNvSpPr>
            <p:nvPr/>
          </p:nvSpPr>
          <p:spPr bwMode="auto">
            <a:xfrm>
              <a:off x="5867400" y="4114800"/>
              <a:ext cx="1905000" cy="1219200"/>
            </a:xfrm>
            <a:prstGeom prst="flowChartProcess">
              <a:avLst/>
            </a:prstGeom>
            <a:noFill/>
            <a:ln w="9525">
              <a:solidFill>
                <a:schemeClr val="tx1"/>
              </a:solidFill>
              <a:miter lim="800000"/>
              <a:headEnd/>
              <a:tailEnd/>
            </a:ln>
            <a:effectLst/>
          </p:spPr>
          <p:txBody>
            <a:bodyPr wrap="none" anchor="ctr"/>
            <a:lstStyle/>
            <a:p>
              <a:pPr algn="ctr"/>
              <a:r>
                <a:rPr lang="en-US"/>
                <a:t>User ID</a:t>
              </a:r>
            </a:p>
            <a:p>
              <a:pPr algn="ctr"/>
              <a:r>
                <a:rPr lang="en-US"/>
                <a:t>Naming </a:t>
              </a:r>
            </a:p>
            <a:p>
              <a:pPr algn="ctr"/>
              <a:r>
                <a:rPr lang="en-US"/>
                <a:t>Standard</a:t>
              </a:r>
            </a:p>
          </p:txBody>
        </p:sp>
        <p:cxnSp>
          <p:nvCxnSpPr>
            <p:cNvPr id="10" name="AutoShape 15"/>
            <p:cNvCxnSpPr>
              <a:cxnSpLocks noChangeShapeType="1"/>
              <a:stCxn id="4" idx="2"/>
              <a:endCxn id="5" idx="0"/>
            </p:cNvCxnSpPr>
            <p:nvPr/>
          </p:nvCxnSpPr>
          <p:spPr bwMode="auto">
            <a:xfrm flipH="1">
              <a:off x="3505200" y="2590800"/>
              <a:ext cx="1447800" cy="228600"/>
            </a:xfrm>
            <a:prstGeom prst="straightConnector1">
              <a:avLst/>
            </a:prstGeom>
            <a:noFill/>
            <a:ln w="9525">
              <a:solidFill>
                <a:schemeClr val="tx1"/>
              </a:solidFill>
              <a:round/>
              <a:headEnd/>
              <a:tailEnd/>
            </a:ln>
            <a:effectLst/>
          </p:spPr>
        </p:cxnSp>
        <p:cxnSp>
          <p:nvCxnSpPr>
            <p:cNvPr id="11" name="AutoShape 16"/>
            <p:cNvCxnSpPr>
              <a:cxnSpLocks noChangeShapeType="1"/>
              <a:stCxn id="4" idx="2"/>
              <a:endCxn id="6" idx="0"/>
            </p:cNvCxnSpPr>
            <p:nvPr/>
          </p:nvCxnSpPr>
          <p:spPr bwMode="auto">
            <a:xfrm>
              <a:off x="4953000" y="2590800"/>
              <a:ext cx="1866900" cy="228600"/>
            </a:xfrm>
            <a:prstGeom prst="straightConnector1">
              <a:avLst/>
            </a:prstGeom>
            <a:noFill/>
            <a:ln w="9525">
              <a:solidFill>
                <a:schemeClr val="tx1"/>
              </a:solidFill>
              <a:round/>
              <a:headEnd/>
              <a:tailEnd/>
            </a:ln>
            <a:effectLst/>
          </p:spPr>
        </p:cxnSp>
        <p:cxnSp>
          <p:nvCxnSpPr>
            <p:cNvPr id="12" name="AutoShape 17"/>
            <p:cNvCxnSpPr>
              <a:cxnSpLocks noChangeShapeType="1"/>
              <a:stCxn id="5" idx="2"/>
              <a:endCxn id="7" idx="0"/>
            </p:cNvCxnSpPr>
            <p:nvPr/>
          </p:nvCxnSpPr>
          <p:spPr bwMode="auto">
            <a:xfrm flipH="1">
              <a:off x="2400300" y="3810000"/>
              <a:ext cx="1104900" cy="304800"/>
            </a:xfrm>
            <a:prstGeom prst="straightConnector1">
              <a:avLst/>
            </a:prstGeom>
            <a:noFill/>
            <a:ln w="9525">
              <a:solidFill>
                <a:schemeClr val="tx1"/>
              </a:solidFill>
              <a:round/>
              <a:headEnd/>
              <a:tailEnd/>
            </a:ln>
            <a:effectLst/>
          </p:spPr>
        </p:cxnSp>
        <p:cxnSp>
          <p:nvCxnSpPr>
            <p:cNvPr id="13" name="AutoShape 18"/>
            <p:cNvCxnSpPr>
              <a:cxnSpLocks noChangeShapeType="1"/>
              <a:stCxn id="5" idx="2"/>
              <a:endCxn id="8" idx="0"/>
            </p:cNvCxnSpPr>
            <p:nvPr/>
          </p:nvCxnSpPr>
          <p:spPr bwMode="auto">
            <a:xfrm>
              <a:off x="3505200" y="3810000"/>
              <a:ext cx="952500" cy="304800"/>
            </a:xfrm>
            <a:prstGeom prst="straightConnector1">
              <a:avLst/>
            </a:prstGeom>
            <a:noFill/>
            <a:ln w="9525">
              <a:solidFill>
                <a:schemeClr val="tx1"/>
              </a:solidFill>
              <a:round/>
              <a:headEnd/>
              <a:tailEnd/>
            </a:ln>
            <a:effectLst/>
          </p:spPr>
        </p:cxnSp>
        <p:cxnSp>
          <p:nvCxnSpPr>
            <p:cNvPr id="14" name="AutoShape 19"/>
            <p:cNvCxnSpPr>
              <a:cxnSpLocks noChangeShapeType="1"/>
              <a:stCxn id="6" idx="2"/>
              <a:endCxn id="9" idx="0"/>
            </p:cNvCxnSpPr>
            <p:nvPr/>
          </p:nvCxnSpPr>
          <p:spPr bwMode="auto">
            <a:xfrm>
              <a:off x="6819900" y="3733800"/>
              <a:ext cx="0" cy="381000"/>
            </a:xfrm>
            <a:prstGeom prst="straightConnector1">
              <a:avLst/>
            </a:prstGeom>
            <a:noFill/>
            <a:ln w="9525">
              <a:solidFill>
                <a:schemeClr val="tx1"/>
              </a:solidFill>
              <a:round/>
              <a:headEnd/>
              <a:tailEnd/>
            </a:ln>
            <a:effectLst/>
          </p:spPr>
        </p:cxnSp>
        <p:sp>
          <p:nvSpPr>
            <p:cNvPr id="15" name="AutoShape 20"/>
            <p:cNvSpPr>
              <a:spLocks noChangeArrowheads="1"/>
            </p:cNvSpPr>
            <p:nvPr/>
          </p:nvSpPr>
          <p:spPr bwMode="auto">
            <a:xfrm>
              <a:off x="3505200" y="5562600"/>
              <a:ext cx="1905000" cy="1066800"/>
            </a:xfrm>
            <a:prstGeom prst="flowChartProcess">
              <a:avLst/>
            </a:prstGeom>
            <a:noFill/>
            <a:ln w="9525">
              <a:solidFill>
                <a:schemeClr val="tx1"/>
              </a:solidFill>
              <a:miter lim="800000"/>
              <a:headEnd/>
              <a:tailEnd/>
            </a:ln>
            <a:effectLst/>
          </p:spPr>
          <p:txBody>
            <a:bodyPr wrap="none" anchor="ctr"/>
            <a:lstStyle/>
            <a:p>
              <a:pPr algn="ctr"/>
              <a:r>
                <a:rPr lang="en-US"/>
                <a:t>Strong</a:t>
              </a:r>
            </a:p>
            <a:p>
              <a:pPr algn="ctr"/>
              <a:r>
                <a:rPr lang="en-US"/>
                <a:t>Password</a:t>
              </a:r>
            </a:p>
            <a:p>
              <a:pPr algn="ctr"/>
              <a:r>
                <a:rPr lang="en-US"/>
                <a:t>Construction</a:t>
              </a:r>
            </a:p>
            <a:p>
              <a:pPr algn="ctr"/>
              <a:r>
                <a:rPr lang="en-US"/>
                <a:t>Guidelines</a:t>
              </a:r>
            </a:p>
          </p:txBody>
        </p:sp>
        <p:cxnSp>
          <p:nvCxnSpPr>
            <p:cNvPr id="16" name="AutoShape 21"/>
            <p:cNvCxnSpPr>
              <a:cxnSpLocks noChangeShapeType="1"/>
              <a:stCxn id="8" idx="2"/>
              <a:endCxn id="15" idx="0"/>
            </p:cNvCxnSpPr>
            <p:nvPr/>
          </p:nvCxnSpPr>
          <p:spPr bwMode="auto">
            <a:xfrm>
              <a:off x="4457700" y="5334000"/>
              <a:ext cx="0" cy="228600"/>
            </a:xfrm>
            <a:prstGeom prst="straightConnector1">
              <a:avLst/>
            </a:prstGeom>
            <a:noFill/>
            <a:ln w="9525">
              <a:solidFill>
                <a:schemeClr val="tx1"/>
              </a:solidFill>
              <a:round/>
              <a:headEnd/>
              <a:tailEnd/>
            </a:ln>
            <a:effectLst/>
          </p:spPr>
        </p:cxnSp>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62074"/>
          </a:xfrm>
        </p:spPr>
        <p:txBody>
          <a:bodyPr>
            <a:normAutofit fontScale="90000"/>
          </a:bodyPr>
          <a:lstStyle/>
          <a:p>
            <a:r>
              <a:rPr lang="en-GB" dirty="0" smtClean="0"/>
              <a:t>Elements of Policy</a:t>
            </a:r>
            <a:endParaRPr lang="en-GB" dirty="0"/>
          </a:p>
        </p:txBody>
      </p:sp>
      <p:sp>
        <p:nvSpPr>
          <p:cNvPr id="3" name="Content Placeholder 2"/>
          <p:cNvSpPr>
            <a:spLocks noGrp="1"/>
          </p:cNvSpPr>
          <p:nvPr>
            <p:ph idx="1"/>
          </p:nvPr>
        </p:nvSpPr>
        <p:spPr>
          <a:xfrm>
            <a:off x="755576" y="692696"/>
            <a:ext cx="8229600" cy="4752528"/>
          </a:xfrm>
        </p:spPr>
        <p:txBody>
          <a:bodyPr>
            <a:normAutofit fontScale="92500" lnSpcReduction="20000"/>
          </a:bodyPr>
          <a:lstStyle/>
          <a:p>
            <a:pPr>
              <a:lnSpc>
                <a:spcPct val="110000"/>
              </a:lnSpc>
              <a:spcBef>
                <a:spcPts val="0"/>
              </a:spcBef>
            </a:pPr>
            <a:r>
              <a:rPr lang="en-US" dirty="0" smtClean="0"/>
              <a:t>Set the tone of Management</a:t>
            </a:r>
          </a:p>
          <a:p>
            <a:pPr>
              <a:lnSpc>
                <a:spcPct val="110000"/>
              </a:lnSpc>
              <a:spcBef>
                <a:spcPts val="0"/>
              </a:spcBef>
            </a:pPr>
            <a:r>
              <a:rPr lang="en-US" dirty="0" smtClean="0"/>
              <a:t>Establish roles and responsibility</a:t>
            </a:r>
          </a:p>
          <a:p>
            <a:pPr>
              <a:lnSpc>
                <a:spcPct val="110000"/>
              </a:lnSpc>
              <a:spcBef>
                <a:spcPts val="0"/>
              </a:spcBef>
            </a:pPr>
            <a:r>
              <a:rPr lang="en-US" dirty="0" smtClean="0"/>
              <a:t>Define asset classifications</a:t>
            </a:r>
          </a:p>
          <a:p>
            <a:pPr>
              <a:lnSpc>
                <a:spcPct val="110000"/>
              </a:lnSpc>
              <a:spcBef>
                <a:spcPts val="0"/>
              </a:spcBef>
            </a:pPr>
            <a:r>
              <a:rPr lang="en-US" dirty="0" smtClean="0"/>
              <a:t>Provide direction for decisions</a:t>
            </a:r>
          </a:p>
          <a:p>
            <a:pPr>
              <a:lnSpc>
                <a:spcPct val="110000"/>
              </a:lnSpc>
              <a:spcBef>
                <a:spcPts val="0"/>
              </a:spcBef>
            </a:pPr>
            <a:r>
              <a:rPr lang="en-US" dirty="0" smtClean="0"/>
              <a:t>Establish the scope of authority</a:t>
            </a:r>
          </a:p>
          <a:p>
            <a:pPr>
              <a:lnSpc>
                <a:spcPct val="110000"/>
              </a:lnSpc>
              <a:spcBef>
                <a:spcPts val="0"/>
              </a:spcBef>
            </a:pPr>
            <a:r>
              <a:rPr lang="en-US" dirty="0" smtClean="0"/>
              <a:t>Provide a basis for guidelines and procedures</a:t>
            </a:r>
          </a:p>
          <a:p>
            <a:pPr>
              <a:lnSpc>
                <a:spcPct val="110000"/>
              </a:lnSpc>
              <a:spcBef>
                <a:spcPts val="0"/>
              </a:spcBef>
            </a:pPr>
            <a:r>
              <a:rPr lang="en-US" dirty="0" smtClean="0"/>
              <a:t>Establish accountability</a:t>
            </a:r>
          </a:p>
          <a:p>
            <a:pPr>
              <a:lnSpc>
                <a:spcPct val="110000"/>
              </a:lnSpc>
              <a:spcBef>
                <a:spcPts val="0"/>
              </a:spcBef>
            </a:pPr>
            <a:r>
              <a:rPr lang="en-US" dirty="0" smtClean="0"/>
              <a:t>Describe appropriate use of assets</a:t>
            </a:r>
          </a:p>
          <a:p>
            <a:pPr>
              <a:lnSpc>
                <a:spcPct val="110000"/>
              </a:lnSpc>
              <a:spcBef>
                <a:spcPts val="0"/>
              </a:spcBef>
            </a:pPr>
            <a:r>
              <a:rPr lang="en-US" dirty="0" smtClean="0"/>
              <a:t>Establish relationships to legal requirements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Challenges</a:t>
            </a:r>
            <a:endParaRPr lang="en-GB" dirty="0"/>
          </a:p>
        </p:txBody>
      </p:sp>
      <p:sp>
        <p:nvSpPr>
          <p:cNvPr id="3" name="Content Placeholder 2"/>
          <p:cNvSpPr>
            <a:spLocks noGrp="1"/>
          </p:cNvSpPr>
          <p:nvPr>
            <p:ph idx="1"/>
          </p:nvPr>
        </p:nvSpPr>
        <p:spPr>
          <a:xfrm>
            <a:off x="539552" y="1124744"/>
            <a:ext cx="8229600" cy="4525963"/>
          </a:xfrm>
        </p:spPr>
        <p:txBody>
          <a:bodyPr/>
          <a:lstStyle/>
          <a:p>
            <a:r>
              <a:rPr lang="en-US" dirty="0" smtClean="0"/>
              <a:t>Define security policies and standards</a:t>
            </a:r>
          </a:p>
          <a:p>
            <a:r>
              <a:rPr lang="en-US" dirty="0" smtClean="0"/>
              <a:t>Measure actual security against policy</a:t>
            </a:r>
          </a:p>
          <a:p>
            <a:r>
              <a:rPr lang="en-US" dirty="0" smtClean="0"/>
              <a:t>Report violations to policy</a:t>
            </a:r>
          </a:p>
          <a:p>
            <a:r>
              <a:rPr lang="en-US" dirty="0" smtClean="0"/>
              <a:t>Correct violations to conform with policy</a:t>
            </a:r>
          </a:p>
          <a:p>
            <a:r>
              <a:rPr lang="en-US" dirty="0" smtClean="0"/>
              <a:t>Summarize policy compliance for the organization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393" y="-35295"/>
            <a:ext cx="8229600" cy="1143000"/>
          </a:xfrm>
        </p:spPr>
        <p:txBody>
          <a:bodyPr/>
          <a:lstStyle/>
          <a:p>
            <a:r>
              <a:rPr lang="en-GB" dirty="0" smtClean="0"/>
              <a:t>Network Security Policy</a:t>
            </a:r>
            <a:endParaRPr lang="en-GB" dirty="0"/>
          </a:p>
        </p:txBody>
      </p:sp>
      <p:sp>
        <p:nvSpPr>
          <p:cNvPr id="3" name="Content Placeholder 2"/>
          <p:cNvSpPr>
            <a:spLocks noGrp="1"/>
          </p:cNvSpPr>
          <p:nvPr>
            <p:ph idx="1"/>
          </p:nvPr>
        </p:nvSpPr>
        <p:spPr>
          <a:xfrm>
            <a:off x="442393" y="1052736"/>
            <a:ext cx="8229600" cy="4525963"/>
          </a:xfrm>
        </p:spPr>
        <p:txBody>
          <a:bodyPr>
            <a:normAutofit fontScale="92500" lnSpcReduction="20000"/>
          </a:bodyPr>
          <a:lstStyle/>
          <a:p>
            <a:pPr algn="just"/>
            <a:r>
              <a:rPr lang="en-GB" dirty="0" smtClean="0"/>
              <a:t>Should be well defined</a:t>
            </a:r>
          </a:p>
          <a:p>
            <a:pPr lvl="1" algn="just"/>
            <a:r>
              <a:rPr lang="en-GB" dirty="0" smtClean="0"/>
              <a:t>Means the policy should describes the sort of traffic allowed or disallowed across the organizational boundary</a:t>
            </a:r>
          </a:p>
          <a:p>
            <a:pPr lvl="1" algn="just"/>
            <a:r>
              <a:rPr lang="en-GB" dirty="0" smtClean="0"/>
              <a:t>Example:</a:t>
            </a:r>
          </a:p>
          <a:p>
            <a:pPr lvl="2" algn="just"/>
            <a:r>
              <a:rPr lang="en-GB" dirty="0" smtClean="0"/>
              <a:t>Web surfing using HTTP and HTTPS to web servers</a:t>
            </a:r>
          </a:p>
          <a:p>
            <a:pPr lvl="2" algn="just"/>
            <a:r>
              <a:rPr lang="en-GB" dirty="0" smtClean="0"/>
              <a:t>File transfer using FTP to FTP server</a:t>
            </a:r>
          </a:p>
          <a:p>
            <a:pPr lvl="2" algn="just"/>
            <a:r>
              <a:rPr lang="en-GB" dirty="0" smtClean="0"/>
              <a:t>Name resolution using DNS to DNS site’s servers</a:t>
            </a:r>
          </a:p>
          <a:p>
            <a:pPr lvl="2" algn="just"/>
            <a:r>
              <a:rPr lang="en-GB" dirty="0" smtClean="0"/>
              <a:t>Mail transfer using SMTP and POP3 to the site’s mail servers</a:t>
            </a:r>
          </a:p>
          <a:p>
            <a:pPr lvl="2" algn="just"/>
            <a:r>
              <a:rPr lang="en-GB" dirty="0" smtClean="0"/>
              <a:t>VPN traffic (perhaps using IPSec or SSL) to the VPN’s concentrators.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829" y="0"/>
            <a:ext cx="8229600" cy="1143000"/>
          </a:xfrm>
        </p:spPr>
        <p:txBody>
          <a:bodyPr/>
          <a:lstStyle/>
          <a:p>
            <a:r>
              <a:rPr lang="en-GB" dirty="0" smtClean="0"/>
              <a:t>Network Security Policy</a:t>
            </a:r>
            <a:endParaRPr lang="en-GB" dirty="0"/>
          </a:p>
        </p:txBody>
      </p:sp>
      <p:sp>
        <p:nvSpPr>
          <p:cNvPr id="3" name="Content Placeholder 2"/>
          <p:cNvSpPr>
            <a:spLocks noGrp="1"/>
          </p:cNvSpPr>
          <p:nvPr>
            <p:ph idx="1"/>
          </p:nvPr>
        </p:nvSpPr>
        <p:spPr>
          <a:xfrm>
            <a:off x="504867" y="1052736"/>
            <a:ext cx="8229600" cy="4857403"/>
          </a:xfrm>
        </p:spPr>
        <p:txBody>
          <a:bodyPr>
            <a:normAutofit fontScale="85000" lnSpcReduction="20000"/>
          </a:bodyPr>
          <a:lstStyle/>
          <a:p>
            <a:pPr algn="just"/>
            <a:r>
              <a:rPr lang="en-GB" dirty="0" smtClean="0"/>
              <a:t>Without policies administrator/Analyst must constantly wonder whether observed protocols are authorised.</a:t>
            </a:r>
          </a:p>
          <a:p>
            <a:pPr algn="just"/>
            <a:r>
              <a:rPr lang="en-GB" dirty="0" smtClean="0"/>
              <a:t>Network Security Monitoring (NSM) process should address:</a:t>
            </a:r>
          </a:p>
          <a:p>
            <a:pPr lvl="1"/>
            <a:r>
              <a:rPr lang="en-GB" dirty="0" smtClean="0"/>
              <a:t>Protection</a:t>
            </a:r>
          </a:p>
          <a:p>
            <a:pPr lvl="1"/>
            <a:r>
              <a:rPr lang="en-GB" dirty="0" smtClean="0"/>
              <a:t>Access Control</a:t>
            </a:r>
          </a:p>
          <a:p>
            <a:pPr lvl="1"/>
            <a:r>
              <a:rPr lang="en-GB" dirty="0" smtClean="0"/>
              <a:t>Traffic Scrubbing</a:t>
            </a:r>
          </a:p>
          <a:p>
            <a:pPr lvl="1"/>
            <a:r>
              <a:rPr lang="en-GB" dirty="0" smtClean="0"/>
              <a:t>Proxies</a:t>
            </a:r>
          </a:p>
          <a:p>
            <a:pPr lvl="1"/>
            <a:r>
              <a:rPr lang="en-GB" dirty="0" smtClean="0"/>
              <a:t>Detection</a:t>
            </a:r>
          </a:p>
          <a:p>
            <a:pPr lvl="2"/>
            <a:r>
              <a:rPr lang="en-GB" dirty="0" smtClean="0"/>
              <a:t>Collection</a:t>
            </a:r>
          </a:p>
          <a:p>
            <a:pPr lvl="2"/>
            <a:r>
              <a:rPr lang="en-GB" dirty="0" smtClean="0"/>
              <a:t>Identification</a:t>
            </a:r>
          </a:p>
          <a:p>
            <a:pPr lvl="2"/>
            <a:r>
              <a:rPr lang="en-GB" dirty="0" smtClean="0"/>
              <a:t>Validation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052"/>
            <a:ext cx="8229600" cy="994122"/>
          </a:xfrm>
        </p:spPr>
        <p:txBody>
          <a:bodyPr>
            <a:normAutofit fontScale="90000"/>
          </a:bodyPr>
          <a:lstStyle/>
          <a:p>
            <a:r>
              <a:rPr lang="en-US" dirty="0" smtClean="0"/>
              <a:t>The CIA:</a:t>
            </a:r>
            <a:br>
              <a:rPr lang="en-US" dirty="0" smtClean="0"/>
            </a:br>
            <a:r>
              <a:rPr lang="en-US" dirty="0" smtClean="0"/>
              <a:t>Information Security Principles</a:t>
            </a:r>
            <a:endParaRPr lang="en-GB" dirty="0"/>
          </a:p>
        </p:txBody>
      </p:sp>
      <p:sp>
        <p:nvSpPr>
          <p:cNvPr id="3" name="Content Placeholder 2"/>
          <p:cNvSpPr>
            <a:spLocks noGrp="1"/>
          </p:cNvSpPr>
          <p:nvPr>
            <p:ph idx="1"/>
          </p:nvPr>
        </p:nvSpPr>
        <p:spPr>
          <a:xfrm>
            <a:off x="683568" y="1124744"/>
            <a:ext cx="8229600" cy="4525963"/>
          </a:xfrm>
        </p:spPr>
        <p:txBody>
          <a:bodyPr>
            <a:normAutofit fontScale="92500" lnSpcReduction="20000"/>
          </a:bodyPr>
          <a:lstStyle/>
          <a:p>
            <a:pPr>
              <a:spcBef>
                <a:spcPct val="0"/>
              </a:spcBef>
              <a:buNone/>
            </a:pPr>
            <a:r>
              <a:rPr lang="en-GB" dirty="0" smtClean="0"/>
              <a:t>Three principles of computer security:</a:t>
            </a:r>
          </a:p>
          <a:p>
            <a:pPr>
              <a:spcBef>
                <a:spcPct val="0"/>
              </a:spcBef>
              <a:buNone/>
            </a:pPr>
            <a:endParaRPr lang="en-US" dirty="0" smtClean="0"/>
          </a:p>
          <a:p>
            <a:pPr>
              <a:spcBef>
                <a:spcPct val="0"/>
              </a:spcBef>
            </a:pPr>
            <a:r>
              <a:rPr lang="en-US" dirty="0" smtClean="0"/>
              <a:t>Confidentiality</a:t>
            </a:r>
          </a:p>
          <a:p>
            <a:pPr marL="1114425" lvl="1">
              <a:spcBef>
                <a:spcPts val="1000"/>
              </a:spcBef>
            </a:pPr>
            <a:r>
              <a:rPr lang="en-US" dirty="0" smtClean="0"/>
              <a:t>Allowing only authorized subjects access to information</a:t>
            </a:r>
          </a:p>
          <a:p>
            <a:pPr>
              <a:spcBef>
                <a:spcPts val="1000"/>
              </a:spcBef>
            </a:pPr>
            <a:r>
              <a:rPr lang="en-US" dirty="0" smtClean="0"/>
              <a:t>Integrity</a:t>
            </a:r>
          </a:p>
          <a:p>
            <a:pPr marL="1114425" lvl="1">
              <a:spcBef>
                <a:spcPts val="1000"/>
              </a:spcBef>
            </a:pPr>
            <a:r>
              <a:rPr lang="en-US" dirty="0" smtClean="0"/>
              <a:t>Allowing only authorized subjects to modify information</a:t>
            </a:r>
          </a:p>
          <a:p>
            <a:pPr>
              <a:spcBef>
                <a:spcPts val="1000"/>
              </a:spcBef>
            </a:pPr>
            <a:r>
              <a:rPr lang="en-US" dirty="0" smtClean="0"/>
              <a:t>Availability</a:t>
            </a:r>
          </a:p>
          <a:p>
            <a:pPr marL="1114425" lvl="1">
              <a:spcBef>
                <a:spcPts val="1000"/>
              </a:spcBef>
            </a:pPr>
            <a:r>
              <a:rPr lang="en-US" dirty="0" smtClean="0"/>
              <a:t>Ensuring that information and resources are accessible when needed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Using CIA</a:t>
            </a:r>
            <a:endParaRPr lang="en-GB" dirty="0"/>
          </a:p>
        </p:txBody>
      </p:sp>
      <p:sp>
        <p:nvSpPr>
          <p:cNvPr id="3" name="Content Placeholder 2"/>
          <p:cNvSpPr>
            <a:spLocks noGrp="1"/>
          </p:cNvSpPr>
          <p:nvPr>
            <p:ph idx="1"/>
          </p:nvPr>
        </p:nvSpPr>
        <p:spPr/>
        <p:txBody>
          <a:bodyPr/>
          <a:lstStyle/>
          <a:p>
            <a:r>
              <a:rPr lang="en-US" dirty="0" smtClean="0"/>
              <a:t>Think in terms of the core information security principles</a:t>
            </a:r>
          </a:p>
          <a:p>
            <a:pPr lvl="1"/>
            <a:r>
              <a:rPr lang="en-US" dirty="0" smtClean="0"/>
              <a:t>How does this threat impact the CIA?</a:t>
            </a:r>
          </a:p>
          <a:p>
            <a:pPr lvl="1"/>
            <a:r>
              <a:rPr lang="en-US" dirty="0" smtClean="0"/>
              <a:t>What controls can be used to reduce the risk to CIA?</a:t>
            </a:r>
          </a:p>
          <a:p>
            <a:pPr lvl="1"/>
            <a:r>
              <a:rPr lang="en-US" dirty="0" smtClean="0"/>
              <a:t>If we increase confidentiality, will we decrease availability?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Security Governance</a:t>
            </a:r>
            <a:endParaRPr lang="en-GB" dirty="0"/>
          </a:p>
        </p:txBody>
      </p:sp>
      <p:sp>
        <p:nvSpPr>
          <p:cNvPr id="3" name="Content Placeholder 2"/>
          <p:cNvSpPr>
            <a:spLocks noGrp="1"/>
          </p:cNvSpPr>
          <p:nvPr>
            <p:ph idx="1"/>
          </p:nvPr>
        </p:nvSpPr>
        <p:spPr/>
        <p:txBody>
          <a:bodyPr/>
          <a:lstStyle/>
          <a:p>
            <a:pPr algn="just"/>
            <a:r>
              <a:rPr lang="en-US" dirty="0" smtClean="0"/>
              <a:t>Security Governance is the organizational processes and relationships for managing risk</a:t>
            </a:r>
          </a:p>
          <a:p>
            <a:pPr marL="1114425" lvl="1" algn="just"/>
            <a:r>
              <a:rPr lang="en-US" dirty="0" smtClean="0"/>
              <a:t>Policies, Procedures, Standards, Guidelines, Baselines</a:t>
            </a:r>
          </a:p>
          <a:p>
            <a:pPr marL="1114425" lvl="1" algn="just"/>
            <a:r>
              <a:rPr lang="en-US" dirty="0" smtClean="0"/>
              <a:t>Organizational Structures</a:t>
            </a:r>
          </a:p>
          <a:p>
            <a:pPr marL="1114425" lvl="1" algn="just"/>
            <a:r>
              <a:rPr lang="en-US" dirty="0" smtClean="0"/>
              <a:t>Roles and Responsibilities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168" y="116632"/>
            <a:ext cx="8229600" cy="778098"/>
          </a:xfrm>
        </p:spPr>
        <p:txBody>
          <a:bodyPr>
            <a:normAutofit fontScale="90000"/>
          </a:bodyPr>
          <a:lstStyle/>
          <a:p>
            <a:r>
              <a:rPr lang="en-US" dirty="0" smtClean="0"/>
              <a:t>Organizational Structure responsibility</a:t>
            </a:r>
            <a:endParaRPr lang="en-GB" dirty="0"/>
          </a:p>
        </p:txBody>
      </p:sp>
      <p:sp>
        <p:nvSpPr>
          <p:cNvPr id="3" name="Content Placeholder 2"/>
          <p:cNvSpPr>
            <a:spLocks noGrp="1"/>
          </p:cNvSpPr>
          <p:nvPr>
            <p:ph idx="1"/>
          </p:nvPr>
        </p:nvSpPr>
        <p:spPr>
          <a:xfrm>
            <a:off x="611560" y="1124744"/>
            <a:ext cx="8229600" cy="4525963"/>
          </a:xfrm>
        </p:spPr>
        <p:txBody>
          <a:bodyPr>
            <a:normAutofit lnSpcReduction="10000"/>
          </a:bodyPr>
          <a:lstStyle/>
          <a:p>
            <a:pPr algn="just">
              <a:spcBef>
                <a:spcPct val="0"/>
              </a:spcBef>
            </a:pPr>
            <a:r>
              <a:rPr lang="en-US" dirty="0" smtClean="0"/>
              <a:t>Audit should be separate from implementation and operations</a:t>
            </a:r>
          </a:p>
          <a:p>
            <a:pPr marL="1114425" lvl="1" algn="just"/>
            <a:r>
              <a:rPr lang="en-US" dirty="0" smtClean="0"/>
              <a:t>Independence is not compromised</a:t>
            </a:r>
          </a:p>
          <a:p>
            <a:pPr algn="just">
              <a:spcBef>
                <a:spcPts val="1100"/>
              </a:spcBef>
            </a:pPr>
            <a:r>
              <a:rPr lang="en-US" dirty="0" smtClean="0"/>
              <a:t>Responsibilities for security should be defined in job descriptions</a:t>
            </a:r>
          </a:p>
          <a:p>
            <a:pPr algn="just">
              <a:spcBef>
                <a:spcPts val="1100"/>
              </a:spcBef>
            </a:pPr>
            <a:r>
              <a:rPr lang="en-US" dirty="0" smtClean="0"/>
              <a:t>Senior management has ultimate responsibility for security</a:t>
            </a:r>
          </a:p>
          <a:p>
            <a:pPr algn="just">
              <a:spcBef>
                <a:spcPts val="1100"/>
              </a:spcBef>
            </a:pPr>
            <a:r>
              <a:rPr lang="en-US" dirty="0" smtClean="0"/>
              <a:t>Security officers/managers have functional responsibility</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836712"/>
          </a:xfrm>
        </p:spPr>
        <p:txBody>
          <a:bodyPr/>
          <a:lstStyle/>
          <a:p>
            <a:r>
              <a:rPr lang="en-US" dirty="0" smtClean="0"/>
              <a:t>Information Classification</a:t>
            </a:r>
            <a:endParaRPr lang="en-GB" dirty="0"/>
          </a:p>
        </p:txBody>
      </p:sp>
      <p:sp>
        <p:nvSpPr>
          <p:cNvPr id="3" name="Content Placeholder 2"/>
          <p:cNvSpPr>
            <a:spLocks noGrp="1"/>
          </p:cNvSpPr>
          <p:nvPr>
            <p:ph idx="1"/>
          </p:nvPr>
        </p:nvSpPr>
        <p:spPr>
          <a:xfrm>
            <a:off x="683568" y="1052736"/>
            <a:ext cx="8229600" cy="4525963"/>
          </a:xfrm>
        </p:spPr>
        <p:txBody>
          <a:bodyPr/>
          <a:lstStyle/>
          <a:p>
            <a:r>
              <a:rPr lang="en-US" dirty="0" smtClean="0"/>
              <a:t>Not all information has the </a:t>
            </a:r>
            <a:br>
              <a:rPr lang="en-US" dirty="0" smtClean="0"/>
            </a:br>
            <a:r>
              <a:rPr lang="en-US" dirty="0" smtClean="0"/>
              <a:t>same value</a:t>
            </a:r>
          </a:p>
          <a:p>
            <a:r>
              <a:rPr lang="en-US" dirty="0" smtClean="0"/>
              <a:t>Need to evaluate value based on CIA</a:t>
            </a:r>
          </a:p>
          <a:p>
            <a:r>
              <a:rPr lang="en-US" dirty="0" smtClean="0"/>
              <a:t>Value determines protection level</a:t>
            </a:r>
          </a:p>
          <a:p>
            <a:r>
              <a:rPr lang="en-US" dirty="0" smtClean="0"/>
              <a:t>Protection levels determine procedures</a:t>
            </a:r>
          </a:p>
          <a:p>
            <a:r>
              <a:rPr lang="en-US" dirty="0" smtClean="0"/>
              <a:t>Labeling informs users on handling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Develop the Information Security Plan</a:t>
            </a:r>
            <a:endParaRPr lang="en-GB" dirty="0"/>
          </a:p>
        </p:txBody>
      </p:sp>
      <p:sp>
        <p:nvSpPr>
          <p:cNvPr id="3" name="Content Placeholder 2"/>
          <p:cNvSpPr>
            <a:spLocks noGrp="1"/>
          </p:cNvSpPr>
          <p:nvPr>
            <p:ph idx="1"/>
          </p:nvPr>
        </p:nvSpPr>
        <p:spPr/>
        <p:txBody>
          <a:bodyPr/>
          <a:lstStyle/>
          <a:p>
            <a:pPr>
              <a:lnSpc>
                <a:spcPct val="90000"/>
              </a:lnSpc>
            </a:pPr>
            <a:r>
              <a:rPr lang="en-US" dirty="0" smtClean="0"/>
              <a:t>Establish goals</a:t>
            </a:r>
          </a:p>
          <a:p>
            <a:pPr>
              <a:lnSpc>
                <a:spcPct val="90000"/>
              </a:lnSpc>
            </a:pPr>
            <a:r>
              <a:rPr lang="en-US" dirty="0" smtClean="0"/>
              <a:t>Define roles</a:t>
            </a:r>
          </a:p>
          <a:p>
            <a:pPr>
              <a:lnSpc>
                <a:spcPct val="90000"/>
              </a:lnSpc>
            </a:pPr>
            <a:r>
              <a:rPr lang="en-US" dirty="0" smtClean="0"/>
              <a:t>Define responsibilities</a:t>
            </a:r>
          </a:p>
          <a:p>
            <a:pPr>
              <a:lnSpc>
                <a:spcPct val="90000"/>
              </a:lnSpc>
            </a:pPr>
            <a:r>
              <a:rPr lang="en-US" dirty="0" smtClean="0"/>
              <a:t>Notify the User community as to the direction</a:t>
            </a:r>
          </a:p>
          <a:p>
            <a:pPr>
              <a:lnSpc>
                <a:spcPct val="90000"/>
              </a:lnSpc>
            </a:pPr>
            <a:r>
              <a:rPr lang="en-US" dirty="0" smtClean="0"/>
              <a:t>Establish a basis for compliance, risk assessment, and audit of information security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type="body" sz="quarter" idx="10"/>
          </p:nvPr>
        </p:nvSpPr>
        <p:spPr>
          <a:xfrm>
            <a:off x="683568" y="908720"/>
            <a:ext cx="7989887" cy="4618730"/>
          </a:xfrm>
        </p:spPr>
        <p:txBody>
          <a:bodyPr>
            <a:normAutofit fontScale="92500" lnSpcReduction="10000"/>
          </a:bodyPr>
          <a:lstStyle/>
          <a:p>
            <a:pPr algn="just"/>
            <a:r>
              <a:rPr lang="en-US" dirty="0"/>
              <a:t>After the threats are evaluated for severity and likelihood, this information is used in a risk analysis. </a:t>
            </a:r>
            <a:endParaRPr lang="en-US" dirty="0" smtClean="0"/>
          </a:p>
          <a:p>
            <a:pPr algn="just"/>
            <a:r>
              <a:rPr lang="en-US" dirty="0" smtClean="0"/>
              <a:t>There </a:t>
            </a:r>
            <a:r>
              <a:rPr lang="en-US" dirty="0"/>
              <a:t>are two types of risk analysis in information security:</a:t>
            </a:r>
          </a:p>
          <a:p>
            <a:pPr marL="800100" lvl="1" indent="-342900" algn="just">
              <a:buFont typeface="Arial" panose="020B0604020202020204" pitchFamily="34" charset="0"/>
              <a:buChar char="•"/>
            </a:pPr>
            <a:r>
              <a:rPr lang="en-US" b="1" dirty="0"/>
              <a:t>Quantitative Risk Analysis</a:t>
            </a:r>
            <a:r>
              <a:rPr lang="en-US" dirty="0"/>
              <a:t> </a:t>
            </a:r>
            <a:r>
              <a:rPr lang="en-US" b="1" dirty="0" smtClean="0"/>
              <a:t>-</a:t>
            </a:r>
            <a:r>
              <a:rPr lang="en-US" dirty="0" smtClean="0"/>
              <a:t> Uses </a:t>
            </a:r>
            <a:r>
              <a:rPr lang="en-US" dirty="0"/>
              <a:t>a mathematical model that assigns a monetary figure to the value of assets, the cost of threats being realized, and the cost of security implementations. </a:t>
            </a:r>
          </a:p>
          <a:p>
            <a:pPr marL="800100" lvl="1" indent="-342900" algn="just">
              <a:buFont typeface="Arial" panose="020B0604020202020204" pitchFamily="34" charset="0"/>
              <a:buChar char="•"/>
            </a:pPr>
            <a:r>
              <a:rPr lang="en-US" b="1" dirty="0"/>
              <a:t>Qualitative Risk </a:t>
            </a:r>
            <a:r>
              <a:rPr lang="en-US" b="1" dirty="0" smtClean="0"/>
              <a:t>Analysis</a:t>
            </a:r>
            <a:r>
              <a:rPr lang="en-US" dirty="0"/>
              <a:t> </a:t>
            </a:r>
            <a:r>
              <a:rPr lang="en-US" b="1" dirty="0" smtClean="0"/>
              <a:t>-</a:t>
            </a:r>
            <a:r>
              <a:rPr lang="en-US" dirty="0" smtClean="0"/>
              <a:t> Can </a:t>
            </a:r>
            <a:r>
              <a:rPr lang="en-US" dirty="0"/>
              <a:t>be used when the risk assessment must either be done in a relatively short time, under a tight budget, or when relevant data or lack of expertise is not readily available. </a:t>
            </a:r>
          </a:p>
        </p:txBody>
      </p:sp>
      <p:sp>
        <p:nvSpPr>
          <p:cNvPr id="17410" name="Rectangle 4"/>
          <p:cNvSpPr>
            <a:spLocks noGrp="1" noChangeArrowheads="1"/>
          </p:cNvSpPr>
          <p:nvPr>
            <p:ph type="title"/>
          </p:nvPr>
        </p:nvSpPr>
        <p:spPr>
          <a:xfrm>
            <a:off x="1547664" y="116632"/>
            <a:ext cx="7717796" cy="648072"/>
          </a:xfrm>
        </p:spPr>
        <p:txBody>
          <a:bodyPr>
            <a:normAutofit fontScale="90000"/>
          </a:bodyPr>
          <a:lstStyle/>
          <a:p>
            <a:r>
              <a:rPr lang="en-US" dirty="0" smtClean="0"/>
              <a:t>Risk Analysis</a:t>
            </a:r>
            <a:endParaRPr lang="en-US" dirty="0"/>
          </a:p>
        </p:txBody>
      </p:sp>
    </p:spTree>
    <p:extLst>
      <p:ext uri="{BB962C8B-B14F-4D97-AF65-F5344CB8AC3E}">
        <p14:creationId xmlns:p14="http://schemas.microsoft.com/office/powerpoint/2010/main" val="117628008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smtClean="0"/>
              <a:t>Analysis/Evaluation</a:t>
            </a:r>
            <a:endParaRPr lang="en-GB" dirty="0"/>
          </a:p>
        </p:txBody>
      </p:sp>
      <p:sp>
        <p:nvSpPr>
          <p:cNvPr id="3" name="Content Placeholder 2"/>
          <p:cNvSpPr>
            <a:spLocks noGrp="1"/>
          </p:cNvSpPr>
          <p:nvPr>
            <p:ph idx="1"/>
          </p:nvPr>
        </p:nvSpPr>
        <p:spPr>
          <a:xfrm>
            <a:off x="457200" y="1124744"/>
            <a:ext cx="8229600" cy="4525963"/>
          </a:xfrm>
        </p:spPr>
        <p:txBody>
          <a:bodyPr/>
          <a:lstStyle/>
          <a:p>
            <a:r>
              <a:rPr lang="en-US" dirty="0" smtClean="0"/>
              <a:t>Quantitative</a:t>
            </a:r>
          </a:p>
          <a:p>
            <a:pPr marL="1114425" lvl="1"/>
            <a:r>
              <a:rPr lang="en-US" dirty="0" smtClean="0"/>
              <a:t>Objective numeric values</a:t>
            </a:r>
          </a:p>
          <a:p>
            <a:pPr marL="1114425" lvl="1"/>
            <a:r>
              <a:rPr lang="en-US" dirty="0" smtClean="0"/>
              <a:t>Cost-Benefit analysis</a:t>
            </a:r>
          </a:p>
          <a:p>
            <a:pPr marL="1114425" lvl="1"/>
            <a:r>
              <a:rPr lang="en-US" dirty="0" smtClean="0"/>
              <a:t>Guesswork low</a:t>
            </a:r>
          </a:p>
          <a:p>
            <a:r>
              <a:rPr lang="en-US" dirty="0" smtClean="0"/>
              <a:t>Qualitative</a:t>
            </a:r>
          </a:p>
          <a:p>
            <a:pPr marL="1114425" lvl="1"/>
            <a:r>
              <a:rPr lang="en-US" dirty="0" smtClean="0"/>
              <a:t>Subjective intangible values</a:t>
            </a:r>
          </a:p>
          <a:p>
            <a:pPr marL="1114425" lvl="1"/>
            <a:r>
              <a:rPr lang="en-US" dirty="0" smtClean="0"/>
              <a:t>Time involved low</a:t>
            </a:r>
          </a:p>
          <a:p>
            <a:pPr marL="1114425" lvl="1"/>
            <a:r>
              <a:rPr lang="en-US" dirty="0" smtClean="0"/>
              <a:t>Guesswork high</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quarter" idx="10"/>
          </p:nvPr>
        </p:nvSpPr>
        <p:spPr>
          <a:xfrm>
            <a:off x="755575" y="614165"/>
            <a:ext cx="8280697" cy="1475892"/>
          </a:xfrm>
        </p:spPr>
        <p:txBody>
          <a:bodyPr>
            <a:normAutofit fontScale="92500" lnSpcReduction="20000"/>
          </a:bodyPr>
          <a:lstStyle/>
          <a:p>
            <a:pPr algn="just"/>
            <a:r>
              <a:rPr lang="en-US" sz="2000" dirty="0" smtClean="0"/>
              <a:t>It is necessary to perform a quantitative risk analysis for all threats identified during the threat identification process. </a:t>
            </a:r>
          </a:p>
          <a:p>
            <a:pPr algn="just"/>
            <a:r>
              <a:rPr lang="en-US" sz="2000" dirty="0" smtClean="0">
                <a:solidFill>
                  <a:schemeClr val="tx1"/>
                </a:solidFill>
              </a:rPr>
              <a:t>Then prioritize the threats and address the most serious threat first to enable management to focus resources where they do the most good</a:t>
            </a:r>
            <a:r>
              <a:rPr lang="en-US" sz="2000" dirty="0" smtClean="0"/>
              <a:t>. </a:t>
            </a:r>
            <a:endParaRPr lang="en-US" sz="2000" dirty="0"/>
          </a:p>
        </p:txBody>
      </p:sp>
      <p:sp>
        <p:nvSpPr>
          <p:cNvPr id="26626" name="Rectangle 2"/>
          <p:cNvSpPr>
            <a:spLocks noGrp="1" noChangeArrowheads="1"/>
          </p:cNvSpPr>
          <p:nvPr>
            <p:ph type="title"/>
          </p:nvPr>
        </p:nvSpPr>
        <p:spPr>
          <a:xfrm>
            <a:off x="1161143" y="60570"/>
            <a:ext cx="7804882" cy="490979"/>
          </a:xfrm>
        </p:spPr>
        <p:txBody>
          <a:bodyPr>
            <a:normAutofit fontScale="90000"/>
          </a:bodyPr>
          <a:lstStyle/>
          <a:p>
            <a:r>
              <a:rPr lang="en-US" sz="1800" dirty="0" smtClean="0">
                <a:latin typeface="Arial" charset="0"/>
              </a:rPr>
              <a:t/>
            </a:r>
            <a:br>
              <a:rPr lang="en-US" sz="1800" dirty="0" smtClean="0">
                <a:latin typeface="Arial" charset="0"/>
              </a:rPr>
            </a:br>
            <a:r>
              <a:rPr lang="en-US" dirty="0" smtClean="0"/>
              <a:t>Quantitative Risk Analysis</a:t>
            </a:r>
            <a:endParaRPr lang="en-US" dirty="0"/>
          </a:p>
        </p:txBody>
      </p:sp>
      <p:pic>
        <p:nvPicPr>
          <p:cNvPr id="2" name="Picture 1"/>
          <p:cNvPicPr>
            <a:picLocks noChangeAspect="1"/>
          </p:cNvPicPr>
          <p:nvPr/>
        </p:nvPicPr>
        <p:blipFill>
          <a:blip r:embed="rId2"/>
          <a:stretch>
            <a:fillRect/>
          </a:stretch>
        </p:blipFill>
        <p:spPr>
          <a:xfrm>
            <a:off x="905521" y="2476194"/>
            <a:ext cx="7803049" cy="3009900"/>
          </a:xfrm>
          <a:prstGeom prst="rect">
            <a:avLst/>
          </a:prstGeom>
        </p:spPr>
      </p:pic>
      <p:pic>
        <p:nvPicPr>
          <p:cNvPr id="3" name="Picture 2"/>
          <p:cNvPicPr>
            <a:picLocks noChangeAspect="1"/>
          </p:cNvPicPr>
          <p:nvPr/>
        </p:nvPicPr>
        <p:blipFill>
          <a:blip r:embed="rId3"/>
          <a:stretch>
            <a:fillRect/>
          </a:stretch>
        </p:blipFill>
        <p:spPr>
          <a:xfrm>
            <a:off x="3098800" y="2133599"/>
            <a:ext cx="2933700" cy="537029"/>
          </a:xfrm>
          <a:prstGeom prst="rect">
            <a:avLst/>
          </a:prstGeom>
        </p:spPr>
      </p:pic>
    </p:spTree>
    <p:extLst>
      <p:ext uri="{BB962C8B-B14F-4D97-AF65-F5344CB8AC3E}">
        <p14:creationId xmlns:p14="http://schemas.microsoft.com/office/powerpoint/2010/main" val="2087628317"/>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smtClean="0"/>
              <a:t>Risk Management</a:t>
            </a:r>
            <a:endParaRPr lang="en-GB" dirty="0"/>
          </a:p>
        </p:txBody>
      </p:sp>
      <p:sp>
        <p:nvSpPr>
          <p:cNvPr id="3" name="Content Placeholder 2"/>
          <p:cNvSpPr>
            <a:spLocks noGrp="1"/>
          </p:cNvSpPr>
          <p:nvPr>
            <p:ph idx="1"/>
          </p:nvPr>
        </p:nvSpPr>
        <p:spPr>
          <a:xfrm>
            <a:off x="539552" y="1143000"/>
            <a:ext cx="8229600" cy="4525963"/>
          </a:xfrm>
        </p:spPr>
        <p:txBody>
          <a:bodyPr>
            <a:normAutofit lnSpcReduction="10000"/>
          </a:bodyPr>
          <a:lstStyle/>
          <a:p>
            <a:pPr algn="just"/>
            <a:r>
              <a:rPr lang="en-US" dirty="0" smtClean="0"/>
              <a:t>Risk Management is identifying, evaluating, and mitigating risk to an organization</a:t>
            </a:r>
          </a:p>
          <a:p>
            <a:pPr marL="1114425" lvl="1" algn="just"/>
            <a:r>
              <a:rPr lang="en-US" dirty="0" smtClean="0"/>
              <a:t>It’s a cyclical, continuous process</a:t>
            </a:r>
          </a:p>
          <a:p>
            <a:pPr marL="1114425" lvl="1" algn="just"/>
            <a:r>
              <a:rPr lang="en-US" dirty="0" smtClean="0"/>
              <a:t>Need to know what you have</a:t>
            </a:r>
          </a:p>
          <a:p>
            <a:pPr marL="1114425" lvl="1" algn="just"/>
            <a:r>
              <a:rPr lang="en-US" dirty="0" smtClean="0"/>
              <a:t>Need to know what threats are likely</a:t>
            </a:r>
          </a:p>
          <a:p>
            <a:pPr marL="1114425" lvl="1" algn="just"/>
            <a:r>
              <a:rPr lang="en-US" dirty="0" smtClean="0"/>
              <a:t>Need to know how and how well it is protected</a:t>
            </a:r>
          </a:p>
          <a:p>
            <a:pPr marL="1114425" lvl="1" algn="just"/>
            <a:r>
              <a:rPr lang="en-US" dirty="0" smtClean="0"/>
              <a:t>Need to know where the gaps are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Identification</a:t>
            </a:r>
            <a:endParaRPr lang="en-GB" dirty="0"/>
          </a:p>
        </p:txBody>
      </p:sp>
      <p:sp>
        <p:nvSpPr>
          <p:cNvPr id="3" name="Content Placeholder 2"/>
          <p:cNvSpPr>
            <a:spLocks noGrp="1"/>
          </p:cNvSpPr>
          <p:nvPr>
            <p:ph idx="1"/>
          </p:nvPr>
        </p:nvSpPr>
        <p:spPr/>
        <p:txBody>
          <a:bodyPr/>
          <a:lstStyle/>
          <a:p>
            <a:r>
              <a:rPr lang="en-US" dirty="0" smtClean="0"/>
              <a:t>Assets</a:t>
            </a:r>
          </a:p>
          <a:p>
            <a:r>
              <a:rPr lang="en-US" dirty="0" smtClean="0"/>
              <a:t>Threats</a:t>
            </a:r>
          </a:p>
          <a:p>
            <a:pPr marL="1114425" lvl="1"/>
            <a:r>
              <a:rPr lang="en-US" dirty="0" smtClean="0"/>
              <a:t>Threat-sources: man-made, natural</a:t>
            </a:r>
          </a:p>
          <a:p>
            <a:r>
              <a:rPr lang="en-US" dirty="0" smtClean="0"/>
              <a:t>Vulnerabilities</a:t>
            </a:r>
          </a:p>
          <a:p>
            <a:pPr marL="1114425" lvl="1"/>
            <a:r>
              <a:rPr lang="en-US" dirty="0" smtClean="0"/>
              <a:t>Weakness</a:t>
            </a:r>
          </a:p>
          <a:p>
            <a:r>
              <a:rPr lang="en-US" dirty="0" smtClean="0"/>
              <a:t>Controls</a:t>
            </a:r>
          </a:p>
          <a:p>
            <a:pPr marL="1114425" lvl="1"/>
            <a:r>
              <a:rPr lang="en-US" dirty="0" smtClean="0"/>
              <a:t>Safeguard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8721"/>
            <a:ext cx="8229600" cy="850106"/>
          </a:xfrm>
        </p:spPr>
        <p:txBody>
          <a:bodyPr>
            <a:normAutofit fontScale="90000"/>
          </a:bodyPr>
          <a:lstStyle/>
          <a:p>
            <a:r>
              <a:rPr lang="en-GB" dirty="0" smtClean="0"/>
              <a:t>Identification </a:t>
            </a:r>
            <a:r>
              <a:rPr lang="en-GB" dirty="0" err="1" smtClean="0"/>
              <a:t>vs</a:t>
            </a:r>
            <a:r>
              <a:rPr lang="en-GB" dirty="0" smtClean="0"/>
              <a:t> Authentication </a:t>
            </a:r>
            <a:endParaRPr lang="en-GB" dirty="0"/>
          </a:p>
        </p:txBody>
      </p:sp>
      <p:sp>
        <p:nvSpPr>
          <p:cNvPr id="3" name="Content Placeholder 2"/>
          <p:cNvSpPr>
            <a:spLocks noGrp="1"/>
          </p:cNvSpPr>
          <p:nvPr>
            <p:ph idx="1"/>
          </p:nvPr>
        </p:nvSpPr>
        <p:spPr>
          <a:xfrm>
            <a:off x="512777" y="764704"/>
            <a:ext cx="8229600" cy="4857403"/>
          </a:xfrm>
        </p:spPr>
        <p:txBody>
          <a:bodyPr>
            <a:normAutofit fontScale="85000" lnSpcReduction="20000"/>
          </a:bodyPr>
          <a:lstStyle/>
          <a:p>
            <a:r>
              <a:rPr lang="en-US" dirty="0" smtClean="0">
                <a:solidFill>
                  <a:srgbClr val="FF0000"/>
                </a:solidFill>
                <a:latin typeface="Tahoma" pitchFamily="34" charset="0"/>
                <a:cs typeface="Arial" charset="0"/>
              </a:rPr>
              <a:t>Identification</a:t>
            </a:r>
            <a:r>
              <a:rPr lang="en-US" dirty="0" smtClean="0">
                <a:latin typeface="Tahoma" pitchFamily="34" charset="0"/>
                <a:cs typeface="Arial" charset="0"/>
              </a:rPr>
              <a:t> is the ability to </a:t>
            </a:r>
            <a:r>
              <a:rPr lang="en-US" dirty="0" smtClean="0">
                <a:solidFill>
                  <a:srgbClr val="FF0000"/>
                </a:solidFill>
                <a:latin typeface="Tahoma" pitchFamily="34" charset="0"/>
                <a:cs typeface="Arial" charset="0"/>
              </a:rPr>
              <a:t>recognize</a:t>
            </a:r>
            <a:r>
              <a:rPr lang="en-US" dirty="0" smtClean="0">
                <a:latin typeface="Tahoma" pitchFamily="34" charset="0"/>
                <a:cs typeface="Arial" charset="0"/>
              </a:rPr>
              <a:t> a system or network user through the validation of a set of assigned credentials.</a:t>
            </a:r>
          </a:p>
          <a:p>
            <a:endParaRPr lang="en-US" sz="1400" dirty="0" smtClean="0">
              <a:solidFill>
                <a:srgbClr val="FF0000"/>
              </a:solidFill>
              <a:latin typeface="Tahoma" pitchFamily="34" charset="0"/>
              <a:cs typeface="Arial" charset="0"/>
            </a:endParaRPr>
          </a:p>
          <a:p>
            <a:r>
              <a:rPr lang="en-US" dirty="0" smtClean="0">
                <a:solidFill>
                  <a:srgbClr val="FF0000"/>
                </a:solidFill>
                <a:latin typeface="Tahoma" pitchFamily="34" charset="0"/>
                <a:cs typeface="Arial" charset="0"/>
              </a:rPr>
              <a:t>Authentication</a:t>
            </a:r>
            <a:r>
              <a:rPr lang="en-US" dirty="0" smtClean="0">
                <a:latin typeface="Tahoma" pitchFamily="34" charset="0"/>
                <a:cs typeface="Arial" charset="0"/>
              </a:rPr>
              <a:t> is the process of </a:t>
            </a:r>
            <a:r>
              <a:rPr lang="en-US" dirty="0" smtClean="0">
                <a:solidFill>
                  <a:srgbClr val="FF0000"/>
                </a:solidFill>
                <a:latin typeface="Tahoma" pitchFamily="34" charset="0"/>
                <a:cs typeface="Arial" charset="0"/>
              </a:rPr>
              <a:t>determining </a:t>
            </a:r>
            <a:r>
              <a:rPr lang="en-US" dirty="0" smtClean="0">
                <a:latin typeface="Tahoma" pitchFamily="34" charset="0"/>
                <a:cs typeface="Arial" charset="0"/>
              </a:rPr>
              <a:t>whether someone or something is, in fact, who or what it is declared to be.</a:t>
            </a:r>
          </a:p>
          <a:p>
            <a:r>
              <a:rPr lang="en-US" sz="2800" dirty="0" smtClean="0">
                <a:latin typeface="Tahoma" pitchFamily="34" charset="0"/>
                <a:cs typeface="Arial" charset="0"/>
              </a:rPr>
              <a:t>Consider the use of logon and password for access.  </a:t>
            </a:r>
          </a:p>
          <a:p>
            <a:pPr lvl="1"/>
            <a:r>
              <a:rPr lang="en-US" sz="1800" dirty="0" smtClean="0">
                <a:latin typeface="Tahoma" pitchFamily="34" charset="0"/>
                <a:cs typeface="Arial" charset="0"/>
              </a:rPr>
              <a:t>The </a:t>
            </a:r>
            <a:r>
              <a:rPr lang="en-US" sz="1800" dirty="0" smtClean="0">
                <a:solidFill>
                  <a:srgbClr val="FF0000"/>
                </a:solidFill>
                <a:latin typeface="Tahoma" pitchFamily="34" charset="0"/>
                <a:cs typeface="Arial" charset="0"/>
              </a:rPr>
              <a:t>logon is identification</a:t>
            </a:r>
            <a:r>
              <a:rPr lang="en-US" sz="1800" dirty="0" smtClean="0">
                <a:latin typeface="Tahoma" pitchFamily="34" charset="0"/>
                <a:cs typeface="Arial" charset="0"/>
              </a:rPr>
              <a:t>, as it is typed in plain view and may be printed out on the cover page of a report; it is generally not kept secret.  </a:t>
            </a:r>
          </a:p>
          <a:p>
            <a:pPr lvl="1"/>
            <a:r>
              <a:rPr lang="en-US" sz="1800" dirty="0" smtClean="0">
                <a:latin typeface="Tahoma" pitchFamily="34" charset="0"/>
                <a:cs typeface="Arial" charset="0"/>
              </a:rPr>
              <a:t>The </a:t>
            </a:r>
            <a:r>
              <a:rPr lang="en-US" sz="1800" dirty="0" smtClean="0">
                <a:solidFill>
                  <a:srgbClr val="FF0000"/>
                </a:solidFill>
                <a:latin typeface="Tahoma" pitchFamily="34" charset="0"/>
                <a:cs typeface="Arial" charset="0"/>
              </a:rPr>
              <a:t>password is authentication </a:t>
            </a:r>
            <a:r>
              <a:rPr lang="en-US" sz="1800" dirty="0" smtClean="0">
                <a:latin typeface="Tahoma" pitchFamily="34" charset="0"/>
                <a:cs typeface="Arial" charset="0"/>
              </a:rPr>
              <a:t>as it is kept private and uniquely correlates you and the logon/account.  </a:t>
            </a:r>
          </a:p>
          <a:p>
            <a:pPr lvl="1"/>
            <a:r>
              <a:rPr lang="en-US" sz="1800" dirty="0" smtClean="0">
                <a:latin typeface="Tahoma" pitchFamily="34" charset="0"/>
                <a:cs typeface="Arial" charset="0"/>
              </a:rPr>
              <a:t>Then, the logon and password positively identify the users to the authorization function.</a:t>
            </a:r>
          </a:p>
          <a:p>
            <a:r>
              <a:rPr lang="en-US" sz="2800" dirty="0" smtClean="0">
                <a:latin typeface="Tahoma" pitchFamily="34" charset="0"/>
                <a:cs typeface="Arial" charset="0"/>
              </a:rPr>
              <a:t>Consider use of your debit card</a:t>
            </a:r>
          </a:p>
          <a:p>
            <a:pPr lvl="1"/>
            <a:r>
              <a:rPr lang="en-US" sz="1800" dirty="0" smtClean="0">
                <a:latin typeface="Tahoma" pitchFamily="34" charset="0"/>
                <a:cs typeface="Arial" charset="0"/>
              </a:rPr>
              <a:t>The card number is identification</a:t>
            </a:r>
          </a:p>
          <a:p>
            <a:pPr lvl="1"/>
            <a:r>
              <a:rPr lang="en-US" sz="1800" dirty="0" smtClean="0">
                <a:latin typeface="Tahoma" pitchFamily="34" charset="0"/>
                <a:cs typeface="Arial" charset="0"/>
              </a:rPr>
              <a:t>The PIN is your password = authentication</a:t>
            </a:r>
            <a:endParaRPr lang="en-US" dirty="0" smtClean="0">
              <a:latin typeface="Tahoma" pitchFamily="34" charset="0"/>
              <a:cs typeface="Arial" charset="0"/>
            </a:endParaRPr>
          </a:p>
          <a:p>
            <a:pPr algn="just"/>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778098"/>
          </a:xfrm>
        </p:spPr>
        <p:txBody>
          <a:bodyPr>
            <a:normAutofit fontScale="90000"/>
          </a:bodyPr>
          <a:lstStyle/>
          <a:p>
            <a:r>
              <a:rPr lang="en-GB" dirty="0" smtClean="0"/>
              <a:t>Identification </a:t>
            </a:r>
            <a:r>
              <a:rPr lang="en-GB" dirty="0" err="1" smtClean="0"/>
              <a:t>vs</a:t>
            </a:r>
            <a:r>
              <a:rPr lang="en-GB" dirty="0" smtClean="0"/>
              <a:t> Authentication </a:t>
            </a:r>
            <a:endParaRPr lang="en-GB" dirty="0"/>
          </a:p>
        </p:txBody>
      </p:sp>
      <p:sp>
        <p:nvSpPr>
          <p:cNvPr id="3" name="Content Placeholder 2"/>
          <p:cNvSpPr>
            <a:spLocks noGrp="1"/>
          </p:cNvSpPr>
          <p:nvPr>
            <p:ph idx="1"/>
          </p:nvPr>
        </p:nvSpPr>
        <p:spPr>
          <a:xfrm>
            <a:off x="611560" y="980728"/>
            <a:ext cx="8229600" cy="4525963"/>
          </a:xfrm>
        </p:spPr>
        <p:txBody>
          <a:bodyPr>
            <a:normAutofit fontScale="92500" lnSpcReduction="20000"/>
          </a:bodyPr>
          <a:lstStyle/>
          <a:p>
            <a:pPr algn="just"/>
            <a:r>
              <a:rPr lang="en-GB" dirty="0" smtClean="0"/>
              <a:t>What is the difference between Identification  and Authentication?</a:t>
            </a:r>
          </a:p>
          <a:p>
            <a:pPr algn="just">
              <a:buNone/>
            </a:pPr>
            <a:endParaRPr lang="en-GB" dirty="0" smtClean="0"/>
          </a:p>
          <a:p>
            <a:pPr lvl="1" algn="just"/>
            <a:r>
              <a:rPr lang="en-GB" dirty="0" smtClean="0"/>
              <a:t>Identification is someone or something indicating what their identity is.  For example, in a system your username identifies who you are.  </a:t>
            </a:r>
          </a:p>
          <a:p>
            <a:pPr lvl="1" algn="just"/>
            <a:r>
              <a:rPr lang="en-GB" dirty="0" smtClean="0"/>
              <a:t>However, anyone may find out a username, so in order to authenticate (or provide authentication) as password is used to authenticate that you are who you say you are </a:t>
            </a:r>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672" y="8721"/>
            <a:ext cx="8229600" cy="1143000"/>
          </a:xfrm>
        </p:spPr>
        <p:txBody>
          <a:bodyPr/>
          <a:lstStyle/>
          <a:p>
            <a:r>
              <a:rPr lang="en-US" dirty="0" smtClean="0"/>
              <a:t>Remedy/Mitigation</a:t>
            </a:r>
            <a:endParaRPr lang="en-GB" dirty="0"/>
          </a:p>
        </p:txBody>
      </p:sp>
      <p:sp>
        <p:nvSpPr>
          <p:cNvPr id="3" name="Content Placeholder 2"/>
          <p:cNvSpPr>
            <a:spLocks noGrp="1"/>
          </p:cNvSpPr>
          <p:nvPr>
            <p:ph idx="1"/>
          </p:nvPr>
        </p:nvSpPr>
        <p:spPr>
          <a:xfrm>
            <a:off x="457200" y="1417638"/>
            <a:ext cx="8229600" cy="4525963"/>
          </a:xfrm>
        </p:spPr>
        <p:txBody>
          <a:bodyPr>
            <a:normAutofit fontScale="70000" lnSpcReduction="20000"/>
          </a:bodyPr>
          <a:lstStyle/>
          <a:p>
            <a:pPr>
              <a:spcBef>
                <a:spcPct val="0"/>
              </a:spcBef>
            </a:pPr>
            <a:r>
              <a:rPr lang="en-US" sz="4600" dirty="0" smtClean="0"/>
              <a:t>Reduce</a:t>
            </a:r>
          </a:p>
          <a:p>
            <a:pPr marL="1114425" lvl="1">
              <a:spcBef>
                <a:spcPts val="3100"/>
              </a:spcBef>
            </a:pPr>
            <a:r>
              <a:rPr lang="en-US" sz="4000" dirty="0" smtClean="0"/>
              <a:t>Use controls to limit or reduce threat</a:t>
            </a:r>
          </a:p>
          <a:p>
            <a:r>
              <a:rPr lang="en-US" sz="4600" dirty="0" smtClean="0"/>
              <a:t>Remove</a:t>
            </a:r>
          </a:p>
          <a:p>
            <a:pPr marL="1114425" lvl="1"/>
            <a:r>
              <a:rPr lang="en-US" sz="4000" dirty="0" smtClean="0"/>
              <a:t>Stop using it</a:t>
            </a:r>
          </a:p>
          <a:p>
            <a:r>
              <a:rPr lang="en-US" sz="4600" dirty="0" smtClean="0"/>
              <a:t>Transfer</a:t>
            </a:r>
          </a:p>
          <a:p>
            <a:pPr marL="1114425" lvl="1"/>
            <a:r>
              <a:rPr lang="en-US" sz="4000" dirty="0" smtClean="0"/>
              <a:t>Get insurance or outsource it</a:t>
            </a:r>
          </a:p>
          <a:p>
            <a:r>
              <a:rPr lang="en-US" sz="4600" dirty="0" smtClean="0"/>
              <a:t>Accept</a:t>
            </a:r>
          </a:p>
          <a:p>
            <a:pPr marL="1114425" lvl="1"/>
            <a:r>
              <a:rPr lang="en-US" sz="4000" dirty="0" smtClean="0"/>
              <a:t>Hope for the best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576064"/>
          </a:xfrm>
        </p:spPr>
        <p:txBody>
          <a:bodyPr>
            <a:noAutofit/>
          </a:bodyPr>
          <a:lstStyle/>
          <a:p>
            <a:r>
              <a:rPr lang="en-GB" sz="4000" b="1" dirty="0" smtClean="0">
                <a:latin typeface="Arial" pitchFamily="34" charset="0"/>
              </a:rPr>
              <a:t>Passwords</a:t>
            </a:r>
            <a:endParaRPr lang="en-GB" sz="2800" dirty="0"/>
          </a:p>
        </p:txBody>
      </p:sp>
      <p:sp>
        <p:nvSpPr>
          <p:cNvPr id="3" name="Content Placeholder 2"/>
          <p:cNvSpPr>
            <a:spLocks noGrp="1"/>
          </p:cNvSpPr>
          <p:nvPr>
            <p:ph idx="1"/>
          </p:nvPr>
        </p:nvSpPr>
        <p:spPr>
          <a:xfrm>
            <a:off x="755576" y="692696"/>
            <a:ext cx="8229600" cy="4713387"/>
          </a:xfrm>
        </p:spPr>
        <p:txBody>
          <a:bodyPr>
            <a:normAutofit fontScale="77500" lnSpcReduction="20000"/>
          </a:bodyPr>
          <a:lstStyle/>
          <a:p>
            <a:pPr marL="606425" indent="-606425">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400" dirty="0" smtClean="0">
                <a:latin typeface="Arial" pitchFamily="34" charset="0"/>
              </a:rPr>
              <a:t>Why Are They Important?</a:t>
            </a:r>
            <a:endParaRPr lang="en-GB" sz="2600" dirty="0" smtClean="0">
              <a:solidFill>
                <a:srgbClr val="000000"/>
              </a:solidFill>
              <a:cs typeface="Times New Roman" pitchFamily="16" charset="0"/>
            </a:endParaRP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000" dirty="0" smtClean="0">
                <a:solidFill>
                  <a:srgbClr val="000000"/>
                </a:solidFill>
                <a:cs typeface="Times New Roman" pitchFamily="16" charset="0"/>
              </a:rPr>
              <a:t>Passwords are cheap to deploy, but also act as the first line of defence in a security arsenal.</a:t>
            </a:r>
          </a:p>
          <a:p>
            <a:pPr marL="1096963" lvl="1" indent="-5302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600" dirty="0" smtClean="0">
                <a:solidFill>
                  <a:srgbClr val="000000"/>
                </a:solidFill>
                <a:cs typeface="Times New Roman" pitchFamily="16" charset="0"/>
              </a:rPr>
              <a:t>They are also often the </a:t>
            </a:r>
            <a:r>
              <a:rPr lang="en-GB" sz="2600" u="sng" dirty="0" smtClean="0">
                <a:solidFill>
                  <a:srgbClr val="000000"/>
                </a:solidFill>
                <a:cs typeface="Times New Roman" pitchFamily="16" charset="0"/>
              </a:rPr>
              <a:t>weakest link</a:t>
            </a:r>
            <a:r>
              <a:rPr lang="en-GB" sz="2600" dirty="0" smtClean="0">
                <a:solidFill>
                  <a:srgbClr val="000000"/>
                </a:solidFill>
                <a:cs typeface="Times New Roman" pitchFamily="16" charset="0"/>
              </a:rPr>
              <a:t>.</a:t>
            </a: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smtClean="0">
                <a:solidFill>
                  <a:srgbClr val="000000"/>
                </a:solidFill>
                <a:cs typeface="Times New Roman" pitchFamily="16" charset="0"/>
              </a:rPr>
              <a:t>Passwords have been used for centuries, e.g. guards and sentries</a:t>
            </a: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smtClean="0">
                <a:solidFill>
                  <a:srgbClr val="000000"/>
                </a:solidFill>
                <a:cs typeface="Times New Roman" pitchFamily="16" charset="0"/>
              </a:rPr>
              <a:t>Passwords = secret </a:t>
            </a:r>
            <a:r>
              <a:rPr lang="en-GB" u="sng" dirty="0" smtClean="0">
                <a:solidFill>
                  <a:srgbClr val="000000"/>
                </a:solidFill>
                <a:cs typeface="Times New Roman" pitchFamily="16" charset="0"/>
              </a:rPr>
              <a:t>authentication</a:t>
            </a:r>
            <a:r>
              <a:rPr lang="en-GB" dirty="0" smtClean="0">
                <a:solidFill>
                  <a:srgbClr val="000000"/>
                </a:solidFill>
                <a:cs typeface="Times New Roman" pitchFamily="16" charset="0"/>
              </a:rPr>
              <a:t> code used for access.</a:t>
            </a:r>
          </a:p>
          <a:p>
            <a:pPr marL="606425" indent="-606425" algn="just">
              <a:lnSpc>
                <a:spcPct val="120000"/>
              </a:lnSpc>
              <a:spcBef>
                <a:spcPts val="6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dirty="0" smtClean="0">
                <a:solidFill>
                  <a:srgbClr val="000000"/>
                </a:solidFill>
                <a:cs typeface="Times New Roman" pitchFamily="16" charset="0"/>
              </a:rPr>
              <a:t>	</a:t>
            </a:r>
          </a:p>
          <a:p>
            <a:pPr marL="606425" indent="-606425" algn="just">
              <a:lnSpc>
                <a:spcPct val="12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b="1" dirty="0" smtClean="0">
                <a:solidFill>
                  <a:srgbClr val="FF0000"/>
                </a:solidFill>
                <a:cs typeface="Times New Roman" pitchFamily="16" charset="0"/>
              </a:rPr>
              <a:t>Answers the question: How do you prove to someone that you are who you claim to be?</a:t>
            </a:r>
            <a:endParaRPr lang="en-GB"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715" y="0"/>
            <a:ext cx="8229600" cy="620688"/>
          </a:xfrm>
        </p:spPr>
        <p:txBody>
          <a:bodyPr>
            <a:normAutofit fontScale="90000"/>
          </a:bodyPr>
          <a:lstStyle/>
          <a:p>
            <a:r>
              <a:rPr lang="en-GB" b="1" dirty="0" smtClean="0">
                <a:latin typeface="Arial" pitchFamily="34" charset="0"/>
              </a:rPr>
              <a:t>AAA of Password Security</a:t>
            </a:r>
            <a:endParaRPr lang="en-GB" dirty="0"/>
          </a:p>
        </p:txBody>
      </p:sp>
      <p:sp>
        <p:nvSpPr>
          <p:cNvPr id="3" name="Content Placeholder 2"/>
          <p:cNvSpPr>
            <a:spLocks noGrp="1"/>
          </p:cNvSpPr>
          <p:nvPr>
            <p:ph idx="1"/>
          </p:nvPr>
        </p:nvSpPr>
        <p:spPr>
          <a:xfrm>
            <a:off x="683568" y="764704"/>
            <a:ext cx="8229600" cy="4857403"/>
          </a:xfrm>
        </p:spPr>
        <p:txBody>
          <a:bodyPr>
            <a:normAutofit fontScale="77500" lnSpcReduction="20000"/>
          </a:bodyPr>
          <a:lstStyle/>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smtClean="0">
                <a:solidFill>
                  <a:srgbClr val="000000"/>
                </a:solidFill>
                <a:cs typeface="Times New Roman" pitchFamily="16" charset="0"/>
              </a:rPr>
              <a:t>Authentication (&amp; Identification)</a:t>
            </a:r>
            <a:r>
              <a:rPr lang="ar-SA" sz="3600" dirty="0" smtClean="0">
                <a:solidFill>
                  <a:srgbClr val="000000"/>
                </a:solidFill>
                <a:cs typeface="Times New Roman" pitchFamily="16" charset="0"/>
              </a:rPr>
              <a:t>‏</a:t>
            </a:r>
            <a:endParaRPr lang="en-GB" sz="3600" dirty="0" smtClean="0">
              <a:solidFill>
                <a:srgbClr val="000000"/>
              </a:solidFill>
              <a:cs typeface="Times New Roman" pitchFamily="16" charset="0"/>
            </a:endParaRP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smtClean="0">
                <a:solidFill>
                  <a:srgbClr val="000000"/>
                </a:solidFill>
                <a:cs typeface="Times New Roman" pitchFamily="16" charset="0"/>
              </a:rPr>
              <a:t>Establishes that the user is who they say they are (credentials). </a:t>
            </a:r>
          </a:p>
          <a:p>
            <a:pPr marL="1096963" lvl="1"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smtClean="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smtClean="0">
                <a:solidFill>
                  <a:srgbClr val="000000"/>
                </a:solidFill>
                <a:cs typeface="Times New Roman" pitchFamily="16" charset="0"/>
              </a:rPr>
              <a:t>Authorisation</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smtClean="0">
                <a:solidFill>
                  <a:srgbClr val="000000"/>
                </a:solidFill>
                <a:cs typeface="Times New Roman" pitchFamily="16" charset="0"/>
              </a:rPr>
              <a:t>The process used to decide if the authenticated person is allowed to access specific information or functions.</a:t>
            </a:r>
          </a:p>
          <a:p>
            <a:pPr marL="1096963" lvl="1"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smtClean="0">
              <a:solidFill>
                <a:srgbClr val="000000"/>
              </a:solidFill>
              <a:cs typeface="Times New Roman" pitchFamily="16" charset="0"/>
            </a:endParaRPr>
          </a:p>
          <a:p>
            <a:pPr marL="606425" indent="-606425" algn="just">
              <a:lnSpc>
                <a:spcPct val="90000"/>
              </a:lnSpc>
              <a:spcBef>
                <a:spcPts val="6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600" dirty="0" smtClean="0">
                <a:solidFill>
                  <a:srgbClr val="000000"/>
                </a:solidFill>
                <a:cs typeface="Times New Roman" pitchFamily="16" charset="0"/>
              </a:rPr>
              <a:t>Access Control</a:t>
            </a:r>
          </a:p>
          <a:p>
            <a:pPr marL="1096963" lvl="1" indent="-530225" algn="just">
              <a:lnSpc>
                <a:spcPct val="90000"/>
              </a:lnSpc>
              <a:spcBef>
                <a:spcPts val="500"/>
              </a:spcBef>
              <a:buClr>
                <a:srgbClr val="000000"/>
              </a:buClr>
              <a:buFont typeface="Arial" charset="0"/>
              <a:buChar char="–"/>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3100" dirty="0" smtClean="0">
                <a:solidFill>
                  <a:srgbClr val="000000"/>
                </a:solidFill>
                <a:cs typeface="Times New Roman" pitchFamily="16" charset="0"/>
              </a:rPr>
              <a:t>Restriction of access (includes authentication &amp; authorisation)</a:t>
            </a:r>
            <a:r>
              <a:rPr lang="ar-SA" sz="3100" dirty="0" smtClean="0">
                <a:solidFill>
                  <a:srgbClr val="000000"/>
                </a:solidFill>
                <a:cs typeface="Times New Roman" pitchFamily="16" charset="0"/>
              </a:rPr>
              <a:t>‏</a:t>
            </a:r>
            <a:endParaRPr lang="en-GB" sz="3100" dirty="0" smtClean="0">
              <a:solidFill>
                <a:srgbClr val="000000"/>
              </a:solidFill>
              <a:cs typeface="Times New Roman" pitchFamily="16" charset="0"/>
            </a:endParaRPr>
          </a:p>
          <a:p>
            <a:pPr marL="1096963" indent="-530225" algn="just">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3100" dirty="0" smtClean="0">
              <a:solidFill>
                <a:srgbClr val="000000"/>
              </a:solidFill>
              <a:cs typeface="Times New Roman" pitchFamily="16" charset="0"/>
            </a:endParaRPr>
          </a:p>
          <a:p>
            <a:pPr marL="1096963" indent="-530225">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endParaRPr lang="en-GB" sz="2000" dirty="0" smtClean="0">
              <a:solidFill>
                <a:srgbClr val="000000"/>
              </a:solidFill>
              <a:cs typeface="Times New Roman" pitchFamily="16" charset="0"/>
            </a:endParaRPr>
          </a:p>
          <a:p>
            <a:pPr marL="1096963" indent="-530225">
              <a:lnSpc>
                <a:spcPct val="90000"/>
              </a:lnSpc>
              <a:spcBef>
                <a:spcPts val="500"/>
              </a:spcBef>
              <a:buClr>
                <a:srgbClr val="000000"/>
              </a:buClr>
              <a:buNone/>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defRPr/>
            </a:pPr>
            <a:r>
              <a:rPr lang="en-GB" sz="2000" dirty="0" smtClean="0">
                <a:solidFill>
                  <a:srgbClr val="FF0000"/>
                </a:solidFill>
                <a:cs typeface="Times New Roman" pitchFamily="16" charset="0"/>
              </a:rPr>
              <a:t>Important concepts, remember them!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665"/>
            <a:ext cx="8229600" cy="576064"/>
          </a:xfrm>
        </p:spPr>
        <p:txBody>
          <a:bodyPr>
            <a:normAutofit fontScale="90000"/>
          </a:bodyPr>
          <a:lstStyle/>
          <a:p>
            <a:r>
              <a:rPr lang="en-GB" b="1" dirty="0" smtClean="0"/>
              <a:t>How Can Passwords Be Stored?</a:t>
            </a:r>
            <a:endParaRPr lang="en-GB" dirty="0"/>
          </a:p>
        </p:txBody>
      </p:sp>
      <p:sp>
        <p:nvSpPr>
          <p:cNvPr id="3" name="Content Placeholder 2"/>
          <p:cNvSpPr>
            <a:spLocks noGrp="1"/>
          </p:cNvSpPr>
          <p:nvPr>
            <p:ph idx="1"/>
          </p:nvPr>
        </p:nvSpPr>
        <p:spPr>
          <a:xfrm>
            <a:off x="914400" y="588436"/>
            <a:ext cx="8229600" cy="5073427"/>
          </a:xfrm>
        </p:spPr>
        <p:txBody>
          <a:bodyPr>
            <a:normAutofit fontScale="92500" lnSpcReduction="10000"/>
          </a:bodyPr>
          <a:lstStyle/>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Filing System </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Clear text</a:t>
            </a:r>
            <a:r>
              <a:rPr lang="en-GB" sz="2400" b="1" dirty="0" smtClean="0">
                <a:solidFill>
                  <a:srgbClr val="000000"/>
                </a:solidFill>
              </a:rPr>
              <a:t> </a:t>
            </a:r>
          </a:p>
          <a:p>
            <a:pPr marL="339725" indent="-33972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400" b="1"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Dedicated Authentication Server</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Clear text</a:t>
            </a:r>
          </a:p>
          <a:p>
            <a:pPr marL="339725" indent="-339725">
              <a:lnSpc>
                <a:spcPct val="80000"/>
              </a:lnSpc>
              <a:spcBef>
                <a:spcPts val="3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1800" b="1"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Encrypted</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Password + Encryption = bf4ee8HjaQkbw</a:t>
            </a:r>
          </a:p>
          <a:p>
            <a:pPr marL="739775" lvl="1" indent="-282575">
              <a:lnSpc>
                <a:spcPct val="80000"/>
              </a:lnSpc>
              <a:spcBef>
                <a:spcPts val="3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1800" b="1"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Hashed</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Password + Hash function = aad3b435b51404eeaad3b435b51404ee</a:t>
            </a:r>
          </a:p>
          <a:p>
            <a:pPr marL="339725" indent="-339725">
              <a:lnSpc>
                <a:spcPct val="80000"/>
              </a:lnSpc>
              <a:spcBef>
                <a:spcPts val="4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000" dirty="0" smtClean="0">
              <a:solidFill>
                <a:srgbClr val="000000"/>
              </a:solidFill>
            </a:endParaRPr>
          </a:p>
          <a:p>
            <a:pPr marL="339725" indent="-339725">
              <a:lnSpc>
                <a:spcPct val="80000"/>
              </a:lnSpc>
              <a:spcBef>
                <a:spcPts val="50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800" dirty="0" smtClean="0">
                <a:solidFill>
                  <a:srgbClr val="000000"/>
                </a:solidFill>
              </a:rPr>
              <a:t>Salted Hash</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(Username + Salt + Password) + Hash function = </a:t>
            </a:r>
          </a:p>
          <a:p>
            <a:pPr marL="739775" lvl="1" indent="-282575">
              <a:lnSpc>
                <a:spcPct val="80000"/>
              </a:lnSpc>
              <a:spcBef>
                <a:spcPts val="450"/>
              </a:spcBef>
              <a:buClr>
                <a:srgbClr val="000000"/>
              </a:buClr>
              <a:buNone/>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solidFill>
                  <a:srgbClr val="000000"/>
                </a:solidFill>
              </a:rPr>
              <a:t>	e3ed2cb1f5e0162199be16b12419c012</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sz="4000" b="1" dirty="0" smtClean="0"/>
              <a:t>Ten Common Mistakes</a:t>
            </a:r>
            <a:endParaRPr lang="en-GB" sz="4000" dirty="0"/>
          </a:p>
        </p:txBody>
      </p:sp>
      <p:sp>
        <p:nvSpPr>
          <p:cNvPr id="3" name="Content Placeholder 2"/>
          <p:cNvSpPr>
            <a:spLocks noGrp="1"/>
          </p:cNvSpPr>
          <p:nvPr>
            <p:ph idx="1"/>
          </p:nvPr>
        </p:nvSpPr>
        <p:spPr>
          <a:xfrm>
            <a:off x="683568" y="620688"/>
            <a:ext cx="8229600" cy="4929411"/>
          </a:xfrm>
        </p:spPr>
        <p:txBody>
          <a:bodyPr>
            <a:normAutofit fontScale="55000" lnSpcReduction="20000"/>
          </a:bodyPr>
          <a:lstStyle/>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Leaving passwords </a:t>
            </a:r>
            <a:r>
              <a:rPr lang="en-GB" sz="3400" u="sng" dirty="0" smtClean="0"/>
              <a:t>blank</a:t>
            </a:r>
            <a:r>
              <a:rPr lang="en-GB" sz="3400" dirty="0" smtClean="0"/>
              <a:t> or unchanged from default value.</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the letters </a:t>
            </a:r>
            <a:r>
              <a:rPr lang="en-GB" sz="3400" u="sng" dirty="0" smtClean="0"/>
              <a:t>p-a-s-s-w-o-r-d</a:t>
            </a:r>
            <a:r>
              <a:rPr lang="en-GB" sz="3400" dirty="0" smtClean="0"/>
              <a:t> as the password.</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a favourite </a:t>
            </a:r>
            <a:r>
              <a:rPr lang="en-GB" sz="3400" u="sng" dirty="0" smtClean="0"/>
              <a:t>football team</a:t>
            </a:r>
            <a:r>
              <a:rPr lang="en-GB" sz="3400" dirty="0" smtClean="0"/>
              <a:t> or player as the password.</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a </a:t>
            </a:r>
            <a:r>
              <a:rPr lang="en-GB" sz="3400" u="sng" dirty="0" smtClean="0"/>
              <a:t>partner's name</a:t>
            </a:r>
            <a:r>
              <a:rPr lang="en-GB" sz="3400" dirty="0" smtClean="0"/>
              <a:t> as the password. </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Using the </a:t>
            </a:r>
            <a:r>
              <a:rPr lang="en-GB" sz="3400" u="sng" dirty="0" smtClean="0"/>
              <a:t>same</a:t>
            </a:r>
            <a:r>
              <a:rPr lang="en-GB" sz="3400" dirty="0" smtClean="0"/>
              <a:t> password for everything.</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Writing passwords on </a:t>
            </a:r>
            <a:r>
              <a:rPr lang="en-GB" sz="3400" u="sng" dirty="0" smtClean="0"/>
              <a:t>post-it notes</a:t>
            </a:r>
            <a:r>
              <a:rPr lang="en-GB" sz="3400" dirty="0" smtClean="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Pasting a list of passwords </a:t>
            </a:r>
            <a:r>
              <a:rPr lang="en-GB" sz="3400" u="sng" dirty="0" smtClean="0"/>
              <a:t>under the keyboard</a:t>
            </a:r>
            <a:r>
              <a:rPr lang="en-GB" sz="3400" dirty="0" smtClean="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Storing all passwords in a </a:t>
            </a:r>
            <a:r>
              <a:rPr lang="en-GB" sz="3400" u="sng" dirty="0" smtClean="0"/>
              <a:t>spreadsheet</a:t>
            </a:r>
            <a:r>
              <a:rPr lang="en-GB" sz="3400" dirty="0" smtClean="0"/>
              <a:t>, a </a:t>
            </a:r>
            <a:r>
              <a:rPr lang="en-GB" sz="3400" u="sng" dirty="0" smtClean="0"/>
              <a:t>database</a:t>
            </a:r>
            <a:r>
              <a:rPr lang="en-GB" sz="3400" dirty="0" smtClean="0"/>
              <a:t> or  in a file </a:t>
            </a:r>
            <a:r>
              <a:rPr lang="en-GB" sz="3400" u="sng" dirty="0" smtClean="0"/>
              <a:t>on a PDA</a:t>
            </a:r>
            <a:r>
              <a:rPr lang="en-GB" sz="3400" dirty="0" smtClean="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Writing all passwords in a personal </a:t>
            </a:r>
            <a:r>
              <a:rPr lang="en-GB" sz="3400" u="sng" dirty="0" smtClean="0"/>
              <a:t>diary/notebook</a:t>
            </a:r>
            <a:r>
              <a:rPr lang="en-GB" sz="3400" dirty="0" smtClean="0"/>
              <a:t>.</a:t>
            </a:r>
          </a:p>
          <a:p>
            <a:pPr marL="606425" indent="-606425" algn="just">
              <a:lnSpc>
                <a:spcPct val="120000"/>
              </a:lnSpc>
              <a:spcBef>
                <a:spcPts val="600"/>
              </a:spcBef>
              <a:buFont typeface="Arial" pitchFamily="34" charset="0"/>
              <a:buAutoNum type="arabicPeriod"/>
              <a:tabLst>
                <a:tab pos="712788" algn="l"/>
                <a:tab pos="1162050" algn="l"/>
                <a:tab pos="1611313" algn="l"/>
                <a:tab pos="2060575" algn="l"/>
                <a:tab pos="2509838" algn="l"/>
                <a:tab pos="2959100" algn="l"/>
                <a:tab pos="3408363" algn="l"/>
                <a:tab pos="3857625" algn="l"/>
                <a:tab pos="4306888" algn="l"/>
                <a:tab pos="4756150" algn="l"/>
                <a:tab pos="5205413" algn="l"/>
                <a:tab pos="5654675" algn="l"/>
                <a:tab pos="6103938" algn="l"/>
                <a:tab pos="6553200" algn="l"/>
                <a:tab pos="7002463" algn="l"/>
                <a:tab pos="7451725" algn="l"/>
                <a:tab pos="7900988" algn="l"/>
                <a:tab pos="8350250" algn="l"/>
                <a:tab pos="8799513" algn="l"/>
                <a:tab pos="9248775" algn="l"/>
              </a:tabLst>
            </a:pPr>
            <a:r>
              <a:rPr lang="en-GB" sz="3400" dirty="0" smtClean="0"/>
              <a:t>Giving the password to someone who claims to be the system administrator.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441" y="44624"/>
            <a:ext cx="8229600" cy="490066"/>
          </a:xfrm>
        </p:spPr>
        <p:txBody>
          <a:bodyPr>
            <a:noAutofit/>
          </a:bodyPr>
          <a:lstStyle/>
          <a:p>
            <a:pPr algn="just"/>
            <a:r>
              <a:rPr lang="en-GB" sz="3200" b="1" dirty="0" smtClean="0"/>
              <a:t>Alternatives to password only systems</a:t>
            </a:r>
            <a:endParaRPr lang="en-GB" sz="3200" b="1" dirty="0"/>
          </a:p>
        </p:txBody>
      </p:sp>
      <p:sp>
        <p:nvSpPr>
          <p:cNvPr id="3" name="Content Placeholder 2"/>
          <p:cNvSpPr>
            <a:spLocks noGrp="1"/>
          </p:cNvSpPr>
          <p:nvPr>
            <p:ph idx="1"/>
          </p:nvPr>
        </p:nvSpPr>
        <p:spPr>
          <a:xfrm>
            <a:off x="611560" y="620688"/>
            <a:ext cx="8229600" cy="4929411"/>
          </a:xfrm>
        </p:spPr>
        <p:txBody>
          <a:bodyPr>
            <a:normAutofit fontScale="62500" lnSpcReduction="20000"/>
          </a:bodyPr>
          <a:lstStyle/>
          <a:p>
            <a:pPr algn="just">
              <a:lnSpc>
                <a:spcPct val="120000"/>
              </a:lnSpc>
              <a:buNone/>
            </a:pPr>
            <a:r>
              <a:rPr lang="en-GB" sz="3600" dirty="0" smtClean="0"/>
              <a:t>Alternatives to password only systems include:</a:t>
            </a:r>
          </a:p>
          <a:p>
            <a:pPr lvl="0" algn="just">
              <a:lnSpc>
                <a:spcPct val="120000"/>
              </a:lnSpc>
            </a:pPr>
            <a:r>
              <a:rPr lang="en-GB" sz="3600" b="1" dirty="0" smtClean="0"/>
              <a:t>Using a secure token</a:t>
            </a:r>
            <a:r>
              <a:rPr lang="en-GB" sz="3600" dirty="0" smtClean="0"/>
              <a:t> (or smart card) which means only the holder of the token can subsequently enter a username (and password) to authenticate to the card and gain access. </a:t>
            </a:r>
          </a:p>
          <a:p>
            <a:pPr lvl="0" algn="just">
              <a:lnSpc>
                <a:spcPct val="120000"/>
              </a:lnSpc>
            </a:pPr>
            <a:r>
              <a:rPr lang="en-GB" sz="3600" b="1" dirty="0" smtClean="0"/>
              <a:t>Biometric systems</a:t>
            </a:r>
            <a:r>
              <a:rPr lang="en-GB" sz="3600" dirty="0" smtClean="0"/>
              <a:t> which can use physiological biometrics such as fingerprints, hand geometry, retina scans, facial recognition etc or behavioural biometrics such as voice or handwriting</a:t>
            </a:r>
          </a:p>
          <a:p>
            <a:pPr algn="just">
              <a:lnSpc>
                <a:spcPct val="120000"/>
              </a:lnSpc>
            </a:pPr>
            <a:r>
              <a:rPr lang="en-GB" sz="3600" dirty="0" smtClean="0"/>
              <a:t>M</a:t>
            </a:r>
            <a:r>
              <a:rPr lang="en-GB" sz="3600" b="1" dirty="0" smtClean="0"/>
              <a:t>ultimodal biometric</a:t>
            </a:r>
            <a:r>
              <a:rPr lang="en-GB" sz="3600" dirty="0" smtClean="0"/>
              <a:t> systems which use a combination of 2 or more biometrics </a:t>
            </a:r>
          </a:p>
          <a:p>
            <a:pPr algn="just">
              <a:lnSpc>
                <a:spcPct val="120000"/>
              </a:lnSpc>
            </a:pPr>
            <a:r>
              <a:rPr lang="en-GB" sz="3600" b="1" dirty="0" smtClean="0"/>
              <a:t>Hybrid</a:t>
            </a:r>
            <a:r>
              <a:rPr lang="en-GB" sz="3600" dirty="0" smtClean="0"/>
              <a:t> </a:t>
            </a:r>
            <a:r>
              <a:rPr lang="en-GB" sz="3600" b="1" dirty="0" smtClean="0"/>
              <a:t>systems</a:t>
            </a:r>
            <a:r>
              <a:rPr lang="en-GB" sz="3600" dirty="0" smtClean="0"/>
              <a:t> - smart card and biometric system, where the card is used to authenticate your biometric.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200" b="1" dirty="0" smtClean="0"/>
              <a:t>Alternatives to password only systems</a:t>
            </a:r>
            <a:endParaRPr lang="en-GB" sz="3200" dirty="0"/>
          </a:p>
        </p:txBody>
      </p:sp>
      <p:sp>
        <p:nvSpPr>
          <p:cNvPr id="3" name="Content Placeholder 2"/>
          <p:cNvSpPr>
            <a:spLocks noGrp="1"/>
          </p:cNvSpPr>
          <p:nvPr>
            <p:ph idx="1"/>
          </p:nvPr>
        </p:nvSpPr>
        <p:spPr>
          <a:xfrm>
            <a:off x="827584" y="1268760"/>
            <a:ext cx="8229600" cy="4525963"/>
          </a:xfrm>
        </p:spPr>
        <p:txBody>
          <a:bodyPr/>
          <a:lstStyle/>
          <a:p>
            <a:r>
              <a:rPr lang="en-US" dirty="0" smtClean="0"/>
              <a:t>Physical characteristics of a person are being used for identification</a:t>
            </a:r>
          </a:p>
          <a:p>
            <a:pPr lvl="1"/>
            <a:r>
              <a:rPr lang="en-US" dirty="0" smtClean="0"/>
              <a:t>Fingerprinting</a:t>
            </a:r>
          </a:p>
          <a:p>
            <a:pPr lvl="1"/>
            <a:r>
              <a:rPr lang="en-US" dirty="0" smtClean="0"/>
              <a:t>Facial features</a:t>
            </a:r>
          </a:p>
          <a:p>
            <a:pPr lvl="1"/>
            <a:r>
              <a:rPr lang="en-US" dirty="0" smtClean="0"/>
              <a:t>Iris scans</a:t>
            </a:r>
          </a:p>
          <a:p>
            <a:pPr lvl="1"/>
            <a:r>
              <a:rPr lang="en-US" dirty="0" smtClean="0"/>
              <a:t>Voice recognition</a:t>
            </a:r>
          </a:p>
          <a:p>
            <a:pPr lvl="1"/>
            <a:r>
              <a:rPr lang="en-US" dirty="0" smtClean="0"/>
              <a:t>Facial expressions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algn="just"/>
            <a:r>
              <a:rPr lang="en-US" dirty="0" smtClean="0"/>
              <a:t>Security Management practices involve balancing security processes and proper management and oversight</a:t>
            </a:r>
          </a:p>
          <a:p>
            <a:pPr algn="just"/>
            <a:r>
              <a:rPr lang="en-US" dirty="0" smtClean="0"/>
              <a:t>Risk Management is a big part of managing holistic security of an organization</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682" y="5671"/>
            <a:ext cx="8229600" cy="850106"/>
          </a:xfrm>
        </p:spPr>
        <p:txBody>
          <a:bodyPr/>
          <a:lstStyle/>
          <a:p>
            <a:r>
              <a:rPr lang="en-GB" dirty="0" smtClean="0"/>
              <a:t>References</a:t>
            </a:r>
            <a:endParaRPr lang="en-GB" dirty="0"/>
          </a:p>
        </p:txBody>
      </p:sp>
      <p:sp>
        <p:nvSpPr>
          <p:cNvPr id="3" name="Content Placeholder 2"/>
          <p:cNvSpPr>
            <a:spLocks noGrp="1"/>
          </p:cNvSpPr>
          <p:nvPr>
            <p:ph idx="1"/>
          </p:nvPr>
        </p:nvSpPr>
        <p:spPr>
          <a:xfrm>
            <a:off x="683568" y="849652"/>
            <a:ext cx="8229600" cy="4785395"/>
          </a:xfrm>
        </p:spPr>
        <p:txBody>
          <a:bodyPr>
            <a:normAutofit fontScale="85000" lnSpcReduction="10000"/>
          </a:bodyPr>
          <a:lstStyle/>
          <a:p>
            <a:pPr algn="just"/>
            <a:r>
              <a:rPr lang="en-GB" dirty="0" smtClean="0"/>
              <a:t>R. </a:t>
            </a:r>
            <a:r>
              <a:rPr lang="en-GB" dirty="0" err="1" smtClean="0"/>
              <a:t>Bejtlich</a:t>
            </a:r>
            <a:r>
              <a:rPr lang="en-GB" dirty="0" smtClean="0"/>
              <a:t>, The Tao of Network Security Monitoring, Beyond Intrusion Detection, 2005</a:t>
            </a:r>
          </a:p>
          <a:p>
            <a:pPr algn="just"/>
            <a:r>
              <a:rPr lang="en-GB" dirty="0" smtClean="0"/>
              <a:t>M. T Simpson, K. </a:t>
            </a:r>
            <a:r>
              <a:rPr lang="en-GB" dirty="0" err="1" smtClean="0"/>
              <a:t>Backman</a:t>
            </a:r>
            <a:r>
              <a:rPr lang="en-GB" dirty="0" smtClean="0"/>
              <a:t>, J. Corley, Hands-On Ethical Hacking and Network Defence, </a:t>
            </a:r>
            <a:r>
              <a:rPr lang="en-GB" dirty="0" err="1" smtClean="0"/>
              <a:t>Cengage</a:t>
            </a:r>
            <a:r>
              <a:rPr lang="en-GB" dirty="0" smtClean="0"/>
              <a:t> Learning, 2</a:t>
            </a:r>
            <a:r>
              <a:rPr lang="en-GB" baseline="30000" dirty="0" smtClean="0"/>
              <a:t>nd</a:t>
            </a:r>
            <a:r>
              <a:rPr lang="en-GB" dirty="0" smtClean="0"/>
              <a:t> </a:t>
            </a:r>
            <a:r>
              <a:rPr lang="en-GB" dirty="0" err="1" smtClean="0"/>
              <a:t>ed</a:t>
            </a:r>
            <a:r>
              <a:rPr lang="en-GB" dirty="0" smtClean="0"/>
              <a:t> 2011.</a:t>
            </a:r>
          </a:p>
          <a:p>
            <a:pPr algn="just"/>
            <a:r>
              <a:rPr lang="en-GB" dirty="0" smtClean="0">
                <a:hlinkClick r:id="rId2"/>
              </a:rPr>
              <a:t>http://ceh.vn/</a:t>
            </a:r>
            <a:endParaRPr lang="en-GB" dirty="0" smtClean="0"/>
          </a:p>
          <a:p>
            <a:pPr algn="just"/>
            <a:r>
              <a:rPr lang="en-GB" dirty="0" smtClean="0"/>
              <a:t>S. </a:t>
            </a:r>
            <a:r>
              <a:rPr lang="en-GB" dirty="0" err="1" smtClean="0"/>
              <a:t>Oriyana</a:t>
            </a:r>
            <a:r>
              <a:rPr lang="en-GB" dirty="0" smtClean="0"/>
              <a:t>, M. Gregg, Hacker Techniques, tools and Incident Handling, Jones &amp; Bartlett Learning, 2011</a:t>
            </a:r>
          </a:p>
          <a:p>
            <a:pPr algn="just"/>
            <a:r>
              <a:rPr lang="en-GB" dirty="0" smtClean="0"/>
              <a:t>J. Stewart, Network Security, Firewalls and VPNs,  Jones &amp; Bartlett Learning, 2011</a:t>
            </a:r>
          </a:p>
          <a:p>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6975</TotalTime>
  <Words>2386</Words>
  <Application>Microsoft Office PowerPoint</Application>
  <PresentationFormat>On-screen Show (4:3)</PresentationFormat>
  <Paragraphs>461</Paragraphs>
  <Slides>40</Slides>
  <Notes>9</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51" baseType="lpstr">
      <vt:lpstr>ＭＳ Ｐゴシック</vt:lpstr>
      <vt:lpstr>Arial</vt:lpstr>
      <vt:lpstr>Calibri</vt:lpstr>
      <vt:lpstr>Lucida Sans Unicode</vt:lpstr>
      <vt:lpstr>新細明體</vt:lpstr>
      <vt:lpstr>Tahoma</vt:lpstr>
      <vt:lpstr>Times</vt:lpstr>
      <vt:lpstr>Times New Roman</vt:lpstr>
      <vt:lpstr>Wingdings</vt:lpstr>
      <vt:lpstr>Office Theme</vt:lpstr>
      <vt:lpstr>Bitmap Image</vt:lpstr>
      <vt:lpstr>Network Security: Security Policy and Security Management</vt:lpstr>
      <vt:lpstr>Learning outcome</vt:lpstr>
      <vt:lpstr>Developing a Network  Security Policy</vt:lpstr>
      <vt:lpstr>Acceptable Use Policy</vt:lpstr>
      <vt:lpstr>Definition</vt:lpstr>
      <vt:lpstr>Security Policy</vt:lpstr>
      <vt:lpstr>Policy Mapping</vt:lpstr>
      <vt:lpstr> Security Policies</vt:lpstr>
      <vt:lpstr> Security Policies Cont.</vt:lpstr>
      <vt:lpstr> Avoid Wrong Assumptions</vt:lpstr>
      <vt:lpstr> Avoid Wrong Assumptions Cont.</vt:lpstr>
      <vt:lpstr>The Ten-Step Approach</vt:lpstr>
      <vt:lpstr>Policy Hierarchy</vt:lpstr>
      <vt:lpstr>Elements of Policy</vt:lpstr>
      <vt:lpstr>Challenges</vt:lpstr>
      <vt:lpstr>Network Security Policy</vt:lpstr>
      <vt:lpstr>Network Security Policy</vt:lpstr>
      <vt:lpstr>The CIA: Information Security Principles</vt:lpstr>
      <vt:lpstr>Using CIA</vt:lpstr>
      <vt:lpstr>Security Governance</vt:lpstr>
      <vt:lpstr>Organizational Structure responsibility</vt:lpstr>
      <vt:lpstr>Information Classification</vt:lpstr>
      <vt:lpstr>Develop the Information Security Plan</vt:lpstr>
      <vt:lpstr>Risk Analysis</vt:lpstr>
      <vt:lpstr>Analysis/Evaluation</vt:lpstr>
      <vt:lpstr> Quantitative Risk Analysis</vt:lpstr>
      <vt:lpstr>Risk Management</vt:lpstr>
      <vt:lpstr>Identification</vt:lpstr>
      <vt:lpstr>Identification vs Authentication </vt:lpstr>
      <vt:lpstr>Identification vs Authentication </vt:lpstr>
      <vt:lpstr>Remedy/Mitigation</vt:lpstr>
      <vt:lpstr>Passwords</vt:lpstr>
      <vt:lpstr>AAA of Password Security</vt:lpstr>
      <vt:lpstr>How Can Passwords Be Stored?</vt:lpstr>
      <vt:lpstr>Ten Common Mistakes</vt:lpstr>
      <vt:lpstr>Alternatives to password only systems</vt:lpstr>
      <vt:lpstr>Alternatives to password only systems</vt:lpstr>
      <vt:lpstr>Summary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115</cp:revision>
  <cp:lastPrinted>2013-11-25T09:59:33Z</cp:lastPrinted>
  <dcterms:created xsi:type="dcterms:W3CDTF">2013-10-01T08:59:03Z</dcterms:created>
  <dcterms:modified xsi:type="dcterms:W3CDTF">2017-11-10T13:37:57Z</dcterms:modified>
</cp:coreProperties>
</file>