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notesMasterIdLst>
    <p:notesMasterId r:id="rId17"/>
  </p:notesMasterIdLst>
  <p:sldIdLst>
    <p:sldId id="256" r:id="rId5"/>
    <p:sldId id="260" r:id="rId6"/>
    <p:sldId id="267" r:id="rId7"/>
    <p:sldId id="263" r:id="rId8"/>
    <p:sldId id="261" r:id="rId9"/>
    <p:sldId id="262" r:id="rId10"/>
    <p:sldId id="264" r:id="rId11"/>
    <p:sldId id="258" r:id="rId12"/>
    <p:sldId id="259" r:id="rId13"/>
    <p:sldId id="266" r:id="rId14"/>
    <p:sldId id="257"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2DA1A5-A37F-47D6-B863-65EEAB4F39DC}" type="datetimeFigureOut">
              <a:rPr lang="en-GB" smtClean="0"/>
              <a:t>26/11/2023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C3BA75-9432-4C78-AC2B-12751251E61D}" type="slidenum">
              <a:rPr lang="en-GB" smtClean="0"/>
              <a:t>‹#›</a:t>
            </a:fld>
            <a:endParaRPr lang="en-GB"/>
          </a:p>
        </p:txBody>
      </p:sp>
    </p:spTree>
    <p:extLst>
      <p:ext uri="{BB962C8B-B14F-4D97-AF65-F5344CB8AC3E}">
        <p14:creationId xmlns:p14="http://schemas.microsoft.com/office/powerpoint/2010/main" val="2711569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C3BA75-9432-4C78-AC2B-12751251E61D}" type="slidenum">
              <a:rPr lang="en-GB" smtClean="0"/>
              <a:t>11</a:t>
            </a:fld>
            <a:endParaRPr lang="en-GB"/>
          </a:p>
        </p:txBody>
      </p:sp>
    </p:spTree>
    <p:extLst>
      <p:ext uri="{BB962C8B-B14F-4D97-AF65-F5344CB8AC3E}">
        <p14:creationId xmlns:p14="http://schemas.microsoft.com/office/powerpoint/2010/main" val="3190661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1958709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1125781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1236654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AB6E69-3B19-4536-B75F-3D341432034D}"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27616055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AB6E69-3B19-4536-B75F-3D341432034D}" type="datetimeFigureOut">
              <a:rPr lang="en-GB" smtClean="0"/>
              <a:t>26/11/2023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2835426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AB6E69-3B19-4536-B75F-3D341432034D}" type="datetimeFigureOut">
              <a:rPr lang="en-GB" smtClean="0"/>
              <a:t>26/11/2023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2885491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AB6E69-3B19-4536-B75F-3D341432034D}" type="datetimeFigureOut">
              <a:rPr lang="en-GB" smtClean="0"/>
              <a:t>26/11/2023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403606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AB6E69-3B19-4536-B75F-3D341432034D}"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3397783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2AB6E69-3B19-4536-B75F-3D341432034D}" type="datetimeFigureOut">
              <a:rPr lang="en-GB" smtClean="0"/>
              <a:t>26/11/2023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4245936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3995686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12232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41110311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1320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31846833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746268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AB6E69-3B19-4536-B75F-3D341432034D}" type="datetimeFigureOut">
              <a:rPr lang="en-GB" smtClean="0"/>
              <a:t>26/11/2023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E442D9-9CBA-4737-A76C-FC008231D161}" type="slidenum">
              <a:rPr lang="en-GB" smtClean="0"/>
              <a:t>‹#›</a:t>
            </a:fld>
            <a:endParaRPr lang="en-GB"/>
          </a:p>
        </p:txBody>
      </p:sp>
    </p:spTree>
    <p:extLst>
      <p:ext uri="{BB962C8B-B14F-4D97-AF65-F5344CB8AC3E}">
        <p14:creationId xmlns:p14="http://schemas.microsoft.com/office/powerpoint/2010/main" val="349162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2AB6E69-3B19-4536-B75F-3D341432034D}" type="datetimeFigureOut">
              <a:rPr lang="en-GB" smtClean="0"/>
              <a:t>26/11/2023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E442D9-9CBA-4737-A76C-FC008231D161}" type="slidenum">
              <a:rPr lang="en-GB" smtClean="0"/>
              <a:t>‹#›</a:t>
            </a:fld>
            <a:endParaRPr lang="en-GB"/>
          </a:p>
        </p:txBody>
      </p:sp>
    </p:spTree>
    <p:extLst>
      <p:ext uri="{BB962C8B-B14F-4D97-AF65-F5344CB8AC3E}">
        <p14:creationId xmlns:p14="http://schemas.microsoft.com/office/powerpoint/2010/main" val="1522835574"/>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england.nhs.uk/6cs/wp-content/uploads/sites/25/2015/03/cip-6cs.pdf" TargetMode="External"/><Relationship Id="rId3" Type="http://schemas.openxmlformats.org/officeDocument/2006/relationships/hyperlink" Target="https://asq.org/quality-resource/problem-solving" TargetMode="External"/><Relationship Id="rId7" Type="http://schemas.openxmlformats.org/officeDocument/2006/relationships/hyperlink" Target="https://www.healthcareers.nhs.uk/explore-role/nursing/roles-nursing/adult-nurs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indeed.com/career-advice/career-development/academic-skills#:~:text=12%20academic%20skills%20that%20apply%20to%20the%20workplace,Presentation%20and%20public%20speaking%20skills%20...%20More%20items" TargetMode="External"/><Relationship Id="rId5" Type="http://schemas.openxmlformats.org/officeDocument/2006/relationships/hyperlink" Target="https://www.ncbi.nlm.gov/pmc/articles/PMC8301052/" TargetMode="External"/><Relationship Id="rId4" Type="http://schemas.openxmlformats.org/officeDocument/2006/relationships/hyperlink" Target="https://www.coursera.org/articles/professional-skills" TargetMode="External"/><Relationship Id="rId9" Type="http://schemas.openxmlformats.org/officeDocument/2006/relationships/hyperlink" Target="https://www.careers.nhs.scot/explore-careers/nursing/adult-nurs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hsbsa.nhs.uk/our-policies/diversity-and-inclusion" TargetMode="External"/><Relationship Id="rId2" Type="http://schemas.openxmlformats.org/officeDocument/2006/relationships/hyperlink" Target="https://www.heraldopenaccess.us/openaccess/importance-of-professiona" TargetMode="External"/><Relationship Id="rId1" Type="http://schemas.openxmlformats.org/officeDocument/2006/relationships/slideLayout" Target="../slideLayouts/slideLayout2.xml"/><Relationship Id="rId4" Type="http://schemas.openxmlformats.org/officeDocument/2006/relationships/hyperlink" Target="https://www5.open.ac.uk/choose/unison/develop/my-skills/team-wor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2AB5B-AE3B-C9B7-4A92-53B9B088C08E}"/>
              </a:ext>
            </a:extLst>
          </p:cNvPr>
          <p:cNvSpPr>
            <a:spLocks noGrp="1"/>
          </p:cNvSpPr>
          <p:nvPr>
            <p:ph type="title"/>
          </p:nvPr>
        </p:nvSpPr>
        <p:spPr>
          <a:xfrm>
            <a:off x="640080" y="325369"/>
            <a:ext cx="4368602" cy="1956841"/>
          </a:xfrm>
        </p:spPr>
        <p:txBody>
          <a:bodyPr anchor="b">
            <a:normAutofit/>
          </a:bodyPr>
          <a:lstStyle/>
          <a:p>
            <a:r>
              <a:rPr lang="en-GB" sz="5400" dirty="0"/>
              <a:t>Adult Nurse</a:t>
            </a:r>
            <a:br>
              <a:rPr lang="en-GB" sz="5400" dirty="0"/>
            </a:br>
            <a:endParaRPr lang="en-GB" sz="5400" dirty="0"/>
          </a:p>
        </p:txBody>
      </p:sp>
      <p:sp>
        <p:nvSpPr>
          <p:cNvPr id="3" name="Content Placeholder 2">
            <a:extLst>
              <a:ext uri="{FF2B5EF4-FFF2-40B4-BE49-F238E27FC236}">
                <a16:creationId xmlns:a16="http://schemas.microsoft.com/office/drawing/2014/main" id="{830354A3-C157-10D8-7349-D345B2D28758}"/>
              </a:ext>
            </a:extLst>
          </p:cNvPr>
          <p:cNvSpPr>
            <a:spLocks noGrp="1"/>
          </p:cNvSpPr>
          <p:nvPr>
            <p:ph idx="1"/>
          </p:nvPr>
        </p:nvSpPr>
        <p:spPr>
          <a:xfrm>
            <a:off x="640080" y="2872899"/>
            <a:ext cx="4243589" cy="3320668"/>
          </a:xfrm>
        </p:spPr>
        <p:txBody>
          <a:bodyPr>
            <a:normAutofit/>
          </a:bodyPr>
          <a:lstStyle/>
          <a:p>
            <a:r>
              <a:rPr lang="en-GB" sz="2200" dirty="0"/>
              <a:t>Presentation by Diana Amponsah</a:t>
            </a:r>
          </a:p>
          <a:p>
            <a:r>
              <a:rPr lang="en-GB" sz="2200" dirty="0"/>
              <a:t>Student number: 2314497</a:t>
            </a:r>
          </a:p>
          <a:p>
            <a:r>
              <a:rPr lang="en-GB" sz="2200" dirty="0"/>
              <a:t>27 November 2023</a:t>
            </a:r>
          </a:p>
        </p:txBody>
      </p:sp>
      <p:pic>
        <p:nvPicPr>
          <p:cNvPr id="5" name="Picture 4" descr="A group of women in purple scrubs standing next to a baby&#10;&#10;Description automatically generated">
            <a:extLst>
              <a:ext uri="{FF2B5EF4-FFF2-40B4-BE49-F238E27FC236}">
                <a16:creationId xmlns:a16="http://schemas.microsoft.com/office/drawing/2014/main" id="{99921C53-5BB0-920E-2839-1A0EEA673E84}"/>
              </a:ext>
            </a:extLst>
          </p:cNvPr>
          <p:cNvPicPr>
            <a:picLocks noChangeAspect="1"/>
          </p:cNvPicPr>
          <p:nvPr/>
        </p:nvPicPr>
        <p:blipFill rotWithShape="1">
          <a:blip r:embed="rId2">
            <a:extLst>
              <a:ext uri="{28A0092B-C50C-407E-A947-70E740481C1C}">
                <a14:useLocalDpi xmlns:a14="http://schemas.microsoft.com/office/drawing/2010/main" val="0"/>
              </a:ext>
            </a:extLst>
          </a:blip>
          <a:srcRect r="3640" b="1"/>
          <a:stretch/>
        </p:blipFill>
        <p:spPr>
          <a:xfrm>
            <a:off x="5246914" y="10"/>
            <a:ext cx="6943563" cy="69225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6412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AB3038F0-36C6-C588-F9C3-A204E9FF9858}"/>
              </a:ext>
            </a:extLst>
          </p:cNvPr>
          <p:cNvPicPr>
            <a:picLocks noChangeAspect="1"/>
          </p:cNvPicPr>
          <p:nvPr/>
        </p:nvPicPr>
        <p:blipFill rotWithShape="1">
          <a:blip r:embed="rId2"/>
          <a:srcRect l="14210" r="8681" b="-2"/>
          <a:stretch/>
        </p:blipFill>
        <p:spPr>
          <a:xfrm>
            <a:off x="8158480" y="-1"/>
            <a:ext cx="403352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B5DE17F-1722-17D1-BC1A-3FA6DCA8CB8B}"/>
              </a:ext>
            </a:extLst>
          </p:cNvPr>
          <p:cNvSpPr>
            <a:spLocks noGrp="1"/>
          </p:cNvSpPr>
          <p:nvPr>
            <p:ph type="title"/>
          </p:nvPr>
        </p:nvSpPr>
        <p:spPr>
          <a:xfrm>
            <a:off x="799253" y="294640"/>
            <a:ext cx="3851123" cy="670560"/>
          </a:xfrm>
        </p:spPr>
        <p:txBody>
          <a:bodyPr>
            <a:normAutofit/>
          </a:bodyPr>
          <a:lstStyle/>
          <a:p>
            <a:r>
              <a:rPr lang="en-GB" dirty="0"/>
              <a:t>         Adult Nurse</a:t>
            </a:r>
          </a:p>
        </p:txBody>
      </p:sp>
      <p:sp>
        <p:nvSpPr>
          <p:cNvPr id="3" name="Content Placeholder 2">
            <a:extLst>
              <a:ext uri="{FF2B5EF4-FFF2-40B4-BE49-F238E27FC236}">
                <a16:creationId xmlns:a16="http://schemas.microsoft.com/office/drawing/2014/main" id="{004EDE60-D14F-A417-2483-4693296D12B4}"/>
              </a:ext>
            </a:extLst>
          </p:cNvPr>
          <p:cNvSpPr>
            <a:spLocks noGrp="1"/>
          </p:cNvSpPr>
          <p:nvPr>
            <p:ph idx="1"/>
          </p:nvPr>
        </p:nvSpPr>
        <p:spPr>
          <a:xfrm>
            <a:off x="677334" y="1534161"/>
            <a:ext cx="6932506" cy="5161280"/>
          </a:xfrm>
        </p:spPr>
        <p:txBody>
          <a:bodyPr>
            <a:noAutofit/>
          </a:bodyPr>
          <a:lstStyle/>
          <a:p>
            <a:pPr marL="0" indent="0">
              <a:lnSpc>
                <a:spcPct val="150000"/>
              </a:lnSpc>
              <a:buNone/>
            </a:pPr>
            <a:r>
              <a:rPr lang="en-GB" sz="1600" dirty="0"/>
              <a:t>Adult Nurse is a way of caring  for the elderly in the health care sector to provide them with treatment and recovery from their health issues. It is a productive profession that can provide learners with skills and method to make a change in service users life. It also help to develop new care plan to support clients and  gained qualification. It requires certain skills  such as academic skills, professional skills and personal values. These will be discussed in the slides that follows.  </a:t>
            </a:r>
          </a:p>
          <a:p>
            <a:pPr marL="0" indent="0">
              <a:lnSpc>
                <a:spcPct val="150000"/>
              </a:lnSpc>
              <a:buNone/>
            </a:pPr>
            <a:r>
              <a:rPr lang="en-GB" sz="1600" dirty="0"/>
              <a:t> </a:t>
            </a:r>
          </a:p>
          <a:p>
            <a:pPr marL="0" indent="0">
              <a:lnSpc>
                <a:spcPct val="150000"/>
              </a:lnSpc>
              <a:buNone/>
            </a:pPr>
            <a:r>
              <a:rPr lang="en-GB" sz="1600" dirty="0"/>
              <a:t>(National Health Service Scotland ,2023). (National Health Service ,2023). </a:t>
            </a:r>
          </a:p>
        </p:txBody>
      </p:sp>
    </p:spTree>
    <p:extLst>
      <p:ext uri="{BB962C8B-B14F-4D97-AF65-F5344CB8AC3E}">
        <p14:creationId xmlns:p14="http://schemas.microsoft.com/office/powerpoint/2010/main" val="2954149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AAC36F5-C535-B6B9-122D-6BDEAE690727}"/>
              </a:ext>
            </a:extLst>
          </p:cNvPr>
          <p:cNvSpPr>
            <a:spLocks noGrp="1"/>
          </p:cNvSpPr>
          <p:nvPr>
            <p:ph type="title"/>
          </p:nvPr>
        </p:nvSpPr>
        <p:spPr>
          <a:xfrm>
            <a:off x="925285" y="761868"/>
            <a:ext cx="10559143" cy="4531492"/>
          </a:xfrm>
        </p:spPr>
        <p:txBody>
          <a:bodyPr>
            <a:normAutofit fontScale="90000"/>
          </a:bodyPr>
          <a:lstStyle/>
          <a:p>
            <a:pPr>
              <a:lnSpc>
                <a:spcPct val="150000"/>
              </a:lnSpc>
            </a:pPr>
            <a:r>
              <a:rPr lang="en-GB" sz="4000" dirty="0"/>
              <a:t>Academic Skills?</a:t>
            </a:r>
            <a:br>
              <a:rPr lang="en-GB" sz="3200" dirty="0"/>
            </a:br>
            <a:br>
              <a:rPr lang="en-GB" sz="3200" dirty="0"/>
            </a:br>
            <a:r>
              <a:rPr lang="en-GB" sz="1800" dirty="0"/>
              <a:t>Academic skills are a means we use every day to support  our studies academically as a student. This forms a vital role in becoming a qualified nurse to practice in the health sector. It includes Academic writing, Critical thinking, Group work and much more. These are also important because as a nurse you do lots of writing in practice and decision making relating to the care of the patients which requires critical thinking. Group work also forms an important factor within the role of nursing as we work in a team in clinical decision making or care planning for the service users we care for. </a:t>
            </a:r>
            <a:br>
              <a:rPr lang="en-GB" sz="1800" dirty="0"/>
            </a:br>
            <a:br>
              <a:rPr lang="en-GB" sz="1800" dirty="0"/>
            </a:br>
            <a:r>
              <a:rPr lang="en-GB" sz="1800" dirty="0"/>
              <a:t>(University of Nottingham, 2023)</a:t>
            </a:r>
            <a:br>
              <a:rPr lang="en-GB" sz="1800" dirty="0"/>
            </a:br>
            <a:endParaRPr lang="en-GB" sz="1800" dirty="0"/>
          </a:p>
        </p:txBody>
      </p:sp>
    </p:spTree>
    <p:extLst>
      <p:ext uri="{BB962C8B-B14F-4D97-AF65-F5344CB8AC3E}">
        <p14:creationId xmlns:p14="http://schemas.microsoft.com/office/powerpoint/2010/main" val="1503947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36D88-7DB9-FB47-110D-86A0B00CDC63}"/>
              </a:ext>
            </a:extLst>
          </p:cNvPr>
          <p:cNvSpPr>
            <a:spLocks noGrp="1"/>
          </p:cNvSpPr>
          <p:nvPr>
            <p:ph type="title"/>
          </p:nvPr>
        </p:nvSpPr>
        <p:spPr>
          <a:xfrm>
            <a:off x="2059094" y="0"/>
            <a:ext cx="8596668" cy="1320800"/>
          </a:xfrm>
        </p:spPr>
        <p:txBody>
          <a:bodyPr anchor="t">
            <a:normAutofit/>
          </a:bodyPr>
          <a:lstStyle/>
          <a:p>
            <a:r>
              <a:rPr lang="en-GB" dirty="0"/>
              <a:t>Professional Skills</a:t>
            </a:r>
            <a:br>
              <a:rPr lang="en-GB" dirty="0"/>
            </a:br>
            <a:endParaRPr lang="en-GB" dirty="0"/>
          </a:p>
        </p:txBody>
      </p:sp>
      <p:sp>
        <p:nvSpPr>
          <p:cNvPr id="3" name="Content Placeholder 2">
            <a:extLst>
              <a:ext uri="{FF2B5EF4-FFF2-40B4-BE49-F238E27FC236}">
                <a16:creationId xmlns:a16="http://schemas.microsoft.com/office/drawing/2014/main" id="{CCDA8B13-E3E7-E899-BC90-727A42D2451E}"/>
              </a:ext>
            </a:extLst>
          </p:cNvPr>
          <p:cNvSpPr>
            <a:spLocks noGrp="1"/>
          </p:cNvSpPr>
          <p:nvPr>
            <p:ph idx="1"/>
          </p:nvPr>
        </p:nvSpPr>
        <p:spPr>
          <a:xfrm>
            <a:off x="4307000" y="1488613"/>
            <a:ext cx="5207839" cy="3880773"/>
          </a:xfrm>
        </p:spPr>
        <p:txBody>
          <a:bodyPr>
            <a:noAutofit/>
          </a:bodyPr>
          <a:lstStyle/>
          <a:p>
            <a:pPr marL="0" indent="0">
              <a:lnSpc>
                <a:spcPct val="150000"/>
              </a:lnSpc>
              <a:buNone/>
            </a:pPr>
            <a:r>
              <a:rPr lang="en-GB" sz="1600" dirty="0"/>
              <a:t>It is a skill that can be helpful in professional service conditions in the act of an experienced job. It is important because it give possible aim beyond every  panel.</a:t>
            </a:r>
          </a:p>
          <a:p>
            <a:pPr marL="0" indent="0">
              <a:lnSpc>
                <a:spcPct val="150000"/>
              </a:lnSpc>
              <a:buNone/>
            </a:pPr>
            <a:endParaRPr lang="en-GB" sz="1600" dirty="0"/>
          </a:p>
          <a:p>
            <a:pPr marL="0" indent="0">
              <a:lnSpc>
                <a:spcPct val="150000"/>
              </a:lnSpc>
              <a:buNone/>
            </a:pPr>
            <a:endParaRPr lang="en-GB" sz="1600" dirty="0"/>
          </a:p>
          <a:p>
            <a:pPr marL="0" indent="0">
              <a:lnSpc>
                <a:spcPct val="150000"/>
              </a:lnSpc>
              <a:buNone/>
            </a:pPr>
            <a:endParaRPr lang="en-GB" sz="1600" dirty="0"/>
          </a:p>
          <a:p>
            <a:pPr marL="0" indent="0">
              <a:lnSpc>
                <a:spcPct val="150000"/>
              </a:lnSpc>
              <a:buNone/>
            </a:pPr>
            <a:r>
              <a:rPr lang="en-GB" sz="1600" dirty="0"/>
              <a:t>(Coursera,(2023).</a:t>
            </a:r>
          </a:p>
        </p:txBody>
      </p:sp>
      <p:pic>
        <p:nvPicPr>
          <p:cNvPr id="7" name="Graphic 6" descr="Head with Gears">
            <a:extLst>
              <a:ext uri="{FF2B5EF4-FFF2-40B4-BE49-F238E27FC236}">
                <a16:creationId xmlns:a16="http://schemas.microsoft.com/office/drawing/2014/main" id="{8DEB48C5-C434-54CB-59BC-4098334E50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Tree>
    <p:extLst>
      <p:ext uri="{BB962C8B-B14F-4D97-AF65-F5344CB8AC3E}">
        <p14:creationId xmlns:p14="http://schemas.microsoft.com/office/powerpoint/2010/main" val="4037790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E47D48BD-D692-0B95-20D0-2A327AD85EA3}"/>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Communication </a:t>
            </a:r>
          </a:p>
        </p:txBody>
      </p:sp>
      <p:sp>
        <p:nvSpPr>
          <p:cNvPr id="3" name="Content Placeholder 2">
            <a:extLst>
              <a:ext uri="{FF2B5EF4-FFF2-40B4-BE49-F238E27FC236}">
                <a16:creationId xmlns:a16="http://schemas.microsoft.com/office/drawing/2014/main" id="{60EAB117-F1F0-0E29-3278-A0CAED02E4B5}"/>
              </a:ext>
            </a:extLst>
          </p:cNvPr>
          <p:cNvSpPr>
            <a:spLocks noGrp="1"/>
          </p:cNvSpPr>
          <p:nvPr>
            <p:ph idx="1"/>
          </p:nvPr>
        </p:nvSpPr>
        <p:spPr>
          <a:xfrm>
            <a:off x="673754" y="2160590"/>
            <a:ext cx="3973943" cy="4829490"/>
          </a:xfrm>
        </p:spPr>
        <p:txBody>
          <a:bodyPr>
            <a:normAutofit/>
          </a:bodyPr>
          <a:lstStyle/>
          <a:p>
            <a:pPr>
              <a:lnSpc>
                <a:spcPct val="150000"/>
              </a:lnSpc>
            </a:pPr>
            <a:r>
              <a:rPr lang="en-GB" sz="1400" dirty="0">
                <a:solidFill>
                  <a:schemeClr val="bg1"/>
                </a:solidFill>
              </a:rPr>
              <a:t>Communication is a  great means of exchanging information between healthcare workers, patients and their families. It also help to share ideas and opinions which builds good relationship and trust amongst them.</a:t>
            </a:r>
          </a:p>
          <a:p>
            <a:pPr marL="0" indent="0">
              <a:lnSpc>
                <a:spcPct val="150000"/>
              </a:lnSpc>
              <a:buNone/>
            </a:pPr>
            <a:r>
              <a:rPr lang="en-GB" sz="1400" dirty="0">
                <a:solidFill>
                  <a:schemeClr val="bg1"/>
                </a:solidFill>
              </a:rPr>
              <a:t>It is crucial because without communication it is impossible to give clear information about patient’s needs and what cure they will need.  </a:t>
            </a:r>
          </a:p>
          <a:p>
            <a:pPr marL="0" indent="0">
              <a:lnSpc>
                <a:spcPct val="150000"/>
              </a:lnSpc>
              <a:buNone/>
            </a:pPr>
            <a:r>
              <a:rPr lang="en-GB" sz="1400" dirty="0">
                <a:solidFill>
                  <a:schemeClr val="bg1"/>
                </a:solidFill>
              </a:rPr>
              <a:t>(Indeed Career Guide ,2023).</a:t>
            </a:r>
          </a:p>
          <a:p>
            <a:pPr marL="0" indent="0">
              <a:lnSpc>
                <a:spcPct val="150000"/>
              </a:lnSpc>
              <a:buNone/>
            </a:pPr>
            <a:endParaRPr lang="en-GB" sz="1400" dirty="0">
              <a:solidFill>
                <a:schemeClr val="bg1"/>
              </a:solidFill>
            </a:endParaRPr>
          </a:p>
        </p:txBody>
      </p:sp>
      <p:pic>
        <p:nvPicPr>
          <p:cNvPr id="4" name="Picture 3">
            <a:extLst>
              <a:ext uri="{FF2B5EF4-FFF2-40B4-BE49-F238E27FC236}">
                <a16:creationId xmlns:a16="http://schemas.microsoft.com/office/drawing/2014/main" id="{E12E1796-446A-1697-29D2-6CF8F1FED2B9}"/>
              </a:ext>
            </a:extLst>
          </p:cNvPr>
          <p:cNvPicPr>
            <a:picLocks noChangeAspect="1"/>
          </p:cNvPicPr>
          <p:nvPr/>
        </p:nvPicPr>
        <p:blipFill rotWithShape="1">
          <a:blip r:embed="rId2"/>
          <a:srcRect l="10898" r="7098" b="1"/>
          <a:stretch/>
        </p:blipFill>
        <p:spPr>
          <a:xfrm>
            <a:off x="6096001" y="1581758"/>
            <a:ext cx="5143500" cy="3681968"/>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867052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339F-7C66-BFF0-AB9D-82C9DF5B5329}"/>
              </a:ext>
            </a:extLst>
          </p:cNvPr>
          <p:cNvSpPr>
            <a:spLocks noGrp="1"/>
          </p:cNvSpPr>
          <p:nvPr>
            <p:ph type="title"/>
          </p:nvPr>
        </p:nvSpPr>
        <p:spPr/>
        <p:txBody>
          <a:bodyPr vert="horz" lIns="91440" tIns="45720" rIns="91440" bIns="45720" rtlCol="0" anchor="t">
            <a:normAutofit/>
          </a:bodyPr>
          <a:lstStyle/>
          <a:p>
            <a:pPr>
              <a:lnSpc>
                <a:spcPct val="150000"/>
              </a:lnSpc>
            </a:pPr>
            <a:r>
              <a:rPr lang="en-US" dirty="0"/>
              <a:t>Problem-solving</a:t>
            </a:r>
          </a:p>
        </p:txBody>
      </p:sp>
      <p:sp>
        <p:nvSpPr>
          <p:cNvPr id="46" name="Content Placeholder 45">
            <a:extLst>
              <a:ext uri="{FF2B5EF4-FFF2-40B4-BE49-F238E27FC236}">
                <a16:creationId xmlns:a16="http://schemas.microsoft.com/office/drawing/2014/main" id="{58F2F7A2-C159-091B-0539-51DED3C590E7}"/>
              </a:ext>
            </a:extLst>
          </p:cNvPr>
          <p:cNvSpPr>
            <a:spLocks noGrp="1"/>
          </p:cNvSpPr>
          <p:nvPr>
            <p:ph idx="1"/>
          </p:nvPr>
        </p:nvSpPr>
        <p:spPr>
          <a:xfrm>
            <a:off x="677334" y="2160589"/>
            <a:ext cx="3957349" cy="4900611"/>
          </a:xfrm>
        </p:spPr>
        <p:txBody>
          <a:bodyPr>
            <a:noAutofit/>
          </a:bodyPr>
          <a:lstStyle/>
          <a:p>
            <a:pPr>
              <a:lnSpc>
                <a:spcPct val="150000"/>
              </a:lnSpc>
            </a:pPr>
            <a:r>
              <a:rPr lang="en-US" sz="1600" dirty="0"/>
              <a:t>It is a skill that helps you find a meaning to a problem, to establish what brought about the problem, and design appropriate measures in solving them. </a:t>
            </a:r>
          </a:p>
          <a:p>
            <a:pPr>
              <a:lnSpc>
                <a:spcPct val="150000"/>
              </a:lnSpc>
            </a:pPr>
            <a:r>
              <a:rPr lang="en-US" sz="1600" dirty="0"/>
              <a:t>It is important because it help to solve conflict between colleagues at place of work in the health care environment or any organization. </a:t>
            </a:r>
          </a:p>
          <a:p>
            <a:pPr>
              <a:lnSpc>
                <a:spcPct val="150000"/>
              </a:lnSpc>
            </a:pPr>
            <a:r>
              <a:rPr lang="en-US" sz="1600" dirty="0"/>
              <a:t>(American Society Quality,2023)</a:t>
            </a:r>
          </a:p>
          <a:p>
            <a:pPr>
              <a:lnSpc>
                <a:spcPct val="150000"/>
              </a:lnSpc>
            </a:pPr>
            <a:endParaRPr lang="en-US" sz="1600" dirty="0"/>
          </a:p>
        </p:txBody>
      </p:sp>
      <p:pic>
        <p:nvPicPr>
          <p:cNvPr id="5" name="Picture 4" descr="One in a crowd">
            <a:extLst>
              <a:ext uri="{FF2B5EF4-FFF2-40B4-BE49-F238E27FC236}">
                <a16:creationId xmlns:a16="http://schemas.microsoft.com/office/drawing/2014/main" id="{70A5C55A-9426-52E5-DD5B-A513C3B6C302}"/>
              </a:ext>
            </a:extLst>
          </p:cNvPr>
          <p:cNvPicPr>
            <a:picLocks noChangeAspect="1"/>
          </p:cNvPicPr>
          <p:nvPr/>
        </p:nvPicPr>
        <p:blipFill rotWithShape="1">
          <a:blip r:embed="rId2"/>
          <a:srcRect l="22903" r="6854" b="9091"/>
          <a:stretch/>
        </p:blipFill>
        <p:spPr>
          <a:xfrm>
            <a:off x="5157648" y="2159331"/>
            <a:ext cx="3863967" cy="3750581"/>
          </a:xfrm>
          <a:prstGeom prst="rect">
            <a:avLst/>
          </a:prstGeom>
        </p:spPr>
      </p:pic>
    </p:spTree>
    <p:extLst>
      <p:ext uri="{BB962C8B-B14F-4D97-AF65-F5344CB8AC3E}">
        <p14:creationId xmlns:p14="http://schemas.microsoft.com/office/powerpoint/2010/main" val="236680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C3C6C-24E8-9C02-6A02-8E8D9FF29E60}"/>
              </a:ext>
            </a:extLst>
          </p:cNvPr>
          <p:cNvSpPr>
            <a:spLocks noGrp="1"/>
          </p:cNvSpPr>
          <p:nvPr>
            <p:ph type="title"/>
          </p:nvPr>
        </p:nvSpPr>
        <p:spPr>
          <a:xfrm>
            <a:off x="6090445" y="609600"/>
            <a:ext cx="3183556" cy="1320800"/>
          </a:xfrm>
        </p:spPr>
        <p:txBody>
          <a:bodyPr anchor="ctr">
            <a:normAutofit/>
          </a:bodyPr>
          <a:lstStyle/>
          <a:p>
            <a:r>
              <a:rPr lang="en-GB"/>
              <a:t>Teamwork skill</a:t>
            </a:r>
          </a:p>
        </p:txBody>
      </p:sp>
      <p:sp>
        <p:nvSpPr>
          <p:cNvPr id="38" name="Content Placeholder 2">
            <a:extLst>
              <a:ext uri="{FF2B5EF4-FFF2-40B4-BE49-F238E27FC236}">
                <a16:creationId xmlns:a16="http://schemas.microsoft.com/office/drawing/2014/main" id="{831C7C47-340C-C4EC-39B9-63AB79908CA5}"/>
              </a:ext>
            </a:extLst>
          </p:cNvPr>
          <p:cNvSpPr>
            <a:spLocks noGrp="1"/>
          </p:cNvSpPr>
          <p:nvPr>
            <p:ph idx="1"/>
          </p:nvPr>
        </p:nvSpPr>
        <p:spPr>
          <a:xfrm>
            <a:off x="6094410" y="2160589"/>
            <a:ext cx="3176589" cy="4443411"/>
          </a:xfrm>
        </p:spPr>
        <p:txBody>
          <a:bodyPr>
            <a:normAutofit/>
          </a:bodyPr>
          <a:lstStyle/>
          <a:p>
            <a:pPr>
              <a:lnSpc>
                <a:spcPct val="170000"/>
              </a:lnSpc>
            </a:pPr>
            <a:r>
              <a:rPr lang="en-GB" sz="1400" dirty="0"/>
              <a:t>A team form a class of individual to joined together and work as one to support each other at place of work.</a:t>
            </a:r>
          </a:p>
          <a:p>
            <a:pPr>
              <a:lnSpc>
                <a:spcPct val="170000"/>
              </a:lnSpc>
            </a:pPr>
            <a:r>
              <a:rPr lang="en-GB" sz="1400" dirty="0"/>
              <a:t>It is essential because it build the relationship  between co-workers and other health care  workers by communicating and bringing solution to the task.</a:t>
            </a:r>
          </a:p>
          <a:p>
            <a:pPr marL="0" indent="0">
              <a:lnSpc>
                <a:spcPct val="170000"/>
              </a:lnSpc>
              <a:buNone/>
            </a:pPr>
            <a:r>
              <a:rPr lang="en-GB" sz="1400" dirty="0"/>
              <a:t>(The open University and Unison in Partnership,2023)</a:t>
            </a:r>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a:p>
            <a:pPr>
              <a:lnSpc>
                <a:spcPct val="90000"/>
              </a:lnSpc>
            </a:pPr>
            <a:endParaRPr lang="en-GB" sz="1400" dirty="0"/>
          </a:p>
          <a:p>
            <a:pPr marL="0" indent="0">
              <a:lnSpc>
                <a:spcPct val="90000"/>
              </a:lnSpc>
              <a:buNone/>
            </a:pPr>
            <a:endParaRPr lang="en-GB" sz="1400" dirty="0"/>
          </a:p>
        </p:txBody>
      </p:sp>
      <p:pic>
        <p:nvPicPr>
          <p:cNvPr id="37" name="Graphic 36" descr="Group of People">
            <a:extLst>
              <a:ext uri="{FF2B5EF4-FFF2-40B4-BE49-F238E27FC236}">
                <a16:creationId xmlns:a16="http://schemas.microsoft.com/office/drawing/2014/main" id="{82B59FF7-90D0-22B0-9D61-DE9FD92BF2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9814" y="891686"/>
            <a:ext cx="5062993" cy="5062993"/>
          </a:xfrm>
          <a:prstGeom prst="rect">
            <a:avLst/>
          </a:prstGeom>
        </p:spPr>
      </p:pic>
    </p:spTree>
    <p:extLst>
      <p:ext uri="{BB962C8B-B14F-4D97-AF65-F5344CB8AC3E}">
        <p14:creationId xmlns:p14="http://schemas.microsoft.com/office/powerpoint/2010/main" val="1369670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6" name="Picture 75" descr="Puzzle pieces">
            <a:extLst>
              <a:ext uri="{FF2B5EF4-FFF2-40B4-BE49-F238E27FC236}">
                <a16:creationId xmlns:a16="http://schemas.microsoft.com/office/drawing/2014/main" id="{D1087168-7ABA-B662-5CB6-DFBB14420F77}"/>
              </a:ext>
            </a:extLst>
          </p:cNvPr>
          <p:cNvPicPr>
            <a:picLocks noChangeAspect="1"/>
          </p:cNvPicPr>
          <p:nvPr/>
        </p:nvPicPr>
        <p:blipFill rotWithShape="1">
          <a:blip r:embed="rId2"/>
          <a:srcRect l="15399" r="778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6363E1-8AA1-047A-1F44-C4CA26BC5DBD}"/>
              </a:ext>
            </a:extLst>
          </p:cNvPr>
          <p:cNvSpPr>
            <a:spLocks noGrp="1"/>
          </p:cNvSpPr>
          <p:nvPr>
            <p:ph type="title"/>
          </p:nvPr>
        </p:nvSpPr>
        <p:spPr>
          <a:xfrm>
            <a:off x="677333" y="609600"/>
            <a:ext cx="3851123" cy="1320800"/>
          </a:xfrm>
        </p:spPr>
        <p:txBody>
          <a:bodyPr>
            <a:normAutofit/>
          </a:bodyPr>
          <a:lstStyle/>
          <a:p>
            <a:r>
              <a:rPr lang="en-GB"/>
              <a:t>Personal Value</a:t>
            </a:r>
            <a:endParaRPr lang="en-GB" dirty="0"/>
          </a:p>
        </p:txBody>
      </p:sp>
      <p:sp>
        <p:nvSpPr>
          <p:cNvPr id="5" name="Content Placeholder 4">
            <a:extLst>
              <a:ext uri="{FF2B5EF4-FFF2-40B4-BE49-F238E27FC236}">
                <a16:creationId xmlns:a16="http://schemas.microsoft.com/office/drawing/2014/main" id="{5FD1F272-41F0-571C-15A7-00C24AFB7274}"/>
              </a:ext>
            </a:extLst>
          </p:cNvPr>
          <p:cNvSpPr>
            <a:spLocks noGrp="1"/>
          </p:cNvSpPr>
          <p:nvPr>
            <p:ph idx="1"/>
          </p:nvPr>
        </p:nvSpPr>
        <p:spPr>
          <a:xfrm>
            <a:off x="677334" y="2160589"/>
            <a:ext cx="3851122" cy="3880773"/>
          </a:xfrm>
        </p:spPr>
        <p:txBody>
          <a:bodyPr>
            <a:noAutofit/>
          </a:bodyPr>
          <a:lstStyle/>
          <a:p>
            <a:pPr>
              <a:lnSpc>
                <a:spcPct val="150000"/>
              </a:lnSpc>
            </a:pPr>
            <a:r>
              <a:rPr lang="en-GB" sz="1600" dirty="0"/>
              <a:t>Personal value is a vital learning gateway for learners to adapt in their studies. </a:t>
            </a:r>
          </a:p>
          <a:p>
            <a:pPr>
              <a:lnSpc>
                <a:spcPct val="150000"/>
              </a:lnSpc>
            </a:pPr>
            <a:r>
              <a:rPr lang="en-GB" sz="1600" dirty="0"/>
              <a:t>It is important because without personal value it will be hard for individuals to fit in the relevant field of their studies and the community. </a:t>
            </a:r>
          </a:p>
          <a:p>
            <a:pPr>
              <a:lnSpc>
                <a:spcPct val="150000"/>
              </a:lnSpc>
            </a:pPr>
            <a:endParaRPr lang="en-GB" sz="1600" dirty="0"/>
          </a:p>
          <a:p>
            <a:pPr>
              <a:lnSpc>
                <a:spcPct val="150000"/>
              </a:lnSpc>
            </a:pPr>
            <a:endParaRPr lang="en-GB" sz="1600" dirty="0"/>
          </a:p>
          <a:p>
            <a:pPr>
              <a:lnSpc>
                <a:spcPct val="150000"/>
              </a:lnSpc>
            </a:pPr>
            <a:r>
              <a:rPr lang="en-GB" sz="1600" dirty="0"/>
              <a:t>(Gamage </a:t>
            </a:r>
            <a:r>
              <a:rPr lang="en-GB" sz="1600" dirty="0" err="1"/>
              <a:t>Kelum</a:t>
            </a:r>
            <a:r>
              <a:rPr lang="en-GB" sz="1600" dirty="0"/>
              <a:t> A.A.et al  2021).</a:t>
            </a:r>
          </a:p>
        </p:txBody>
      </p:sp>
    </p:spTree>
    <p:extLst>
      <p:ext uri="{BB962C8B-B14F-4D97-AF65-F5344CB8AC3E}">
        <p14:creationId xmlns:p14="http://schemas.microsoft.com/office/powerpoint/2010/main" val="1017622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2CB34-B58B-4186-1A8F-3CF7A8663BE6}"/>
              </a:ext>
            </a:extLst>
          </p:cNvPr>
          <p:cNvSpPr>
            <a:spLocks noGrp="1"/>
          </p:cNvSpPr>
          <p:nvPr>
            <p:ph type="title"/>
          </p:nvPr>
        </p:nvSpPr>
        <p:spPr>
          <a:xfrm>
            <a:off x="0" y="0"/>
            <a:ext cx="9946640" cy="6857999"/>
          </a:xfrm>
        </p:spPr>
        <p:txBody>
          <a:bodyPr>
            <a:normAutofit/>
          </a:bodyPr>
          <a:lstStyle/>
          <a:p>
            <a:pPr marL="0" indent="0">
              <a:lnSpc>
                <a:spcPct val="150000"/>
              </a:lnSpc>
              <a:buNone/>
            </a:pPr>
            <a:br>
              <a:rPr lang="en-GB" sz="1600" dirty="0"/>
            </a:br>
            <a:br>
              <a:rPr lang="en-GB" sz="1600" dirty="0"/>
            </a:br>
            <a:br>
              <a:rPr lang="en-GB" sz="1600" dirty="0"/>
            </a:br>
            <a:r>
              <a:rPr lang="en-GB" sz="1600" dirty="0"/>
              <a:t>Human dignity is essential to show ethics as nurse to client in a respectable way by doing that it help individual feel accepted in  regardless of what they are going through that someone care for them.</a:t>
            </a:r>
            <a:br>
              <a:rPr lang="en-GB" sz="1600" dirty="0"/>
            </a:br>
            <a:br>
              <a:rPr lang="en-GB" sz="1600" dirty="0"/>
            </a:br>
            <a:r>
              <a:rPr lang="en-GB" sz="1600" dirty="0"/>
              <a:t>Diversity is essential to  show individual by treating them and respecting patients regardless of their race ,sex, belief and as a nurse or student it help to build positivity in the place  of work and reduce racism.</a:t>
            </a:r>
            <a:br>
              <a:rPr lang="en-GB" sz="1600" dirty="0"/>
            </a:br>
            <a:br>
              <a:rPr lang="en-GB" sz="1600" dirty="0"/>
            </a:br>
            <a:r>
              <a:rPr lang="en-GB" sz="1600" dirty="0"/>
              <a:t>Compassion is showing patient with concern, bring common rapport based on honour and self-respect which we all need in the society.</a:t>
            </a:r>
            <a:br>
              <a:rPr lang="en-GB" sz="1600" dirty="0"/>
            </a:br>
            <a:br>
              <a:rPr lang="en-GB" sz="1600" dirty="0"/>
            </a:br>
            <a:br>
              <a:rPr lang="en-GB" sz="1600" dirty="0"/>
            </a:br>
            <a:br>
              <a:rPr lang="en-GB" sz="1600" dirty="0"/>
            </a:br>
            <a:br>
              <a:rPr lang="en-GB" sz="1600" dirty="0"/>
            </a:br>
            <a:r>
              <a:rPr lang="en-GB" sz="1600" dirty="0"/>
              <a:t> (Habeeb Saima, 2022), (National Health Service ,2022) and (National Health Service 2014).</a:t>
            </a:r>
            <a:br>
              <a:rPr lang="en-GB" sz="1600" dirty="0"/>
            </a:br>
            <a:r>
              <a:rPr lang="en-GB" sz="1600" dirty="0"/>
              <a:t> </a:t>
            </a:r>
            <a:br>
              <a:rPr lang="en-GB" sz="1600" dirty="0"/>
            </a:br>
            <a:endParaRPr lang="en-GB" sz="1600" dirty="0"/>
          </a:p>
        </p:txBody>
      </p:sp>
    </p:spTree>
    <p:extLst>
      <p:ext uri="{BB962C8B-B14F-4D97-AF65-F5344CB8AC3E}">
        <p14:creationId xmlns:p14="http://schemas.microsoft.com/office/powerpoint/2010/main" val="1041029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519EB97D-5B07-FF1C-2971-D6A2AE002286}"/>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1400" kern="1200" dirty="0">
                <a:solidFill>
                  <a:schemeClr val="accent1"/>
                </a:solidFill>
              </a:rPr>
              <a:t>Conclusion </a:t>
            </a:r>
            <a:br>
              <a:rPr lang="en-US" sz="1400" kern="1200" dirty="0">
                <a:solidFill>
                  <a:schemeClr val="accent1"/>
                </a:solidFill>
              </a:rPr>
            </a:br>
            <a:r>
              <a:rPr lang="en-US" sz="1400" dirty="0"/>
              <a:t>Adult Nurse is a moral work  that is needed all over the world. It continues in the modern age as to care for older people and implement a better way to treat individuals .As a nurse we care for individual with compassion and respect it will make the world a better place to live.</a:t>
            </a:r>
            <a:endParaRPr lang="en-US" sz="1400" kern="1200" dirty="0">
              <a:solidFill>
                <a:schemeClr val="accent1"/>
              </a:solidFill>
            </a:endParaRPr>
          </a:p>
        </p:txBody>
      </p:sp>
      <p:pic>
        <p:nvPicPr>
          <p:cNvPr id="26" name="Picture 25" descr="One in a crowd">
            <a:extLst>
              <a:ext uri="{FF2B5EF4-FFF2-40B4-BE49-F238E27FC236}">
                <a16:creationId xmlns:a16="http://schemas.microsoft.com/office/drawing/2014/main" id="{D7C93E07-C351-253B-6B78-0FBD06CEDA05}"/>
              </a:ext>
            </a:extLst>
          </p:cNvPr>
          <p:cNvPicPr>
            <a:picLocks noChangeAspect="1"/>
          </p:cNvPicPr>
          <p:nvPr/>
        </p:nvPicPr>
        <p:blipFill rotWithShape="1">
          <a:blip r:embed="rId2"/>
          <a:srcRect l="26289" r="14711"/>
          <a:stretch/>
        </p:blipFill>
        <p:spPr>
          <a:xfrm>
            <a:off x="1243828" y="1265315"/>
            <a:ext cx="3410467" cy="4335340"/>
          </a:xfrm>
          <a:prstGeom prst="rect">
            <a:avLst/>
          </a:prstGeom>
        </p:spPr>
      </p:pic>
    </p:spTree>
    <p:extLst>
      <p:ext uri="{BB962C8B-B14F-4D97-AF65-F5344CB8AC3E}">
        <p14:creationId xmlns:p14="http://schemas.microsoft.com/office/powerpoint/2010/main" val="123106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7AA886-0866-2682-A7B5-C531A10405C3}"/>
              </a:ext>
            </a:extLst>
          </p:cNvPr>
          <p:cNvSpPr>
            <a:spLocks/>
          </p:cNvSpPr>
          <p:nvPr/>
        </p:nvSpPr>
        <p:spPr>
          <a:xfrm>
            <a:off x="89941" y="447040"/>
            <a:ext cx="12012118" cy="5963920"/>
          </a:xfrm>
          <a:prstGeom prst="rect">
            <a:avLst/>
          </a:prstGeom>
        </p:spPr>
        <p:txBody>
          <a:bodyPr/>
          <a:lstStyle/>
          <a:p>
            <a:pPr defTabSz="480060">
              <a:spcAft>
                <a:spcPts val="600"/>
              </a:spcAft>
            </a:pPr>
            <a:r>
              <a:rPr lang="en-GB" sz="3200" b="1" u="sng" kern="1200" dirty="0">
                <a:solidFill>
                  <a:schemeClr val="tx1"/>
                </a:solidFill>
                <a:latin typeface="+mn-lt"/>
                <a:ea typeface="+mn-ea"/>
                <a:cs typeface="+mn-cs"/>
              </a:rPr>
              <a:t>References</a:t>
            </a:r>
          </a:p>
          <a:p>
            <a:pPr defTabSz="480060">
              <a:spcAft>
                <a:spcPts val="600"/>
              </a:spcAft>
            </a:pPr>
            <a: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t>American Society Quality,(2023). What is Problem Solving?.</a:t>
            </a:r>
            <a:b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br>
            <a: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hlinkClick r:id="rId3"/>
              </a:rPr>
              <a:t>https://asq.org/quality-resource/problem-solving</a:t>
            </a:r>
            <a:b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br>
            <a:endPar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defTabSz="480060">
              <a:spcAft>
                <a:spcPts val="600"/>
              </a:spcAft>
            </a:pPr>
            <a:r>
              <a:rPr lang="en-GB" sz="1400" kern="1200" dirty="0">
                <a:solidFill>
                  <a:schemeClr val="tx1"/>
                </a:solidFill>
                <a:latin typeface="+mn-lt"/>
                <a:ea typeface="+mn-ea"/>
                <a:cs typeface="+mn-cs"/>
              </a:rPr>
              <a:t>Coursera ,(2023). Professional Skills: What They Are and How to Use Them.</a:t>
            </a:r>
          </a:p>
          <a:p>
            <a:pPr defTabSz="480060">
              <a:spcAft>
                <a:spcPts val="600"/>
              </a:spcAft>
            </a:pPr>
            <a:r>
              <a:rPr lang="en-GB" sz="1400" dirty="0">
                <a:hlinkClick r:id="rId4"/>
              </a:rPr>
              <a:t>https://www.coursera.org/articles/professional-skills</a:t>
            </a:r>
            <a:endParaRPr lang="en-GB" sz="1400" kern="1200" dirty="0">
              <a:solidFill>
                <a:schemeClr val="tx1"/>
              </a:solidFill>
              <a:latin typeface="+mn-lt"/>
              <a:ea typeface="+mn-ea"/>
              <a:cs typeface="+mn-cs"/>
            </a:endParaRPr>
          </a:p>
          <a:p>
            <a:pPr defTabSz="480060">
              <a:spcAft>
                <a:spcPts val="600"/>
              </a:spcAft>
            </a:pPr>
            <a:endParaRPr lang="en-GB" sz="1400" dirty="0"/>
          </a:p>
          <a:p>
            <a:pPr defTabSz="480060">
              <a:spcAft>
                <a:spcPts val="600"/>
              </a:spcAft>
            </a:pPr>
            <a:r>
              <a:rPr lang="en-GB" sz="1400" dirty="0"/>
              <a:t>Gamage </a:t>
            </a:r>
            <a:r>
              <a:rPr lang="en-GB" sz="1400" dirty="0" err="1"/>
              <a:t>Kelum</a:t>
            </a:r>
            <a:r>
              <a:rPr lang="en-GB" sz="1400" dirty="0"/>
              <a:t> A.A. ,</a:t>
            </a:r>
            <a:r>
              <a:rPr lang="en-GB" sz="1400" dirty="0" err="1"/>
              <a:t>Dehideniya</a:t>
            </a:r>
            <a:r>
              <a:rPr lang="en-GB" sz="1400" dirty="0"/>
              <a:t> </a:t>
            </a:r>
            <a:r>
              <a:rPr lang="en-GB" sz="1400" dirty="0" err="1"/>
              <a:t>D.M.S.C.P.K.,Ekanayake</a:t>
            </a:r>
            <a:r>
              <a:rPr lang="en-GB" sz="1400" dirty="0"/>
              <a:t> </a:t>
            </a:r>
            <a:r>
              <a:rPr lang="en-GB" sz="1400" dirty="0" err="1"/>
              <a:t>Sakunthala</a:t>
            </a:r>
            <a:r>
              <a:rPr lang="en-GB" sz="1400" dirty="0"/>
              <a:t> Y.( 2021,p 102),The Role of Personal Values in Learning Approaches and Student Achievements </a:t>
            </a:r>
          </a:p>
          <a:p>
            <a:pPr defTabSz="480060">
              <a:spcAft>
                <a:spcPts val="600"/>
              </a:spcAft>
            </a:pPr>
            <a:r>
              <a:rPr lang="en-GB" sz="1400" dirty="0">
                <a:hlinkClick r:id="rId5"/>
              </a:rPr>
              <a:t>https://www.ncbi.nlm.gov/pmc/articles/PMC8301052/</a:t>
            </a:r>
            <a:endParaRPr lang="en-GB" sz="1400" kern="1200" dirty="0">
              <a:solidFill>
                <a:schemeClr val="tx1"/>
              </a:solidFill>
              <a:latin typeface="+mn-lt"/>
              <a:ea typeface="+mn-ea"/>
              <a:cs typeface="+mn-cs"/>
            </a:endParaRPr>
          </a:p>
          <a:p>
            <a:pPr defTabSz="480060">
              <a:spcAft>
                <a:spcPts val="600"/>
              </a:spcAft>
            </a:pPr>
            <a:endParaRPr lang="en-GB" sz="1400" kern="1200" dirty="0">
              <a:solidFill>
                <a:schemeClr val="tx1"/>
              </a:solidFill>
              <a:latin typeface="+mn-lt"/>
              <a:ea typeface="+mn-ea"/>
              <a:cs typeface="+mn-cs"/>
            </a:endParaRPr>
          </a:p>
          <a:p>
            <a:pPr defTabSz="480060">
              <a:spcAft>
                <a:spcPts val="600"/>
              </a:spcAft>
            </a:pPr>
            <a:r>
              <a:rPr lang="en-GB" sz="1400" kern="1200" dirty="0">
                <a:solidFill>
                  <a:schemeClr val="tx1"/>
                </a:solidFill>
                <a:latin typeface="+mn-lt"/>
                <a:ea typeface="+mn-ea"/>
                <a:cs typeface="+mn-cs"/>
              </a:rPr>
              <a:t>Ineed Guide .(2023), Career</a:t>
            </a:r>
            <a:r>
              <a:rPr lang="en-GB" sz="1400" dirty="0"/>
              <a:t>. </a:t>
            </a:r>
            <a:r>
              <a:rPr lang="en-GB" sz="1400" kern="1200" dirty="0">
                <a:solidFill>
                  <a:schemeClr val="tx1"/>
                </a:solidFill>
                <a:latin typeface="+mn-lt"/>
                <a:ea typeface="+mn-ea"/>
                <a:cs typeface="+mn-cs"/>
              </a:rPr>
              <a:t>12 Examples of Academic Skills (Plus Tips To Improve Them)</a:t>
            </a:r>
            <a:r>
              <a:rPr lang="en-GB" sz="1400" dirty="0"/>
              <a:t> </a:t>
            </a:r>
            <a:r>
              <a:rPr lang="en-GB" sz="1400" kern="1200" dirty="0">
                <a:solidFill>
                  <a:schemeClr val="tx1"/>
                </a:solidFill>
                <a:latin typeface="+mn-lt"/>
                <a:ea typeface="+mn-ea"/>
                <a:cs typeface="+mn-cs"/>
                <a:hlinkClick r:id="rId6"/>
              </a:rPr>
              <a:t> Them) | Indeed.com</a:t>
            </a:r>
            <a:endParaRPr lang="en-GB" sz="1400" kern="1200" dirty="0">
              <a:solidFill>
                <a:schemeClr val="tx1"/>
              </a:solidFill>
              <a:latin typeface="+mn-lt"/>
              <a:ea typeface="+mn-ea"/>
              <a:cs typeface="+mn-cs"/>
            </a:endParaRPr>
          </a:p>
          <a:p>
            <a:pPr defTabSz="480060">
              <a:spcAft>
                <a:spcPts val="600"/>
              </a:spcAft>
            </a:pPr>
            <a:endParaRPr lang="en-GB" sz="1400" kern="1200" dirty="0">
              <a:solidFill>
                <a:schemeClr val="tx1"/>
              </a:solidFill>
              <a:latin typeface="+mn-lt"/>
              <a:ea typeface="+mn-ea"/>
              <a:cs typeface="+mn-cs"/>
            </a:endParaRPr>
          </a:p>
          <a:p>
            <a:pPr defTabSz="480060">
              <a:spcAft>
                <a:spcPts val="600"/>
              </a:spcAft>
            </a:pPr>
            <a:r>
              <a:rPr lang="en-GB" sz="1400" kern="1200" dirty="0">
                <a:solidFill>
                  <a:schemeClr val="tx1"/>
                </a:solidFill>
                <a:latin typeface="+mn-lt"/>
                <a:ea typeface="+mn-ea"/>
                <a:cs typeface="+mn-cs"/>
              </a:rPr>
              <a:t>National Health Service (2023), Health Career. </a:t>
            </a:r>
          </a:p>
          <a:p>
            <a:pPr defTabSz="480060">
              <a:spcAft>
                <a:spcPts val="600"/>
              </a:spcAft>
            </a:pPr>
            <a:r>
              <a:rPr lang="en-GB" sz="1400" kern="1200" dirty="0">
                <a:solidFill>
                  <a:schemeClr val="tx1"/>
                </a:solidFill>
                <a:latin typeface="+mn-lt"/>
                <a:ea typeface="+mn-ea"/>
                <a:cs typeface="+mn-cs"/>
                <a:hlinkClick r:id="rId7"/>
              </a:rPr>
              <a:t>https://www.healthcareers.nhs.uk/explore-role/nursing/roles-nursing/adult-nurse</a:t>
            </a:r>
            <a:endParaRPr lang="en-GB" sz="1400" kern="1200" dirty="0">
              <a:solidFill>
                <a:schemeClr val="tx1"/>
              </a:solidFill>
              <a:latin typeface="+mn-lt"/>
              <a:ea typeface="+mn-ea"/>
              <a:cs typeface="+mn-cs"/>
            </a:endParaRPr>
          </a:p>
          <a:p>
            <a:pPr defTabSz="480060">
              <a:spcAft>
                <a:spcPts val="600"/>
              </a:spcAft>
            </a:pPr>
            <a:r>
              <a:rPr lang="en-GB" sz="1400" dirty="0"/>
              <a:t>National Health Service (2014),Compassion in Practice strategy: underling NHS policy in England.</a:t>
            </a:r>
          </a:p>
          <a:p>
            <a:pPr defTabSz="480060">
              <a:spcAft>
                <a:spcPts val="600"/>
              </a:spcAft>
            </a:pPr>
            <a:r>
              <a:rPr lang="en-GB" sz="1400" dirty="0">
                <a:hlinkClick r:id="rId8"/>
              </a:rPr>
              <a:t>https://www.England.nhs.uk/6cs/wp-content/uploads/sites/25/2015/03/cip-6cs.pdf</a:t>
            </a:r>
            <a:endParaRPr lang="en-GB" sz="1400" dirty="0"/>
          </a:p>
          <a:p>
            <a:pPr defTabSz="480060">
              <a:spcAft>
                <a:spcPts val="600"/>
              </a:spcAft>
            </a:pPr>
            <a:endParaRPr lang="en-GB" sz="1400" kern="1200" dirty="0">
              <a:solidFill>
                <a:schemeClr val="tx1"/>
              </a:solidFill>
              <a:latin typeface="+mn-lt"/>
              <a:ea typeface="+mn-ea"/>
              <a:cs typeface="+mn-cs"/>
            </a:endParaRPr>
          </a:p>
          <a:p>
            <a:pPr defTabSz="480060">
              <a:spcAft>
                <a:spcPts val="600"/>
              </a:spcAft>
            </a:pPr>
            <a:r>
              <a:rPr lang="en-GB" sz="1400" kern="1200" dirty="0">
                <a:solidFill>
                  <a:schemeClr val="tx1"/>
                </a:solidFill>
                <a:latin typeface="+mn-lt"/>
                <a:ea typeface="+mn-ea"/>
                <a:cs typeface="+mn-cs"/>
              </a:rPr>
              <a:t>National Health Service  Scotland .(2023) Careers, How to become an Adult</a:t>
            </a:r>
          </a:p>
          <a:p>
            <a:pPr defTabSz="480060">
              <a:spcAft>
                <a:spcPts val="600"/>
              </a:spcAft>
            </a:pPr>
            <a:r>
              <a:rPr lang="en-GB" sz="1400" kern="1200" dirty="0">
                <a:solidFill>
                  <a:schemeClr val="tx1"/>
                </a:solidFill>
                <a:latin typeface="+mn-lt"/>
                <a:ea typeface="+mn-ea"/>
                <a:cs typeface="+mn-cs"/>
              </a:rPr>
              <a:t> Nurse. </a:t>
            </a:r>
            <a:r>
              <a:rPr lang="en-GB" sz="1400" kern="1200" dirty="0">
                <a:solidFill>
                  <a:schemeClr val="tx1"/>
                </a:solidFill>
                <a:latin typeface="+mn-lt"/>
                <a:ea typeface="+mn-ea"/>
                <a:cs typeface="+mn-cs"/>
                <a:hlinkClick r:id="rId9"/>
              </a:rPr>
              <a:t>Adult nurse | </a:t>
            </a:r>
            <a:r>
              <a:rPr lang="en-GB" sz="1400" kern="1200" dirty="0" err="1">
                <a:solidFill>
                  <a:schemeClr val="tx1"/>
                </a:solidFill>
                <a:latin typeface="+mn-lt"/>
                <a:ea typeface="+mn-ea"/>
                <a:cs typeface="+mn-cs"/>
                <a:hlinkClick r:id="rId9"/>
              </a:rPr>
              <a:t>NHSScotland</a:t>
            </a:r>
            <a:r>
              <a:rPr lang="en-GB" sz="1400" kern="1200" dirty="0">
                <a:solidFill>
                  <a:schemeClr val="tx1"/>
                </a:solidFill>
                <a:latin typeface="+mn-lt"/>
                <a:ea typeface="+mn-ea"/>
                <a:cs typeface="+mn-cs"/>
                <a:hlinkClick r:id="rId9"/>
              </a:rPr>
              <a:t> Careers</a:t>
            </a:r>
            <a:endParaRPr lang="en-GB" sz="1400" kern="1200" dirty="0">
              <a:solidFill>
                <a:schemeClr val="tx1"/>
              </a:solidFill>
              <a:latin typeface="+mn-lt"/>
              <a:ea typeface="+mn-ea"/>
              <a:cs typeface="+mn-cs"/>
            </a:endParaRPr>
          </a:p>
          <a:p>
            <a:pPr defTabSz="480060">
              <a:spcAft>
                <a:spcPts val="600"/>
              </a:spcAft>
            </a:pPr>
            <a:r>
              <a:rPr lang="en-GB" sz="1400" dirty="0"/>
              <a:t> </a:t>
            </a:r>
            <a:endParaRPr lang="en-GB" sz="1400" kern="1200" dirty="0">
              <a:solidFill>
                <a:schemeClr val="tx1"/>
              </a:solidFill>
              <a:latin typeface="+mn-lt"/>
              <a:ea typeface="+mn-ea"/>
              <a:cs typeface="+mn-cs"/>
            </a:endParaRPr>
          </a:p>
        </p:txBody>
      </p:sp>
    </p:spTree>
    <p:extLst>
      <p:ext uri="{BB962C8B-B14F-4D97-AF65-F5344CB8AC3E}">
        <p14:creationId xmlns:p14="http://schemas.microsoft.com/office/powerpoint/2010/main" val="3699758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6F8377-4BA9-94A9-0CDD-1C2DC65BCFE7}"/>
              </a:ext>
            </a:extLst>
          </p:cNvPr>
          <p:cNvSpPr>
            <a:spLocks noGrp="1"/>
          </p:cNvSpPr>
          <p:nvPr>
            <p:ph idx="1"/>
          </p:nvPr>
        </p:nvSpPr>
        <p:spPr>
          <a:xfrm>
            <a:off x="677334" y="1139687"/>
            <a:ext cx="8596668" cy="4901675"/>
          </a:xfrm>
        </p:spPr>
        <p:txBody>
          <a:bodyPr/>
          <a:lstStyle/>
          <a:p>
            <a:pPr marL="0" indent="0">
              <a:buNone/>
            </a:pPr>
            <a:endParaRPr lang="en-GB" dirty="0"/>
          </a:p>
          <a:p>
            <a:r>
              <a:rPr lang="en-GB" dirty="0">
                <a:hlinkClick r:id="rId2"/>
              </a:rPr>
              <a:t>Habeeb Saima,(2022). </a:t>
            </a:r>
            <a:r>
              <a:rPr lang="en-GB" b="0" i="0" dirty="0">
                <a:solidFill>
                  <a:srgbClr val="212529"/>
                </a:solidFill>
                <a:effectLst/>
                <a:latin typeface="system-ui"/>
              </a:rPr>
              <a:t>Importance of Professional Values in Nursing and Healthcare</a:t>
            </a:r>
          </a:p>
          <a:p>
            <a:r>
              <a:rPr lang="en-GB" dirty="0">
                <a:hlinkClick r:id="rId2"/>
              </a:rPr>
              <a:t> (20https://www.heraldopenaccess.us/openaccess/importance-of-professiona</a:t>
            </a:r>
            <a:endParaRPr lang="en-GB" dirty="0"/>
          </a:p>
          <a:p>
            <a:endParaRPr lang="en-GB" dirty="0"/>
          </a:p>
          <a:p>
            <a:r>
              <a:rPr lang="en-GB" dirty="0"/>
              <a:t>National Health Service Business Service Authority ,(2022). Diversity Nand Inclusion.</a:t>
            </a:r>
          </a:p>
          <a:p>
            <a:r>
              <a:rPr lang="en-GB" dirty="0">
                <a:hlinkClick r:id="rId3"/>
              </a:rPr>
              <a:t>https://www.nhsbsa.nhs.uk/our-policies/diversity-and-inclusion</a:t>
            </a:r>
            <a:endParaRPr lang="en-GB" dirty="0"/>
          </a:p>
          <a:p>
            <a:endParaRPr lang="en-GB" dirty="0"/>
          </a:p>
          <a:p>
            <a:pPr defTabSz="480060">
              <a:spcAft>
                <a:spcPts val="600"/>
              </a:spcAft>
            </a:pPr>
            <a:r>
              <a:rPr lang="en-GB" dirty="0"/>
              <a:t>The Open University and UNISON in Partnership,(2023),IMPROVING EDUCATION AND LEARNING FOR ALL.</a:t>
            </a:r>
          </a:p>
          <a:p>
            <a:pPr defTabSz="480060">
              <a:spcAft>
                <a:spcPts val="600"/>
              </a:spcAft>
            </a:pPr>
            <a:r>
              <a:rPr lang="en-GB" dirty="0">
                <a:hlinkClick r:id="rId4"/>
              </a:rPr>
              <a:t>https://www5.open.ac.uk/choose/unison/develop/my-skills/team-working</a:t>
            </a:r>
            <a:endParaRPr lang="en-GB" dirty="0"/>
          </a:p>
          <a:p>
            <a:pPr defTabSz="480060">
              <a:spcAft>
                <a:spcPts val="600"/>
              </a:spcAft>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317725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6" ma:contentTypeDescription="Create a new document." ma:contentTypeScope="" ma:versionID="14d956ee3100263b8528980c98ce26b4">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a3b6d64fc16a3f2b09bfaa37c6a8d8fe"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SystemTags" minOccurs="0"/>
                <xsd:element ref="ns3:MediaServiceLocation" minOccurs="0"/>
                <xsd:element ref="ns3:MediaLengthInSecond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Location" ma:index="18" nillable="true" ma:displayName="Location" ma:indexed="true" ma:internalName="MediaServiceLocatio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element name="SharingHintHash" ma:index="2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31A60E4B-809A-4BFA-87E4-3ECAA78CAE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20D9ED-8F28-4467-A22E-D5E41823668C}">
  <ds:schemaRefs>
    <ds:schemaRef ds:uri="http://schemas.microsoft.com/sharepoint/v3/contenttype/forms"/>
  </ds:schemaRefs>
</ds:datastoreItem>
</file>

<file path=customXml/itemProps3.xml><?xml version="1.0" encoding="utf-8"?>
<ds:datastoreItem xmlns:ds="http://schemas.openxmlformats.org/officeDocument/2006/customXml" ds:itemID="{0C5A2D48-5C9A-4EF8-9818-4604A37D3AE8}">
  <ds:schemaRefs>
    <ds:schemaRef ds:uri="http://www.w3.org/XML/1998/namespace"/>
    <ds:schemaRef ds:uri="http://purl.org/dc/terms/"/>
    <ds:schemaRef ds:uri="550816ce-8156-4f45-b1c4-24236a73d01f"/>
    <ds:schemaRef ds:uri="http://schemas.microsoft.com/office/2006/documentManagement/types"/>
    <ds:schemaRef ds:uri="http://purl.org/dc/elements/1.1/"/>
    <ds:schemaRef ds:uri="http://purl.org/dc/dcmitype/"/>
    <ds:schemaRef ds:uri="http://schemas.microsoft.com/office/infopath/2007/PartnerControls"/>
    <ds:schemaRef ds:uri="http://schemas.openxmlformats.org/package/2006/metadata/core-properties"/>
    <ds:schemaRef ds:uri="0ebdf10f-b5a3-45b6-acdb-7dc1eb398785"/>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5566</TotalTime>
  <Words>1034</Words>
  <Application>Microsoft Office PowerPoint</Application>
  <PresentationFormat>Widescreen</PresentationFormat>
  <Paragraphs>71</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system-ui</vt:lpstr>
      <vt:lpstr>Trebuchet MS</vt:lpstr>
      <vt:lpstr>Wingdings 3</vt:lpstr>
      <vt:lpstr>Facet</vt:lpstr>
      <vt:lpstr>Adult Nurse </vt:lpstr>
      <vt:lpstr>         Adult Nurse</vt:lpstr>
      <vt:lpstr>Academic Skills?  Academic skills are a means we use every day to support  our studies academically as a student. This forms a vital role in becoming a qualified nurse to practice in the health sector. It includes Academic writing, Critical thinking, Group work and much more. These are also important because as a nurse you do lots of writing in practice and decision making relating to the care of the patients which requires critical thinking. Group work also forms an important factor within the role of nursing as we work in a team in clinical decision making or care planning for the service users we care for.   (University of Nottingham, 2023) </vt:lpstr>
      <vt:lpstr>Professional Skills </vt:lpstr>
      <vt:lpstr>Communication </vt:lpstr>
      <vt:lpstr>Problem-solving</vt:lpstr>
      <vt:lpstr>Teamwork skill</vt:lpstr>
      <vt:lpstr>Personal Value</vt:lpstr>
      <vt:lpstr>   Human dignity is essential to show ethics as nurse to client in a respectable way by doing that it help individual feel accepted in  regardless of what they are going through that someone care for them.  Diversity is essential to  show individual by treating them and respecting patients regardless of their race ,sex, belief and as a nurse or student it help to build positivity in the place  of work and reduce racism.  Compassion is showing patient with concern, bring common rapport based on honour and self-respect which we all need in the society.      (Habeeb Saima, 2022), (National Health Service ,2022) and (National Health Service 2014).   </vt:lpstr>
      <vt:lpstr>Conclusion  Adult Nurse is a moral work  that is needed all over the world. It continues in the modern age as to care for older people and implement a better way to treat individuals .As a nurse we care for individual with compassion and respect it will make the world a better place to live.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Diana Amponsah</cp:lastModifiedBy>
  <cp:revision>5</cp:revision>
  <dcterms:created xsi:type="dcterms:W3CDTF">2023-11-20T09:55:09Z</dcterms:created>
  <dcterms:modified xsi:type="dcterms:W3CDTF">2023-11-26T17:31:30Z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