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1"/>
  </p:sldMasterIdLst>
  <p:notesMasterIdLst>
    <p:notesMasterId r:id="rId4"/>
  </p:notesMasterIdLst>
  <p:sldIdLst>
    <p:sldId id="257" r:id="rId2"/>
    <p:sldId id="256"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423004B-847B-4631-92DE-C2D770DC0449}">
          <p14:sldIdLst>
            <p14:sldId id="257"/>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BCCA75-A284-49D1-BBAC-31B6503A3DC2}" v="11" dt="2025-11-30T11:54:19.5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033" autoAdjust="0"/>
  </p:normalViewPr>
  <p:slideViewPr>
    <p:cSldViewPr snapToGrid="0">
      <p:cViewPr varScale="1">
        <p:scale>
          <a:sx n="59" d="100"/>
          <a:sy n="59" d="100"/>
        </p:scale>
        <p:origin x="150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008BAB-1FAA-4C51-BD29-410D68BF6855}" type="datetimeFigureOut">
              <a:rPr lang="en-IN" smtClean="0"/>
              <a:t>30-11-2025</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0BAC9C-3A8B-406A-8B51-0815BC15EEB0}" type="slidenum">
              <a:rPr lang="en-IN" smtClean="0"/>
              <a:t>‹#›</a:t>
            </a:fld>
            <a:endParaRPr lang="en-IN"/>
          </a:p>
        </p:txBody>
      </p:sp>
    </p:spTree>
    <p:extLst>
      <p:ext uri="{BB962C8B-B14F-4D97-AF65-F5344CB8AC3E}">
        <p14:creationId xmlns:p14="http://schemas.microsoft.com/office/powerpoint/2010/main" val="2848522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0BAC9C-3A8B-406A-8B51-0815BC15EEB0}" type="slidenum">
              <a:rPr lang="en-IN" smtClean="0"/>
              <a:t>1</a:t>
            </a:fld>
            <a:endParaRPr lang="en-IN"/>
          </a:p>
        </p:txBody>
      </p:sp>
    </p:spTree>
    <p:extLst>
      <p:ext uri="{BB962C8B-B14F-4D97-AF65-F5344CB8AC3E}">
        <p14:creationId xmlns:p14="http://schemas.microsoft.com/office/powerpoint/2010/main" val="2585047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AU"/>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C0BAC9C-3A8B-406A-8B51-0815BC15EEB0}" type="slidenum">
              <a:rPr lang="en-IN" smtClean="0"/>
              <a:t>2</a:t>
            </a:fld>
            <a:endParaRPr lang="en-IN"/>
          </a:p>
        </p:txBody>
      </p:sp>
    </p:spTree>
    <p:extLst>
      <p:ext uri="{BB962C8B-B14F-4D97-AF65-F5344CB8AC3E}">
        <p14:creationId xmlns:p14="http://schemas.microsoft.com/office/powerpoint/2010/main" val="3489335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CFCE8DB-15B4-4582-87ED-263EA6A4435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2424392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FCE8DB-15B4-4582-87ED-263EA6A4435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115896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CFCE8DB-15B4-4582-87ED-263EA6A4435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1089129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CFCE8DB-15B4-4582-87ED-263EA6A44355}" type="datetimeFigureOut">
              <a:rPr lang="en-IN" smtClean="0"/>
              <a:t>30-11-2025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1675796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CFCE8DB-15B4-4582-87ED-263EA6A44355}" type="datetimeFigureOut">
              <a:rPr lang="en-IN" smtClean="0"/>
              <a:t>30-11-2025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3610364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CFCE8DB-15B4-4582-87ED-263EA6A44355}" type="datetimeFigureOut">
              <a:rPr lang="en-IN" smtClean="0"/>
              <a:t>30-11-2025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1287799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FCE8DB-15B4-4582-87ED-263EA6A44355}" type="datetimeFigureOut">
              <a:rPr lang="en-IN" smtClean="0"/>
              <a:t>30-11-2025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1646196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ACFCE8DB-15B4-4582-87ED-263EA6A44355}" type="datetimeFigureOut">
              <a:rPr lang="en-IN" smtClean="0"/>
              <a:t>30-11-2025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3899569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ACFCE8DB-15B4-4582-87ED-263EA6A44355}" type="datetimeFigureOut">
              <a:rPr lang="en-IN" smtClean="0"/>
              <a:t>30-11-2025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2871649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FCE8DB-15B4-4582-87ED-263EA6A4435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722476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FCE8DB-15B4-4582-87ED-263EA6A44355}" type="datetimeFigureOut">
              <a:rPr lang="en-IN" smtClean="0"/>
              <a:t>30-11-2025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39BE235-CB84-46C4-99A6-506EFA448E3D}" type="slidenum">
              <a:rPr lang="en-IN" smtClean="0"/>
              <a:t>‹#›</a:t>
            </a:fld>
            <a:endParaRPr lang="en-IN"/>
          </a:p>
        </p:txBody>
      </p:sp>
    </p:spTree>
    <p:extLst>
      <p:ext uri="{BB962C8B-B14F-4D97-AF65-F5344CB8AC3E}">
        <p14:creationId xmlns:p14="http://schemas.microsoft.com/office/powerpoint/2010/main" val="1591138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ACFCE8DB-15B4-4582-87ED-263EA6A44355}" type="datetimeFigureOut">
              <a:rPr lang="en-IN" smtClean="0"/>
              <a:t>30-11-2025</a:t>
            </a:fld>
            <a:endParaRPr lang="en-IN"/>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C39BE235-CB84-46C4-99A6-506EFA448E3D}" type="slidenum">
              <a:rPr lang="en-IN" smtClean="0"/>
              <a:t>‹#›</a:t>
            </a:fld>
            <a:endParaRPr lang="en-IN"/>
          </a:p>
        </p:txBody>
      </p:sp>
    </p:spTree>
    <p:extLst>
      <p:ext uri="{BB962C8B-B14F-4D97-AF65-F5344CB8AC3E}">
        <p14:creationId xmlns:p14="http://schemas.microsoft.com/office/powerpoint/2010/main" val="603396108"/>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unilever.com/sustainability/plastics/" TargetMode="External"/><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7E244F-7916-AFED-9F49-1616ACA670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3051" y="0"/>
            <a:ext cx="4415498" cy="2198075"/>
          </a:xfrm>
          <a:prstGeom prst="rect">
            <a:avLst/>
          </a:prstGeom>
        </p:spPr>
      </p:pic>
      <p:sp>
        <p:nvSpPr>
          <p:cNvPr id="4" name="TextBox 3">
            <a:extLst>
              <a:ext uri="{FF2B5EF4-FFF2-40B4-BE49-F238E27FC236}">
                <a16:creationId xmlns:a16="http://schemas.microsoft.com/office/drawing/2014/main" id="{B6993DC9-BF22-7FBC-1DB1-61598DBE8C02}"/>
              </a:ext>
            </a:extLst>
          </p:cNvPr>
          <p:cNvSpPr txBox="1"/>
          <p:nvPr/>
        </p:nvSpPr>
        <p:spPr>
          <a:xfrm>
            <a:off x="1696915" y="2043744"/>
            <a:ext cx="9407770" cy="7614585"/>
          </a:xfrm>
          <a:prstGeom prst="rect">
            <a:avLst/>
          </a:prstGeom>
          <a:noFill/>
        </p:spPr>
        <p:txBody>
          <a:bodyPr wrap="square">
            <a:spAutoFit/>
          </a:bodyPr>
          <a:lstStyle/>
          <a:p>
            <a:pPr algn="ctr">
              <a:lnSpc>
                <a:spcPct val="150000"/>
              </a:lnSpc>
              <a:spcBef>
                <a:spcPts val="1200"/>
              </a:spcBef>
              <a:spcAft>
                <a:spcPts val="1200"/>
              </a:spcAft>
              <a:buNone/>
            </a:pPr>
            <a:r>
              <a:rPr lang="en-GB"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Programme: Master of Business Administration</a:t>
            </a:r>
            <a:endParaRPr lang="en-IN" sz="28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Marketing Management</a:t>
            </a:r>
            <a:endParaRPr lang="en-IN" sz="28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code: LCMB7024</a:t>
            </a:r>
            <a:endParaRPr lang="en-IN" sz="28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Marketing Environment Analysis</a:t>
            </a:r>
            <a:endParaRPr lang="en-IN" sz="28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Lecturer Name:</a:t>
            </a:r>
            <a:r>
              <a:rPr lang="en-GB" sz="40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Dr Jayalakshmi Gopalkrishnan </a:t>
            </a:r>
            <a:endParaRPr lang="en-IN"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Bef>
                <a:spcPts val="1200"/>
              </a:spcBef>
              <a:spcAft>
                <a:spcPts val="1200"/>
              </a:spcAft>
              <a:buNone/>
            </a:pPr>
            <a:r>
              <a:rPr lang="en-GB"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Name: Kalani Sanjana </a:t>
            </a:r>
            <a:r>
              <a:rPr lang="en-GB" sz="2800" b="1" dirty="0" err="1">
                <a:solidFill>
                  <a:srgbClr val="000000"/>
                </a:solidFill>
                <a:latin typeface="Arial" panose="020B0604020202020204" pitchFamily="34" charset="0"/>
                <a:ea typeface="Calibri" panose="020F0502020204030204" pitchFamily="34" charset="0"/>
                <a:cs typeface="Arial" panose="020B0604020202020204" pitchFamily="34" charset="0"/>
              </a:rPr>
              <a:t>B</a:t>
            </a:r>
            <a:r>
              <a:rPr lang="en-GB" sz="2800" b="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ipinkumar</a:t>
            </a:r>
            <a:endParaRPr lang="en-IN" sz="2800" dirty="0">
              <a:solidFill>
                <a:srgbClr val="000000"/>
              </a:solidFill>
              <a:effectLst/>
              <a:latin typeface="Arial" panose="020B0604020202020204" pitchFamily="34" charset="0"/>
              <a:ea typeface="Calibri" panose="020F0502020204030204" pitchFamily="34" charset="0"/>
              <a:cs typeface="Mangal" panose="02040503050203030202" pitchFamily="18" charset="0"/>
            </a:endParaRPr>
          </a:p>
          <a:p>
            <a:pPr algn="ctr">
              <a:lnSpc>
                <a:spcPct val="150000"/>
              </a:lnSpc>
              <a:spcBef>
                <a:spcPts val="1200"/>
              </a:spcBef>
              <a:spcAft>
                <a:spcPts val="1200"/>
              </a:spcAft>
              <a:buNone/>
            </a:pPr>
            <a:r>
              <a:rPr lang="en-GB"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Id: 2422384</a:t>
            </a:r>
          </a:p>
          <a:p>
            <a:pPr algn="ctr">
              <a:lnSpc>
                <a:spcPct val="150000"/>
              </a:lnSpc>
              <a:spcBef>
                <a:spcPts val="1200"/>
              </a:spcBef>
              <a:spcAft>
                <a:spcPts val="1200"/>
              </a:spcAft>
              <a:buNone/>
            </a:pPr>
            <a:r>
              <a:rPr lang="en-GB" sz="2800" b="1" dirty="0">
                <a:solidFill>
                  <a:srgbClr val="000000"/>
                </a:solidFill>
                <a:latin typeface="Arial" panose="020B0604020202020204" pitchFamily="34" charset="0"/>
                <a:ea typeface="Calibri" panose="020F0502020204030204" pitchFamily="34" charset="0"/>
                <a:cs typeface="Arial" panose="020B0604020202020204" pitchFamily="34" charset="0"/>
              </a:rPr>
              <a:t>Term:01</a:t>
            </a:r>
          </a:p>
        </p:txBody>
      </p:sp>
    </p:spTree>
    <p:extLst>
      <p:ext uri="{BB962C8B-B14F-4D97-AF65-F5344CB8AC3E}">
        <p14:creationId xmlns:p14="http://schemas.microsoft.com/office/powerpoint/2010/main" val="3071178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8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A29A3-C7F6-2620-21AF-927FD8B27E2A}"/>
              </a:ext>
            </a:extLst>
          </p:cNvPr>
          <p:cNvSpPr>
            <a:spLocks noGrp="1"/>
          </p:cNvSpPr>
          <p:nvPr>
            <p:ph type="ctrTitle"/>
          </p:nvPr>
        </p:nvSpPr>
        <p:spPr>
          <a:xfrm>
            <a:off x="377371" y="326338"/>
            <a:ext cx="11713029" cy="731912"/>
          </a:xfrm>
          <a:solidFill>
            <a:schemeClr val="accent6">
              <a:lumMod val="60000"/>
              <a:lumOff val="40000"/>
            </a:schemeClr>
          </a:solidFill>
        </p:spPr>
        <p:txBody>
          <a:bodyPr>
            <a:noAutofit/>
          </a:bodyPr>
          <a:lstStyle/>
          <a:p>
            <a:pPr>
              <a:lnSpc>
                <a:spcPct val="100000"/>
              </a:lnSpc>
              <a:spcBef>
                <a:spcPts val="0"/>
              </a:spcBef>
            </a:pPr>
            <a:r>
              <a:rPr lang="en-GB" sz="3600" b="1" dirty="0">
                <a:latin typeface="Arial" panose="020B0604020202020204" pitchFamily="34" charset="0"/>
                <a:cs typeface="Arial" panose="020B0604020202020204" pitchFamily="34" charset="0"/>
              </a:rPr>
              <a:t>PureGlow by Unilever -Where Beauty Grows Back</a:t>
            </a:r>
            <a:endParaRPr lang="en-IN" sz="1400" b="1" i="1" kern="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9" name="TextBox 18">
            <a:extLst>
              <a:ext uri="{FF2B5EF4-FFF2-40B4-BE49-F238E27FC236}">
                <a16:creationId xmlns:a16="http://schemas.microsoft.com/office/drawing/2014/main" id="{EF928E41-DB63-8E75-F574-1706ABA82BCC}"/>
              </a:ext>
            </a:extLst>
          </p:cNvPr>
          <p:cNvSpPr txBox="1"/>
          <p:nvPr/>
        </p:nvSpPr>
        <p:spPr>
          <a:xfrm>
            <a:off x="137403" y="1375704"/>
            <a:ext cx="4413695" cy="3693319"/>
          </a:xfrm>
          <a:prstGeom prst="rect">
            <a:avLst/>
          </a:prstGeom>
          <a:noFill/>
        </p:spPr>
        <p:txBody>
          <a:bodyPr wrap="square" rtlCol="0">
            <a:spAutoFit/>
          </a:bodyPr>
          <a:lstStyle/>
          <a:p>
            <a:pPr algn="just"/>
            <a:r>
              <a:rPr lang="en-GB" b="1" i="1" dirty="0">
                <a:latin typeface="Arial" panose="020B0604020202020204" pitchFamily="34" charset="0"/>
                <a:cs typeface="Arial" panose="020B0604020202020204" pitchFamily="34" charset="0"/>
              </a:rPr>
              <a:t>Brand Overview</a:t>
            </a:r>
            <a:endParaRPr lang="en-AU" b="1" i="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PureGlow is a new skincare line created by Unilever that links beauty care to action on the environment. </a:t>
            </a:r>
            <a:r>
              <a:rPr lang="en-GB" b="1" i="1" dirty="0">
                <a:latin typeface="Arial" panose="020B0604020202020204" pitchFamily="34" charset="0"/>
                <a:cs typeface="Arial" panose="020B0604020202020204" pitchFamily="34" charset="0"/>
              </a:rPr>
              <a:t>“Plant and Glow”</a:t>
            </a:r>
            <a:r>
              <a:rPr lang="en-GB" dirty="0">
                <a:latin typeface="Arial" panose="020B0604020202020204" pitchFamily="34" charset="0"/>
                <a:cs typeface="Arial" panose="020B0604020202020204" pitchFamily="34" charset="0"/>
              </a:rPr>
              <a:t> is a new sustainable packaging concept introduced by the brand, where the packaging can be planted after usage. Every skincare item is packaged in biodegradable packaging with real plant seeds, which grow into herbs and flowers when planted. Every product has a QR code that provides customers with instructions (Wan and Jiang, 2025).</a:t>
            </a:r>
            <a:endParaRPr lang="en-AU"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7C7DA82-9318-A72C-ED3B-F962DF87BB84}"/>
              </a:ext>
            </a:extLst>
          </p:cNvPr>
          <p:cNvSpPr txBox="1"/>
          <p:nvPr/>
        </p:nvSpPr>
        <p:spPr>
          <a:xfrm>
            <a:off x="8623758" y="1346064"/>
            <a:ext cx="3962400" cy="2831544"/>
          </a:xfrm>
          <a:prstGeom prst="rect">
            <a:avLst/>
          </a:prstGeom>
          <a:noFill/>
        </p:spPr>
        <p:txBody>
          <a:bodyPr wrap="square" rtlCol="0">
            <a:spAutoFit/>
          </a:bodyPr>
          <a:lstStyle/>
          <a:p>
            <a:pPr algn="just"/>
            <a:r>
              <a:rPr lang="en-GB" b="1" i="1" dirty="0">
                <a:latin typeface="Arial" panose="020B0604020202020204" pitchFamily="34" charset="0"/>
                <a:cs typeface="Arial" panose="020B0604020202020204" pitchFamily="34" charset="0"/>
              </a:rPr>
              <a:t>Brand Promise</a:t>
            </a:r>
            <a:endParaRPr lang="en-AU" b="1" i="1"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The vision of PureGlow is to transform skincare by being an eco-innovative and socially responsible company. Consumers can become even healthier and improve the safety of the environment by buying PureGlow products. The brand demonstrates that contemporary beauty can be sustainable, intelligent and soulful. The brand transforms waste into life through its vision, one plant at a time.</a:t>
            </a:r>
            <a:endParaRPr lang="en-IN" sz="16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E5B73FF4-56A0-6D5A-D56C-12937AD21F05}"/>
              </a:ext>
            </a:extLst>
          </p:cNvPr>
          <p:cNvSpPr txBox="1"/>
          <p:nvPr/>
        </p:nvSpPr>
        <p:spPr>
          <a:xfrm>
            <a:off x="4659618" y="4393052"/>
            <a:ext cx="3916853" cy="1200329"/>
          </a:xfrm>
          <a:prstGeom prst="rect">
            <a:avLst/>
          </a:prstGeom>
          <a:noFill/>
        </p:spPr>
        <p:txBody>
          <a:bodyPr wrap="square" rtlCol="0">
            <a:spAutoFit/>
          </a:bodyPr>
          <a:lstStyle/>
          <a:p>
            <a:r>
              <a:rPr lang="en-GB" b="1" i="1" dirty="0">
                <a:latin typeface="Arial" panose="020B0604020202020204" pitchFamily="34" charset="0"/>
                <a:cs typeface="Arial" panose="020B0604020202020204" pitchFamily="34" charset="0"/>
              </a:rPr>
              <a:t>Marketing Tagline:</a:t>
            </a:r>
            <a:r>
              <a:rPr lang="en-GB" dirty="0">
                <a:latin typeface="Arial" panose="020B0604020202020204" pitchFamily="34" charset="0"/>
                <a:cs typeface="Arial" panose="020B0604020202020204" pitchFamily="34" charset="0"/>
              </a:rPr>
              <a:t> “Plant Your Beauty - Let It Grow!”</a:t>
            </a:r>
            <a:endParaRPr lang="en-AU"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Campaign Hashtags:</a:t>
            </a:r>
            <a:r>
              <a:rPr lang="en-GB" dirty="0">
                <a:latin typeface="Arial" panose="020B0604020202020204" pitchFamily="34" charset="0"/>
                <a:cs typeface="Arial" panose="020B0604020202020204" pitchFamily="34" charset="0"/>
              </a:rPr>
              <a:t> #GlowAndGrow #PlantYourBeauty</a:t>
            </a:r>
            <a:endParaRPr lang="en-AU"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522CDD8-B2D6-8FD5-D176-C0D7BBEA2B22}"/>
              </a:ext>
            </a:extLst>
          </p:cNvPr>
          <p:cNvSpPr txBox="1"/>
          <p:nvPr/>
        </p:nvSpPr>
        <p:spPr>
          <a:xfrm>
            <a:off x="4674860" y="5609784"/>
            <a:ext cx="3962400" cy="1354217"/>
          </a:xfrm>
          <a:prstGeom prst="rect">
            <a:avLst/>
          </a:prstGeom>
          <a:noFill/>
        </p:spPr>
        <p:txBody>
          <a:bodyPr wrap="square" rtlCol="0">
            <a:spAutoFit/>
          </a:bodyPr>
          <a:lstStyle/>
          <a:p>
            <a:pPr algn="just"/>
            <a:r>
              <a:rPr lang="en-GB" b="1" i="1" dirty="0">
                <a:latin typeface="Arial" panose="020B0604020202020204" pitchFamily="34" charset="0"/>
                <a:cs typeface="Arial" panose="020B0604020202020204" pitchFamily="34" charset="0"/>
              </a:rPr>
              <a:t>Target Market</a:t>
            </a:r>
            <a:endParaRPr lang="en-AU" b="1" i="1"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PureGlow focuses on tech enthusiasts and eco-conscious people, particularly Millennials and Gen Z, who are both innovative and sustainable.</a:t>
            </a:r>
            <a:endParaRPr lang="en-AU"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947AC27-C3B2-5501-E185-3D93468F31B7}"/>
              </a:ext>
            </a:extLst>
          </p:cNvPr>
          <p:cNvSpPr txBox="1"/>
          <p:nvPr/>
        </p:nvSpPr>
        <p:spPr>
          <a:xfrm>
            <a:off x="271845" y="7186750"/>
            <a:ext cx="4153140" cy="2339102"/>
          </a:xfrm>
          <a:prstGeom prst="rect">
            <a:avLst/>
          </a:prstGeom>
          <a:noFill/>
        </p:spPr>
        <p:txBody>
          <a:bodyPr wrap="square" rtlCol="0">
            <a:spAutoFit/>
          </a:bodyPr>
          <a:lstStyle/>
          <a:p>
            <a:pPr algn="just"/>
            <a:r>
              <a:rPr lang="en-GB" b="1" i="1" dirty="0">
                <a:latin typeface="Arial" panose="020B0604020202020204" pitchFamily="34" charset="0"/>
                <a:cs typeface="Arial" panose="020B0604020202020204" pitchFamily="34" charset="0"/>
              </a:rPr>
              <a:t>Sustainability Focus</a:t>
            </a:r>
            <a:endParaRPr lang="en-AU" b="1" i="1"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The programme aids Unilever's massive objective of eliminating plastic waste and circular packaging systems (</a:t>
            </a:r>
            <a:r>
              <a:rPr lang="en-AU" sz="1600" dirty="0">
                <a:latin typeface="Arial" panose="020B0604020202020204" pitchFamily="34" charset="0"/>
                <a:cs typeface="Arial" panose="020B0604020202020204" pitchFamily="34" charset="0"/>
              </a:rPr>
              <a:t>Unilever, 2025)</a:t>
            </a:r>
            <a:r>
              <a:rPr lang="en-GB" sz="1600" dirty="0">
                <a:latin typeface="Arial" panose="020B0604020202020204" pitchFamily="34" charset="0"/>
                <a:cs typeface="Arial" panose="020B0604020202020204" pitchFamily="34" charset="0"/>
              </a:rPr>
              <a:t>. PureGlow promotes conscious consumption through biodegradable materials and renewable ingredients as well as cruelty-free formulations and ensures high-quality products. </a:t>
            </a:r>
            <a:endParaRPr lang="en-AU"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256E797-BD8A-3C2B-FF65-B9EAC965C65F}"/>
              </a:ext>
            </a:extLst>
          </p:cNvPr>
          <p:cNvSpPr txBox="1"/>
          <p:nvPr/>
        </p:nvSpPr>
        <p:spPr>
          <a:xfrm>
            <a:off x="8702583" y="6325314"/>
            <a:ext cx="3987904" cy="3323987"/>
          </a:xfrm>
          <a:prstGeom prst="rect">
            <a:avLst/>
          </a:prstGeom>
          <a:noFill/>
        </p:spPr>
        <p:txBody>
          <a:bodyPr wrap="square" rtlCol="0">
            <a:spAutoFit/>
          </a:bodyPr>
          <a:lstStyle/>
          <a:p>
            <a:pPr algn="just"/>
            <a:r>
              <a:rPr lang="en-GB" b="1" i="1" dirty="0">
                <a:latin typeface="Arial" panose="020B0604020202020204" pitchFamily="34" charset="0"/>
                <a:cs typeface="Arial" panose="020B0604020202020204" pitchFamily="34" charset="0"/>
              </a:rPr>
              <a:t>Reference</a:t>
            </a:r>
            <a:endParaRPr lang="en-AU" b="1" i="1" dirty="0">
              <a:latin typeface="Arial" panose="020B0604020202020204" pitchFamily="34" charset="0"/>
              <a:cs typeface="Arial" panose="020B0604020202020204" pitchFamily="34" charset="0"/>
            </a:endParaRPr>
          </a:p>
          <a:p>
            <a:pPr algn="just"/>
            <a:r>
              <a:rPr lang="en-AU" sz="1600" dirty="0">
                <a:latin typeface="Arial" panose="020B0604020202020204" pitchFamily="34" charset="0"/>
                <a:cs typeface="Arial" panose="020B0604020202020204" pitchFamily="34" charset="0"/>
              </a:rPr>
              <a:t>Unilever. (2025) We're tackling plastic pollution through reduction, circulation and collaboration. [Online]. Available at: </a:t>
            </a:r>
            <a:r>
              <a:rPr lang="en-AU" sz="1600" u="sng" dirty="0">
                <a:latin typeface="Arial" panose="020B0604020202020204" pitchFamily="34" charset="0"/>
                <a:cs typeface="Arial" panose="020B0604020202020204" pitchFamily="34" charset="0"/>
                <a:hlinkClick r:id="rId3"/>
              </a:rPr>
              <a:t>https://www.unilever.com/sustainability/plastics/</a:t>
            </a:r>
            <a:r>
              <a:rPr lang="en-AU" sz="1600" dirty="0">
                <a:latin typeface="Arial" panose="020B0604020202020204" pitchFamily="34" charset="0"/>
                <a:cs typeface="Arial" panose="020B0604020202020204" pitchFamily="34" charset="0"/>
              </a:rPr>
              <a:t> [Accessed on: 13</a:t>
            </a:r>
            <a:r>
              <a:rPr lang="en-AU" sz="1600" baseline="30000" dirty="0">
                <a:latin typeface="Arial" panose="020B0604020202020204" pitchFamily="34" charset="0"/>
                <a:cs typeface="Arial" panose="020B0604020202020204" pitchFamily="34" charset="0"/>
              </a:rPr>
              <a:t>th</a:t>
            </a:r>
            <a:r>
              <a:rPr lang="en-AU" sz="1600" dirty="0">
                <a:latin typeface="Arial" panose="020B0604020202020204" pitchFamily="34" charset="0"/>
                <a:cs typeface="Arial" panose="020B0604020202020204" pitchFamily="34" charset="0"/>
              </a:rPr>
              <a:t> November 2025].</a:t>
            </a:r>
          </a:p>
          <a:p>
            <a:pPr algn="just"/>
            <a:r>
              <a:rPr lang="en-GB" sz="1600" dirty="0">
                <a:latin typeface="Arial" panose="020B0604020202020204" pitchFamily="34" charset="0"/>
                <a:cs typeface="Arial" panose="020B0604020202020204" pitchFamily="34" charset="0"/>
              </a:rPr>
              <a:t>Wan, P.K.F. and Jiang, S. (2025) Enabling a dynamic information flow in digital product passports during product use phase: A literature review and proposed framework. </a:t>
            </a:r>
            <a:r>
              <a:rPr lang="en-GB" sz="1600" i="1" dirty="0">
                <a:latin typeface="Arial" panose="020B0604020202020204" pitchFamily="34" charset="0"/>
                <a:cs typeface="Arial" panose="020B0604020202020204" pitchFamily="34" charset="0"/>
              </a:rPr>
              <a:t>Sustainable Production and Consumption</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54</a:t>
            </a:r>
            <a:r>
              <a:rPr lang="en-GB" sz="1600" dirty="0">
                <a:latin typeface="Arial" panose="020B0604020202020204" pitchFamily="34" charset="0"/>
                <a:cs typeface="Arial" panose="020B0604020202020204" pitchFamily="34" charset="0"/>
              </a:rPr>
              <a:t>, pp.362-374.</a:t>
            </a:r>
            <a:endParaRPr lang="en-AU" sz="1600" dirty="0">
              <a:latin typeface="Arial" panose="020B0604020202020204" pitchFamily="34" charset="0"/>
              <a:cs typeface="Arial" panose="020B0604020202020204" pitchFamily="34" charset="0"/>
            </a:endParaRPr>
          </a:p>
        </p:txBody>
      </p:sp>
      <p:pic>
        <p:nvPicPr>
          <p:cNvPr id="1026" name="Picture 2" descr="Biodegradable Packaging Made with Seed Paper, Green Design from Allianz -  World Brand Design Society">
            <a:extLst>
              <a:ext uri="{FF2B5EF4-FFF2-40B4-BE49-F238E27FC236}">
                <a16:creationId xmlns:a16="http://schemas.microsoft.com/office/drawing/2014/main" id="{00630B88-1472-2099-9CC4-A575DA5A12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59739" y="7092142"/>
            <a:ext cx="3987905" cy="23109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QR codes on cosmetics packaging: Engage, comply, convert">
            <a:extLst>
              <a:ext uri="{FF2B5EF4-FFF2-40B4-BE49-F238E27FC236}">
                <a16:creationId xmlns:a16="http://schemas.microsoft.com/office/drawing/2014/main" id="{4016ED67-B36A-DF57-D7F9-A400EDA393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06905" y="1281096"/>
            <a:ext cx="3916853" cy="304653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0DEB89F0-482C-60C5-7E21-EF495CBEA584}"/>
              </a:ext>
            </a:extLst>
          </p:cNvPr>
          <p:cNvPicPr>
            <a:picLocks noChangeAspect="1"/>
          </p:cNvPicPr>
          <p:nvPr/>
        </p:nvPicPr>
        <p:blipFill>
          <a:blip r:embed="rId6"/>
          <a:stretch>
            <a:fillRect/>
          </a:stretch>
        </p:blipFill>
        <p:spPr>
          <a:xfrm>
            <a:off x="8702583" y="4350855"/>
            <a:ext cx="3790620" cy="1851010"/>
          </a:xfrm>
          <a:prstGeom prst="rect">
            <a:avLst/>
          </a:prstGeom>
        </p:spPr>
      </p:pic>
      <p:pic>
        <p:nvPicPr>
          <p:cNvPr id="16" name="Picture 15">
            <a:extLst>
              <a:ext uri="{FF2B5EF4-FFF2-40B4-BE49-F238E27FC236}">
                <a16:creationId xmlns:a16="http://schemas.microsoft.com/office/drawing/2014/main" id="{46AF50D5-0D05-9CFD-34F0-DBAC0866CD15}"/>
              </a:ext>
            </a:extLst>
          </p:cNvPr>
          <p:cNvPicPr>
            <a:picLocks noChangeAspect="1"/>
          </p:cNvPicPr>
          <p:nvPr/>
        </p:nvPicPr>
        <p:blipFill>
          <a:blip r:embed="rId7"/>
          <a:stretch>
            <a:fillRect/>
          </a:stretch>
        </p:blipFill>
        <p:spPr>
          <a:xfrm>
            <a:off x="2469468" y="5169642"/>
            <a:ext cx="2081630" cy="2017108"/>
          </a:xfrm>
          <a:prstGeom prst="rect">
            <a:avLst/>
          </a:prstGeom>
        </p:spPr>
      </p:pic>
      <p:pic>
        <p:nvPicPr>
          <p:cNvPr id="18" name="Picture 17" descr="A group of hands holding a small plant&#10;&#10;AI-generated content may be incorrect.">
            <a:extLst>
              <a:ext uri="{FF2B5EF4-FFF2-40B4-BE49-F238E27FC236}">
                <a16:creationId xmlns:a16="http://schemas.microsoft.com/office/drawing/2014/main" id="{92983FC9-73D7-909C-C04D-755E5DEFF77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4558" y="5163630"/>
            <a:ext cx="2118798" cy="2023119"/>
          </a:xfrm>
          <a:prstGeom prst="rect">
            <a:avLst/>
          </a:prstGeom>
        </p:spPr>
      </p:pic>
    </p:spTree>
    <p:extLst>
      <p:ext uri="{BB962C8B-B14F-4D97-AF65-F5344CB8AC3E}">
        <p14:creationId xmlns:p14="http://schemas.microsoft.com/office/powerpoint/2010/main" val="537088452"/>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30</TotalTime>
  <Words>372</Words>
  <Application>Microsoft Office PowerPoint</Application>
  <PresentationFormat>A3 Paper (297x420 mm)</PresentationFormat>
  <Paragraphs>24</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2013 - 2022 Theme</vt:lpstr>
      <vt:lpstr>PowerPoint Presentation</vt:lpstr>
      <vt:lpstr>PureGlow by Unilever -Where Beauty Grows 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Sakshi Kalani</dc:creator>
  <cp:lastModifiedBy>Sakshi Kalani</cp:lastModifiedBy>
  <cp:revision>2</cp:revision>
  <dcterms:created xsi:type="dcterms:W3CDTF">2025-01-17T09:47:39Z</dcterms:created>
  <dcterms:modified xsi:type="dcterms:W3CDTF">2025-11-30T11:57:15Z</dcterms:modified>
</cp:coreProperties>
</file>