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9" r:id="rId1"/>
  </p:sldMasterIdLst>
  <p:sldIdLst>
    <p:sldId id="256" r:id="rId2"/>
    <p:sldId id="260" r:id="rId3"/>
    <p:sldId id="257" r:id="rId4"/>
    <p:sldId id="258" r:id="rId5"/>
    <p:sldId id="268" r:id="rId6"/>
    <p:sldId id="259" r:id="rId7"/>
    <p:sldId id="261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23" autoAdjust="0"/>
    <p:restoredTop sz="94249" autoAdjust="0"/>
  </p:normalViewPr>
  <p:slideViewPr>
    <p:cSldViewPr snapToGrid="0">
      <p:cViewPr varScale="1">
        <p:scale>
          <a:sx n="67" d="100"/>
          <a:sy n="67" d="100"/>
        </p:scale>
        <p:origin x="84" y="84"/>
      </p:cViewPr>
      <p:guideLst/>
    </p:cSldViewPr>
  </p:slideViewPr>
  <p:outlineViewPr>
    <p:cViewPr>
      <p:scale>
        <a:sx n="33" d="100"/>
        <a:sy n="33" d="100"/>
      </p:scale>
      <p:origin x="0" y="-27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2A501-4C6B-47BE-82A9-2E9078C79F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914382-6919-498B-B99A-54AFDFF86A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8F858E-EB37-4823-8E7B-0969F3124E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89509-A949-42D0-9AB9-35EB1B30FB29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3F881A-046F-4DB4-AF90-DE4C8A1642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5AD04-F255-414B-99A3-4D9ABDC785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4A857-FC57-4046-B99A-F6210AC09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21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057FB-A79A-452B-940A-CD5C6DA72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32D99-4814-40B3-9F27-B5A56F1094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EA97F-0F1E-4A78-87E9-1C26B8B4AE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89509-A949-42D0-9AB9-35EB1B30FB29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6E48D9-0D1D-466A-BAE6-532BE3112F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F12FDA-71B2-4F8F-A189-5698573B9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4A857-FC57-4046-B99A-F6210AC09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922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F56B3-87E1-4B72-87EF-5133DA78A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C803C2-D0F0-4164-9200-54A33523D8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176C93-5DA1-45DF-8325-E912A44BF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89509-A949-42D0-9AB9-35EB1B30FB29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6F9A81-F145-474A-9BA3-3834C6D3C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D27B40-C8CD-4BD6-8BEB-C62175E30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4A857-FC57-4046-B99A-F6210AC09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440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3461F-63D0-4967-B9FE-96CB09380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7110D1-09E5-4246-BB81-FE08C71D1E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E88270-2EC1-44D1-B5F8-7616DC2FBA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C7577F-6D3E-4442-806E-C0FAACC41F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89509-A949-42D0-9AB9-35EB1B30FB29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E40A3A-B0E7-45EC-AA0A-21BAABFE3E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B2E0B1-B8FC-41DC-90FD-B4DC92AC4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4A857-FC57-4046-B99A-F6210AC09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716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A8CA2-AA72-4830-AF0A-C81452292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209B05-0638-44A2-908A-7496F2CF6F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61DB33-925F-4BC3-94BE-21764D611E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A2C297-4CAB-41A0-B0DB-6BD7B3577F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E4CB99-2B3B-4DAB-B400-E2E0806F9A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7F6E9D-DE32-44BF-8E54-0849F3F30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89509-A949-42D0-9AB9-35EB1B30FB29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D7BF63-C5F0-414C-A1FE-CAE98AB2A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0F38B4D-1981-425E-AB33-5ACB91219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4A857-FC57-4046-B99A-F6210AC09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634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FF679-9ABB-40B8-BC81-174D81F49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64996-0D33-43DC-9875-0A5C64489C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89509-A949-42D0-9AB9-35EB1B30FB29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07DA35-058A-47B3-9118-8CC9F650D9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BFA868-1120-4FB3-B629-D3D37D649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4A857-FC57-4046-B99A-F6210AC09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4463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3CB63A-3122-4C6E-9079-C46FDCFB8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89509-A949-42D0-9AB9-35EB1B30FB29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072F13-A61D-423D-82C3-F11A3DF62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1C7437-B9E0-42C2-88CA-1E23EF3681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4A857-FC57-4046-B99A-F6210AC09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3371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EC477-FDB4-41D8-8D70-327A6BB0D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F90C89-FFC1-4E57-985F-CB84864B3E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790EA0-1F16-4A1B-9EAA-554CAAA25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CF3BF-2B9D-443E-B366-2DE0DCC607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89509-A949-42D0-9AB9-35EB1B30FB29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DFB337-9D57-4B94-BFF9-E8F0CFDB8A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806568-F350-4DB5-9E97-5752B3D30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4A857-FC57-4046-B99A-F6210AC09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193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488D2-4271-46BE-8CB3-24E446FAB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6AAFC55-F6C6-45F2-9DE8-475A32B88E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47045E-F008-48C2-AC2E-FD624AB4D1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011E70-F82F-4622-8C82-887CFF4762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89509-A949-42D0-9AB9-35EB1B30FB29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A2945D-85B3-4A22-B3DB-5143BD241C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662B08-BB08-47E1-930E-96C227F8A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4A857-FC57-4046-B99A-F6210AC09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875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2078C-5E06-445E-AAAC-BC21B9EED2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7F2150-9D5F-4628-B12F-68E6FFC91F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ADBDD5-7E4F-49D7-B366-7F63FB5808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89509-A949-42D0-9AB9-35EB1B30FB29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B60294-9C77-468C-8A8D-2CFF73DFE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C11B13-4627-4B83-A533-431E36BEA7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4A857-FC57-4046-B99A-F6210AC09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546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8F6666-C4AC-4283-B9A6-DDF0DF895DA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A5D8B9-9F96-4398-9D92-DE97BDFC40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14276-6F53-4808-BA9B-4D548F4576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89509-A949-42D0-9AB9-35EB1B30FB29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4E94A-FF25-4B6B-9D5B-4C1782610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6DFAE9-2312-486F-A179-2E5A63A61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4A857-FC57-4046-B99A-F6210AC09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245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9F4BC5-448A-4C74-8E2F-C46F85A6D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8A612-BE10-4979-9E67-BACE5BFC69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C65FBC-3C7F-4713-B220-7019A10D4D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989509-A949-42D0-9AB9-35EB1B30FB29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1A7D9A-1902-4326-A215-0720AD02A2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5BF13C-94F9-4553-A045-2A7CB105FF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84A857-FC57-4046-B99A-F6210AC09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537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0" r:id="rId1"/>
    <p:sldLayoutId id="2147483901" r:id="rId2"/>
    <p:sldLayoutId id="2147483902" r:id="rId3"/>
    <p:sldLayoutId id="2147483903" r:id="rId4"/>
    <p:sldLayoutId id="2147483904" r:id="rId5"/>
    <p:sldLayoutId id="2147483905" r:id="rId6"/>
    <p:sldLayoutId id="2147483906" r:id="rId7"/>
    <p:sldLayoutId id="2147483907" r:id="rId8"/>
    <p:sldLayoutId id="2147483908" r:id="rId9"/>
    <p:sldLayoutId id="2147483909" r:id="rId10"/>
    <p:sldLayoutId id="214748391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joannegriffiththomastrinityuni@gmail.com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2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F2049-1F7E-4AE3-A0F4-AC1254D7BC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1068692"/>
            <a:ext cx="11052312" cy="4307148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Joanne Griffith Thomas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joannegriffiththomastrinityuni@gmail.com</a:t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@twitter:joanne221285</a:t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Callaboration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for </a:t>
            </a:r>
            <a:r>
              <a:rPr lang="en-GB" sz="2800">
                <a:latin typeface="Times New Roman" panose="02020603050405020304" pitchFamily="18" charset="0"/>
                <a:cs typeface="Times New Roman" panose="02020603050405020304" pitchFamily="18" charset="0"/>
              </a:rPr>
              <a:t>Global Citizenship</a:t>
            </a:r>
            <a:br>
              <a:rPr lang="en-GB" sz="28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>
                <a:latin typeface="Times New Roman" panose="02020603050405020304" pitchFamily="18" charset="0"/>
                <a:cs typeface="Times New Roman" panose="02020603050405020304" pitchFamily="18" charset="0"/>
              </a:rPr>
              <a:t>BMSP4003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52875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7879E-4B38-48F3-B962-3ECEC6E46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10329671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 spc="100" dirty="0">
                <a:solidFill>
                  <a:schemeClr val="tx1"/>
                </a:solidFill>
              </a:rPr>
              <a:t>AGENDA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7A0208-1390-482A-A3B6-09AE110BC0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24129" y="1342417"/>
            <a:ext cx="10329671" cy="5515583"/>
          </a:xfrm>
        </p:spPr>
        <p:txBody>
          <a:bodyPr vert="horz" lIns="45720" tIns="45720" rIns="45720" bIns="45720" rtlCol="0">
            <a:normAutofit fontScale="85000" lnSpcReduction="20000"/>
          </a:bodyPr>
          <a:lstStyle/>
          <a:p>
            <a:pPr>
              <a:lnSpc>
                <a:spcPct val="90000"/>
              </a:lnSpc>
              <a:buClr>
                <a:schemeClr val="bg1"/>
              </a:buClr>
            </a:pPr>
            <a:endParaRPr lang="en-US" sz="3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Char char="v"/>
            </a:pPr>
            <a:endParaRPr lang="en-US" sz="3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Name and Title</a:t>
            </a:r>
          </a:p>
          <a:p>
            <a:pPr marL="285750" indent="-28575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Agenda</a:t>
            </a:r>
          </a:p>
          <a:p>
            <a:pPr marL="285750" indent="-28575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marL="285750" indent="-28575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do spice do?</a:t>
            </a:r>
          </a:p>
          <a:p>
            <a:pPr marL="285750" indent="-28575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do spice do?</a:t>
            </a:r>
          </a:p>
          <a:p>
            <a:pPr marL="285750" indent="-28575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their core achievement?</a:t>
            </a:r>
          </a:p>
          <a:p>
            <a:pPr marL="285750" indent="-28575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Evidence</a:t>
            </a:r>
          </a:p>
          <a:p>
            <a:pPr marL="285750" indent="-285750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sz="3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ontribution to the community</a:t>
            </a:r>
          </a:p>
          <a:p>
            <a:pPr marL="285750" indent="-285750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Referencing</a:t>
            </a:r>
            <a:endParaRPr lang="en-US" sz="3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Char char="v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Char char="v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Char char="v"/>
            </a:pP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1419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B36EA6E-0F56-4C69-88B9-7B6166FC22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701039"/>
            <a:ext cx="5455921" cy="545592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DE7879E-4B38-48F3-B962-3ECEC6E46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-48769"/>
            <a:ext cx="3779085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b="1" spc="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7A0208-1390-482A-A3B6-09AE110BC0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55299" y="330740"/>
            <a:ext cx="5740702" cy="6750996"/>
          </a:xfrm>
        </p:spPr>
        <p:txBody>
          <a:bodyPr vert="horz" lIns="45720" tIns="45720" rIns="45720" bIns="45720" rtlCol="0">
            <a:normAutofit fontScale="32500" lnSpcReduction="20000"/>
          </a:bodyPr>
          <a:lstStyle/>
          <a:p>
            <a:pPr marL="285750" indent="-285750">
              <a:lnSpc>
                <a:spcPct val="9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FFFFFF"/>
              </a:solidFill>
            </a:endParaRPr>
          </a:p>
          <a:p>
            <a:pPr marL="285750" indent="-285750">
              <a:lnSpc>
                <a:spcPct val="9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FFFFFF"/>
              </a:solidFill>
            </a:endParaRPr>
          </a:p>
          <a:p>
            <a:pPr marL="285750" indent="-285750">
              <a:lnSpc>
                <a:spcPct val="9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sz="3200" dirty="0">
              <a:solidFill>
                <a:schemeClr val="tx1"/>
              </a:solidFill>
            </a:endParaRPr>
          </a:p>
          <a:p>
            <a:pPr marL="285750" indent="-285750">
              <a:lnSpc>
                <a:spcPct val="9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sz="3200" dirty="0">
              <a:solidFill>
                <a:schemeClr val="tx1"/>
              </a:solidFill>
            </a:endParaRPr>
          </a:p>
          <a:p>
            <a:pPr marL="285750" indent="-285750">
              <a:lnSpc>
                <a:spcPct val="9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sz="3200" dirty="0">
              <a:solidFill>
                <a:schemeClr val="tx1"/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8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8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Spice were  founded in 2008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8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8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Work alongside schools, health boards</a:t>
            </a:r>
          </a:p>
          <a:p>
            <a:pPr>
              <a:lnSpc>
                <a:spcPct val="90000"/>
              </a:lnSpc>
            </a:pPr>
            <a:r>
              <a:rPr lang="en-US" sz="8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Care providers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8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8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With the aim to bring communities together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8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8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Spice Cover 6 regions in the UK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8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8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Over 300 organizations are on board so far</a:t>
            </a:r>
          </a:p>
          <a:p>
            <a:pPr marL="285750" indent="-285750">
              <a:lnSpc>
                <a:spcPct val="9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sz="4200" dirty="0">
              <a:solidFill>
                <a:srgbClr val="FFFFFF"/>
              </a:solidFill>
            </a:endParaRPr>
          </a:p>
          <a:p>
            <a:pPr marL="285750" indent="-285750">
              <a:lnSpc>
                <a:spcPct val="9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sz="4200" dirty="0">
              <a:solidFill>
                <a:srgbClr val="FFFFFF"/>
              </a:solidFill>
            </a:endParaRPr>
          </a:p>
          <a:p>
            <a:pPr marL="285750" indent="-285750">
              <a:lnSpc>
                <a:spcPct val="9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FFFFFF"/>
              </a:solidFill>
            </a:endParaRPr>
          </a:p>
          <a:p>
            <a:pPr marL="285750" indent="-285750">
              <a:lnSpc>
                <a:spcPct val="9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FFFFFF"/>
              </a:solidFill>
            </a:endParaRPr>
          </a:p>
          <a:p>
            <a:pPr marL="285750" indent="-285750">
              <a:lnSpc>
                <a:spcPct val="9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FFFFFF"/>
              </a:solidFill>
            </a:endParaRPr>
          </a:p>
          <a:p>
            <a:pPr marL="285750" indent="-285750">
              <a:lnSpc>
                <a:spcPct val="9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FFFFFF"/>
              </a:solidFill>
            </a:endParaRPr>
          </a:p>
          <a:p>
            <a:pPr marL="285750" indent="-285750">
              <a:lnSpc>
                <a:spcPct val="9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FFFFFF"/>
              </a:solidFill>
            </a:endParaRPr>
          </a:p>
          <a:p>
            <a:pPr marL="285750" indent="-285750">
              <a:lnSpc>
                <a:spcPct val="9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FFFFFF"/>
              </a:solidFill>
            </a:endParaRPr>
          </a:p>
          <a:p>
            <a:pPr marL="285750" indent="-285750">
              <a:lnSpc>
                <a:spcPct val="9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FFFFFF"/>
              </a:solidFill>
            </a:endParaRPr>
          </a:p>
          <a:p>
            <a:pPr marL="285750" indent="-285750">
              <a:lnSpc>
                <a:spcPct val="9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FFFFFF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4EC95E6-A80A-41A4-A2B6-D6FB1DD1092F}"/>
              </a:ext>
            </a:extLst>
          </p:cNvPr>
          <p:cNvSpPr/>
          <p:nvPr/>
        </p:nvSpPr>
        <p:spPr>
          <a:xfrm>
            <a:off x="10396062" y="5681960"/>
            <a:ext cx="886781" cy="24622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(Google.com)</a:t>
            </a:r>
          </a:p>
        </p:txBody>
      </p:sp>
    </p:spTree>
    <p:extLst>
      <p:ext uri="{BB962C8B-B14F-4D97-AF65-F5344CB8AC3E}">
        <p14:creationId xmlns:p14="http://schemas.microsoft.com/office/powerpoint/2010/main" val="2825616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7879E-4B38-48F3-B962-3ECEC6E46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10329671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b="1" spc="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do spice do?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7A0208-1390-482A-A3B6-09AE110BC0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7051" y="2156296"/>
            <a:ext cx="10329671" cy="4773168"/>
          </a:xfrm>
        </p:spPr>
        <p:txBody>
          <a:bodyPr vert="horz" lIns="45720" tIns="45720" rIns="45720" bIns="45720" rtlCol="0">
            <a:normAutofit fontScale="85000" lnSpcReduction="20000"/>
          </a:bodyPr>
          <a:lstStyle/>
          <a:p>
            <a:pPr marL="285750" indent="-285750">
              <a:lnSpc>
                <a:spcPct val="9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Time Credits given to groups or organizations</a:t>
            </a:r>
          </a:p>
          <a:p>
            <a:pPr marL="285750" indent="-28575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endParaRPr lang="en-US" sz="3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 hour of your time is an hour of a activity, a rugby game</a:t>
            </a:r>
          </a:p>
          <a:p>
            <a:pPr marL="285750" indent="-28575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endParaRPr lang="en-US" sz="3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time credit looks like the pictures above </a:t>
            </a:r>
          </a:p>
          <a:p>
            <a:pPr marL="285750" indent="-28575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endParaRPr lang="en-US" sz="3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Can be earned and spent all over the UK</a:t>
            </a:r>
          </a:p>
          <a:p>
            <a:pPr marL="285750" indent="-28575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London, Lancaster, Carmarthenshire, Cardiff, Blackpool, ……</a:t>
            </a:r>
          </a:p>
          <a:p>
            <a:pPr marL="285750" indent="-285750">
              <a:lnSpc>
                <a:spcPct val="9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5" name="Picture 4" descr="A picture containing text&#10;&#10;Description generated with high confidence">
            <a:extLst>
              <a:ext uri="{FF2B5EF4-FFF2-40B4-BE49-F238E27FC236}">
                <a16:creationId xmlns:a16="http://schemas.microsoft.com/office/drawing/2014/main" id="{E93A0E99-8A57-4C1E-AB5F-479211B082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0302" y="492136"/>
            <a:ext cx="1579076" cy="827054"/>
          </a:xfrm>
          <a:prstGeom prst="rect">
            <a:avLst/>
          </a:prstGeom>
        </p:spPr>
      </p:pic>
      <p:pic>
        <p:nvPicPr>
          <p:cNvPr id="7" name="Picture 6" descr="A close up of a logo&#10;&#10;Description generated with high confidence">
            <a:extLst>
              <a:ext uri="{FF2B5EF4-FFF2-40B4-BE49-F238E27FC236}">
                <a16:creationId xmlns:a16="http://schemas.microsoft.com/office/drawing/2014/main" id="{3ED192C1-D61A-469F-84A0-49143CB384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9644" y="513752"/>
            <a:ext cx="1764922" cy="871942"/>
          </a:xfrm>
          <a:prstGeom prst="rect">
            <a:avLst/>
          </a:prstGeom>
        </p:spPr>
      </p:pic>
      <p:pic>
        <p:nvPicPr>
          <p:cNvPr id="10" name="Picture 9" descr="A close up of a logo&#10;&#10;Description generated with high confidence">
            <a:extLst>
              <a:ext uri="{FF2B5EF4-FFF2-40B4-BE49-F238E27FC236}">
                <a16:creationId xmlns:a16="http://schemas.microsoft.com/office/drawing/2014/main" id="{08BD7185-AC7C-4D96-9A49-1610B75B78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8511" y="513752"/>
            <a:ext cx="1764922" cy="871942"/>
          </a:xfrm>
          <a:prstGeom prst="rect">
            <a:avLst/>
          </a:prstGeom>
        </p:spPr>
      </p:pic>
      <p:pic>
        <p:nvPicPr>
          <p:cNvPr id="14" name="Picture 13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57B8F5E2-5F60-4A79-820C-10E4CD5C82E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4566" y="1528672"/>
            <a:ext cx="1948867" cy="87194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CBDBB71-6937-4E9F-9610-953A3419C5DE}"/>
              </a:ext>
            </a:extLst>
          </p:cNvPr>
          <p:cNvSpPr/>
          <p:nvPr/>
        </p:nvSpPr>
        <p:spPr>
          <a:xfrm>
            <a:off x="10268945" y="1412270"/>
            <a:ext cx="13817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(Google.com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4017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7879E-4B38-48F3-B962-3ECEC6E46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10329671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b="1" spc="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do spice do?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7A0208-1390-482A-A3B6-09AE110BC0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24129" y="1826988"/>
            <a:ext cx="10329671" cy="6283341"/>
          </a:xfrm>
        </p:spPr>
        <p:txBody>
          <a:bodyPr vert="horz" lIns="45720" tIns="45720" rIns="45720" bIns="45720" rtlCol="0">
            <a:normAutofit/>
          </a:bodyPr>
          <a:lstStyle/>
          <a:p>
            <a:pPr marL="285750" indent="-28575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Can be used for rugby games, lc2 , castles </a:t>
            </a:r>
          </a:p>
          <a:p>
            <a:pPr marL="285750" indent="-28575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Courses and community champion training</a:t>
            </a:r>
          </a:p>
          <a:p>
            <a:pPr marL="285750" indent="-28575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Time credit banking</a:t>
            </a:r>
          </a:p>
          <a:p>
            <a:pPr marL="285750" indent="-28575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Became popular for human rights in 1986 by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dgar Cahn. 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 credits are sustainable?</a:t>
            </a:r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FFB40C9-B314-4728-BCF1-7880024240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3574" y="826324"/>
            <a:ext cx="1509713" cy="62865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69E220C-D1F8-4717-B8C2-48725BE4B8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5415" y="799865"/>
            <a:ext cx="1519239" cy="655110"/>
          </a:xfrm>
          <a:prstGeom prst="rect">
            <a:avLst/>
          </a:prstGeom>
        </p:spPr>
      </p:pic>
      <p:pic>
        <p:nvPicPr>
          <p:cNvPr id="16" name="Picture 15" descr="A castle like building&#10;&#10;Description generated with high confidence">
            <a:extLst>
              <a:ext uri="{FF2B5EF4-FFF2-40B4-BE49-F238E27FC236}">
                <a16:creationId xmlns:a16="http://schemas.microsoft.com/office/drawing/2014/main" id="{D336B60B-3407-4937-BA61-47B0CD406E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6782" y="799865"/>
            <a:ext cx="1692613" cy="729937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87FD6587-5410-4931-B998-442B07F81184}"/>
              </a:ext>
            </a:extLst>
          </p:cNvPr>
          <p:cNvSpPr/>
          <p:nvPr/>
        </p:nvSpPr>
        <p:spPr>
          <a:xfrm>
            <a:off x="9472652" y="1457657"/>
            <a:ext cx="14523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(Google.com)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7962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7879E-4B38-48F3-B962-3ECEC6E46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1164" y="387551"/>
            <a:ext cx="10329671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b="1" spc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Core achievement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7A0208-1390-482A-A3B6-09AE110BC0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68031" y="1887167"/>
            <a:ext cx="10329671" cy="4354868"/>
          </a:xfrm>
        </p:spPr>
        <p:txBody>
          <a:bodyPr vert="horz" lIns="45720" tIns="45720" rIns="45720" bIns="45720" rtlCol="0">
            <a:normAutofit fontScale="92500" lnSpcReduction="20000"/>
          </a:bodyPr>
          <a:lstStyle/>
          <a:p>
            <a:pPr>
              <a:lnSpc>
                <a:spcPct val="90000"/>
              </a:lnSpc>
              <a:buClrTx/>
            </a:pPr>
            <a:endParaRPr lang="en-US" sz="3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71500" indent="-5715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Strong vision to bring communities</a:t>
            </a:r>
          </a:p>
          <a:p>
            <a:pPr>
              <a:lnSpc>
                <a:spcPct val="90000"/>
              </a:lnSpc>
              <a:buClrTx/>
            </a:pPr>
            <a:r>
              <a:rPr lang="en-US" sz="3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together</a:t>
            </a:r>
          </a:p>
          <a:p>
            <a:pPr>
              <a:lnSpc>
                <a:spcPct val="90000"/>
              </a:lnSpc>
              <a:buClrTx/>
            </a:pP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71500" indent="-5715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Inclusion</a:t>
            </a:r>
            <a:endParaRPr lang="en-US" sz="3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571750" lvl="5" indent="-285750">
              <a:buClrTx/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What is your community like?</a:t>
            </a:r>
          </a:p>
          <a:p>
            <a:pPr marL="285750" indent="-28575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endParaRPr lang="en-US" sz="3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Would you use Time Credits?</a:t>
            </a:r>
          </a:p>
          <a:p>
            <a:pPr marL="285750" indent="-285750">
              <a:lnSpc>
                <a:spcPct val="9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>
              <a:lnSpc>
                <a:spcPct val="9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>
              <a:lnSpc>
                <a:spcPct val="9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>
              <a:lnSpc>
                <a:spcPct val="9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5" name="Picture 4" descr="A picture containing chalk, stationary, writing implement, ground&#10;&#10;Description generated with very high confidence">
            <a:extLst>
              <a:ext uri="{FF2B5EF4-FFF2-40B4-BE49-F238E27FC236}">
                <a16:creationId xmlns:a16="http://schemas.microsoft.com/office/drawing/2014/main" id="{BC2D5E7B-DB26-4128-AD05-2F6C2B5FAC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8068" y="709029"/>
            <a:ext cx="3545732" cy="3778679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122D63B-9A1A-477C-8E76-2E9994233E16}"/>
              </a:ext>
            </a:extLst>
          </p:cNvPr>
          <p:cNvSpPr/>
          <p:nvPr/>
        </p:nvSpPr>
        <p:spPr>
          <a:xfrm>
            <a:off x="7101585" y="4518458"/>
            <a:ext cx="4830618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Communities </a:t>
            </a:r>
          </a:p>
          <a:p>
            <a:pPr algn="ctr"/>
            <a:r>
              <a:rPr lang="en-US" sz="54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coming together</a:t>
            </a:r>
          </a:p>
        </p:txBody>
      </p:sp>
    </p:spTree>
    <p:extLst>
      <p:ext uri="{BB962C8B-B14F-4D97-AF65-F5344CB8AC3E}">
        <p14:creationId xmlns:p14="http://schemas.microsoft.com/office/powerpoint/2010/main" val="3739158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7879E-4B38-48F3-B962-3ECEC6E46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10329671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b="1" spc="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Evidence</a:t>
            </a:r>
            <a:r>
              <a:rPr lang="en-US" sz="3600" spc="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7A0208-1390-482A-A3B6-09AE110BC0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1475" y="2286000"/>
            <a:ext cx="4191001" cy="3862971"/>
          </a:xfrm>
        </p:spPr>
        <p:txBody>
          <a:bodyPr vert="horz" lIns="45720" tIns="45720" rIns="45720" bIns="45720" rtlCol="0">
            <a:normAutofit/>
          </a:bodyPr>
          <a:lstStyle/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3600" dirty="0"/>
              <a:t>Volunteering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3600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3600" dirty="0"/>
              <a:t>Network days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3600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3600" dirty="0"/>
              <a:t>Case Studies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Takeover days</a:t>
            </a:r>
          </a:p>
        </p:txBody>
      </p:sp>
      <p:pic>
        <p:nvPicPr>
          <p:cNvPr id="10" name="Picture 9" descr="A screenshot of a newspaper&#10;&#10;Description generated with very high confidence">
            <a:extLst>
              <a:ext uri="{FF2B5EF4-FFF2-40B4-BE49-F238E27FC236}">
                <a16:creationId xmlns:a16="http://schemas.microsoft.com/office/drawing/2014/main" id="{90248AAF-613A-4127-A0BB-DC794512A4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9525" y="585216"/>
            <a:ext cx="3986403" cy="5687568"/>
          </a:xfrm>
          <a:prstGeom prst="rect">
            <a:avLst/>
          </a:prstGeom>
        </p:spPr>
      </p:pic>
      <p:pic>
        <p:nvPicPr>
          <p:cNvPr id="14" name="Picture 13" descr="A picture containing person, indoor, table, sitting&#10;&#10;Description generated with very high confidence">
            <a:extLst>
              <a:ext uri="{FF2B5EF4-FFF2-40B4-BE49-F238E27FC236}">
                <a16:creationId xmlns:a16="http://schemas.microsoft.com/office/drawing/2014/main" id="{429AB7EC-CD69-4857-8F4D-3011F20A80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9687" y="742197"/>
            <a:ext cx="2292626" cy="2485634"/>
          </a:xfrm>
          <a:prstGeom prst="rect">
            <a:avLst/>
          </a:prstGeom>
        </p:spPr>
      </p:pic>
      <p:pic>
        <p:nvPicPr>
          <p:cNvPr id="17" name="Picture 16" descr="A person holding a sign posing for the camera&#10;&#10;Description generated with very high confidence">
            <a:extLst>
              <a:ext uri="{FF2B5EF4-FFF2-40B4-BE49-F238E27FC236}">
                <a16:creationId xmlns:a16="http://schemas.microsoft.com/office/drawing/2014/main" id="{9F61F110-A26E-4617-81AE-334FA172FB1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9687" y="3428999"/>
            <a:ext cx="2292626" cy="2921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6961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7879E-4B38-48F3-B962-3ECEC6E46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10329671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b="1" spc="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Contribution to the community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FA6646-D071-4E6D-A7FF-ED0E5115A1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52742" y="2581625"/>
            <a:ext cx="7589837" cy="3811588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Supporting Communities And individuals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Giving back to the community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I think their important?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267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7879E-4B38-48F3-B962-3ECEC6E46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10329671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b="1" spc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Questions </a:t>
            </a:r>
            <a:endParaRPr lang="en-US" sz="3600" b="1" spc="1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7A0208-1390-482A-A3B6-09AE110BC0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24129" y="2286000"/>
            <a:ext cx="10329671" cy="3862971"/>
          </a:xfrm>
        </p:spPr>
        <p:txBody>
          <a:bodyPr vert="horz" lIns="45720" tIns="45720" rIns="45720" bIns="45720" rtlCol="0">
            <a:norm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Does anyone have any questions?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70D3C3-AE29-4587-A57B-B3742122D9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3021" y="871538"/>
            <a:ext cx="4514850" cy="451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51596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622</TotalTime>
  <Words>239</Words>
  <Application>Microsoft Office PowerPoint</Application>
  <PresentationFormat>Widescreen</PresentationFormat>
  <Paragraphs>96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Calibri Light</vt:lpstr>
      <vt:lpstr>Times New Roman</vt:lpstr>
      <vt:lpstr>Wingdings</vt:lpstr>
      <vt:lpstr>Office Theme</vt:lpstr>
      <vt:lpstr>Joanne Griffith Thomas joannegriffiththomastrinityuni@gmail.com @twitter:joanne221285 Callaboration for Global Citizenship BMSP4003</vt:lpstr>
      <vt:lpstr>AGENDA</vt:lpstr>
      <vt:lpstr>Introduction</vt:lpstr>
      <vt:lpstr>What do spice do?</vt:lpstr>
      <vt:lpstr>What do spice do?</vt:lpstr>
      <vt:lpstr>   Core achievement</vt:lpstr>
      <vt:lpstr>   Evidence </vt:lpstr>
      <vt:lpstr>Contribution to the community</vt:lpstr>
      <vt:lpstr>Questions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Joanne Griffith Thomas</dc:title>
  <dc:creator>Joanne Griffith-thomas (1704209)</dc:creator>
  <cp:lastModifiedBy>Joanne Griffith-thomas (1704209)</cp:lastModifiedBy>
  <cp:revision>27</cp:revision>
  <dcterms:created xsi:type="dcterms:W3CDTF">2018-01-09T22:58:47Z</dcterms:created>
  <dcterms:modified xsi:type="dcterms:W3CDTF">2018-01-10T06:10:42Z</dcterms:modified>
</cp:coreProperties>
</file>