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5"/>
  </p:notesMasterIdLst>
  <p:handoutMasterIdLst>
    <p:handoutMasterId r:id="rId16"/>
  </p:handoutMasterIdLst>
  <p:sldIdLst>
    <p:sldId id="373" r:id="rId2"/>
    <p:sldId id="377" r:id="rId3"/>
    <p:sldId id="376" r:id="rId4"/>
    <p:sldId id="378" r:id="rId5"/>
    <p:sldId id="385" r:id="rId6"/>
    <p:sldId id="386" r:id="rId7"/>
    <p:sldId id="387" r:id="rId8"/>
    <p:sldId id="379" r:id="rId9"/>
    <p:sldId id="380" r:id="rId10"/>
    <p:sldId id="384" r:id="rId11"/>
    <p:sldId id="381" r:id="rId12"/>
    <p:sldId id="383" r:id="rId13"/>
    <p:sldId id="388" r:id="rId14"/>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2167" autoAdjust="0"/>
  </p:normalViewPr>
  <p:slideViewPr>
    <p:cSldViewPr>
      <p:cViewPr varScale="1">
        <p:scale>
          <a:sx n="72" d="100"/>
          <a:sy n="72" d="100"/>
        </p:scale>
        <p:origin x="1350"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28/11/2018</a:t>
            </a:fld>
            <a:endParaRPr lang="en-GB"/>
          </a:p>
        </p:txBody>
      </p:sp>
      <p:sp>
        <p:nvSpPr>
          <p:cNvPr id="5" name="Footer Placeholder 4">
            <a:extLst>
              <a:ext uri="{FF2B5EF4-FFF2-40B4-BE49-F238E27FC236}">
                <a16:creationId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28/11/2018</a:t>
            </a:fld>
            <a:endParaRPr lang="en-GB"/>
          </a:p>
        </p:txBody>
      </p:sp>
      <p:sp>
        <p:nvSpPr>
          <p:cNvPr id="5" name="Footer Placeholder 4">
            <a:extLst>
              <a:ext uri="{FF2B5EF4-FFF2-40B4-BE49-F238E27FC236}">
                <a16:creationId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28/11/2018</a:t>
            </a:fld>
            <a:endParaRPr lang="en-GB"/>
          </a:p>
        </p:txBody>
      </p:sp>
      <p:sp>
        <p:nvSpPr>
          <p:cNvPr id="5" name="Slide Number Placeholder 5">
            <a:extLst>
              <a:ext uri="{FF2B5EF4-FFF2-40B4-BE49-F238E27FC236}">
                <a16:creationId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28/11/2018</a:t>
            </a:fld>
            <a:endParaRPr lang="en-GB"/>
          </a:p>
        </p:txBody>
      </p:sp>
      <p:sp>
        <p:nvSpPr>
          <p:cNvPr id="6" name="Slide Number Placeholder 6">
            <a:extLst>
              <a:ext uri="{FF2B5EF4-FFF2-40B4-BE49-F238E27FC236}">
                <a16:creationId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28/11/2018</a:t>
            </a:fld>
            <a:endParaRPr lang="en-GB"/>
          </a:p>
        </p:txBody>
      </p:sp>
      <p:sp>
        <p:nvSpPr>
          <p:cNvPr id="8" name="Slide Number Placeholder 8">
            <a:extLst>
              <a:ext uri="{FF2B5EF4-FFF2-40B4-BE49-F238E27FC236}">
                <a16:creationId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28/11/2018</a:t>
            </a:fld>
            <a:endParaRPr lang="en-GB"/>
          </a:p>
        </p:txBody>
      </p:sp>
      <p:sp>
        <p:nvSpPr>
          <p:cNvPr id="4" name="Slide Number Placeholder 4">
            <a:extLst>
              <a:ext uri="{FF2B5EF4-FFF2-40B4-BE49-F238E27FC236}">
                <a16:creationId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28/11/2018</a:t>
            </a:fld>
            <a:endParaRPr lang="en-GB"/>
          </a:p>
        </p:txBody>
      </p:sp>
      <p:sp>
        <p:nvSpPr>
          <p:cNvPr id="3" name="Slide Number Placeholder 3">
            <a:extLst>
              <a:ext uri="{FF2B5EF4-FFF2-40B4-BE49-F238E27FC236}">
                <a16:creationId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28/11/2018</a:t>
            </a:fld>
            <a:endParaRPr lang="en-GB"/>
          </a:p>
        </p:txBody>
      </p:sp>
      <p:sp>
        <p:nvSpPr>
          <p:cNvPr id="6" name="Slide Number Placeholder 6">
            <a:extLst>
              <a:ext uri="{FF2B5EF4-FFF2-40B4-BE49-F238E27FC236}">
                <a16:creationId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28/11/2018</a:t>
            </a:fld>
            <a:endParaRPr lang="en-GB"/>
          </a:p>
        </p:txBody>
      </p:sp>
      <p:sp>
        <p:nvSpPr>
          <p:cNvPr id="6" name="Slide Number Placeholder 6">
            <a:extLst>
              <a:ext uri="{FF2B5EF4-FFF2-40B4-BE49-F238E27FC236}">
                <a16:creationId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28/11/2018</a:t>
            </a:fld>
            <a:endParaRPr lang="en-GB"/>
          </a:p>
        </p:txBody>
      </p:sp>
      <p:sp>
        <p:nvSpPr>
          <p:cNvPr id="5" name="Slide Number Placeholder 5">
            <a:extLst>
              <a:ext uri="{FF2B5EF4-FFF2-40B4-BE49-F238E27FC236}">
                <a16:creationId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28/11/2018</a:t>
            </a:fld>
            <a:endParaRPr lang="en-GB"/>
          </a:p>
        </p:txBody>
      </p:sp>
      <p:sp>
        <p:nvSpPr>
          <p:cNvPr id="5" name="Slide Number Placeholder 5">
            <a:extLst>
              <a:ext uri="{FF2B5EF4-FFF2-40B4-BE49-F238E27FC236}">
                <a16:creationId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28/11/2018</a:t>
            </a:fld>
            <a:endParaRPr lang="en-GB" dirty="0"/>
          </a:p>
        </p:txBody>
      </p:sp>
      <p:sp>
        <p:nvSpPr>
          <p:cNvPr id="6" name="Slide Number Placeholder 5">
            <a:extLst>
              <a:ext uri="{FF2B5EF4-FFF2-40B4-BE49-F238E27FC236}">
                <a16:creationId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uk.sagepub.com/sites/default/files/upm-binaries/25240_01_Cheminais_Ch_01.pdf"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gov.wales/docs/caecd/publications/110323frameworken.pdf" TargetMode="External"/><Relationship Id="rId2" Type="http://schemas.openxmlformats.org/officeDocument/2006/relationships/hyperlink" Target="https://ipc.brookes.ac.uk/publications/Swansea_TAF_Review_Final_Report_December_2013.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ourmuseum.org.uk/wp-content/uploads/The-Guide-to-Effective-Participati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B3E1BD40-6C07-4E70-BE95-4CA4197CD6A3}"/>
              </a:ext>
            </a:extLst>
          </p:cNvPr>
          <p:cNvSpPr>
            <a:spLocks noGrp="1"/>
          </p:cNvSpPr>
          <p:nvPr>
            <p:ph type="ctrTitle"/>
          </p:nvPr>
        </p:nvSpPr>
        <p:spPr>
          <a:xfrm>
            <a:off x="684213" y="1989138"/>
            <a:ext cx="7772400" cy="1470025"/>
          </a:xfrm>
        </p:spPr>
        <p:txBody>
          <a:bodyPr/>
          <a:lstStyle/>
          <a:p>
            <a:br>
              <a:rPr lang="en-GB" altLang="en-US" dirty="0"/>
            </a:br>
            <a:endParaRPr lang="en-GB" altLang="en-US" dirty="0"/>
          </a:p>
        </p:txBody>
      </p:sp>
      <p:sp>
        <p:nvSpPr>
          <p:cNvPr id="6" name="Subtitle 5">
            <a:extLst>
              <a:ext uri="{FF2B5EF4-FFF2-40B4-BE49-F238E27FC236}">
                <a16:creationId xmlns:a16="http://schemas.microsoft.com/office/drawing/2014/main" id="{4F0D2B0C-3DDE-44A4-93F7-977EC61C5A1F}"/>
              </a:ext>
            </a:extLst>
          </p:cNvPr>
          <p:cNvSpPr>
            <a:spLocks noGrp="1"/>
          </p:cNvSpPr>
          <p:nvPr>
            <p:ph type="subTitle" idx="1"/>
          </p:nvPr>
        </p:nvSpPr>
        <p:spPr>
          <a:xfrm>
            <a:off x="1691680" y="971550"/>
            <a:ext cx="6400800" cy="1752600"/>
          </a:xfrm>
        </p:spPr>
        <p:txBody>
          <a:bodyPr/>
          <a:lstStyle/>
          <a:p>
            <a:pPr>
              <a:defRPr/>
            </a:pPr>
            <a:r>
              <a:rPr lang="en-GB" b="1" dirty="0">
                <a:solidFill>
                  <a:schemeClr val="tx1"/>
                </a:solidFill>
              </a:rPr>
              <a:t>Challenges for multi-agency working</a:t>
            </a:r>
          </a:p>
          <a:p>
            <a:pPr>
              <a:defRPr/>
            </a:pPr>
            <a:endParaRPr lang="en-GB" b="1" dirty="0">
              <a:solidFill>
                <a:schemeClr val="tx1"/>
              </a:solidFill>
            </a:endParaRPr>
          </a:p>
          <a:p>
            <a:pPr>
              <a:defRPr/>
            </a:pPr>
            <a:r>
              <a:rPr lang="en-GB" b="1" dirty="0">
                <a:solidFill>
                  <a:schemeClr val="tx1"/>
                </a:solidFill>
              </a:rPr>
              <a:t> Working with clients</a:t>
            </a:r>
          </a:p>
          <a:p>
            <a:pPr>
              <a:defRPr/>
            </a:pPr>
            <a:r>
              <a:rPr lang="en-GB" b="1" dirty="0">
                <a:solidFill>
                  <a:schemeClr val="tx1"/>
                </a:solidFill>
              </a:rPr>
              <a:t> as part of the MDT</a:t>
            </a:r>
            <a:endParaRPr lang="en-GB"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5F05D64-7338-405E-BB3B-AD77105F5B43}"/>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548680"/>
            <a:ext cx="7920880" cy="5183907"/>
          </a:xfrm>
          <a:prstGeom prst="rect">
            <a:avLst/>
          </a:prstGeom>
          <a:noFill/>
          <a:ln>
            <a:noFill/>
          </a:ln>
        </p:spPr>
      </p:pic>
      <p:sp>
        <p:nvSpPr>
          <p:cNvPr id="11" name="TextBox 10">
            <a:extLst>
              <a:ext uri="{FF2B5EF4-FFF2-40B4-BE49-F238E27FC236}">
                <a16:creationId xmlns:a16="http://schemas.microsoft.com/office/drawing/2014/main" id="{1DB0237C-B190-40AB-8BB8-F9D7237CBA20}"/>
              </a:ext>
            </a:extLst>
          </p:cNvPr>
          <p:cNvSpPr txBox="1"/>
          <p:nvPr/>
        </p:nvSpPr>
        <p:spPr>
          <a:xfrm>
            <a:off x="-811" y="1352"/>
            <a:ext cx="5686300" cy="369332"/>
          </a:xfrm>
          <a:prstGeom prst="rect">
            <a:avLst/>
          </a:prstGeom>
          <a:noFill/>
        </p:spPr>
        <p:txBody>
          <a:bodyPr wrap="none" rtlCol="0">
            <a:spAutoFit/>
          </a:bodyPr>
          <a:lstStyle/>
          <a:p>
            <a:r>
              <a:rPr lang="en-GB" sz="1800" dirty="0">
                <a:latin typeface="Arial" panose="020B0604020202020204" pitchFamily="34" charset="0"/>
                <a:cs typeface="Arial" panose="020B0604020202020204" pitchFamily="34" charset="0"/>
              </a:rPr>
              <a:t>National Assembly Wales and the Home Office (2001)</a:t>
            </a:r>
          </a:p>
        </p:txBody>
      </p:sp>
    </p:spTree>
    <p:extLst>
      <p:ext uri="{BB962C8B-B14F-4D97-AF65-F5344CB8AC3E}">
        <p14:creationId xmlns:p14="http://schemas.microsoft.com/office/powerpoint/2010/main" val="361173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31EA966-CE35-4386-BDA7-59629CCFA7AC}"/>
              </a:ext>
            </a:extLst>
          </p:cNvPr>
          <p:cNvPicPr>
            <a:picLocks noGrp="1" noChangeAspect="1"/>
          </p:cNvPicPr>
          <p:nvPr>
            <p:ph idx="1"/>
          </p:nvPr>
        </p:nvPicPr>
        <p:blipFill>
          <a:blip r:embed="rId2"/>
          <a:stretch>
            <a:fillRect/>
          </a:stretch>
        </p:blipFill>
        <p:spPr>
          <a:xfrm>
            <a:off x="179512" y="548680"/>
            <a:ext cx="8757718" cy="4276402"/>
          </a:xfrm>
          <a:prstGeom prst="rect">
            <a:avLst/>
          </a:prstGeom>
        </p:spPr>
      </p:pic>
      <p:sp>
        <p:nvSpPr>
          <p:cNvPr id="5" name="TextBox 4">
            <a:extLst>
              <a:ext uri="{FF2B5EF4-FFF2-40B4-BE49-F238E27FC236}">
                <a16:creationId xmlns:a16="http://schemas.microsoft.com/office/drawing/2014/main" id="{1CD5D7D1-8764-424D-84CA-046F14D34D95}"/>
              </a:ext>
            </a:extLst>
          </p:cNvPr>
          <p:cNvSpPr txBox="1"/>
          <p:nvPr/>
        </p:nvSpPr>
        <p:spPr>
          <a:xfrm>
            <a:off x="4283968" y="5301208"/>
            <a:ext cx="4780476" cy="461665"/>
          </a:xfrm>
          <a:prstGeom prst="rect">
            <a:avLst/>
          </a:prstGeom>
          <a:noFill/>
        </p:spPr>
        <p:txBody>
          <a:bodyPr wrap="none" rtlCol="0">
            <a:spAutoFit/>
          </a:bodyPr>
          <a:lstStyle/>
          <a:p>
            <a:r>
              <a:rPr lang="en-GB" dirty="0"/>
              <a:t>(Institute of Public Care (IPC), 2013)</a:t>
            </a:r>
          </a:p>
        </p:txBody>
      </p:sp>
    </p:spTree>
    <p:extLst>
      <p:ext uri="{BB962C8B-B14F-4D97-AF65-F5344CB8AC3E}">
        <p14:creationId xmlns:p14="http://schemas.microsoft.com/office/powerpoint/2010/main" val="439955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B4066-2A5B-45DD-815F-8DAFA931EDB8}"/>
              </a:ext>
            </a:extLst>
          </p:cNvPr>
          <p:cNvSpPr>
            <a:spLocks noGrp="1"/>
          </p:cNvSpPr>
          <p:nvPr>
            <p:ph type="title"/>
          </p:nvPr>
        </p:nvSpPr>
        <p:spPr/>
        <p:txBody>
          <a:bodyPr/>
          <a:lstStyle/>
          <a:p>
            <a:r>
              <a:rPr lang="en-GB" sz="2400" dirty="0"/>
              <a:t>Families are very much part of the multi-disciplinary team</a:t>
            </a:r>
          </a:p>
        </p:txBody>
      </p:sp>
      <p:sp>
        <p:nvSpPr>
          <p:cNvPr id="3" name="Content Placeholder 2">
            <a:extLst>
              <a:ext uri="{FF2B5EF4-FFF2-40B4-BE49-F238E27FC236}">
                <a16:creationId xmlns:a16="http://schemas.microsoft.com/office/drawing/2014/main" id="{85ECB7A6-F713-4585-81B5-9D8E47462D85}"/>
              </a:ext>
            </a:extLst>
          </p:cNvPr>
          <p:cNvSpPr>
            <a:spLocks noGrp="1"/>
          </p:cNvSpPr>
          <p:nvPr>
            <p:ph idx="1"/>
          </p:nvPr>
        </p:nvSpPr>
        <p:spPr>
          <a:xfrm>
            <a:off x="457200" y="1844824"/>
            <a:ext cx="8229600" cy="3917032"/>
          </a:xfrm>
        </p:spPr>
        <p:txBody>
          <a:bodyPr/>
          <a:lstStyle/>
          <a:p>
            <a:r>
              <a:rPr lang="en-GB" sz="2400" i="1" dirty="0"/>
              <a:t>Team around the Family is also described as a way of working together with families for the benefit of the child or young person – and includes a 9 Step Pathway incorporating identification, assessment, home visit and first TAF meeting, family plan and agreement about who will take a key ‘Family Contact’ role, coordination and delivery of the plan, and review   </a:t>
            </a:r>
          </a:p>
          <a:p>
            <a:endParaRPr lang="en-GB" sz="2400" i="1" dirty="0"/>
          </a:p>
          <a:p>
            <a:endParaRPr lang="en-GB" sz="2400" i="1" dirty="0"/>
          </a:p>
          <a:p>
            <a:pPr marL="0" indent="0" algn="r">
              <a:buNone/>
            </a:pPr>
            <a:r>
              <a:rPr lang="en-GB" sz="2400" i="1" dirty="0"/>
              <a:t>(IPC, 2013 p.7)</a:t>
            </a:r>
          </a:p>
        </p:txBody>
      </p:sp>
    </p:spTree>
    <p:extLst>
      <p:ext uri="{BB962C8B-B14F-4D97-AF65-F5344CB8AC3E}">
        <p14:creationId xmlns:p14="http://schemas.microsoft.com/office/powerpoint/2010/main" val="3945418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6D573E-6D15-4AB1-B0EE-517922758271}"/>
              </a:ext>
            </a:extLst>
          </p:cNvPr>
          <p:cNvSpPr>
            <a:spLocks noGrp="1"/>
          </p:cNvSpPr>
          <p:nvPr>
            <p:ph idx="1"/>
          </p:nvPr>
        </p:nvSpPr>
        <p:spPr/>
        <p:txBody>
          <a:bodyPr/>
          <a:lstStyle/>
          <a:p>
            <a:endParaRPr lang="en-GB" dirty="0"/>
          </a:p>
          <a:p>
            <a:endParaRPr lang="en-GB" dirty="0"/>
          </a:p>
          <a:p>
            <a:endParaRPr lang="en-GB" dirty="0"/>
          </a:p>
          <a:p>
            <a:endParaRPr lang="en-GB" dirty="0"/>
          </a:p>
          <a:p>
            <a:endParaRPr lang="en-GB" dirty="0"/>
          </a:p>
          <a:p>
            <a:endParaRPr lang="en-GB" dirty="0"/>
          </a:p>
          <a:p>
            <a:pPr algn="r"/>
            <a:r>
              <a:rPr lang="en-GB" sz="2000" dirty="0"/>
              <a:t>Wilcox (2000) cited in </a:t>
            </a:r>
            <a:r>
              <a:rPr lang="en-GB" sz="2000" dirty="0" err="1"/>
              <a:t>Chemanais</a:t>
            </a:r>
            <a:r>
              <a:rPr lang="en-GB" sz="2000" dirty="0"/>
              <a:t> (2009)</a:t>
            </a:r>
          </a:p>
        </p:txBody>
      </p:sp>
      <p:pic>
        <p:nvPicPr>
          <p:cNvPr id="7" name="Picture 6">
            <a:extLst>
              <a:ext uri="{FF2B5EF4-FFF2-40B4-BE49-F238E27FC236}">
                <a16:creationId xmlns:a16="http://schemas.microsoft.com/office/drawing/2014/main" id="{7509D9D0-CE78-4C90-AB88-965A370EB8B8}"/>
              </a:ext>
            </a:extLst>
          </p:cNvPr>
          <p:cNvPicPr>
            <a:picLocks noChangeAspect="1"/>
          </p:cNvPicPr>
          <p:nvPr/>
        </p:nvPicPr>
        <p:blipFill>
          <a:blip r:embed="rId2"/>
          <a:stretch>
            <a:fillRect/>
          </a:stretch>
        </p:blipFill>
        <p:spPr>
          <a:xfrm>
            <a:off x="457200" y="504592"/>
            <a:ext cx="8361232" cy="4983161"/>
          </a:xfrm>
          <a:prstGeom prst="rect">
            <a:avLst/>
          </a:prstGeom>
        </p:spPr>
      </p:pic>
      <p:sp>
        <p:nvSpPr>
          <p:cNvPr id="8" name="TextBox 7">
            <a:extLst>
              <a:ext uri="{FF2B5EF4-FFF2-40B4-BE49-F238E27FC236}">
                <a16:creationId xmlns:a16="http://schemas.microsoft.com/office/drawing/2014/main" id="{BCCDA2BE-7337-4BAC-90C1-675C1C296F22}"/>
              </a:ext>
            </a:extLst>
          </p:cNvPr>
          <p:cNvSpPr txBox="1"/>
          <p:nvPr/>
        </p:nvSpPr>
        <p:spPr>
          <a:xfrm>
            <a:off x="683568" y="4437044"/>
            <a:ext cx="2160240" cy="461665"/>
          </a:xfrm>
          <a:prstGeom prst="rect">
            <a:avLst/>
          </a:prstGeom>
          <a:solidFill>
            <a:schemeClr val="bg1"/>
          </a:solidFill>
        </p:spPr>
        <p:txBody>
          <a:bodyPr wrap="square" rtlCol="0">
            <a:spAutoFit/>
          </a:bodyPr>
          <a:lstStyle/>
          <a:p>
            <a:endParaRPr lang="en-GB" dirty="0"/>
          </a:p>
        </p:txBody>
      </p:sp>
      <p:sp>
        <p:nvSpPr>
          <p:cNvPr id="9" name="TextBox 8">
            <a:extLst>
              <a:ext uri="{FF2B5EF4-FFF2-40B4-BE49-F238E27FC236}">
                <a16:creationId xmlns:a16="http://schemas.microsoft.com/office/drawing/2014/main" id="{B0ACB2FB-3796-451A-9F62-2994F54DB59B}"/>
              </a:ext>
            </a:extLst>
          </p:cNvPr>
          <p:cNvSpPr txBox="1"/>
          <p:nvPr/>
        </p:nvSpPr>
        <p:spPr>
          <a:xfrm>
            <a:off x="5508104" y="4898709"/>
            <a:ext cx="2051074" cy="461665"/>
          </a:xfrm>
          <a:prstGeom prst="rect">
            <a:avLst/>
          </a:prstGeom>
          <a:noFill/>
        </p:spPr>
        <p:txBody>
          <a:bodyPr wrap="none" rtlCol="0">
            <a:spAutoFit/>
          </a:bodyPr>
          <a:lstStyle/>
          <a:p>
            <a:r>
              <a:rPr lang="en-GB" dirty="0"/>
              <a:t>Wilcox (1994)</a:t>
            </a:r>
          </a:p>
        </p:txBody>
      </p:sp>
    </p:spTree>
    <p:extLst>
      <p:ext uri="{BB962C8B-B14F-4D97-AF65-F5344CB8AC3E}">
        <p14:creationId xmlns:p14="http://schemas.microsoft.com/office/powerpoint/2010/main" val="1093723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7D9DE65-A985-4A3D-BB0A-50C9DD2FD1FA}"/>
              </a:ext>
            </a:extLst>
          </p:cNvPr>
          <p:cNvPicPr>
            <a:picLocks noGrp="1" noChangeAspect="1"/>
          </p:cNvPicPr>
          <p:nvPr>
            <p:ph idx="1"/>
          </p:nvPr>
        </p:nvPicPr>
        <p:blipFill>
          <a:blip r:embed="rId2"/>
          <a:stretch>
            <a:fillRect/>
          </a:stretch>
        </p:blipFill>
        <p:spPr>
          <a:xfrm>
            <a:off x="431540" y="764704"/>
            <a:ext cx="8280919" cy="3960440"/>
          </a:xfrm>
          <a:prstGeom prst="rect">
            <a:avLst/>
          </a:prstGeom>
        </p:spPr>
      </p:pic>
      <p:sp>
        <p:nvSpPr>
          <p:cNvPr id="9" name="TextBox 8">
            <a:extLst>
              <a:ext uri="{FF2B5EF4-FFF2-40B4-BE49-F238E27FC236}">
                <a16:creationId xmlns:a16="http://schemas.microsoft.com/office/drawing/2014/main" id="{AFDE1542-E7E1-4034-8285-4E61101356F9}"/>
              </a:ext>
            </a:extLst>
          </p:cNvPr>
          <p:cNvSpPr txBox="1"/>
          <p:nvPr/>
        </p:nvSpPr>
        <p:spPr>
          <a:xfrm>
            <a:off x="5004048" y="4941168"/>
            <a:ext cx="3506088" cy="461665"/>
          </a:xfrm>
          <a:prstGeom prst="rect">
            <a:avLst/>
          </a:prstGeom>
          <a:noFill/>
        </p:spPr>
        <p:txBody>
          <a:bodyPr wrap="none" rtlCol="0">
            <a:spAutoFit/>
          </a:bodyPr>
          <a:lstStyle/>
          <a:p>
            <a:r>
              <a:rPr lang="en-GB" dirty="0">
                <a:hlinkClick r:id="rId3"/>
              </a:rPr>
              <a:t>Cited in </a:t>
            </a:r>
            <a:r>
              <a:rPr lang="en-GB" dirty="0" err="1">
                <a:hlinkClick r:id="rId3"/>
              </a:rPr>
              <a:t>Chemanais</a:t>
            </a:r>
            <a:r>
              <a:rPr lang="en-GB" dirty="0">
                <a:hlinkClick r:id="rId3"/>
              </a:rPr>
              <a:t> (2009)</a:t>
            </a:r>
            <a:endParaRPr lang="en-GB" dirty="0"/>
          </a:p>
        </p:txBody>
      </p:sp>
    </p:spTree>
    <p:extLst>
      <p:ext uri="{BB962C8B-B14F-4D97-AF65-F5344CB8AC3E}">
        <p14:creationId xmlns:p14="http://schemas.microsoft.com/office/powerpoint/2010/main" val="685925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4CACEE5-0703-44DC-9C02-85E42F97DAFC}"/>
              </a:ext>
            </a:extLst>
          </p:cNvPr>
          <p:cNvPicPr>
            <a:picLocks noGrp="1" noChangeAspect="1"/>
          </p:cNvPicPr>
          <p:nvPr>
            <p:ph idx="1"/>
          </p:nvPr>
        </p:nvPicPr>
        <p:blipFill>
          <a:blip r:embed="rId2"/>
          <a:stretch>
            <a:fillRect/>
          </a:stretch>
        </p:blipFill>
        <p:spPr>
          <a:xfrm>
            <a:off x="179512" y="548680"/>
            <a:ext cx="8496943" cy="4400351"/>
          </a:xfrm>
          <a:prstGeom prst="rect">
            <a:avLst/>
          </a:prstGeom>
        </p:spPr>
      </p:pic>
    </p:spTree>
    <p:extLst>
      <p:ext uri="{BB962C8B-B14F-4D97-AF65-F5344CB8AC3E}">
        <p14:creationId xmlns:p14="http://schemas.microsoft.com/office/powerpoint/2010/main" val="1214252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255F2-8405-45BE-8D0B-CB323538B617}"/>
              </a:ext>
            </a:extLst>
          </p:cNvPr>
          <p:cNvSpPr>
            <a:spLocks noGrp="1"/>
          </p:cNvSpPr>
          <p:nvPr>
            <p:ph type="title"/>
          </p:nvPr>
        </p:nvSpPr>
        <p:spPr/>
        <p:txBody>
          <a:bodyPr/>
          <a:lstStyle/>
          <a:p>
            <a:r>
              <a:rPr lang="en-GB" sz="2400" dirty="0"/>
              <a:t>Barriers to MDT working with families</a:t>
            </a:r>
          </a:p>
        </p:txBody>
      </p:sp>
      <p:sp>
        <p:nvSpPr>
          <p:cNvPr id="3" name="Content Placeholder 2">
            <a:extLst>
              <a:ext uri="{FF2B5EF4-FFF2-40B4-BE49-F238E27FC236}">
                <a16:creationId xmlns:a16="http://schemas.microsoft.com/office/drawing/2014/main" id="{FDEEF588-7F8D-4E9E-8D4C-DFF998932955}"/>
              </a:ext>
            </a:extLst>
          </p:cNvPr>
          <p:cNvSpPr>
            <a:spLocks noGrp="1"/>
          </p:cNvSpPr>
          <p:nvPr>
            <p:ph idx="1"/>
          </p:nvPr>
        </p:nvSpPr>
        <p:spPr/>
        <p:txBody>
          <a:bodyPr/>
          <a:lstStyle/>
          <a:p>
            <a:r>
              <a:rPr lang="en-GB" sz="2400" dirty="0"/>
              <a:t>It’s a big cultural shift for staff</a:t>
            </a:r>
          </a:p>
          <a:p>
            <a:r>
              <a:rPr lang="en-GB" sz="2400" dirty="0"/>
              <a:t>For workers unused to going into family homes, there is a fear of the unknown (discovering things they can’t handle)</a:t>
            </a:r>
          </a:p>
          <a:p>
            <a:r>
              <a:rPr lang="en-GB" sz="2400" dirty="0"/>
              <a:t> A sense of ‘we don’t work with families’ or ‘we’re just for the child’ – how to preserve one’s focus on the child or young person themselves and their own ‘space’ whilst being involved more broadly with the family</a:t>
            </a:r>
          </a:p>
        </p:txBody>
      </p:sp>
    </p:spTree>
    <p:extLst>
      <p:ext uri="{BB962C8B-B14F-4D97-AF65-F5344CB8AC3E}">
        <p14:creationId xmlns:p14="http://schemas.microsoft.com/office/powerpoint/2010/main" val="3553182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C734F3-503D-4B69-8982-E8510CC8DBA8}"/>
              </a:ext>
            </a:extLst>
          </p:cNvPr>
          <p:cNvSpPr>
            <a:spLocks noGrp="1"/>
          </p:cNvSpPr>
          <p:nvPr>
            <p:ph idx="1"/>
          </p:nvPr>
        </p:nvSpPr>
        <p:spPr/>
        <p:txBody>
          <a:bodyPr/>
          <a:lstStyle/>
          <a:p>
            <a:r>
              <a:rPr lang="en-GB" sz="2400" dirty="0"/>
              <a:t>A concern about not having the right skills and experience for the task</a:t>
            </a:r>
          </a:p>
          <a:p>
            <a:pPr marL="0" indent="0">
              <a:buNone/>
            </a:pPr>
            <a:r>
              <a:rPr lang="en-GB" sz="2400" dirty="0"/>
              <a:t> </a:t>
            </a:r>
          </a:p>
          <a:p>
            <a:r>
              <a:rPr lang="en-GB" sz="2400" dirty="0"/>
              <a:t>Uncertainty about where responsibility would lie if there is a risk of harm to the child or young person / how to manage risk</a:t>
            </a:r>
          </a:p>
          <a:p>
            <a:endParaRPr lang="en-GB" sz="2400" dirty="0"/>
          </a:p>
          <a:p>
            <a:endParaRPr lang="en-GB" sz="2400" dirty="0"/>
          </a:p>
          <a:p>
            <a:r>
              <a:rPr lang="en-GB" sz="2400" dirty="0"/>
              <a:t>IPC (2013)</a:t>
            </a:r>
          </a:p>
          <a:p>
            <a:endParaRPr lang="en-GB" dirty="0"/>
          </a:p>
        </p:txBody>
      </p:sp>
    </p:spTree>
    <p:extLst>
      <p:ext uri="{BB962C8B-B14F-4D97-AF65-F5344CB8AC3E}">
        <p14:creationId xmlns:p14="http://schemas.microsoft.com/office/powerpoint/2010/main" val="4259715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5777D-ED65-45ED-A350-E0FC07562F15}"/>
              </a:ext>
            </a:extLst>
          </p:cNvPr>
          <p:cNvSpPr>
            <a:spLocks noGrp="1"/>
          </p:cNvSpPr>
          <p:nvPr>
            <p:ph type="title"/>
          </p:nvPr>
        </p:nvSpPr>
        <p:spPr/>
        <p:txBody>
          <a:bodyPr/>
          <a:lstStyle/>
          <a:p>
            <a:r>
              <a:rPr lang="en-GB" sz="2800" dirty="0"/>
              <a:t>Possible general barriers to working with parents</a:t>
            </a:r>
          </a:p>
        </p:txBody>
      </p:sp>
      <p:sp>
        <p:nvSpPr>
          <p:cNvPr id="3" name="Content Placeholder 2">
            <a:extLst>
              <a:ext uri="{FF2B5EF4-FFF2-40B4-BE49-F238E27FC236}">
                <a16:creationId xmlns:a16="http://schemas.microsoft.com/office/drawing/2014/main" id="{CF7B086F-4C7E-456D-92C0-FBE75E99AFD6}"/>
              </a:ext>
            </a:extLst>
          </p:cNvPr>
          <p:cNvSpPr>
            <a:spLocks noGrp="1"/>
          </p:cNvSpPr>
          <p:nvPr>
            <p:ph idx="1"/>
          </p:nvPr>
        </p:nvSpPr>
        <p:spPr/>
        <p:txBody>
          <a:bodyPr/>
          <a:lstStyle/>
          <a:p>
            <a:r>
              <a:rPr lang="en-GB" dirty="0"/>
              <a:t>Negotiating common ground</a:t>
            </a:r>
          </a:p>
          <a:p>
            <a:r>
              <a:rPr lang="en-GB" dirty="0"/>
              <a:t>Engaging parents in shared practice</a:t>
            </a:r>
          </a:p>
          <a:p>
            <a:r>
              <a:rPr lang="en-GB" dirty="0"/>
              <a:t>Knowledge exchange</a:t>
            </a:r>
          </a:p>
          <a:p>
            <a:r>
              <a:rPr lang="en-GB" dirty="0"/>
              <a:t>Role negotiation</a:t>
            </a:r>
          </a:p>
          <a:p>
            <a:r>
              <a:rPr lang="en-GB" dirty="0"/>
              <a:t>Language interpretation </a:t>
            </a:r>
          </a:p>
          <a:p>
            <a:endParaRPr lang="en-GB"/>
          </a:p>
          <a:p>
            <a:pPr marL="0" indent="0">
              <a:buNone/>
            </a:pPr>
            <a:r>
              <a:rPr lang="en-GB"/>
              <a:t>(</a:t>
            </a:r>
            <a:r>
              <a:rPr lang="en-GB" dirty="0"/>
              <a:t>Swallow et al, 2013)</a:t>
            </a:r>
          </a:p>
          <a:p>
            <a:endParaRPr lang="en-GB" dirty="0"/>
          </a:p>
        </p:txBody>
      </p:sp>
    </p:spTree>
    <p:extLst>
      <p:ext uri="{BB962C8B-B14F-4D97-AF65-F5344CB8AC3E}">
        <p14:creationId xmlns:p14="http://schemas.microsoft.com/office/powerpoint/2010/main" val="3624741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A0FB1-FEC2-4113-B1CA-7C1DD4DAAD5D}"/>
              </a:ext>
            </a:extLst>
          </p:cNvPr>
          <p:cNvSpPr>
            <a:spLocks noGrp="1"/>
          </p:cNvSpPr>
          <p:nvPr>
            <p:ph type="title"/>
          </p:nvPr>
        </p:nvSpPr>
        <p:spPr/>
        <p:txBody>
          <a:bodyPr/>
          <a:lstStyle/>
          <a:p>
            <a:r>
              <a:rPr lang="en-GB" dirty="0"/>
              <a:t>Future planning.</a:t>
            </a:r>
          </a:p>
        </p:txBody>
      </p:sp>
      <p:sp>
        <p:nvSpPr>
          <p:cNvPr id="3" name="Content Placeholder 2">
            <a:extLst>
              <a:ext uri="{FF2B5EF4-FFF2-40B4-BE49-F238E27FC236}">
                <a16:creationId xmlns:a16="http://schemas.microsoft.com/office/drawing/2014/main" id="{85320AED-3B88-4F5B-91AC-68CB63B5276A}"/>
              </a:ext>
            </a:extLst>
          </p:cNvPr>
          <p:cNvSpPr>
            <a:spLocks noGrp="1"/>
          </p:cNvSpPr>
          <p:nvPr>
            <p:ph idx="1"/>
          </p:nvPr>
        </p:nvSpPr>
        <p:spPr/>
        <p:txBody>
          <a:bodyPr/>
          <a:lstStyle/>
          <a:p>
            <a:r>
              <a:rPr lang="en-GB" sz="2400" i="1" dirty="0"/>
              <a:t>Now more than ever, it is crucially important to find ways to effectively reach these families. As this report shows, funding for early intervention services has been significantly cut since 2010 – a trend set to continue in the near future </a:t>
            </a:r>
          </a:p>
          <a:p>
            <a:pPr marL="0" indent="0">
              <a:buNone/>
            </a:pPr>
            <a:endParaRPr lang="en-GB" dirty="0"/>
          </a:p>
          <a:p>
            <a:pPr marL="0" indent="0">
              <a:buNone/>
            </a:pPr>
            <a:endParaRPr lang="en-GB" dirty="0"/>
          </a:p>
          <a:p>
            <a:pPr marL="0" indent="0" algn="r">
              <a:buNone/>
            </a:pPr>
            <a:endParaRPr lang="en-GB" dirty="0"/>
          </a:p>
          <a:p>
            <a:pPr algn="r"/>
            <a:r>
              <a:rPr lang="en-GB" sz="2000" dirty="0"/>
              <a:t>The Children’s Society (2013)</a:t>
            </a:r>
          </a:p>
        </p:txBody>
      </p:sp>
    </p:spTree>
    <p:extLst>
      <p:ext uri="{BB962C8B-B14F-4D97-AF65-F5344CB8AC3E}">
        <p14:creationId xmlns:p14="http://schemas.microsoft.com/office/powerpoint/2010/main" val="3858481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6913-26C7-4C27-9C51-41B98A952CE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C93A4A26-7971-435D-9F39-78A1E227A63F}"/>
              </a:ext>
            </a:extLst>
          </p:cNvPr>
          <p:cNvSpPr>
            <a:spLocks noGrp="1"/>
          </p:cNvSpPr>
          <p:nvPr>
            <p:ph idx="1"/>
          </p:nvPr>
        </p:nvSpPr>
        <p:spPr/>
        <p:txBody>
          <a:bodyPr/>
          <a:lstStyle/>
          <a:p>
            <a:r>
              <a:rPr lang="en-GB" sz="1600" dirty="0" err="1"/>
              <a:t>Chemanais</a:t>
            </a:r>
            <a:r>
              <a:rPr lang="en-GB" sz="1600" dirty="0"/>
              <a:t>, R. (2009) Effective multi-agency partnerships. London. Sage. https://uk.sagepub.com/sites/default/files/upm-binaries/25240_01_Cheminais_Ch_01.pdf [Accessed: 28/11/18]</a:t>
            </a:r>
          </a:p>
          <a:p>
            <a:r>
              <a:rPr lang="en-GB" sz="1600" dirty="0"/>
              <a:t>Children’s Society (2013) </a:t>
            </a:r>
            <a:r>
              <a:rPr lang="en-GB" sz="1600" i="1" dirty="0"/>
              <a:t>Breaking barriers how to help children’s centres reach disadvantaged families</a:t>
            </a:r>
            <a:r>
              <a:rPr lang="en-GB" sz="1600" dirty="0"/>
              <a:t>. London. The Children’s Centre.</a:t>
            </a:r>
          </a:p>
          <a:p>
            <a:r>
              <a:rPr lang="en-GB" sz="1600" dirty="0" err="1"/>
              <a:t>Gaster</a:t>
            </a:r>
            <a:r>
              <a:rPr lang="en-GB" sz="1600" dirty="0"/>
              <a:t> et al. (1999). In: Percy-Smith, J. (2005</a:t>
            </a:r>
            <a:r>
              <a:rPr lang="en-GB" sz="1600" i="1" dirty="0"/>
              <a:t>). Definitions and Models: What Works in Strategic Partnerships for Children</a:t>
            </a:r>
            <a:r>
              <a:rPr lang="en-GB" sz="1600" dirty="0"/>
              <a:t>. Ilford: </a:t>
            </a:r>
            <a:r>
              <a:rPr lang="en-GB" sz="1600" dirty="0" err="1"/>
              <a:t>Barnado’s</a:t>
            </a:r>
            <a:endParaRPr lang="en-GB" sz="1600" dirty="0"/>
          </a:p>
          <a:p>
            <a:r>
              <a:rPr lang="en-GB" sz="1600" dirty="0"/>
              <a:t>Institute of Public Care (2013) </a:t>
            </a:r>
            <a:r>
              <a:rPr lang="en-GB" sz="1600" i="1" dirty="0"/>
              <a:t>Swansea: Review of Team around the Family Arrangements.</a:t>
            </a:r>
            <a:r>
              <a:rPr lang="en-GB" sz="1600" dirty="0"/>
              <a:t> Final Review 2013. Oxford Brookes University. Online: </a:t>
            </a:r>
            <a:r>
              <a:rPr lang="en-GB" sz="1600" dirty="0">
                <a:hlinkClick r:id="rId2"/>
              </a:rPr>
              <a:t>https://ipc.brookes.ac.uk/publications/Swansea_TAF_Review_Final_Report_December_2013.pdf</a:t>
            </a:r>
            <a:r>
              <a:rPr lang="en-GB" sz="1600" dirty="0"/>
              <a:t> Accessed: 28/11/18</a:t>
            </a:r>
          </a:p>
          <a:p>
            <a:r>
              <a:rPr lang="en-GB" sz="1600" dirty="0"/>
              <a:t>National Assembly Wales and the Home Office (2001) </a:t>
            </a:r>
            <a:r>
              <a:rPr lang="en-GB" sz="1600" i="1" dirty="0"/>
              <a:t>Framework for the Assessment of Children in Need and their Families. </a:t>
            </a:r>
            <a:r>
              <a:rPr lang="en-GB" sz="1600" dirty="0"/>
              <a:t>London. The Stationary Office. </a:t>
            </a:r>
            <a:r>
              <a:rPr lang="en-GB" sz="1600" u="sng" dirty="0">
                <a:hlinkClick r:id="rId3"/>
              </a:rPr>
              <a:t>https://gov.wales/docs/caecd/publications/110323frameworken.pdf</a:t>
            </a:r>
            <a:r>
              <a:rPr lang="en-GB" sz="1600" dirty="0"/>
              <a:t> Accessed:28/11/18</a:t>
            </a:r>
          </a:p>
        </p:txBody>
      </p:sp>
    </p:spTree>
    <p:extLst>
      <p:ext uri="{BB962C8B-B14F-4D97-AF65-F5344CB8AC3E}">
        <p14:creationId xmlns:p14="http://schemas.microsoft.com/office/powerpoint/2010/main" val="2391266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44AD09-BE98-4052-AEE5-528517BFEE80}"/>
              </a:ext>
            </a:extLst>
          </p:cNvPr>
          <p:cNvSpPr>
            <a:spLocks noGrp="1"/>
          </p:cNvSpPr>
          <p:nvPr>
            <p:ph idx="1"/>
          </p:nvPr>
        </p:nvSpPr>
        <p:spPr/>
        <p:txBody>
          <a:bodyPr/>
          <a:lstStyle/>
          <a:p>
            <a:r>
              <a:rPr lang="en-GB" sz="1800" dirty="0"/>
              <a:t>Swallow, V. M. et al. (2013) “Multidisciplinary teams, and parents, negotiating common ground in shared-care of children with long-term conditions: a mixed methods study” </a:t>
            </a:r>
            <a:r>
              <a:rPr lang="en-GB" sz="1800" i="1" dirty="0"/>
              <a:t>BMC health services research</a:t>
            </a:r>
            <a:r>
              <a:rPr lang="en-GB" sz="1800" dirty="0"/>
              <a:t> vol. 13 264. </a:t>
            </a:r>
          </a:p>
          <a:p>
            <a:pPr marL="0" indent="0">
              <a:buNone/>
            </a:pPr>
            <a:endParaRPr lang="en-GB" sz="1800" dirty="0"/>
          </a:p>
          <a:p>
            <a:r>
              <a:rPr lang="en-GB" sz="1800" dirty="0"/>
              <a:t>Wilcox, D. (1994) </a:t>
            </a:r>
            <a:r>
              <a:rPr lang="en-GB" sz="1800" i="1" dirty="0"/>
              <a:t>A Guide to Effective Participation</a:t>
            </a:r>
            <a:r>
              <a:rPr lang="en-GB" sz="1800" dirty="0"/>
              <a:t>. David Wilcox Partnerships. </a:t>
            </a:r>
          </a:p>
          <a:p>
            <a:pPr marL="0" indent="0">
              <a:buNone/>
            </a:pPr>
            <a:r>
              <a:rPr lang="en-GB" sz="1800" dirty="0"/>
              <a:t> </a:t>
            </a:r>
            <a:r>
              <a:rPr lang="en-GB" sz="1800" dirty="0">
                <a:hlinkClick r:id="rId2"/>
              </a:rPr>
              <a:t>http://ourmuseum.org.uk/wp-content/uploads/The-Guide-to-Effective-Participation.pdf</a:t>
            </a:r>
            <a:r>
              <a:rPr lang="en-GB" sz="1800" dirty="0"/>
              <a:t> [Accessed: 28/11/18]</a:t>
            </a:r>
          </a:p>
          <a:p>
            <a:endParaRPr lang="en-GB" dirty="0"/>
          </a:p>
        </p:txBody>
      </p:sp>
    </p:spTree>
    <p:extLst>
      <p:ext uri="{BB962C8B-B14F-4D97-AF65-F5344CB8AC3E}">
        <p14:creationId xmlns:p14="http://schemas.microsoft.com/office/powerpoint/2010/main" val="8177983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329</TotalTime>
  <Words>582</Words>
  <Application>Microsoft Office PowerPoint</Application>
  <PresentationFormat>On-screen Show (4:3)</PresentationFormat>
  <Paragraphs>55</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Times</vt:lpstr>
      <vt:lpstr>20140311PresentationUWTSDTemplate</vt:lpstr>
      <vt:lpstr> </vt:lpstr>
      <vt:lpstr>PowerPoint Presentation</vt:lpstr>
      <vt:lpstr>PowerPoint Presentation</vt:lpstr>
      <vt:lpstr>Families are very much part of the multi-disciplinary team</vt:lpstr>
      <vt:lpstr>PowerPoint Presentation</vt:lpstr>
      <vt:lpstr>PowerPoint Presentation</vt:lpstr>
      <vt:lpstr>PowerPoint Presentation</vt:lpstr>
      <vt:lpstr>Barriers to MDT working with families</vt:lpstr>
      <vt:lpstr>PowerPoint Presentation</vt:lpstr>
      <vt:lpstr>Possible general barriers to working with parents</vt:lpstr>
      <vt:lpstr>Future planning.</vt:lpstr>
      <vt:lpstr>Reference List</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Jessica Pitman</cp:lastModifiedBy>
  <cp:revision>23</cp:revision>
  <dcterms:created xsi:type="dcterms:W3CDTF">2018-11-21T21:50:58Z</dcterms:created>
  <dcterms:modified xsi:type="dcterms:W3CDTF">2018-11-28T21:30:07Z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