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99"/>
  </p:notesMasterIdLst>
  <p:sldIdLst>
    <p:sldId id="257" r:id="rId5"/>
    <p:sldId id="575" r:id="rId6"/>
    <p:sldId id="267" r:id="rId7"/>
    <p:sldId id="584" r:id="rId8"/>
    <p:sldId id="271" r:id="rId9"/>
    <p:sldId id="299" r:id="rId10"/>
    <p:sldId id="579" r:id="rId11"/>
    <p:sldId id="300" r:id="rId12"/>
    <p:sldId id="273" r:id="rId13"/>
    <p:sldId id="274" r:id="rId14"/>
    <p:sldId id="275" r:id="rId15"/>
    <p:sldId id="276" r:id="rId16"/>
    <p:sldId id="278" r:id="rId17"/>
    <p:sldId id="301" r:id="rId18"/>
    <p:sldId id="279" r:id="rId19"/>
    <p:sldId id="280" r:id="rId20"/>
    <p:sldId id="281" r:id="rId21"/>
    <p:sldId id="282" r:id="rId22"/>
    <p:sldId id="285" r:id="rId23"/>
    <p:sldId id="283" r:id="rId24"/>
    <p:sldId id="287" r:id="rId25"/>
    <p:sldId id="288" r:id="rId26"/>
    <p:sldId id="289" r:id="rId27"/>
    <p:sldId id="290" r:id="rId28"/>
    <p:sldId id="291" r:id="rId29"/>
    <p:sldId id="292" r:id="rId30"/>
    <p:sldId id="302" r:id="rId31"/>
    <p:sldId id="295" r:id="rId32"/>
    <p:sldId id="580" r:id="rId33"/>
    <p:sldId id="296" r:id="rId34"/>
    <p:sldId id="261" r:id="rId35"/>
    <p:sldId id="258" r:id="rId36"/>
    <p:sldId id="398" r:id="rId37"/>
    <p:sldId id="397" r:id="rId38"/>
    <p:sldId id="400" r:id="rId39"/>
    <p:sldId id="399" r:id="rId40"/>
    <p:sldId id="583" r:id="rId41"/>
    <p:sldId id="308" r:id="rId42"/>
    <p:sldId id="309" r:id="rId43"/>
    <p:sldId id="310" r:id="rId44"/>
    <p:sldId id="259" r:id="rId45"/>
    <p:sldId id="260" r:id="rId46"/>
    <p:sldId id="581" r:id="rId47"/>
    <p:sldId id="262" r:id="rId48"/>
    <p:sldId id="376" r:id="rId49"/>
    <p:sldId id="382" r:id="rId50"/>
    <p:sldId id="377" r:id="rId51"/>
    <p:sldId id="307" r:id="rId52"/>
    <p:sldId id="378" r:id="rId53"/>
    <p:sldId id="379" r:id="rId54"/>
    <p:sldId id="383" r:id="rId55"/>
    <p:sldId id="335" r:id="rId56"/>
    <p:sldId id="315" r:id="rId57"/>
    <p:sldId id="380" r:id="rId58"/>
    <p:sldId id="316" r:id="rId59"/>
    <p:sldId id="576" r:id="rId60"/>
    <p:sldId id="577" r:id="rId61"/>
    <p:sldId id="334" r:id="rId62"/>
    <p:sldId id="578" r:id="rId63"/>
    <p:sldId id="388" r:id="rId64"/>
    <p:sldId id="389" r:id="rId65"/>
    <p:sldId id="391" r:id="rId66"/>
    <p:sldId id="392" r:id="rId67"/>
    <p:sldId id="394" r:id="rId68"/>
    <p:sldId id="396" r:id="rId69"/>
    <p:sldId id="387" r:id="rId70"/>
    <p:sldId id="320" r:id="rId71"/>
    <p:sldId id="322" r:id="rId72"/>
    <p:sldId id="323" r:id="rId73"/>
    <p:sldId id="381" r:id="rId74"/>
    <p:sldId id="325" r:id="rId75"/>
    <p:sldId id="333" r:id="rId76"/>
    <p:sldId id="328" r:id="rId77"/>
    <p:sldId id="329" r:id="rId78"/>
    <p:sldId id="332" r:id="rId79"/>
    <p:sldId id="336" r:id="rId80"/>
    <p:sldId id="338" r:id="rId81"/>
    <p:sldId id="339" r:id="rId82"/>
    <p:sldId id="342" r:id="rId83"/>
    <p:sldId id="346" r:id="rId84"/>
    <p:sldId id="347" r:id="rId85"/>
    <p:sldId id="348" r:id="rId86"/>
    <p:sldId id="357" r:id="rId87"/>
    <p:sldId id="360" r:id="rId88"/>
    <p:sldId id="361" r:id="rId89"/>
    <p:sldId id="364" r:id="rId90"/>
    <p:sldId id="365" r:id="rId91"/>
    <p:sldId id="384" r:id="rId92"/>
    <p:sldId id="368" r:id="rId93"/>
    <p:sldId id="385" r:id="rId94"/>
    <p:sldId id="371" r:id="rId95"/>
    <p:sldId id="386" r:id="rId96"/>
    <p:sldId id="375" r:id="rId97"/>
    <p:sldId id="312" r:id="rId9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6369" autoAdjust="0"/>
  </p:normalViewPr>
  <p:slideViewPr>
    <p:cSldViewPr snapToGrid="0">
      <p:cViewPr varScale="1">
        <p:scale>
          <a:sx n="109" d="100"/>
          <a:sy n="109" d="100"/>
        </p:scale>
        <p:origin x="6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theme" Target="theme/theme1.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103"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notesMaster" Target="notesMasters/notesMaster1.xml"/><Relationship Id="rId10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microsoft.com/office/2016/11/relationships/changesInfo" Target="changesInfos/changesInfo1.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are Desta" userId="db32a065-b9b8-4ebb-ab66-dfd77adf959e" providerId="ADAL" clId="{423BE1C6-FB58-4DFC-9E4B-605C5D9AECC9}"/>
    <pc:docChg chg="undo custSel modSld">
      <pc:chgData name="Amare Desta" userId="db32a065-b9b8-4ebb-ab66-dfd77adf959e" providerId="ADAL" clId="{423BE1C6-FB58-4DFC-9E4B-605C5D9AECC9}" dt="2022-10-18T12:10:32.551" v="11" actId="20577"/>
      <pc:docMkLst>
        <pc:docMk/>
      </pc:docMkLst>
      <pc:sldChg chg="modSp mod">
        <pc:chgData name="Amare Desta" userId="db32a065-b9b8-4ebb-ab66-dfd77adf959e" providerId="ADAL" clId="{423BE1C6-FB58-4DFC-9E4B-605C5D9AECC9}" dt="2022-10-18T12:10:32.551" v="11" actId="20577"/>
        <pc:sldMkLst>
          <pc:docMk/>
          <pc:sldMk cId="1990881570" sldId="257"/>
        </pc:sldMkLst>
        <pc:spChg chg="mod">
          <ac:chgData name="Amare Desta" userId="db32a065-b9b8-4ebb-ab66-dfd77adf959e" providerId="ADAL" clId="{423BE1C6-FB58-4DFC-9E4B-605C5D9AECC9}" dt="2022-10-18T12:10:32.551" v="11" actId="20577"/>
          <ac:spMkLst>
            <pc:docMk/>
            <pc:sldMk cId="1990881570" sldId="257"/>
            <ac:spMk id="2" creationId="{00000000-0000-0000-0000-000000000000}"/>
          </ac:spMkLst>
        </pc:spChg>
        <pc:spChg chg="mod">
          <ac:chgData name="Amare Desta" userId="db32a065-b9b8-4ebb-ab66-dfd77adf959e" providerId="ADAL" clId="{423BE1C6-FB58-4DFC-9E4B-605C5D9AECC9}" dt="2022-10-18T12:10:12.221" v="0" actId="20577"/>
          <ac:spMkLst>
            <pc:docMk/>
            <pc:sldMk cId="1990881570" sldId="257"/>
            <ac:spMk id="3"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A8188F-EB8D-4765-A0F8-56A3D1E3264D}"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0FB0A916-2F48-44E9-8F08-7DB1D3519405}">
      <dgm:prSet/>
      <dgm:spPr/>
      <dgm:t>
        <a:bodyPr/>
        <a:lstStyle/>
        <a:p>
          <a:r>
            <a:rPr lang="en-US"/>
            <a:t>Definition of paradigm: a basic set of beliefs that guide action (Guba, 1990, p. 17).</a:t>
          </a:r>
        </a:p>
      </dgm:t>
    </dgm:pt>
    <dgm:pt modelId="{D89F40A3-8669-49EF-AC84-83701A6C5CB9}" type="parTrans" cxnId="{2B55E830-96DA-4F9B-BB55-D154677B0E7D}">
      <dgm:prSet/>
      <dgm:spPr/>
      <dgm:t>
        <a:bodyPr/>
        <a:lstStyle/>
        <a:p>
          <a:endParaRPr lang="en-US"/>
        </a:p>
      </dgm:t>
    </dgm:pt>
    <dgm:pt modelId="{D4ECBD95-0DFA-4B0C-AB38-456AB112DE68}" type="sibTrans" cxnId="{2B55E830-96DA-4F9B-BB55-D154677B0E7D}">
      <dgm:prSet/>
      <dgm:spPr/>
      <dgm:t>
        <a:bodyPr/>
        <a:lstStyle/>
        <a:p>
          <a:endParaRPr lang="en-US"/>
        </a:p>
      </dgm:t>
    </dgm:pt>
    <dgm:pt modelId="{29F80737-EB65-4E5B-B00C-3F90EA93533B}">
      <dgm:prSet/>
      <dgm:spPr/>
      <dgm:t>
        <a:bodyPr/>
        <a:lstStyle/>
        <a:p>
          <a:r>
            <a:rPr lang="en-US"/>
            <a:t>Major research paradigms</a:t>
          </a:r>
        </a:p>
      </dgm:t>
    </dgm:pt>
    <dgm:pt modelId="{42295F15-CF74-46AF-AC9B-1B9AF9E74F55}" type="parTrans" cxnId="{F6618613-4BC6-4BFA-AA23-80509252E47A}">
      <dgm:prSet/>
      <dgm:spPr/>
      <dgm:t>
        <a:bodyPr/>
        <a:lstStyle/>
        <a:p>
          <a:endParaRPr lang="en-US"/>
        </a:p>
      </dgm:t>
    </dgm:pt>
    <dgm:pt modelId="{E800DC80-222F-4ED6-8694-F1B99412BB7D}" type="sibTrans" cxnId="{F6618613-4BC6-4BFA-AA23-80509252E47A}">
      <dgm:prSet/>
      <dgm:spPr/>
      <dgm:t>
        <a:bodyPr/>
        <a:lstStyle/>
        <a:p>
          <a:endParaRPr lang="en-US"/>
        </a:p>
      </dgm:t>
    </dgm:pt>
    <dgm:pt modelId="{7D2EDB31-0E68-4ADD-BBC8-43E59537AE21}">
      <dgm:prSet/>
      <dgm:spPr/>
      <dgm:t>
        <a:bodyPr/>
        <a:lstStyle/>
        <a:p>
          <a:r>
            <a:rPr lang="en-US"/>
            <a:t>Postpositivism</a:t>
          </a:r>
        </a:p>
      </dgm:t>
    </dgm:pt>
    <dgm:pt modelId="{78F0D89F-58E1-437B-95B9-760D868F2B1D}" type="parTrans" cxnId="{4999A8D1-4C3F-4316-8385-180C0F4AF050}">
      <dgm:prSet/>
      <dgm:spPr/>
      <dgm:t>
        <a:bodyPr/>
        <a:lstStyle/>
        <a:p>
          <a:endParaRPr lang="en-US"/>
        </a:p>
      </dgm:t>
    </dgm:pt>
    <dgm:pt modelId="{5E21AD29-805E-426B-AF18-61EDB48D69E2}" type="sibTrans" cxnId="{4999A8D1-4C3F-4316-8385-180C0F4AF050}">
      <dgm:prSet/>
      <dgm:spPr/>
      <dgm:t>
        <a:bodyPr/>
        <a:lstStyle/>
        <a:p>
          <a:endParaRPr lang="en-US"/>
        </a:p>
      </dgm:t>
    </dgm:pt>
    <dgm:pt modelId="{8A1D8F0F-2654-4F70-9297-CF654CF451D1}">
      <dgm:prSet/>
      <dgm:spPr/>
      <dgm:t>
        <a:bodyPr/>
        <a:lstStyle/>
        <a:p>
          <a:r>
            <a:rPr lang="en-US"/>
            <a:t>Social constructivism</a:t>
          </a:r>
        </a:p>
      </dgm:t>
    </dgm:pt>
    <dgm:pt modelId="{85A1FFE0-6505-41B8-813D-83EF11EA9A07}" type="parTrans" cxnId="{4FAAC5BB-13FA-4AE5-94A0-F05C7C47DBFD}">
      <dgm:prSet/>
      <dgm:spPr/>
      <dgm:t>
        <a:bodyPr/>
        <a:lstStyle/>
        <a:p>
          <a:endParaRPr lang="en-US"/>
        </a:p>
      </dgm:t>
    </dgm:pt>
    <dgm:pt modelId="{6E4ED677-D36A-4C26-8020-47934DC1C123}" type="sibTrans" cxnId="{4FAAC5BB-13FA-4AE5-94A0-F05C7C47DBFD}">
      <dgm:prSet/>
      <dgm:spPr/>
      <dgm:t>
        <a:bodyPr/>
        <a:lstStyle/>
        <a:p>
          <a:endParaRPr lang="en-US"/>
        </a:p>
      </dgm:t>
    </dgm:pt>
    <dgm:pt modelId="{F6B70DD0-976E-4401-A5A2-C3C1E778E476}">
      <dgm:prSet/>
      <dgm:spPr/>
      <dgm:t>
        <a:bodyPr/>
        <a:lstStyle/>
        <a:p>
          <a:r>
            <a:rPr lang="en-US"/>
            <a:t>Transformative frameworks</a:t>
          </a:r>
        </a:p>
      </dgm:t>
    </dgm:pt>
    <dgm:pt modelId="{7335EC88-6793-476F-A222-FEB4BFBA8A00}" type="parTrans" cxnId="{51BF35A4-8B45-4FD1-866E-B6EECE8086F0}">
      <dgm:prSet/>
      <dgm:spPr/>
      <dgm:t>
        <a:bodyPr/>
        <a:lstStyle/>
        <a:p>
          <a:endParaRPr lang="en-US"/>
        </a:p>
      </dgm:t>
    </dgm:pt>
    <dgm:pt modelId="{4086B31C-502A-481A-87C7-E516D8DC34B7}" type="sibTrans" cxnId="{51BF35A4-8B45-4FD1-866E-B6EECE8086F0}">
      <dgm:prSet/>
      <dgm:spPr/>
      <dgm:t>
        <a:bodyPr/>
        <a:lstStyle/>
        <a:p>
          <a:endParaRPr lang="en-US"/>
        </a:p>
      </dgm:t>
    </dgm:pt>
    <dgm:pt modelId="{9AC134CB-D7F1-4973-A1E1-704692785998}">
      <dgm:prSet/>
      <dgm:spPr/>
      <dgm:t>
        <a:bodyPr/>
        <a:lstStyle/>
        <a:p>
          <a:r>
            <a:rPr lang="en-US"/>
            <a:t>Pragmatism</a:t>
          </a:r>
        </a:p>
      </dgm:t>
    </dgm:pt>
    <dgm:pt modelId="{8CD94CAB-7671-437B-9CE1-50FD4939F1DF}" type="parTrans" cxnId="{3A6AC264-4A01-45DB-9632-4DFAFABCA5A4}">
      <dgm:prSet/>
      <dgm:spPr/>
      <dgm:t>
        <a:bodyPr/>
        <a:lstStyle/>
        <a:p>
          <a:endParaRPr lang="en-US"/>
        </a:p>
      </dgm:t>
    </dgm:pt>
    <dgm:pt modelId="{72DD147B-8249-4893-B0CC-F33EF3162452}" type="sibTrans" cxnId="{3A6AC264-4A01-45DB-9632-4DFAFABCA5A4}">
      <dgm:prSet/>
      <dgm:spPr/>
      <dgm:t>
        <a:bodyPr/>
        <a:lstStyle/>
        <a:p>
          <a:endParaRPr lang="en-US"/>
        </a:p>
      </dgm:t>
    </dgm:pt>
    <dgm:pt modelId="{91D37940-9F87-4E67-A28D-F342DA982493}" type="pres">
      <dgm:prSet presAssocID="{1CA8188F-EB8D-4765-A0F8-56A3D1E3264D}" presName="Name0" presStyleCnt="0">
        <dgm:presLayoutVars>
          <dgm:dir/>
          <dgm:animLvl val="lvl"/>
          <dgm:resizeHandles val="exact"/>
        </dgm:presLayoutVars>
      </dgm:prSet>
      <dgm:spPr/>
    </dgm:pt>
    <dgm:pt modelId="{339ED79F-29B1-4582-AC3B-6D171FC03B43}" type="pres">
      <dgm:prSet presAssocID="{29F80737-EB65-4E5B-B00C-3F90EA93533B}" presName="boxAndChildren" presStyleCnt="0"/>
      <dgm:spPr/>
    </dgm:pt>
    <dgm:pt modelId="{EEF79167-8CD8-49E4-9935-202FCAD1AE65}" type="pres">
      <dgm:prSet presAssocID="{29F80737-EB65-4E5B-B00C-3F90EA93533B}" presName="parentTextBox" presStyleLbl="node1" presStyleIdx="0" presStyleCnt="2"/>
      <dgm:spPr/>
    </dgm:pt>
    <dgm:pt modelId="{1B8383C4-A1C3-4E5B-BC7A-5E5F076D3B00}" type="pres">
      <dgm:prSet presAssocID="{29F80737-EB65-4E5B-B00C-3F90EA93533B}" presName="entireBox" presStyleLbl="node1" presStyleIdx="0" presStyleCnt="2"/>
      <dgm:spPr/>
    </dgm:pt>
    <dgm:pt modelId="{92524799-0B96-4394-A960-D797520949C9}" type="pres">
      <dgm:prSet presAssocID="{29F80737-EB65-4E5B-B00C-3F90EA93533B}" presName="descendantBox" presStyleCnt="0"/>
      <dgm:spPr/>
    </dgm:pt>
    <dgm:pt modelId="{661AC46E-27E3-45CC-9FEE-B747F2BE8085}" type="pres">
      <dgm:prSet presAssocID="{7D2EDB31-0E68-4ADD-BBC8-43E59537AE21}" presName="childTextBox" presStyleLbl="fgAccFollowNode1" presStyleIdx="0" presStyleCnt="4">
        <dgm:presLayoutVars>
          <dgm:bulletEnabled val="1"/>
        </dgm:presLayoutVars>
      </dgm:prSet>
      <dgm:spPr/>
    </dgm:pt>
    <dgm:pt modelId="{067E3EF1-109E-4D59-9206-E00D5A4BE64B}" type="pres">
      <dgm:prSet presAssocID="{8A1D8F0F-2654-4F70-9297-CF654CF451D1}" presName="childTextBox" presStyleLbl="fgAccFollowNode1" presStyleIdx="1" presStyleCnt="4">
        <dgm:presLayoutVars>
          <dgm:bulletEnabled val="1"/>
        </dgm:presLayoutVars>
      </dgm:prSet>
      <dgm:spPr/>
    </dgm:pt>
    <dgm:pt modelId="{1A574E31-3B16-4E8F-A39B-2E1ABCE26176}" type="pres">
      <dgm:prSet presAssocID="{F6B70DD0-976E-4401-A5A2-C3C1E778E476}" presName="childTextBox" presStyleLbl="fgAccFollowNode1" presStyleIdx="2" presStyleCnt="4">
        <dgm:presLayoutVars>
          <dgm:bulletEnabled val="1"/>
        </dgm:presLayoutVars>
      </dgm:prSet>
      <dgm:spPr/>
    </dgm:pt>
    <dgm:pt modelId="{F4F804B3-5B7B-4531-ADA1-FCC58F0AFA62}" type="pres">
      <dgm:prSet presAssocID="{9AC134CB-D7F1-4973-A1E1-704692785998}" presName="childTextBox" presStyleLbl="fgAccFollowNode1" presStyleIdx="3" presStyleCnt="4">
        <dgm:presLayoutVars>
          <dgm:bulletEnabled val="1"/>
        </dgm:presLayoutVars>
      </dgm:prSet>
      <dgm:spPr/>
    </dgm:pt>
    <dgm:pt modelId="{86ECC543-A90C-4874-8594-239C0A7299DB}" type="pres">
      <dgm:prSet presAssocID="{D4ECBD95-0DFA-4B0C-AB38-456AB112DE68}" presName="sp" presStyleCnt="0"/>
      <dgm:spPr/>
    </dgm:pt>
    <dgm:pt modelId="{CB70E4A4-C965-48A2-BA47-A30B753F90AA}" type="pres">
      <dgm:prSet presAssocID="{0FB0A916-2F48-44E9-8F08-7DB1D3519405}" presName="arrowAndChildren" presStyleCnt="0"/>
      <dgm:spPr/>
    </dgm:pt>
    <dgm:pt modelId="{EA92C9CF-6556-4B7B-9943-82DBAAA6C536}" type="pres">
      <dgm:prSet presAssocID="{0FB0A916-2F48-44E9-8F08-7DB1D3519405}" presName="parentTextArrow" presStyleLbl="node1" presStyleIdx="1" presStyleCnt="2"/>
      <dgm:spPr/>
    </dgm:pt>
  </dgm:ptLst>
  <dgm:cxnLst>
    <dgm:cxn modelId="{F6618613-4BC6-4BFA-AA23-80509252E47A}" srcId="{1CA8188F-EB8D-4765-A0F8-56A3D1E3264D}" destId="{29F80737-EB65-4E5B-B00C-3F90EA93533B}" srcOrd="1" destOrd="0" parTransId="{42295F15-CF74-46AF-AC9B-1B9AF9E74F55}" sibTransId="{E800DC80-222F-4ED6-8694-F1B99412BB7D}"/>
    <dgm:cxn modelId="{1FE0F22C-8F06-41E6-B817-7B01BA4242CE}" type="presOf" srcId="{0FB0A916-2F48-44E9-8F08-7DB1D3519405}" destId="{EA92C9CF-6556-4B7B-9943-82DBAAA6C536}" srcOrd="0" destOrd="0" presId="urn:microsoft.com/office/officeart/2005/8/layout/process4"/>
    <dgm:cxn modelId="{2B55E830-96DA-4F9B-BB55-D154677B0E7D}" srcId="{1CA8188F-EB8D-4765-A0F8-56A3D1E3264D}" destId="{0FB0A916-2F48-44E9-8F08-7DB1D3519405}" srcOrd="0" destOrd="0" parTransId="{D89F40A3-8669-49EF-AC84-83701A6C5CB9}" sibTransId="{D4ECBD95-0DFA-4B0C-AB38-456AB112DE68}"/>
    <dgm:cxn modelId="{3A6AC264-4A01-45DB-9632-4DFAFABCA5A4}" srcId="{29F80737-EB65-4E5B-B00C-3F90EA93533B}" destId="{9AC134CB-D7F1-4973-A1E1-704692785998}" srcOrd="3" destOrd="0" parTransId="{8CD94CAB-7671-437B-9CE1-50FD4939F1DF}" sibTransId="{72DD147B-8249-4893-B0CC-F33EF3162452}"/>
    <dgm:cxn modelId="{F009CD50-2A45-441E-A699-B818660AF53E}" type="presOf" srcId="{29F80737-EB65-4E5B-B00C-3F90EA93533B}" destId="{1B8383C4-A1C3-4E5B-BC7A-5E5F076D3B00}" srcOrd="1" destOrd="0" presId="urn:microsoft.com/office/officeart/2005/8/layout/process4"/>
    <dgm:cxn modelId="{CFD2DB51-5301-4E91-823F-A57FE6555AC0}" type="presOf" srcId="{7D2EDB31-0E68-4ADD-BBC8-43E59537AE21}" destId="{661AC46E-27E3-45CC-9FEE-B747F2BE8085}" srcOrd="0" destOrd="0" presId="urn:microsoft.com/office/officeart/2005/8/layout/process4"/>
    <dgm:cxn modelId="{0D1E105A-7AC2-4F3A-A6A4-16FE601B3885}" type="presOf" srcId="{29F80737-EB65-4E5B-B00C-3F90EA93533B}" destId="{EEF79167-8CD8-49E4-9935-202FCAD1AE65}" srcOrd="0" destOrd="0" presId="urn:microsoft.com/office/officeart/2005/8/layout/process4"/>
    <dgm:cxn modelId="{4A244192-FCFC-469D-A8B8-20E088A452C3}" type="presOf" srcId="{8A1D8F0F-2654-4F70-9297-CF654CF451D1}" destId="{067E3EF1-109E-4D59-9206-E00D5A4BE64B}" srcOrd="0" destOrd="0" presId="urn:microsoft.com/office/officeart/2005/8/layout/process4"/>
    <dgm:cxn modelId="{51BF35A4-8B45-4FD1-866E-B6EECE8086F0}" srcId="{29F80737-EB65-4E5B-B00C-3F90EA93533B}" destId="{F6B70DD0-976E-4401-A5A2-C3C1E778E476}" srcOrd="2" destOrd="0" parTransId="{7335EC88-6793-476F-A222-FEB4BFBA8A00}" sibTransId="{4086B31C-502A-481A-87C7-E516D8DC34B7}"/>
    <dgm:cxn modelId="{4FAAC5BB-13FA-4AE5-94A0-F05C7C47DBFD}" srcId="{29F80737-EB65-4E5B-B00C-3F90EA93533B}" destId="{8A1D8F0F-2654-4F70-9297-CF654CF451D1}" srcOrd="1" destOrd="0" parTransId="{85A1FFE0-6505-41B8-813D-83EF11EA9A07}" sibTransId="{6E4ED677-D36A-4C26-8020-47934DC1C123}"/>
    <dgm:cxn modelId="{4999A8D1-4C3F-4316-8385-180C0F4AF050}" srcId="{29F80737-EB65-4E5B-B00C-3F90EA93533B}" destId="{7D2EDB31-0E68-4ADD-BBC8-43E59537AE21}" srcOrd="0" destOrd="0" parTransId="{78F0D89F-58E1-437B-95B9-760D868F2B1D}" sibTransId="{5E21AD29-805E-426B-AF18-61EDB48D69E2}"/>
    <dgm:cxn modelId="{FD3CE9D2-7FDF-4E68-B436-EB41F891CADF}" type="presOf" srcId="{1CA8188F-EB8D-4765-A0F8-56A3D1E3264D}" destId="{91D37940-9F87-4E67-A28D-F342DA982493}" srcOrd="0" destOrd="0" presId="urn:microsoft.com/office/officeart/2005/8/layout/process4"/>
    <dgm:cxn modelId="{A72A3EDA-98DA-4128-8456-819636B29D6B}" type="presOf" srcId="{9AC134CB-D7F1-4973-A1E1-704692785998}" destId="{F4F804B3-5B7B-4531-ADA1-FCC58F0AFA62}" srcOrd="0" destOrd="0" presId="urn:microsoft.com/office/officeart/2005/8/layout/process4"/>
    <dgm:cxn modelId="{7EB586EA-7F51-48D2-8D9F-BAA5BF37B31C}" type="presOf" srcId="{F6B70DD0-976E-4401-A5A2-C3C1E778E476}" destId="{1A574E31-3B16-4E8F-A39B-2E1ABCE26176}" srcOrd="0" destOrd="0" presId="urn:microsoft.com/office/officeart/2005/8/layout/process4"/>
    <dgm:cxn modelId="{EC2A248E-60CC-458A-AC4E-400E6EB9D2CB}" type="presParOf" srcId="{91D37940-9F87-4E67-A28D-F342DA982493}" destId="{339ED79F-29B1-4582-AC3B-6D171FC03B43}" srcOrd="0" destOrd="0" presId="urn:microsoft.com/office/officeart/2005/8/layout/process4"/>
    <dgm:cxn modelId="{CC140E03-1824-4668-97D9-E4FBC3FCF2F9}" type="presParOf" srcId="{339ED79F-29B1-4582-AC3B-6D171FC03B43}" destId="{EEF79167-8CD8-49E4-9935-202FCAD1AE65}" srcOrd="0" destOrd="0" presId="urn:microsoft.com/office/officeart/2005/8/layout/process4"/>
    <dgm:cxn modelId="{8383B1CB-5E24-412B-91E3-A9121BFB063D}" type="presParOf" srcId="{339ED79F-29B1-4582-AC3B-6D171FC03B43}" destId="{1B8383C4-A1C3-4E5B-BC7A-5E5F076D3B00}" srcOrd="1" destOrd="0" presId="urn:microsoft.com/office/officeart/2005/8/layout/process4"/>
    <dgm:cxn modelId="{5348A6D4-0F84-4745-B8BA-561FC79FC809}" type="presParOf" srcId="{339ED79F-29B1-4582-AC3B-6D171FC03B43}" destId="{92524799-0B96-4394-A960-D797520949C9}" srcOrd="2" destOrd="0" presId="urn:microsoft.com/office/officeart/2005/8/layout/process4"/>
    <dgm:cxn modelId="{CCD28ACB-C63A-4634-8C8D-35D2475C9797}" type="presParOf" srcId="{92524799-0B96-4394-A960-D797520949C9}" destId="{661AC46E-27E3-45CC-9FEE-B747F2BE8085}" srcOrd="0" destOrd="0" presId="urn:microsoft.com/office/officeart/2005/8/layout/process4"/>
    <dgm:cxn modelId="{F60C52B3-4F12-459E-ACE9-B075E9375B95}" type="presParOf" srcId="{92524799-0B96-4394-A960-D797520949C9}" destId="{067E3EF1-109E-4D59-9206-E00D5A4BE64B}" srcOrd="1" destOrd="0" presId="urn:microsoft.com/office/officeart/2005/8/layout/process4"/>
    <dgm:cxn modelId="{4D6A7CAD-A8EC-41E4-849C-FBA7E6AEFC9F}" type="presParOf" srcId="{92524799-0B96-4394-A960-D797520949C9}" destId="{1A574E31-3B16-4E8F-A39B-2E1ABCE26176}" srcOrd="2" destOrd="0" presId="urn:microsoft.com/office/officeart/2005/8/layout/process4"/>
    <dgm:cxn modelId="{8808BFA6-825D-403C-B289-F871261D29DC}" type="presParOf" srcId="{92524799-0B96-4394-A960-D797520949C9}" destId="{F4F804B3-5B7B-4531-ADA1-FCC58F0AFA62}" srcOrd="3" destOrd="0" presId="urn:microsoft.com/office/officeart/2005/8/layout/process4"/>
    <dgm:cxn modelId="{1A2892FB-8936-4BB7-88B6-101094B488EC}" type="presParOf" srcId="{91D37940-9F87-4E67-A28D-F342DA982493}" destId="{86ECC543-A90C-4874-8594-239C0A7299DB}" srcOrd="1" destOrd="0" presId="urn:microsoft.com/office/officeart/2005/8/layout/process4"/>
    <dgm:cxn modelId="{9D8D798C-D1E6-49B8-9491-4528F3F163E7}" type="presParOf" srcId="{91D37940-9F87-4E67-A28D-F342DA982493}" destId="{CB70E4A4-C965-48A2-BA47-A30B753F90AA}" srcOrd="2" destOrd="0" presId="urn:microsoft.com/office/officeart/2005/8/layout/process4"/>
    <dgm:cxn modelId="{46F39EB0-DB91-4EFA-AB2D-5FC66BD908CD}" type="presParOf" srcId="{CB70E4A4-C965-48A2-BA47-A30B753F90AA}" destId="{EA92C9CF-6556-4B7B-9943-82DBAAA6C536}"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A7E0FF-B11F-47C8-8FBA-18B02B40ADB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A9536C0-CDE1-4D64-BFE3-53260DFEA7DA}">
      <dgm:prSet/>
      <dgm:spPr/>
      <dgm:t>
        <a:bodyPr/>
        <a:lstStyle/>
        <a:p>
          <a:r>
            <a:rPr lang="en-US"/>
            <a:t>Approach</a:t>
          </a:r>
        </a:p>
      </dgm:t>
    </dgm:pt>
    <dgm:pt modelId="{ABF7C398-BA8B-41E1-B0D4-309C44AC7401}" type="parTrans" cxnId="{BDA8526F-B89A-4C7B-8DFB-8E9B84475A82}">
      <dgm:prSet/>
      <dgm:spPr/>
      <dgm:t>
        <a:bodyPr/>
        <a:lstStyle/>
        <a:p>
          <a:endParaRPr lang="en-US"/>
        </a:p>
      </dgm:t>
    </dgm:pt>
    <dgm:pt modelId="{A2140C74-9BD3-46A0-8011-EDBC41729DB5}" type="sibTrans" cxnId="{BDA8526F-B89A-4C7B-8DFB-8E9B84475A82}">
      <dgm:prSet/>
      <dgm:spPr/>
      <dgm:t>
        <a:bodyPr/>
        <a:lstStyle/>
        <a:p>
          <a:endParaRPr lang="en-US"/>
        </a:p>
      </dgm:t>
    </dgm:pt>
    <dgm:pt modelId="{5D1BAC97-B9F5-4F04-BC47-F814877E1C5D}">
      <dgm:prSet/>
      <dgm:spPr/>
      <dgm:t>
        <a:bodyPr/>
        <a:lstStyle/>
        <a:p>
          <a:r>
            <a:rPr lang="en-US"/>
            <a:t>Scientific</a:t>
          </a:r>
        </a:p>
      </dgm:t>
    </dgm:pt>
    <dgm:pt modelId="{65BD0BB0-E2FA-4085-A1A0-1E96D0E622AE}" type="parTrans" cxnId="{8990EA3C-F781-47DE-92CD-C658494E14E0}">
      <dgm:prSet/>
      <dgm:spPr/>
      <dgm:t>
        <a:bodyPr/>
        <a:lstStyle/>
        <a:p>
          <a:endParaRPr lang="en-US"/>
        </a:p>
      </dgm:t>
    </dgm:pt>
    <dgm:pt modelId="{00F79A95-13A2-4EE3-B7EF-A83C5EDA0220}" type="sibTrans" cxnId="{8990EA3C-F781-47DE-92CD-C658494E14E0}">
      <dgm:prSet/>
      <dgm:spPr/>
      <dgm:t>
        <a:bodyPr/>
        <a:lstStyle/>
        <a:p>
          <a:endParaRPr lang="en-US"/>
        </a:p>
      </dgm:t>
    </dgm:pt>
    <dgm:pt modelId="{1EA1C5D4-4594-45A2-933A-45594212A813}">
      <dgm:prSet/>
      <dgm:spPr/>
      <dgm:t>
        <a:bodyPr/>
        <a:lstStyle/>
        <a:p>
          <a:r>
            <a:rPr lang="en-US"/>
            <a:t>Reductionistic</a:t>
          </a:r>
        </a:p>
      </dgm:t>
    </dgm:pt>
    <dgm:pt modelId="{71B94E95-A180-4480-AF3E-77243C896754}" type="parTrans" cxnId="{E7AD0919-4912-4BFA-A693-D62A30EC2225}">
      <dgm:prSet/>
      <dgm:spPr/>
      <dgm:t>
        <a:bodyPr/>
        <a:lstStyle/>
        <a:p>
          <a:endParaRPr lang="en-US"/>
        </a:p>
      </dgm:t>
    </dgm:pt>
    <dgm:pt modelId="{71E7CA4F-A531-470F-B57E-C1BCE221FFCA}" type="sibTrans" cxnId="{E7AD0919-4912-4BFA-A693-D62A30EC2225}">
      <dgm:prSet/>
      <dgm:spPr/>
      <dgm:t>
        <a:bodyPr/>
        <a:lstStyle/>
        <a:p>
          <a:endParaRPr lang="en-US"/>
        </a:p>
      </dgm:t>
    </dgm:pt>
    <dgm:pt modelId="{8B04E18C-59F8-4624-A00A-08417A658336}">
      <dgm:prSet/>
      <dgm:spPr/>
      <dgm:t>
        <a:bodyPr/>
        <a:lstStyle/>
        <a:p>
          <a:r>
            <a:rPr lang="en-US"/>
            <a:t>Cause/effect</a:t>
          </a:r>
        </a:p>
      </dgm:t>
    </dgm:pt>
    <dgm:pt modelId="{5ABC7641-D8F4-4FBA-9D4C-2AA4AE3114DE}" type="parTrans" cxnId="{0536A2DF-1D36-42AF-A68A-5FA6EE8F3EC7}">
      <dgm:prSet/>
      <dgm:spPr/>
      <dgm:t>
        <a:bodyPr/>
        <a:lstStyle/>
        <a:p>
          <a:endParaRPr lang="en-US"/>
        </a:p>
      </dgm:t>
    </dgm:pt>
    <dgm:pt modelId="{041E0A35-0EA6-46B5-972E-DE1CD1B23734}" type="sibTrans" cxnId="{0536A2DF-1D36-42AF-A68A-5FA6EE8F3EC7}">
      <dgm:prSet/>
      <dgm:spPr/>
      <dgm:t>
        <a:bodyPr/>
        <a:lstStyle/>
        <a:p>
          <a:endParaRPr lang="en-US"/>
        </a:p>
      </dgm:t>
    </dgm:pt>
    <dgm:pt modelId="{B608B746-4819-4B8D-82DE-1126F28617E1}">
      <dgm:prSet/>
      <dgm:spPr/>
      <dgm:t>
        <a:bodyPr/>
        <a:lstStyle/>
        <a:p>
          <a:r>
            <a:rPr lang="en-US"/>
            <a:t>A priori theories</a:t>
          </a:r>
        </a:p>
      </dgm:t>
    </dgm:pt>
    <dgm:pt modelId="{EABE89E4-DCDD-4D36-8AD9-50443802148C}" type="parTrans" cxnId="{9C8E8B7A-B782-417B-ADD0-D40ED7F360A2}">
      <dgm:prSet/>
      <dgm:spPr/>
      <dgm:t>
        <a:bodyPr/>
        <a:lstStyle/>
        <a:p>
          <a:endParaRPr lang="en-US"/>
        </a:p>
      </dgm:t>
    </dgm:pt>
    <dgm:pt modelId="{52B54E5C-9864-4584-8910-24814D10B9F9}" type="sibTrans" cxnId="{9C8E8B7A-B782-417B-ADD0-D40ED7F360A2}">
      <dgm:prSet/>
      <dgm:spPr/>
      <dgm:t>
        <a:bodyPr/>
        <a:lstStyle/>
        <a:p>
          <a:endParaRPr lang="en-US"/>
        </a:p>
      </dgm:t>
    </dgm:pt>
    <dgm:pt modelId="{78240F3C-D8DD-4444-81BD-1ECE8C286673}">
      <dgm:prSet/>
      <dgm:spPr/>
      <dgm:t>
        <a:bodyPr/>
        <a:lstStyle/>
        <a:p>
          <a:r>
            <a:rPr lang="en-US"/>
            <a:t>Practice</a:t>
          </a:r>
        </a:p>
      </dgm:t>
    </dgm:pt>
    <dgm:pt modelId="{97469917-896C-449A-B7C4-F675CC417490}" type="parTrans" cxnId="{1835329A-9DA4-4338-A8F3-4B50632EAA3B}">
      <dgm:prSet/>
      <dgm:spPr/>
      <dgm:t>
        <a:bodyPr/>
        <a:lstStyle/>
        <a:p>
          <a:endParaRPr lang="en-US"/>
        </a:p>
      </dgm:t>
    </dgm:pt>
    <dgm:pt modelId="{EBD78BE1-4F93-47E8-B74E-827B18FED04D}" type="sibTrans" cxnId="{1835329A-9DA4-4338-A8F3-4B50632EAA3B}">
      <dgm:prSet/>
      <dgm:spPr/>
      <dgm:t>
        <a:bodyPr/>
        <a:lstStyle/>
        <a:p>
          <a:endParaRPr lang="en-US"/>
        </a:p>
      </dgm:t>
    </dgm:pt>
    <dgm:pt modelId="{D713F0F3-DC8B-4E7E-A77E-64683ADAA015}">
      <dgm:prSet/>
      <dgm:spPr/>
      <dgm:t>
        <a:bodyPr/>
        <a:lstStyle/>
        <a:p>
          <a:r>
            <a:rPr lang="en-US"/>
            <a:t>Inquiry in logically related steps</a:t>
          </a:r>
        </a:p>
      </dgm:t>
    </dgm:pt>
    <dgm:pt modelId="{C6F9CC22-6C9F-43FB-86D1-A8A410037A29}" type="parTrans" cxnId="{E2F729E8-E4A1-402B-84AA-505BFA83B6E2}">
      <dgm:prSet/>
      <dgm:spPr/>
      <dgm:t>
        <a:bodyPr/>
        <a:lstStyle/>
        <a:p>
          <a:endParaRPr lang="en-US"/>
        </a:p>
      </dgm:t>
    </dgm:pt>
    <dgm:pt modelId="{CD31DA14-BEF1-4B1F-B995-896DA4B8C682}" type="sibTrans" cxnId="{E2F729E8-E4A1-402B-84AA-505BFA83B6E2}">
      <dgm:prSet/>
      <dgm:spPr/>
      <dgm:t>
        <a:bodyPr/>
        <a:lstStyle/>
        <a:p>
          <a:endParaRPr lang="en-US"/>
        </a:p>
      </dgm:t>
    </dgm:pt>
    <dgm:pt modelId="{CDF587A4-41E3-490D-8B13-08464340DFA1}">
      <dgm:prSet/>
      <dgm:spPr/>
      <dgm:t>
        <a:bodyPr/>
        <a:lstStyle/>
        <a:p>
          <a:r>
            <a:rPr lang="en-US"/>
            <a:t>Multiple perspectives from participants not single reality</a:t>
          </a:r>
        </a:p>
      </dgm:t>
    </dgm:pt>
    <dgm:pt modelId="{2568BA4B-12D5-4966-8993-4D227D222072}" type="parTrans" cxnId="{9C35DE8C-D114-4A37-8354-326851ED4D72}">
      <dgm:prSet/>
      <dgm:spPr/>
      <dgm:t>
        <a:bodyPr/>
        <a:lstStyle/>
        <a:p>
          <a:endParaRPr lang="en-US"/>
        </a:p>
      </dgm:t>
    </dgm:pt>
    <dgm:pt modelId="{83A3BBBA-1E00-4008-BF37-EA779C2779FF}" type="sibTrans" cxnId="{9C35DE8C-D114-4A37-8354-326851ED4D72}">
      <dgm:prSet/>
      <dgm:spPr/>
      <dgm:t>
        <a:bodyPr/>
        <a:lstStyle/>
        <a:p>
          <a:endParaRPr lang="en-US"/>
        </a:p>
      </dgm:t>
    </dgm:pt>
    <dgm:pt modelId="{6DED7CF5-D229-43FD-949E-BE29E264BB0C}">
      <dgm:prSet/>
      <dgm:spPr/>
      <dgm:t>
        <a:bodyPr/>
        <a:lstStyle/>
        <a:p>
          <a:r>
            <a:rPr lang="en-US"/>
            <a:t>Rigorous data collection and analysis</a:t>
          </a:r>
        </a:p>
      </dgm:t>
    </dgm:pt>
    <dgm:pt modelId="{7D98BBAD-4A3F-4736-A119-DF4F3E8A2626}" type="parTrans" cxnId="{02BF71EF-D759-436F-9315-306DC853300E}">
      <dgm:prSet/>
      <dgm:spPr/>
      <dgm:t>
        <a:bodyPr/>
        <a:lstStyle/>
        <a:p>
          <a:endParaRPr lang="en-US"/>
        </a:p>
      </dgm:t>
    </dgm:pt>
    <dgm:pt modelId="{0450428C-C861-4306-90FC-1D194B6F1F12}" type="sibTrans" cxnId="{02BF71EF-D759-436F-9315-306DC853300E}">
      <dgm:prSet/>
      <dgm:spPr/>
      <dgm:t>
        <a:bodyPr/>
        <a:lstStyle/>
        <a:p>
          <a:endParaRPr lang="en-US"/>
        </a:p>
      </dgm:t>
    </dgm:pt>
    <dgm:pt modelId="{0D966804-F449-4027-B23E-78F7EDDFC831}">
      <dgm:prSet/>
      <dgm:spPr/>
      <dgm:t>
        <a:bodyPr/>
        <a:lstStyle/>
        <a:p>
          <a:r>
            <a:rPr lang="en-US"/>
            <a:t>Use of computer programs</a:t>
          </a:r>
        </a:p>
      </dgm:t>
    </dgm:pt>
    <dgm:pt modelId="{A6326BB4-6AB8-4DB9-99D3-8CF35F481C3C}" type="parTrans" cxnId="{60D33529-2D45-4780-9827-82983D916233}">
      <dgm:prSet/>
      <dgm:spPr/>
      <dgm:t>
        <a:bodyPr/>
        <a:lstStyle/>
        <a:p>
          <a:endParaRPr lang="en-US"/>
        </a:p>
      </dgm:t>
    </dgm:pt>
    <dgm:pt modelId="{AF2D829C-7517-45A9-9141-6451AAE0CFB4}" type="sibTrans" cxnId="{60D33529-2D45-4780-9827-82983D916233}">
      <dgm:prSet/>
      <dgm:spPr/>
      <dgm:t>
        <a:bodyPr/>
        <a:lstStyle/>
        <a:p>
          <a:endParaRPr lang="en-US"/>
        </a:p>
      </dgm:t>
    </dgm:pt>
    <dgm:pt modelId="{DD4CBA63-89B8-4D09-8669-D5A72E270FA7}">
      <dgm:prSet/>
      <dgm:spPr/>
      <dgm:t>
        <a:bodyPr/>
        <a:lstStyle/>
        <a:p>
          <a:r>
            <a:rPr lang="en-US"/>
            <a:t>Reports have scientific structure (e.g., problem, data collection, etc.)</a:t>
          </a:r>
        </a:p>
      </dgm:t>
    </dgm:pt>
    <dgm:pt modelId="{4E99F721-3F4D-4A72-B79F-D18F5F2E9E44}" type="parTrans" cxnId="{558899CC-F633-4743-A76B-CD5E908E1D00}">
      <dgm:prSet/>
      <dgm:spPr/>
      <dgm:t>
        <a:bodyPr/>
        <a:lstStyle/>
        <a:p>
          <a:endParaRPr lang="en-US"/>
        </a:p>
      </dgm:t>
    </dgm:pt>
    <dgm:pt modelId="{F310706B-500F-441F-B6FE-413337562E79}" type="sibTrans" cxnId="{558899CC-F633-4743-A76B-CD5E908E1D00}">
      <dgm:prSet/>
      <dgm:spPr/>
      <dgm:t>
        <a:bodyPr/>
        <a:lstStyle/>
        <a:p>
          <a:endParaRPr lang="en-US"/>
        </a:p>
      </dgm:t>
    </dgm:pt>
    <dgm:pt modelId="{001C3401-0A4C-4A65-8741-4ED340B9E580}" type="pres">
      <dgm:prSet presAssocID="{C0A7E0FF-B11F-47C8-8FBA-18B02B40ADB5}" presName="linear" presStyleCnt="0">
        <dgm:presLayoutVars>
          <dgm:animLvl val="lvl"/>
          <dgm:resizeHandles val="exact"/>
        </dgm:presLayoutVars>
      </dgm:prSet>
      <dgm:spPr/>
    </dgm:pt>
    <dgm:pt modelId="{8C743DC2-78DB-444D-9155-AE237CF093DA}" type="pres">
      <dgm:prSet presAssocID="{5A9536C0-CDE1-4D64-BFE3-53260DFEA7DA}" presName="parentText" presStyleLbl="node1" presStyleIdx="0" presStyleCnt="2">
        <dgm:presLayoutVars>
          <dgm:chMax val="0"/>
          <dgm:bulletEnabled val="1"/>
        </dgm:presLayoutVars>
      </dgm:prSet>
      <dgm:spPr/>
    </dgm:pt>
    <dgm:pt modelId="{29193ABD-20F7-48B4-B692-798AB245FD8E}" type="pres">
      <dgm:prSet presAssocID="{5A9536C0-CDE1-4D64-BFE3-53260DFEA7DA}" presName="childText" presStyleLbl="revTx" presStyleIdx="0" presStyleCnt="2">
        <dgm:presLayoutVars>
          <dgm:bulletEnabled val="1"/>
        </dgm:presLayoutVars>
      </dgm:prSet>
      <dgm:spPr/>
    </dgm:pt>
    <dgm:pt modelId="{B752908C-D930-4140-97D7-880CCD6BBEE7}" type="pres">
      <dgm:prSet presAssocID="{78240F3C-D8DD-4444-81BD-1ECE8C286673}" presName="parentText" presStyleLbl="node1" presStyleIdx="1" presStyleCnt="2">
        <dgm:presLayoutVars>
          <dgm:chMax val="0"/>
          <dgm:bulletEnabled val="1"/>
        </dgm:presLayoutVars>
      </dgm:prSet>
      <dgm:spPr/>
    </dgm:pt>
    <dgm:pt modelId="{FFFA19C4-5A84-4056-9545-1920C0361AF1}" type="pres">
      <dgm:prSet presAssocID="{78240F3C-D8DD-4444-81BD-1ECE8C286673}" presName="childText" presStyleLbl="revTx" presStyleIdx="1" presStyleCnt="2">
        <dgm:presLayoutVars>
          <dgm:bulletEnabled val="1"/>
        </dgm:presLayoutVars>
      </dgm:prSet>
      <dgm:spPr/>
    </dgm:pt>
  </dgm:ptLst>
  <dgm:cxnLst>
    <dgm:cxn modelId="{330AA716-ACB6-4ACA-8701-C0B28F742463}" type="presOf" srcId="{78240F3C-D8DD-4444-81BD-1ECE8C286673}" destId="{B752908C-D930-4140-97D7-880CCD6BBEE7}" srcOrd="0" destOrd="0" presId="urn:microsoft.com/office/officeart/2005/8/layout/vList2"/>
    <dgm:cxn modelId="{EFE6A717-1EF6-438A-90B7-B79C05FA8135}" type="presOf" srcId="{DD4CBA63-89B8-4D09-8669-D5A72E270FA7}" destId="{FFFA19C4-5A84-4056-9545-1920C0361AF1}" srcOrd="0" destOrd="4" presId="urn:microsoft.com/office/officeart/2005/8/layout/vList2"/>
    <dgm:cxn modelId="{E7AD0919-4912-4BFA-A693-D62A30EC2225}" srcId="{5A9536C0-CDE1-4D64-BFE3-53260DFEA7DA}" destId="{1EA1C5D4-4594-45A2-933A-45594212A813}" srcOrd="1" destOrd="0" parTransId="{71B94E95-A180-4480-AF3E-77243C896754}" sibTransId="{71E7CA4F-A531-470F-B57E-C1BCE221FFCA}"/>
    <dgm:cxn modelId="{60D33529-2D45-4780-9827-82983D916233}" srcId="{78240F3C-D8DD-4444-81BD-1ECE8C286673}" destId="{0D966804-F449-4027-B23E-78F7EDDFC831}" srcOrd="3" destOrd="0" parTransId="{A6326BB4-6AB8-4DB9-99D3-8CF35F481C3C}" sibTransId="{AF2D829C-7517-45A9-9141-6451AAE0CFB4}"/>
    <dgm:cxn modelId="{74CFB72A-D7B3-45A0-A7A4-2B9639C4540B}" type="presOf" srcId="{0D966804-F449-4027-B23E-78F7EDDFC831}" destId="{FFFA19C4-5A84-4056-9545-1920C0361AF1}" srcOrd="0" destOrd="3" presId="urn:microsoft.com/office/officeart/2005/8/layout/vList2"/>
    <dgm:cxn modelId="{9F7C7D30-8088-41A0-B252-7ADA846724F3}" type="presOf" srcId="{8B04E18C-59F8-4624-A00A-08417A658336}" destId="{29193ABD-20F7-48B4-B692-798AB245FD8E}" srcOrd="0" destOrd="2" presId="urn:microsoft.com/office/officeart/2005/8/layout/vList2"/>
    <dgm:cxn modelId="{2180B139-D642-4EC9-8796-5C402706BAEA}" type="presOf" srcId="{B608B746-4819-4B8D-82DE-1126F28617E1}" destId="{29193ABD-20F7-48B4-B692-798AB245FD8E}" srcOrd="0" destOrd="3" presId="urn:microsoft.com/office/officeart/2005/8/layout/vList2"/>
    <dgm:cxn modelId="{8990EA3C-F781-47DE-92CD-C658494E14E0}" srcId="{5A9536C0-CDE1-4D64-BFE3-53260DFEA7DA}" destId="{5D1BAC97-B9F5-4F04-BC47-F814877E1C5D}" srcOrd="0" destOrd="0" parTransId="{65BD0BB0-E2FA-4085-A1A0-1E96D0E622AE}" sibTransId="{00F79A95-13A2-4EE3-B7EF-A83C5EDA0220}"/>
    <dgm:cxn modelId="{AD570C63-3DB4-466D-9397-0D150CE5F5CF}" type="presOf" srcId="{6DED7CF5-D229-43FD-949E-BE29E264BB0C}" destId="{FFFA19C4-5A84-4056-9545-1920C0361AF1}" srcOrd="0" destOrd="2" presId="urn:microsoft.com/office/officeart/2005/8/layout/vList2"/>
    <dgm:cxn modelId="{1B0F4F68-04BA-4DDB-936D-5ECFA9A401E7}" type="presOf" srcId="{5A9536C0-CDE1-4D64-BFE3-53260DFEA7DA}" destId="{8C743DC2-78DB-444D-9155-AE237CF093DA}" srcOrd="0" destOrd="0" presId="urn:microsoft.com/office/officeart/2005/8/layout/vList2"/>
    <dgm:cxn modelId="{0746D16D-C875-4F14-AA53-98A4C818D0B8}" type="presOf" srcId="{5D1BAC97-B9F5-4F04-BC47-F814877E1C5D}" destId="{29193ABD-20F7-48B4-B692-798AB245FD8E}" srcOrd="0" destOrd="0" presId="urn:microsoft.com/office/officeart/2005/8/layout/vList2"/>
    <dgm:cxn modelId="{BDA8526F-B89A-4C7B-8DFB-8E9B84475A82}" srcId="{C0A7E0FF-B11F-47C8-8FBA-18B02B40ADB5}" destId="{5A9536C0-CDE1-4D64-BFE3-53260DFEA7DA}" srcOrd="0" destOrd="0" parTransId="{ABF7C398-BA8B-41E1-B0D4-309C44AC7401}" sibTransId="{A2140C74-9BD3-46A0-8011-EDBC41729DB5}"/>
    <dgm:cxn modelId="{9C8E8B7A-B782-417B-ADD0-D40ED7F360A2}" srcId="{5A9536C0-CDE1-4D64-BFE3-53260DFEA7DA}" destId="{B608B746-4819-4B8D-82DE-1126F28617E1}" srcOrd="3" destOrd="0" parTransId="{EABE89E4-DCDD-4D36-8AD9-50443802148C}" sibTransId="{52B54E5C-9864-4584-8910-24814D10B9F9}"/>
    <dgm:cxn modelId="{9C35DE8C-D114-4A37-8354-326851ED4D72}" srcId="{78240F3C-D8DD-4444-81BD-1ECE8C286673}" destId="{CDF587A4-41E3-490D-8B13-08464340DFA1}" srcOrd="1" destOrd="0" parTransId="{2568BA4B-12D5-4966-8993-4D227D222072}" sibTransId="{83A3BBBA-1E00-4008-BF37-EA779C2779FF}"/>
    <dgm:cxn modelId="{66427795-BD7F-4DEC-A5F3-11FF682862E7}" type="presOf" srcId="{1EA1C5D4-4594-45A2-933A-45594212A813}" destId="{29193ABD-20F7-48B4-B692-798AB245FD8E}" srcOrd="0" destOrd="1" presId="urn:microsoft.com/office/officeart/2005/8/layout/vList2"/>
    <dgm:cxn modelId="{A3305696-F19B-49DC-A7DB-129093E17DD7}" type="presOf" srcId="{C0A7E0FF-B11F-47C8-8FBA-18B02B40ADB5}" destId="{001C3401-0A4C-4A65-8741-4ED340B9E580}" srcOrd="0" destOrd="0" presId="urn:microsoft.com/office/officeart/2005/8/layout/vList2"/>
    <dgm:cxn modelId="{1835329A-9DA4-4338-A8F3-4B50632EAA3B}" srcId="{C0A7E0FF-B11F-47C8-8FBA-18B02B40ADB5}" destId="{78240F3C-D8DD-4444-81BD-1ECE8C286673}" srcOrd="1" destOrd="0" parTransId="{97469917-896C-449A-B7C4-F675CC417490}" sibTransId="{EBD78BE1-4F93-47E8-B74E-827B18FED04D}"/>
    <dgm:cxn modelId="{F727BFA8-5C5A-4B5E-9091-26EC4BEE761B}" type="presOf" srcId="{D713F0F3-DC8B-4E7E-A77E-64683ADAA015}" destId="{FFFA19C4-5A84-4056-9545-1920C0361AF1}" srcOrd="0" destOrd="0" presId="urn:microsoft.com/office/officeart/2005/8/layout/vList2"/>
    <dgm:cxn modelId="{558899CC-F633-4743-A76B-CD5E908E1D00}" srcId="{78240F3C-D8DD-4444-81BD-1ECE8C286673}" destId="{DD4CBA63-89B8-4D09-8669-D5A72E270FA7}" srcOrd="4" destOrd="0" parTransId="{4E99F721-3F4D-4A72-B79F-D18F5F2E9E44}" sibTransId="{F310706B-500F-441F-B6FE-413337562E79}"/>
    <dgm:cxn modelId="{0536A2DF-1D36-42AF-A68A-5FA6EE8F3EC7}" srcId="{5A9536C0-CDE1-4D64-BFE3-53260DFEA7DA}" destId="{8B04E18C-59F8-4624-A00A-08417A658336}" srcOrd="2" destOrd="0" parTransId="{5ABC7641-D8F4-4FBA-9D4C-2AA4AE3114DE}" sibTransId="{041E0A35-0EA6-46B5-972E-DE1CD1B23734}"/>
    <dgm:cxn modelId="{C682F6E2-9FB7-405E-B593-F5A84A0CA194}" type="presOf" srcId="{CDF587A4-41E3-490D-8B13-08464340DFA1}" destId="{FFFA19C4-5A84-4056-9545-1920C0361AF1}" srcOrd="0" destOrd="1" presId="urn:microsoft.com/office/officeart/2005/8/layout/vList2"/>
    <dgm:cxn modelId="{E2F729E8-E4A1-402B-84AA-505BFA83B6E2}" srcId="{78240F3C-D8DD-4444-81BD-1ECE8C286673}" destId="{D713F0F3-DC8B-4E7E-A77E-64683ADAA015}" srcOrd="0" destOrd="0" parTransId="{C6F9CC22-6C9F-43FB-86D1-A8A410037A29}" sibTransId="{CD31DA14-BEF1-4B1F-B995-896DA4B8C682}"/>
    <dgm:cxn modelId="{02BF71EF-D759-436F-9315-306DC853300E}" srcId="{78240F3C-D8DD-4444-81BD-1ECE8C286673}" destId="{6DED7CF5-D229-43FD-949E-BE29E264BB0C}" srcOrd="2" destOrd="0" parTransId="{7D98BBAD-4A3F-4736-A119-DF4F3E8A2626}" sibTransId="{0450428C-C861-4306-90FC-1D194B6F1F12}"/>
    <dgm:cxn modelId="{B0FD7BDB-79B9-4306-86C1-2E7A934B2A06}" type="presParOf" srcId="{001C3401-0A4C-4A65-8741-4ED340B9E580}" destId="{8C743DC2-78DB-444D-9155-AE237CF093DA}" srcOrd="0" destOrd="0" presId="urn:microsoft.com/office/officeart/2005/8/layout/vList2"/>
    <dgm:cxn modelId="{6EC63027-A68E-4CF7-9566-021BDC22E573}" type="presParOf" srcId="{001C3401-0A4C-4A65-8741-4ED340B9E580}" destId="{29193ABD-20F7-48B4-B692-798AB245FD8E}" srcOrd="1" destOrd="0" presId="urn:microsoft.com/office/officeart/2005/8/layout/vList2"/>
    <dgm:cxn modelId="{F357D087-6374-4B36-AF9C-399C6C411528}" type="presParOf" srcId="{001C3401-0A4C-4A65-8741-4ED340B9E580}" destId="{B752908C-D930-4140-97D7-880CCD6BBEE7}" srcOrd="2" destOrd="0" presId="urn:microsoft.com/office/officeart/2005/8/layout/vList2"/>
    <dgm:cxn modelId="{EECDEA17-2FFD-403F-B7AB-AF41DDCCB4DA}" type="presParOf" srcId="{001C3401-0A4C-4A65-8741-4ED340B9E580}" destId="{FFFA19C4-5A84-4056-9545-1920C0361AF1}"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0E15019-6226-4C13-87A0-D631F6067F5F}" type="doc">
      <dgm:prSet loTypeId="urn:microsoft.com/office/officeart/2005/8/layout/list1" loCatId="list" qsTypeId="urn:microsoft.com/office/officeart/2005/8/quickstyle/simple1" qsCatId="simple" csTypeId="urn:microsoft.com/office/officeart/2005/8/colors/accent4_2" csCatId="accent4"/>
      <dgm:spPr/>
      <dgm:t>
        <a:bodyPr/>
        <a:lstStyle/>
        <a:p>
          <a:endParaRPr lang="en-US"/>
        </a:p>
      </dgm:t>
    </dgm:pt>
    <dgm:pt modelId="{A6D8282E-2573-4A57-A1CC-3910960FF1AD}">
      <dgm:prSet/>
      <dgm:spPr/>
      <dgm:t>
        <a:bodyPr/>
        <a:lstStyle/>
        <a:p>
          <a:r>
            <a:rPr lang="en-US"/>
            <a:t>Approach</a:t>
          </a:r>
        </a:p>
      </dgm:t>
    </dgm:pt>
    <dgm:pt modelId="{178412CF-7BBA-4828-A207-8CF37EB0912A}" type="parTrans" cxnId="{9AF4DDB5-E234-466B-B1E4-7F49C8CB9B60}">
      <dgm:prSet/>
      <dgm:spPr/>
      <dgm:t>
        <a:bodyPr/>
        <a:lstStyle/>
        <a:p>
          <a:endParaRPr lang="en-US"/>
        </a:p>
      </dgm:t>
    </dgm:pt>
    <dgm:pt modelId="{5904567A-6C29-47EA-98E3-F6EF65FA535D}" type="sibTrans" cxnId="{9AF4DDB5-E234-466B-B1E4-7F49C8CB9B60}">
      <dgm:prSet/>
      <dgm:spPr/>
      <dgm:t>
        <a:bodyPr/>
        <a:lstStyle/>
        <a:p>
          <a:endParaRPr lang="en-US"/>
        </a:p>
      </dgm:t>
    </dgm:pt>
    <dgm:pt modelId="{01AC52FF-8348-44D7-A803-3760952A5A35}">
      <dgm:prSet/>
      <dgm:spPr/>
      <dgm:t>
        <a:bodyPr/>
        <a:lstStyle/>
        <a:p>
          <a:r>
            <a:rPr lang="en-US"/>
            <a:t>Seek understanding of the world in which participants live and work</a:t>
          </a:r>
        </a:p>
      </dgm:t>
    </dgm:pt>
    <dgm:pt modelId="{2AE05492-C822-4705-ABE8-E3FF40DECC0D}" type="parTrans" cxnId="{AAFBBA33-8B2B-4B52-A75A-E42053EE8C2E}">
      <dgm:prSet/>
      <dgm:spPr/>
      <dgm:t>
        <a:bodyPr/>
        <a:lstStyle/>
        <a:p>
          <a:endParaRPr lang="en-US"/>
        </a:p>
      </dgm:t>
    </dgm:pt>
    <dgm:pt modelId="{FBF2A787-EB6E-4968-9B17-6D50450056F2}" type="sibTrans" cxnId="{AAFBBA33-8B2B-4B52-A75A-E42053EE8C2E}">
      <dgm:prSet/>
      <dgm:spPr/>
      <dgm:t>
        <a:bodyPr/>
        <a:lstStyle/>
        <a:p>
          <a:endParaRPr lang="en-US"/>
        </a:p>
      </dgm:t>
    </dgm:pt>
    <dgm:pt modelId="{189DED7E-447D-43CF-8DCF-8DBE412A1875}">
      <dgm:prSet/>
      <dgm:spPr/>
      <dgm:t>
        <a:bodyPr/>
        <a:lstStyle/>
        <a:p>
          <a:r>
            <a:rPr lang="en-US"/>
            <a:t>Develop varied, multiple meanings</a:t>
          </a:r>
        </a:p>
      </dgm:t>
    </dgm:pt>
    <dgm:pt modelId="{05B49FA4-6B9C-4AF0-8257-D50C6BC379E3}" type="parTrans" cxnId="{12583648-7189-40F9-9483-4C20C84BD74D}">
      <dgm:prSet/>
      <dgm:spPr/>
      <dgm:t>
        <a:bodyPr/>
        <a:lstStyle/>
        <a:p>
          <a:endParaRPr lang="en-US"/>
        </a:p>
      </dgm:t>
    </dgm:pt>
    <dgm:pt modelId="{FFEDE891-8999-4F71-BB39-978E3B8AA03B}" type="sibTrans" cxnId="{12583648-7189-40F9-9483-4C20C84BD74D}">
      <dgm:prSet/>
      <dgm:spPr/>
      <dgm:t>
        <a:bodyPr/>
        <a:lstStyle/>
        <a:p>
          <a:endParaRPr lang="en-US"/>
        </a:p>
      </dgm:t>
    </dgm:pt>
    <dgm:pt modelId="{AE989393-058B-4695-84D8-EF78303BE398}">
      <dgm:prSet/>
      <dgm:spPr/>
      <dgm:t>
        <a:bodyPr/>
        <a:lstStyle/>
        <a:p>
          <a:r>
            <a:rPr lang="en-US"/>
            <a:t>Look for complexity of views</a:t>
          </a:r>
        </a:p>
      </dgm:t>
    </dgm:pt>
    <dgm:pt modelId="{F1FA6248-DF6B-48DB-AD75-DE83F55C1ED7}" type="parTrans" cxnId="{0CAC987B-19A9-4F21-9A15-19F6368F745F}">
      <dgm:prSet/>
      <dgm:spPr/>
      <dgm:t>
        <a:bodyPr/>
        <a:lstStyle/>
        <a:p>
          <a:endParaRPr lang="en-US"/>
        </a:p>
      </dgm:t>
    </dgm:pt>
    <dgm:pt modelId="{275606B6-620B-4C08-8B10-5D68E3DC2652}" type="sibTrans" cxnId="{0CAC987B-19A9-4F21-9A15-19F6368F745F}">
      <dgm:prSet/>
      <dgm:spPr/>
      <dgm:t>
        <a:bodyPr/>
        <a:lstStyle/>
        <a:p>
          <a:endParaRPr lang="en-US"/>
        </a:p>
      </dgm:t>
    </dgm:pt>
    <dgm:pt modelId="{332B646F-90AD-4A9B-A640-11B3AFC5B957}">
      <dgm:prSet/>
      <dgm:spPr/>
      <dgm:t>
        <a:bodyPr/>
        <a:lstStyle/>
        <a:p>
          <a:r>
            <a:rPr lang="en-US"/>
            <a:t>Practice</a:t>
          </a:r>
        </a:p>
      </dgm:t>
    </dgm:pt>
    <dgm:pt modelId="{BDC8512C-F399-467C-9A6D-49DA0ACF73F8}" type="parTrans" cxnId="{6F8E55E4-D159-4C77-BD9B-1E15DB379319}">
      <dgm:prSet/>
      <dgm:spPr/>
      <dgm:t>
        <a:bodyPr/>
        <a:lstStyle/>
        <a:p>
          <a:endParaRPr lang="en-US"/>
        </a:p>
      </dgm:t>
    </dgm:pt>
    <dgm:pt modelId="{CCB34B23-B348-4B8B-B500-8BAFE5F1A78C}" type="sibTrans" cxnId="{6F8E55E4-D159-4C77-BD9B-1E15DB379319}">
      <dgm:prSet/>
      <dgm:spPr/>
      <dgm:t>
        <a:bodyPr/>
        <a:lstStyle/>
        <a:p>
          <a:endParaRPr lang="en-US"/>
        </a:p>
      </dgm:t>
    </dgm:pt>
    <dgm:pt modelId="{8788209A-10FB-42F9-A1CF-567E71764C42}">
      <dgm:prSet/>
      <dgm:spPr/>
      <dgm:t>
        <a:bodyPr/>
        <a:lstStyle/>
        <a:p>
          <a:r>
            <a:rPr lang="en-US"/>
            <a:t>Ask broad general open-ended questions</a:t>
          </a:r>
        </a:p>
      </dgm:t>
    </dgm:pt>
    <dgm:pt modelId="{398633F6-2C7F-4C09-9D55-0F78A176B1D8}" type="parTrans" cxnId="{C2D36C0D-1803-4CBB-B069-88C0A7840236}">
      <dgm:prSet/>
      <dgm:spPr/>
      <dgm:t>
        <a:bodyPr/>
        <a:lstStyle/>
        <a:p>
          <a:endParaRPr lang="en-US"/>
        </a:p>
      </dgm:t>
    </dgm:pt>
    <dgm:pt modelId="{230121D0-8DC7-4B11-874F-418B95829EE1}" type="sibTrans" cxnId="{C2D36C0D-1803-4CBB-B069-88C0A7840236}">
      <dgm:prSet/>
      <dgm:spPr/>
      <dgm:t>
        <a:bodyPr/>
        <a:lstStyle/>
        <a:p>
          <a:endParaRPr lang="en-US"/>
        </a:p>
      </dgm:t>
    </dgm:pt>
    <dgm:pt modelId="{65152AD4-F485-42AE-9322-688F32A21CEF}">
      <dgm:prSet/>
      <dgm:spPr/>
      <dgm:t>
        <a:bodyPr/>
        <a:lstStyle/>
        <a:p>
          <a:r>
            <a:rPr lang="en-US"/>
            <a:t>Address the </a:t>
          </a:r>
          <a:r>
            <a:rPr lang="ja-JP"/>
            <a:t>“</a:t>
          </a:r>
          <a:r>
            <a:rPr lang="en-US"/>
            <a:t>processes</a:t>
          </a:r>
          <a:r>
            <a:rPr lang="ja-JP"/>
            <a:t>”</a:t>
          </a:r>
          <a:r>
            <a:rPr lang="en-US"/>
            <a:t> of interaction</a:t>
          </a:r>
        </a:p>
      </dgm:t>
    </dgm:pt>
    <dgm:pt modelId="{9C614E32-1905-423D-ADD3-372E29700AA0}" type="parTrans" cxnId="{19E4B417-B6A9-4A09-87CB-751DD880971B}">
      <dgm:prSet/>
      <dgm:spPr/>
      <dgm:t>
        <a:bodyPr/>
        <a:lstStyle/>
        <a:p>
          <a:endParaRPr lang="en-US"/>
        </a:p>
      </dgm:t>
    </dgm:pt>
    <dgm:pt modelId="{35F8788C-F727-4B23-8FD8-3804C8AC0DD1}" type="sibTrans" cxnId="{19E4B417-B6A9-4A09-87CB-751DD880971B}">
      <dgm:prSet/>
      <dgm:spPr/>
      <dgm:t>
        <a:bodyPr/>
        <a:lstStyle/>
        <a:p>
          <a:endParaRPr lang="en-US"/>
        </a:p>
      </dgm:t>
    </dgm:pt>
    <dgm:pt modelId="{D952D393-F9E3-4F77-ACF1-DC90868AD741}">
      <dgm:prSet/>
      <dgm:spPr/>
      <dgm:t>
        <a:bodyPr/>
        <a:lstStyle/>
        <a:p>
          <a:r>
            <a:rPr lang="en-US"/>
            <a:t>Focus on historical and cultural settings of participants</a:t>
          </a:r>
        </a:p>
      </dgm:t>
    </dgm:pt>
    <dgm:pt modelId="{6C6E84F5-71E1-41D7-B5F1-91F364243FC2}" type="parTrans" cxnId="{7FC0929E-545F-4CC2-ABD3-76D2FD8C82E7}">
      <dgm:prSet/>
      <dgm:spPr/>
      <dgm:t>
        <a:bodyPr/>
        <a:lstStyle/>
        <a:p>
          <a:endParaRPr lang="en-US"/>
        </a:p>
      </dgm:t>
    </dgm:pt>
    <dgm:pt modelId="{9D659C1A-5AE7-4919-BA21-8D373037528F}" type="sibTrans" cxnId="{7FC0929E-545F-4CC2-ABD3-76D2FD8C82E7}">
      <dgm:prSet/>
      <dgm:spPr/>
      <dgm:t>
        <a:bodyPr/>
        <a:lstStyle/>
        <a:p>
          <a:endParaRPr lang="en-US"/>
        </a:p>
      </dgm:t>
    </dgm:pt>
    <dgm:pt modelId="{FEA8F6F1-A74C-41EA-9BBE-A8B526FB268D}">
      <dgm:prSet/>
      <dgm:spPr/>
      <dgm:t>
        <a:bodyPr/>
        <a:lstStyle/>
        <a:p>
          <a:r>
            <a:rPr lang="en-US"/>
            <a:t>Acknowledge researchers’ backgrounds shapes interpretation</a:t>
          </a:r>
        </a:p>
      </dgm:t>
    </dgm:pt>
    <dgm:pt modelId="{1B3BFCD1-1063-4BCB-BA48-433650C8A248}" type="parTrans" cxnId="{3A772433-7071-40B0-AF19-FECA5643EE75}">
      <dgm:prSet/>
      <dgm:spPr/>
      <dgm:t>
        <a:bodyPr/>
        <a:lstStyle/>
        <a:p>
          <a:endParaRPr lang="en-US"/>
        </a:p>
      </dgm:t>
    </dgm:pt>
    <dgm:pt modelId="{9ADA3B1B-A592-4087-A176-2CE23393E42F}" type="sibTrans" cxnId="{3A772433-7071-40B0-AF19-FECA5643EE75}">
      <dgm:prSet/>
      <dgm:spPr/>
      <dgm:t>
        <a:bodyPr/>
        <a:lstStyle/>
        <a:p>
          <a:endParaRPr lang="en-US"/>
        </a:p>
      </dgm:t>
    </dgm:pt>
    <dgm:pt modelId="{4A406D53-CCFE-4791-90B5-98E4DEAF272D}">
      <dgm:prSet/>
      <dgm:spPr/>
      <dgm:t>
        <a:bodyPr/>
        <a:lstStyle/>
        <a:p>
          <a:r>
            <a:rPr lang="en-US"/>
            <a:t>Make sense of the meanings others have about the world</a:t>
          </a:r>
        </a:p>
      </dgm:t>
    </dgm:pt>
    <dgm:pt modelId="{568E49EC-8429-495E-9FD4-F7C00A831511}" type="parTrans" cxnId="{FB93379E-EB31-4AEA-9CF0-42068231B9C6}">
      <dgm:prSet/>
      <dgm:spPr/>
      <dgm:t>
        <a:bodyPr/>
        <a:lstStyle/>
        <a:p>
          <a:endParaRPr lang="en-US"/>
        </a:p>
      </dgm:t>
    </dgm:pt>
    <dgm:pt modelId="{197E4088-93C5-454A-89F8-9A209C881FEE}" type="sibTrans" cxnId="{FB93379E-EB31-4AEA-9CF0-42068231B9C6}">
      <dgm:prSet/>
      <dgm:spPr/>
      <dgm:t>
        <a:bodyPr/>
        <a:lstStyle/>
        <a:p>
          <a:endParaRPr lang="en-US"/>
        </a:p>
      </dgm:t>
    </dgm:pt>
    <dgm:pt modelId="{D711FA76-AF90-447F-B36F-E3C7CC7C2F7D}" type="pres">
      <dgm:prSet presAssocID="{E0E15019-6226-4C13-87A0-D631F6067F5F}" presName="linear" presStyleCnt="0">
        <dgm:presLayoutVars>
          <dgm:dir/>
          <dgm:animLvl val="lvl"/>
          <dgm:resizeHandles val="exact"/>
        </dgm:presLayoutVars>
      </dgm:prSet>
      <dgm:spPr/>
    </dgm:pt>
    <dgm:pt modelId="{E1A82537-3E42-4E29-9E60-B4C9BBE10410}" type="pres">
      <dgm:prSet presAssocID="{A6D8282E-2573-4A57-A1CC-3910960FF1AD}" presName="parentLin" presStyleCnt="0"/>
      <dgm:spPr/>
    </dgm:pt>
    <dgm:pt modelId="{9C5384B6-7B43-4E16-902D-D46A32D96E12}" type="pres">
      <dgm:prSet presAssocID="{A6D8282E-2573-4A57-A1CC-3910960FF1AD}" presName="parentLeftMargin" presStyleLbl="node1" presStyleIdx="0" presStyleCnt="2"/>
      <dgm:spPr/>
    </dgm:pt>
    <dgm:pt modelId="{94170964-B311-4A71-A098-8FC2BB3F2D01}" type="pres">
      <dgm:prSet presAssocID="{A6D8282E-2573-4A57-A1CC-3910960FF1AD}" presName="parentText" presStyleLbl="node1" presStyleIdx="0" presStyleCnt="2">
        <dgm:presLayoutVars>
          <dgm:chMax val="0"/>
          <dgm:bulletEnabled val="1"/>
        </dgm:presLayoutVars>
      </dgm:prSet>
      <dgm:spPr/>
    </dgm:pt>
    <dgm:pt modelId="{F749352F-7365-474A-9197-D38279E46625}" type="pres">
      <dgm:prSet presAssocID="{A6D8282E-2573-4A57-A1CC-3910960FF1AD}" presName="negativeSpace" presStyleCnt="0"/>
      <dgm:spPr/>
    </dgm:pt>
    <dgm:pt modelId="{39DEAA57-C434-42DD-BCC1-066F98953543}" type="pres">
      <dgm:prSet presAssocID="{A6D8282E-2573-4A57-A1CC-3910960FF1AD}" presName="childText" presStyleLbl="conFgAcc1" presStyleIdx="0" presStyleCnt="2">
        <dgm:presLayoutVars>
          <dgm:bulletEnabled val="1"/>
        </dgm:presLayoutVars>
      </dgm:prSet>
      <dgm:spPr/>
    </dgm:pt>
    <dgm:pt modelId="{90098A18-4B13-4B5A-885B-6BFABCA6B1C9}" type="pres">
      <dgm:prSet presAssocID="{5904567A-6C29-47EA-98E3-F6EF65FA535D}" presName="spaceBetweenRectangles" presStyleCnt="0"/>
      <dgm:spPr/>
    </dgm:pt>
    <dgm:pt modelId="{946BE3A9-281B-40B8-830A-E13325D7FBE6}" type="pres">
      <dgm:prSet presAssocID="{332B646F-90AD-4A9B-A640-11B3AFC5B957}" presName="parentLin" presStyleCnt="0"/>
      <dgm:spPr/>
    </dgm:pt>
    <dgm:pt modelId="{629BFF88-4BBE-484C-A840-D7E407033103}" type="pres">
      <dgm:prSet presAssocID="{332B646F-90AD-4A9B-A640-11B3AFC5B957}" presName="parentLeftMargin" presStyleLbl="node1" presStyleIdx="0" presStyleCnt="2"/>
      <dgm:spPr/>
    </dgm:pt>
    <dgm:pt modelId="{02A20DA1-59BF-4F71-BB43-90B0547AD7DA}" type="pres">
      <dgm:prSet presAssocID="{332B646F-90AD-4A9B-A640-11B3AFC5B957}" presName="parentText" presStyleLbl="node1" presStyleIdx="1" presStyleCnt="2">
        <dgm:presLayoutVars>
          <dgm:chMax val="0"/>
          <dgm:bulletEnabled val="1"/>
        </dgm:presLayoutVars>
      </dgm:prSet>
      <dgm:spPr/>
    </dgm:pt>
    <dgm:pt modelId="{96F4B66E-4E3E-467F-8534-56D8A38FC5FE}" type="pres">
      <dgm:prSet presAssocID="{332B646F-90AD-4A9B-A640-11B3AFC5B957}" presName="negativeSpace" presStyleCnt="0"/>
      <dgm:spPr/>
    </dgm:pt>
    <dgm:pt modelId="{84F76DBD-39F7-47F2-BA9E-3FBAA457539A}" type="pres">
      <dgm:prSet presAssocID="{332B646F-90AD-4A9B-A640-11B3AFC5B957}" presName="childText" presStyleLbl="conFgAcc1" presStyleIdx="1" presStyleCnt="2">
        <dgm:presLayoutVars>
          <dgm:bulletEnabled val="1"/>
        </dgm:presLayoutVars>
      </dgm:prSet>
      <dgm:spPr/>
    </dgm:pt>
  </dgm:ptLst>
  <dgm:cxnLst>
    <dgm:cxn modelId="{7150E001-096F-4AD4-86B1-E47CC6F43F22}" type="presOf" srcId="{332B646F-90AD-4A9B-A640-11B3AFC5B957}" destId="{629BFF88-4BBE-484C-A840-D7E407033103}" srcOrd="0" destOrd="0" presId="urn:microsoft.com/office/officeart/2005/8/layout/list1"/>
    <dgm:cxn modelId="{C2D36C0D-1803-4CBB-B069-88C0A7840236}" srcId="{332B646F-90AD-4A9B-A640-11B3AFC5B957}" destId="{8788209A-10FB-42F9-A1CF-567E71764C42}" srcOrd="0" destOrd="0" parTransId="{398633F6-2C7F-4C09-9D55-0F78A176B1D8}" sibTransId="{230121D0-8DC7-4B11-874F-418B95829EE1}"/>
    <dgm:cxn modelId="{19E4B417-B6A9-4A09-87CB-751DD880971B}" srcId="{332B646F-90AD-4A9B-A640-11B3AFC5B957}" destId="{65152AD4-F485-42AE-9322-688F32A21CEF}" srcOrd="1" destOrd="0" parTransId="{9C614E32-1905-423D-ADD3-372E29700AA0}" sibTransId="{35F8788C-F727-4B23-8FD8-3804C8AC0DD1}"/>
    <dgm:cxn modelId="{34F4A91E-4872-4836-B4A3-70B56F842468}" type="presOf" srcId="{65152AD4-F485-42AE-9322-688F32A21CEF}" destId="{84F76DBD-39F7-47F2-BA9E-3FBAA457539A}" srcOrd="0" destOrd="1" presId="urn:microsoft.com/office/officeart/2005/8/layout/list1"/>
    <dgm:cxn modelId="{B7252222-27DA-48C7-BA92-5FBC1434D930}" type="presOf" srcId="{01AC52FF-8348-44D7-A803-3760952A5A35}" destId="{39DEAA57-C434-42DD-BCC1-066F98953543}" srcOrd="0" destOrd="0" presId="urn:microsoft.com/office/officeart/2005/8/layout/list1"/>
    <dgm:cxn modelId="{69E09D27-0FC6-4F8E-8B23-20161DA58079}" type="presOf" srcId="{D952D393-F9E3-4F77-ACF1-DC90868AD741}" destId="{84F76DBD-39F7-47F2-BA9E-3FBAA457539A}" srcOrd="0" destOrd="2" presId="urn:microsoft.com/office/officeart/2005/8/layout/list1"/>
    <dgm:cxn modelId="{3A772433-7071-40B0-AF19-FECA5643EE75}" srcId="{332B646F-90AD-4A9B-A640-11B3AFC5B957}" destId="{FEA8F6F1-A74C-41EA-9BBE-A8B526FB268D}" srcOrd="3" destOrd="0" parTransId="{1B3BFCD1-1063-4BCB-BA48-433650C8A248}" sibTransId="{9ADA3B1B-A592-4087-A176-2CE23393E42F}"/>
    <dgm:cxn modelId="{AAFBBA33-8B2B-4B52-A75A-E42053EE8C2E}" srcId="{A6D8282E-2573-4A57-A1CC-3910960FF1AD}" destId="{01AC52FF-8348-44D7-A803-3760952A5A35}" srcOrd="0" destOrd="0" parTransId="{2AE05492-C822-4705-ABE8-E3FF40DECC0D}" sibTransId="{FBF2A787-EB6E-4968-9B17-6D50450056F2}"/>
    <dgm:cxn modelId="{81171B35-D9FA-4764-8225-6984CE51AB00}" type="presOf" srcId="{189DED7E-447D-43CF-8DCF-8DBE412A1875}" destId="{39DEAA57-C434-42DD-BCC1-066F98953543}" srcOrd="0" destOrd="1" presId="urn:microsoft.com/office/officeart/2005/8/layout/list1"/>
    <dgm:cxn modelId="{4D4D2537-2ADC-41E4-9B5F-031293B801DE}" type="presOf" srcId="{FEA8F6F1-A74C-41EA-9BBE-A8B526FB268D}" destId="{84F76DBD-39F7-47F2-BA9E-3FBAA457539A}" srcOrd="0" destOrd="3" presId="urn:microsoft.com/office/officeart/2005/8/layout/list1"/>
    <dgm:cxn modelId="{14C96340-375B-45F9-8BCB-79AAA9FA54DF}" type="presOf" srcId="{AE989393-058B-4695-84D8-EF78303BE398}" destId="{39DEAA57-C434-42DD-BCC1-066F98953543}" srcOrd="0" destOrd="2" presId="urn:microsoft.com/office/officeart/2005/8/layout/list1"/>
    <dgm:cxn modelId="{12583648-7189-40F9-9483-4C20C84BD74D}" srcId="{A6D8282E-2573-4A57-A1CC-3910960FF1AD}" destId="{189DED7E-447D-43CF-8DCF-8DBE412A1875}" srcOrd="1" destOrd="0" parTransId="{05B49FA4-6B9C-4AF0-8257-D50C6BC379E3}" sibTransId="{FFEDE891-8999-4F71-BB39-978E3B8AA03B}"/>
    <dgm:cxn modelId="{0CAC987B-19A9-4F21-9A15-19F6368F745F}" srcId="{A6D8282E-2573-4A57-A1CC-3910960FF1AD}" destId="{AE989393-058B-4695-84D8-EF78303BE398}" srcOrd="2" destOrd="0" parTransId="{F1FA6248-DF6B-48DB-AD75-DE83F55C1ED7}" sibTransId="{275606B6-620B-4C08-8B10-5D68E3DC2652}"/>
    <dgm:cxn modelId="{08704F88-FD40-42A1-9460-BA13CE62E91D}" type="presOf" srcId="{A6D8282E-2573-4A57-A1CC-3910960FF1AD}" destId="{94170964-B311-4A71-A098-8FC2BB3F2D01}" srcOrd="1" destOrd="0" presId="urn:microsoft.com/office/officeart/2005/8/layout/list1"/>
    <dgm:cxn modelId="{FB93379E-EB31-4AEA-9CF0-42068231B9C6}" srcId="{332B646F-90AD-4A9B-A640-11B3AFC5B957}" destId="{4A406D53-CCFE-4791-90B5-98E4DEAF272D}" srcOrd="4" destOrd="0" parTransId="{568E49EC-8429-495E-9FD4-F7C00A831511}" sibTransId="{197E4088-93C5-454A-89F8-9A209C881FEE}"/>
    <dgm:cxn modelId="{7FC0929E-545F-4CC2-ABD3-76D2FD8C82E7}" srcId="{332B646F-90AD-4A9B-A640-11B3AFC5B957}" destId="{D952D393-F9E3-4F77-ACF1-DC90868AD741}" srcOrd="2" destOrd="0" parTransId="{6C6E84F5-71E1-41D7-B5F1-91F364243FC2}" sibTransId="{9D659C1A-5AE7-4919-BA21-8D373037528F}"/>
    <dgm:cxn modelId="{9AF4DDB5-E234-466B-B1E4-7F49C8CB9B60}" srcId="{E0E15019-6226-4C13-87A0-D631F6067F5F}" destId="{A6D8282E-2573-4A57-A1CC-3910960FF1AD}" srcOrd="0" destOrd="0" parTransId="{178412CF-7BBA-4828-A207-8CF37EB0912A}" sibTransId="{5904567A-6C29-47EA-98E3-F6EF65FA535D}"/>
    <dgm:cxn modelId="{1D96E3CC-C14E-48A9-8C83-A19E4D9260AD}" type="presOf" srcId="{E0E15019-6226-4C13-87A0-D631F6067F5F}" destId="{D711FA76-AF90-447F-B36F-E3C7CC7C2F7D}" srcOrd="0" destOrd="0" presId="urn:microsoft.com/office/officeart/2005/8/layout/list1"/>
    <dgm:cxn modelId="{0147EFE0-D615-4B63-B47E-467EC7F2FF74}" type="presOf" srcId="{4A406D53-CCFE-4791-90B5-98E4DEAF272D}" destId="{84F76DBD-39F7-47F2-BA9E-3FBAA457539A}" srcOrd="0" destOrd="4" presId="urn:microsoft.com/office/officeart/2005/8/layout/list1"/>
    <dgm:cxn modelId="{0B1D74E2-42AA-4643-A91F-B73CF023C989}" type="presOf" srcId="{332B646F-90AD-4A9B-A640-11B3AFC5B957}" destId="{02A20DA1-59BF-4F71-BB43-90B0547AD7DA}" srcOrd="1" destOrd="0" presId="urn:microsoft.com/office/officeart/2005/8/layout/list1"/>
    <dgm:cxn modelId="{6F8E55E4-D159-4C77-BD9B-1E15DB379319}" srcId="{E0E15019-6226-4C13-87A0-D631F6067F5F}" destId="{332B646F-90AD-4A9B-A640-11B3AFC5B957}" srcOrd="1" destOrd="0" parTransId="{BDC8512C-F399-467C-9A6D-49DA0ACF73F8}" sibTransId="{CCB34B23-B348-4B8B-B500-8BAFE5F1A78C}"/>
    <dgm:cxn modelId="{9A6D13E6-60BD-4FA4-B3EE-3C028ECF91C0}" type="presOf" srcId="{A6D8282E-2573-4A57-A1CC-3910960FF1AD}" destId="{9C5384B6-7B43-4E16-902D-D46A32D96E12}" srcOrd="0" destOrd="0" presId="urn:microsoft.com/office/officeart/2005/8/layout/list1"/>
    <dgm:cxn modelId="{C33591FA-5FCB-4E3E-87BC-0B57C5948BC7}" type="presOf" srcId="{8788209A-10FB-42F9-A1CF-567E71764C42}" destId="{84F76DBD-39F7-47F2-BA9E-3FBAA457539A}" srcOrd="0" destOrd="0" presId="urn:microsoft.com/office/officeart/2005/8/layout/list1"/>
    <dgm:cxn modelId="{8F19D53D-1BA9-47C2-A08B-0E0774A04D7E}" type="presParOf" srcId="{D711FA76-AF90-447F-B36F-E3C7CC7C2F7D}" destId="{E1A82537-3E42-4E29-9E60-B4C9BBE10410}" srcOrd="0" destOrd="0" presId="urn:microsoft.com/office/officeart/2005/8/layout/list1"/>
    <dgm:cxn modelId="{3371A4A2-77E9-4876-AF6D-68706E830F24}" type="presParOf" srcId="{E1A82537-3E42-4E29-9E60-B4C9BBE10410}" destId="{9C5384B6-7B43-4E16-902D-D46A32D96E12}" srcOrd="0" destOrd="0" presId="urn:microsoft.com/office/officeart/2005/8/layout/list1"/>
    <dgm:cxn modelId="{BF914D37-5ABE-4D1D-8CA9-9E9A3EC88EC2}" type="presParOf" srcId="{E1A82537-3E42-4E29-9E60-B4C9BBE10410}" destId="{94170964-B311-4A71-A098-8FC2BB3F2D01}" srcOrd="1" destOrd="0" presId="urn:microsoft.com/office/officeart/2005/8/layout/list1"/>
    <dgm:cxn modelId="{FC3DF1EF-9306-4E9E-8D1F-1F8F94B0F05B}" type="presParOf" srcId="{D711FA76-AF90-447F-B36F-E3C7CC7C2F7D}" destId="{F749352F-7365-474A-9197-D38279E46625}" srcOrd="1" destOrd="0" presId="urn:microsoft.com/office/officeart/2005/8/layout/list1"/>
    <dgm:cxn modelId="{6710003A-BEA8-42F8-8982-C84F69644DF5}" type="presParOf" srcId="{D711FA76-AF90-447F-B36F-E3C7CC7C2F7D}" destId="{39DEAA57-C434-42DD-BCC1-066F98953543}" srcOrd="2" destOrd="0" presId="urn:microsoft.com/office/officeart/2005/8/layout/list1"/>
    <dgm:cxn modelId="{AC1E67FB-C4CC-4D00-9D47-BF1E881C23E2}" type="presParOf" srcId="{D711FA76-AF90-447F-B36F-E3C7CC7C2F7D}" destId="{90098A18-4B13-4B5A-885B-6BFABCA6B1C9}" srcOrd="3" destOrd="0" presId="urn:microsoft.com/office/officeart/2005/8/layout/list1"/>
    <dgm:cxn modelId="{64DB2A00-F82B-4476-9978-A92ABC6FF00E}" type="presParOf" srcId="{D711FA76-AF90-447F-B36F-E3C7CC7C2F7D}" destId="{946BE3A9-281B-40B8-830A-E13325D7FBE6}" srcOrd="4" destOrd="0" presId="urn:microsoft.com/office/officeart/2005/8/layout/list1"/>
    <dgm:cxn modelId="{0499EC0B-465C-4CFA-A0B5-CBFE60E8C8EC}" type="presParOf" srcId="{946BE3A9-281B-40B8-830A-E13325D7FBE6}" destId="{629BFF88-4BBE-484C-A840-D7E407033103}" srcOrd="0" destOrd="0" presId="urn:microsoft.com/office/officeart/2005/8/layout/list1"/>
    <dgm:cxn modelId="{CD2CCF41-5681-4295-ABAD-B9C47DCCAD7D}" type="presParOf" srcId="{946BE3A9-281B-40B8-830A-E13325D7FBE6}" destId="{02A20DA1-59BF-4F71-BB43-90B0547AD7DA}" srcOrd="1" destOrd="0" presId="urn:microsoft.com/office/officeart/2005/8/layout/list1"/>
    <dgm:cxn modelId="{D18A9E21-8B68-4F7D-B4E1-9178223060FB}" type="presParOf" srcId="{D711FA76-AF90-447F-B36F-E3C7CC7C2F7D}" destId="{96F4B66E-4E3E-467F-8534-56D8A38FC5FE}" srcOrd="5" destOrd="0" presId="urn:microsoft.com/office/officeart/2005/8/layout/list1"/>
    <dgm:cxn modelId="{750FE85A-F3D2-4AFC-A3A4-96A9CA0C7EDF}" type="presParOf" srcId="{D711FA76-AF90-447F-B36F-E3C7CC7C2F7D}" destId="{84F76DBD-39F7-47F2-BA9E-3FBAA457539A}"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8074B6B-D806-4CFA-960F-E078DF9A5B4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EAD04D5-3286-4A1F-8F2A-406268A313D7}">
      <dgm:prSet/>
      <dgm:spPr/>
      <dgm:t>
        <a:bodyPr/>
        <a:lstStyle/>
        <a:p>
          <a:r>
            <a:rPr lang="en-US"/>
            <a:t>Defined by configuration of methodology</a:t>
          </a:r>
        </a:p>
      </dgm:t>
    </dgm:pt>
    <dgm:pt modelId="{47016182-786E-440E-B752-E0DD1F129845}" type="parTrans" cxnId="{FE0A43BB-7E55-4E56-8523-E12CCB84F26A}">
      <dgm:prSet/>
      <dgm:spPr/>
      <dgm:t>
        <a:bodyPr/>
        <a:lstStyle/>
        <a:p>
          <a:endParaRPr lang="en-US"/>
        </a:p>
      </dgm:t>
    </dgm:pt>
    <dgm:pt modelId="{2BBF1249-AF17-4A20-A87E-44CA8D58D910}" type="sibTrans" cxnId="{FE0A43BB-7E55-4E56-8523-E12CCB84F26A}">
      <dgm:prSet/>
      <dgm:spPr/>
      <dgm:t>
        <a:bodyPr/>
        <a:lstStyle/>
        <a:p>
          <a:endParaRPr lang="en-US"/>
        </a:p>
      </dgm:t>
    </dgm:pt>
    <dgm:pt modelId="{BD9D4440-6398-4092-8A8C-E0B8DA823922}">
      <dgm:prSet/>
      <dgm:spPr/>
      <dgm:t>
        <a:bodyPr/>
        <a:lstStyle/>
        <a:p>
          <a:r>
            <a:rPr lang="en-US"/>
            <a:t>An example from Ethnography</a:t>
          </a:r>
        </a:p>
      </dgm:t>
    </dgm:pt>
    <dgm:pt modelId="{09B28E57-4236-4EE1-9001-0D316FBEE471}" type="parTrans" cxnId="{BD02E9ED-4C98-441A-BF05-642C96F597B8}">
      <dgm:prSet/>
      <dgm:spPr/>
      <dgm:t>
        <a:bodyPr/>
        <a:lstStyle/>
        <a:p>
          <a:endParaRPr lang="en-US"/>
        </a:p>
      </dgm:t>
    </dgm:pt>
    <dgm:pt modelId="{71AB226C-C8ED-4884-B0DD-77FED9BED057}" type="sibTrans" cxnId="{BD02E9ED-4C98-441A-BF05-642C96F597B8}">
      <dgm:prSet/>
      <dgm:spPr/>
      <dgm:t>
        <a:bodyPr/>
        <a:lstStyle/>
        <a:p>
          <a:endParaRPr lang="en-US"/>
        </a:p>
      </dgm:t>
    </dgm:pt>
    <dgm:pt modelId="{0101B02C-1DBB-496D-AE9E-73F312673ECF}">
      <dgm:prSet/>
      <dgm:spPr/>
      <dgm:t>
        <a:bodyPr/>
        <a:lstStyle/>
        <a:p>
          <a:r>
            <a:rPr lang="en-US"/>
            <a:t>Understand changes in how people think, encourage people to interact, become activists, examine conditions</a:t>
          </a:r>
        </a:p>
      </dgm:t>
    </dgm:pt>
    <dgm:pt modelId="{58A35A34-DF12-4F6A-AB2E-9041DD50DBD3}" type="parTrans" cxnId="{157F9A9F-3F4A-4016-9BB5-A4BD8BA61B2F}">
      <dgm:prSet/>
      <dgm:spPr/>
      <dgm:t>
        <a:bodyPr/>
        <a:lstStyle/>
        <a:p>
          <a:endParaRPr lang="en-US"/>
        </a:p>
      </dgm:t>
    </dgm:pt>
    <dgm:pt modelId="{D6E32BA3-17D2-4AFC-B47E-A193009429B0}" type="sibTrans" cxnId="{157F9A9F-3F4A-4016-9BB5-A4BD8BA61B2F}">
      <dgm:prSet/>
      <dgm:spPr/>
      <dgm:t>
        <a:bodyPr/>
        <a:lstStyle/>
        <a:p>
          <a:endParaRPr lang="en-US"/>
        </a:p>
      </dgm:t>
    </dgm:pt>
    <dgm:pt modelId="{32B803DF-48BD-4C60-8827-0DCB6F983C5A}">
      <dgm:prSet/>
      <dgm:spPr/>
      <dgm:t>
        <a:bodyPr/>
        <a:lstStyle/>
        <a:p>
          <a:r>
            <a:rPr lang="en-US"/>
            <a:t>An intensive case study or historically comparative cases of specific actors</a:t>
          </a:r>
        </a:p>
      </dgm:t>
    </dgm:pt>
    <dgm:pt modelId="{90B227DC-9E4B-44E2-A37B-21C3DCF3E414}" type="parTrans" cxnId="{83C8FCB4-4F59-4188-A0E6-4332972E7EC0}">
      <dgm:prSet/>
      <dgm:spPr/>
      <dgm:t>
        <a:bodyPr/>
        <a:lstStyle/>
        <a:p>
          <a:endParaRPr lang="en-US"/>
        </a:p>
      </dgm:t>
    </dgm:pt>
    <dgm:pt modelId="{230D75FF-858F-4F40-836A-1B6D5E011AC0}" type="sibTrans" cxnId="{83C8FCB4-4F59-4188-A0E6-4332972E7EC0}">
      <dgm:prSet/>
      <dgm:spPr/>
      <dgm:t>
        <a:bodyPr/>
        <a:lstStyle/>
        <a:p>
          <a:endParaRPr lang="en-US"/>
        </a:p>
      </dgm:t>
    </dgm:pt>
    <dgm:pt modelId="{1B8DF114-D075-4BAC-BCF0-D0A75C4C4A25}">
      <dgm:prSet/>
      <dgm:spPr/>
      <dgm:t>
        <a:bodyPr/>
        <a:lstStyle/>
        <a:p>
          <a:r>
            <a:rPr lang="en-US"/>
            <a:t>Formal models</a:t>
          </a:r>
        </a:p>
      </dgm:t>
    </dgm:pt>
    <dgm:pt modelId="{AF62DF83-FC2D-44BE-B383-DB0CC4C422A1}" type="parTrans" cxnId="{8FE6B844-AC9C-42E8-B504-3E5CCD62D485}">
      <dgm:prSet/>
      <dgm:spPr/>
      <dgm:t>
        <a:bodyPr/>
        <a:lstStyle/>
        <a:p>
          <a:endParaRPr lang="en-US"/>
        </a:p>
      </dgm:t>
    </dgm:pt>
    <dgm:pt modelId="{1F016ED9-DE2F-49B9-9452-1BA7CA3A3756}" type="sibTrans" cxnId="{8FE6B844-AC9C-42E8-B504-3E5CCD62D485}">
      <dgm:prSet/>
      <dgm:spPr/>
      <dgm:t>
        <a:bodyPr/>
        <a:lstStyle/>
        <a:p>
          <a:endParaRPr lang="en-US"/>
        </a:p>
      </dgm:t>
    </dgm:pt>
    <dgm:pt modelId="{16979B4B-C3BF-48E2-BD33-4A20625A450B}">
      <dgm:prSet/>
      <dgm:spPr/>
      <dgm:t>
        <a:bodyPr/>
        <a:lstStyle/>
        <a:p>
          <a:r>
            <a:rPr lang="en-US"/>
            <a:t>Substantive theories and topics of the investigators</a:t>
          </a:r>
        </a:p>
      </dgm:t>
    </dgm:pt>
    <dgm:pt modelId="{F23BBBC4-D841-4076-91EE-CDEBA30F1F8A}" type="parTrans" cxnId="{7B5FAF26-2189-4C62-9343-906CF45DEB1F}">
      <dgm:prSet/>
      <dgm:spPr/>
      <dgm:t>
        <a:bodyPr/>
        <a:lstStyle/>
        <a:p>
          <a:endParaRPr lang="en-US"/>
        </a:p>
      </dgm:t>
    </dgm:pt>
    <dgm:pt modelId="{E10CC61E-AAEE-4F38-A4B9-042C67A97F07}" type="sibTrans" cxnId="{7B5FAF26-2189-4C62-9343-906CF45DEB1F}">
      <dgm:prSet/>
      <dgm:spPr/>
      <dgm:t>
        <a:bodyPr/>
        <a:lstStyle/>
        <a:p>
          <a:endParaRPr lang="en-US"/>
        </a:p>
      </dgm:t>
    </dgm:pt>
    <dgm:pt modelId="{DCEFDF5A-DB08-425D-95EF-5BC0681C76F6}" type="pres">
      <dgm:prSet presAssocID="{B8074B6B-D806-4CFA-960F-E078DF9A5B41}" presName="linear" presStyleCnt="0">
        <dgm:presLayoutVars>
          <dgm:animLvl val="lvl"/>
          <dgm:resizeHandles val="exact"/>
        </dgm:presLayoutVars>
      </dgm:prSet>
      <dgm:spPr/>
    </dgm:pt>
    <dgm:pt modelId="{911582A5-9646-46C4-BEDA-C24837190502}" type="pres">
      <dgm:prSet presAssocID="{BEAD04D5-3286-4A1F-8F2A-406268A313D7}" presName="parentText" presStyleLbl="node1" presStyleIdx="0" presStyleCnt="3">
        <dgm:presLayoutVars>
          <dgm:chMax val="0"/>
          <dgm:bulletEnabled val="1"/>
        </dgm:presLayoutVars>
      </dgm:prSet>
      <dgm:spPr/>
    </dgm:pt>
    <dgm:pt modelId="{00363E4F-F29E-43BE-AAB0-D93F289C75A1}" type="pres">
      <dgm:prSet presAssocID="{2BBF1249-AF17-4A20-A87E-44CA8D58D910}" presName="spacer" presStyleCnt="0"/>
      <dgm:spPr/>
    </dgm:pt>
    <dgm:pt modelId="{8BBAB14C-D291-40D7-AAF3-76538E73B7C9}" type="pres">
      <dgm:prSet presAssocID="{BD9D4440-6398-4092-8A8C-E0B8DA823922}" presName="parentText" presStyleLbl="node1" presStyleIdx="1" presStyleCnt="3">
        <dgm:presLayoutVars>
          <dgm:chMax val="0"/>
          <dgm:bulletEnabled val="1"/>
        </dgm:presLayoutVars>
      </dgm:prSet>
      <dgm:spPr/>
    </dgm:pt>
    <dgm:pt modelId="{D8D07E20-3F90-4081-B862-EB34BAF569F4}" type="pres">
      <dgm:prSet presAssocID="{BD9D4440-6398-4092-8A8C-E0B8DA823922}" presName="childText" presStyleLbl="revTx" presStyleIdx="0" presStyleCnt="1">
        <dgm:presLayoutVars>
          <dgm:bulletEnabled val="1"/>
        </dgm:presLayoutVars>
      </dgm:prSet>
      <dgm:spPr/>
    </dgm:pt>
    <dgm:pt modelId="{AE7D0FF3-F925-4F27-9FF2-8F588BFBEB1C}" type="pres">
      <dgm:prSet presAssocID="{16979B4B-C3BF-48E2-BD33-4A20625A450B}" presName="parentText" presStyleLbl="node1" presStyleIdx="2" presStyleCnt="3">
        <dgm:presLayoutVars>
          <dgm:chMax val="0"/>
          <dgm:bulletEnabled val="1"/>
        </dgm:presLayoutVars>
      </dgm:prSet>
      <dgm:spPr/>
    </dgm:pt>
  </dgm:ptLst>
  <dgm:cxnLst>
    <dgm:cxn modelId="{32839B23-6B25-4889-AD4A-D4B5D68D8D40}" type="presOf" srcId="{32B803DF-48BD-4C60-8827-0DCB6F983C5A}" destId="{D8D07E20-3F90-4081-B862-EB34BAF569F4}" srcOrd="0" destOrd="1" presId="urn:microsoft.com/office/officeart/2005/8/layout/vList2"/>
    <dgm:cxn modelId="{7B5FAF26-2189-4C62-9343-906CF45DEB1F}" srcId="{B8074B6B-D806-4CFA-960F-E078DF9A5B41}" destId="{16979B4B-C3BF-48E2-BD33-4A20625A450B}" srcOrd="2" destOrd="0" parTransId="{F23BBBC4-D841-4076-91EE-CDEBA30F1F8A}" sibTransId="{E10CC61E-AAEE-4F38-A4B9-042C67A97F07}"/>
    <dgm:cxn modelId="{4C7E8429-BEB2-4866-96C4-EC02028AC352}" type="presOf" srcId="{BD9D4440-6398-4092-8A8C-E0B8DA823922}" destId="{8BBAB14C-D291-40D7-AAF3-76538E73B7C9}" srcOrd="0" destOrd="0" presId="urn:microsoft.com/office/officeart/2005/8/layout/vList2"/>
    <dgm:cxn modelId="{AA0CC338-5F9D-4A9C-88B4-6C9AD1D891D8}" type="presOf" srcId="{16979B4B-C3BF-48E2-BD33-4A20625A450B}" destId="{AE7D0FF3-F925-4F27-9FF2-8F588BFBEB1C}" srcOrd="0" destOrd="0" presId="urn:microsoft.com/office/officeart/2005/8/layout/vList2"/>
    <dgm:cxn modelId="{8FE6B844-AC9C-42E8-B504-3E5CCD62D485}" srcId="{BD9D4440-6398-4092-8A8C-E0B8DA823922}" destId="{1B8DF114-D075-4BAC-BCF0-D0A75C4C4A25}" srcOrd="2" destOrd="0" parTransId="{AF62DF83-FC2D-44BE-B383-DB0CC4C422A1}" sibTransId="{1F016ED9-DE2F-49B9-9452-1BA7CA3A3756}"/>
    <dgm:cxn modelId="{D656318F-3C85-45FB-8FD5-5EC0665D9161}" type="presOf" srcId="{1B8DF114-D075-4BAC-BCF0-D0A75C4C4A25}" destId="{D8D07E20-3F90-4081-B862-EB34BAF569F4}" srcOrd="0" destOrd="2" presId="urn:microsoft.com/office/officeart/2005/8/layout/vList2"/>
    <dgm:cxn modelId="{157F9A9F-3F4A-4016-9BB5-A4BD8BA61B2F}" srcId="{BD9D4440-6398-4092-8A8C-E0B8DA823922}" destId="{0101B02C-1DBB-496D-AE9E-73F312673ECF}" srcOrd="0" destOrd="0" parTransId="{58A35A34-DF12-4F6A-AB2E-9041DD50DBD3}" sibTransId="{D6E32BA3-17D2-4AFC-B47E-A193009429B0}"/>
    <dgm:cxn modelId="{83C8FCB4-4F59-4188-A0E6-4332972E7EC0}" srcId="{BD9D4440-6398-4092-8A8C-E0B8DA823922}" destId="{32B803DF-48BD-4C60-8827-0DCB6F983C5A}" srcOrd="1" destOrd="0" parTransId="{90B227DC-9E4B-44E2-A37B-21C3DCF3E414}" sibTransId="{230D75FF-858F-4F40-836A-1B6D5E011AC0}"/>
    <dgm:cxn modelId="{73BB0BB6-D9DC-4E9C-B275-AC83DC8379AA}" type="presOf" srcId="{0101B02C-1DBB-496D-AE9E-73F312673ECF}" destId="{D8D07E20-3F90-4081-B862-EB34BAF569F4}" srcOrd="0" destOrd="0" presId="urn:microsoft.com/office/officeart/2005/8/layout/vList2"/>
    <dgm:cxn modelId="{FE0A43BB-7E55-4E56-8523-E12CCB84F26A}" srcId="{B8074B6B-D806-4CFA-960F-E078DF9A5B41}" destId="{BEAD04D5-3286-4A1F-8F2A-406268A313D7}" srcOrd="0" destOrd="0" parTransId="{47016182-786E-440E-B752-E0DD1F129845}" sibTransId="{2BBF1249-AF17-4A20-A87E-44CA8D58D910}"/>
    <dgm:cxn modelId="{71A6CAC1-17C9-4F95-922F-E753ED9E0919}" type="presOf" srcId="{B8074B6B-D806-4CFA-960F-E078DF9A5B41}" destId="{DCEFDF5A-DB08-425D-95EF-5BC0681C76F6}" srcOrd="0" destOrd="0" presId="urn:microsoft.com/office/officeart/2005/8/layout/vList2"/>
    <dgm:cxn modelId="{BD02E9ED-4C98-441A-BF05-642C96F597B8}" srcId="{B8074B6B-D806-4CFA-960F-E078DF9A5B41}" destId="{BD9D4440-6398-4092-8A8C-E0B8DA823922}" srcOrd="1" destOrd="0" parTransId="{09B28E57-4236-4EE1-9001-0D316FBEE471}" sibTransId="{71AB226C-C8ED-4884-B0DD-77FED9BED057}"/>
    <dgm:cxn modelId="{6D5069F1-F591-489B-A109-B990A67C0EF8}" type="presOf" srcId="{BEAD04D5-3286-4A1F-8F2A-406268A313D7}" destId="{911582A5-9646-46C4-BEDA-C24837190502}" srcOrd="0" destOrd="0" presId="urn:microsoft.com/office/officeart/2005/8/layout/vList2"/>
    <dgm:cxn modelId="{F148A540-D8E6-4AA7-8DB1-D03E0D68AEC2}" type="presParOf" srcId="{DCEFDF5A-DB08-425D-95EF-5BC0681C76F6}" destId="{911582A5-9646-46C4-BEDA-C24837190502}" srcOrd="0" destOrd="0" presId="urn:microsoft.com/office/officeart/2005/8/layout/vList2"/>
    <dgm:cxn modelId="{0A656FB3-D4D4-43DE-95EB-7E11D3390D7D}" type="presParOf" srcId="{DCEFDF5A-DB08-425D-95EF-5BC0681C76F6}" destId="{00363E4F-F29E-43BE-AAB0-D93F289C75A1}" srcOrd="1" destOrd="0" presId="urn:microsoft.com/office/officeart/2005/8/layout/vList2"/>
    <dgm:cxn modelId="{0A07DAAC-447C-414F-9273-D7078AC0432E}" type="presParOf" srcId="{DCEFDF5A-DB08-425D-95EF-5BC0681C76F6}" destId="{8BBAB14C-D291-40D7-AAF3-76538E73B7C9}" srcOrd="2" destOrd="0" presId="urn:microsoft.com/office/officeart/2005/8/layout/vList2"/>
    <dgm:cxn modelId="{B019F803-0823-4832-B90F-AF376AD8DDB4}" type="presParOf" srcId="{DCEFDF5A-DB08-425D-95EF-5BC0681C76F6}" destId="{D8D07E20-3F90-4081-B862-EB34BAF569F4}" srcOrd="3" destOrd="0" presId="urn:microsoft.com/office/officeart/2005/8/layout/vList2"/>
    <dgm:cxn modelId="{C7AA29E4-BF7F-4B38-9145-2CD3E9AFD841}" type="presParOf" srcId="{DCEFDF5A-DB08-425D-95EF-5BC0681C76F6}" destId="{AE7D0FF3-F925-4F27-9FF2-8F588BFBEB1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05B59A8-4FC1-4504-85FB-61EE2917444C}"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DDCDDDB0-2B7F-4513-A115-18A2DAE92F44}">
      <dgm:prSet/>
      <dgm:spPr/>
      <dgm:t>
        <a:bodyPr/>
        <a:lstStyle/>
        <a:p>
          <a:r>
            <a:rPr lang="en-US"/>
            <a:t>Goals of CRT</a:t>
          </a:r>
        </a:p>
      </dgm:t>
    </dgm:pt>
    <dgm:pt modelId="{DB9FDF62-3422-440E-99BA-F33AF6A0FEC1}" type="parTrans" cxnId="{8A979684-7468-410D-A49A-74B1A6DE7D06}">
      <dgm:prSet/>
      <dgm:spPr/>
      <dgm:t>
        <a:bodyPr/>
        <a:lstStyle/>
        <a:p>
          <a:endParaRPr lang="en-US"/>
        </a:p>
      </dgm:t>
    </dgm:pt>
    <dgm:pt modelId="{20637EE0-4D72-49FE-9A8E-77D0445132AA}" type="sibTrans" cxnId="{8A979684-7468-410D-A49A-74B1A6DE7D06}">
      <dgm:prSet/>
      <dgm:spPr/>
      <dgm:t>
        <a:bodyPr/>
        <a:lstStyle/>
        <a:p>
          <a:endParaRPr lang="en-US"/>
        </a:p>
      </dgm:t>
    </dgm:pt>
    <dgm:pt modelId="{A288A702-5265-47E5-AC6B-7C914FA6AAF4}">
      <dgm:prSet/>
      <dgm:spPr/>
      <dgm:t>
        <a:bodyPr/>
        <a:lstStyle/>
        <a:p>
          <a:r>
            <a:rPr lang="en-US"/>
            <a:t>To present stories about discrimination from the perspective of people of color (e.g., cases studies of descriptions and interviews</a:t>
          </a:r>
        </a:p>
      </dgm:t>
    </dgm:pt>
    <dgm:pt modelId="{22DE682E-5170-49F6-BF8F-10BECB332017}" type="parTrans" cxnId="{BBE59148-1C5A-4B6C-9904-1C669EB1F89E}">
      <dgm:prSet/>
      <dgm:spPr/>
      <dgm:t>
        <a:bodyPr/>
        <a:lstStyle/>
        <a:p>
          <a:endParaRPr lang="en-US"/>
        </a:p>
      </dgm:t>
    </dgm:pt>
    <dgm:pt modelId="{40566959-FEE7-4BB2-B6DE-B35AC6A2FD82}" type="sibTrans" cxnId="{BBE59148-1C5A-4B6C-9904-1C669EB1F89E}">
      <dgm:prSet/>
      <dgm:spPr/>
      <dgm:t>
        <a:bodyPr/>
        <a:lstStyle/>
        <a:p>
          <a:endParaRPr lang="en-US"/>
        </a:p>
      </dgm:t>
    </dgm:pt>
    <dgm:pt modelId="{8DD40C9F-D070-4016-B647-89746775D7CE}">
      <dgm:prSet/>
      <dgm:spPr/>
      <dgm:t>
        <a:bodyPr/>
        <a:lstStyle/>
        <a:p>
          <a:r>
            <a:rPr lang="en-US"/>
            <a:t>To eradicate racial subjugation while recognizing that race is a social construct</a:t>
          </a:r>
        </a:p>
      </dgm:t>
    </dgm:pt>
    <dgm:pt modelId="{37C052AA-A913-4730-A845-69C81CEB8C99}" type="parTrans" cxnId="{CB3C0355-75F4-4B64-85B6-F8BA6ECED5D1}">
      <dgm:prSet/>
      <dgm:spPr/>
      <dgm:t>
        <a:bodyPr/>
        <a:lstStyle/>
        <a:p>
          <a:endParaRPr lang="en-US"/>
        </a:p>
      </dgm:t>
    </dgm:pt>
    <dgm:pt modelId="{5CDA8E8B-F4D8-47D6-BC2C-CE2B0A064B56}" type="sibTrans" cxnId="{CB3C0355-75F4-4B64-85B6-F8BA6ECED5D1}">
      <dgm:prSet/>
      <dgm:spPr/>
      <dgm:t>
        <a:bodyPr/>
        <a:lstStyle/>
        <a:p>
          <a:endParaRPr lang="en-US"/>
        </a:p>
      </dgm:t>
    </dgm:pt>
    <dgm:pt modelId="{576AE568-8613-4E5E-AF30-9768B062707D}">
      <dgm:prSet/>
      <dgm:spPr/>
      <dgm:t>
        <a:bodyPr/>
        <a:lstStyle/>
        <a:p>
          <a:r>
            <a:rPr lang="en-US"/>
            <a:t>To interact race with other inequities such as gender and class and inequities experienced by individuals</a:t>
          </a:r>
        </a:p>
      </dgm:t>
    </dgm:pt>
    <dgm:pt modelId="{3452FBA9-C68B-4C71-836F-AAEDF811D5FD}" type="parTrans" cxnId="{58CFB111-572D-4193-B22D-CA5E06E1A14C}">
      <dgm:prSet/>
      <dgm:spPr/>
      <dgm:t>
        <a:bodyPr/>
        <a:lstStyle/>
        <a:p>
          <a:endParaRPr lang="en-US"/>
        </a:p>
      </dgm:t>
    </dgm:pt>
    <dgm:pt modelId="{C6A5BBAA-5B38-4BD8-9EC1-DAA37A17DA9D}" type="sibTrans" cxnId="{58CFB111-572D-4193-B22D-CA5E06E1A14C}">
      <dgm:prSet/>
      <dgm:spPr/>
      <dgm:t>
        <a:bodyPr/>
        <a:lstStyle/>
        <a:p>
          <a:endParaRPr lang="en-US"/>
        </a:p>
      </dgm:t>
    </dgm:pt>
    <dgm:pt modelId="{0CDFF2FB-9F55-4410-B66F-5DC379A70C2B}">
      <dgm:prSet/>
      <dgm:spPr/>
      <dgm:t>
        <a:bodyPr/>
        <a:lstStyle/>
        <a:p>
          <a:r>
            <a:rPr lang="en-US"/>
            <a:t>Practice</a:t>
          </a:r>
        </a:p>
      </dgm:t>
    </dgm:pt>
    <dgm:pt modelId="{725C6A71-8CCD-4A89-B4E4-C088FCEF747A}" type="parTrans" cxnId="{29C81340-567D-4600-89B6-67838EE830AC}">
      <dgm:prSet/>
      <dgm:spPr/>
      <dgm:t>
        <a:bodyPr/>
        <a:lstStyle/>
        <a:p>
          <a:endParaRPr lang="en-US"/>
        </a:p>
      </dgm:t>
    </dgm:pt>
    <dgm:pt modelId="{0C0B42FE-DDAB-4F84-A8F1-39F9321BB3DE}" type="sibTrans" cxnId="{29C81340-567D-4600-89B6-67838EE830AC}">
      <dgm:prSet/>
      <dgm:spPr/>
      <dgm:t>
        <a:bodyPr/>
        <a:lstStyle/>
        <a:p>
          <a:endParaRPr lang="en-US"/>
        </a:p>
      </dgm:t>
    </dgm:pt>
    <dgm:pt modelId="{1879511E-7393-41ED-9BC7-FC2DE34C2220}">
      <dgm:prSet/>
      <dgm:spPr/>
      <dgm:t>
        <a:bodyPr/>
        <a:lstStyle/>
        <a:p>
          <a:r>
            <a:rPr lang="en-US"/>
            <a:t>Race and racism is in the foreground of all aspects of the research process</a:t>
          </a:r>
        </a:p>
      </dgm:t>
    </dgm:pt>
    <dgm:pt modelId="{0F893DDE-9058-4C8C-8FDF-F78EC0A573F9}" type="parTrans" cxnId="{0CD682AF-1D9F-44A0-A285-2EEF227C3C57}">
      <dgm:prSet/>
      <dgm:spPr/>
      <dgm:t>
        <a:bodyPr/>
        <a:lstStyle/>
        <a:p>
          <a:endParaRPr lang="en-US"/>
        </a:p>
      </dgm:t>
    </dgm:pt>
    <dgm:pt modelId="{7EAD0CB9-34CD-41AF-9B0B-12C60701D663}" type="sibTrans" cxnId="{0CD682AF-1D9F-44A0-A285-2EEF227C3C57}">
      <dgm:prSet/>
      <dgm:spPr/>
      <dgm:t>
        <a:bodyPr/>
        <a:lstStyle/>
        <a:p>
          <a:endParaRPr lang="en-US"/>
        </a:p>
      </dgm:t>
    </dgm:pt>
    <dgm:pt modelId="{88F07488-DB66-4FAA-938D-F371984F6BB6}">
      <dgm:prSet/>
      <dgm:spPr/>
      <dgm:t>
        <a:bodyPr/>
        <a:lstStyle/>
        <a:p>
          <a:r>
            <a:rPr lang="en-US"/>
            <a:t>Challenge the traditional research paradigms, texts, and theories to explain the experiences of people of color</a:t>
          </a:r>
        </a:p>
      </dgm:t>
    </dgm:pt>
    <dgm:pt modelId="{211FBD6D-05AA-4E8C-AF8E-44D2C177ACAD}" type="parTrans" cxnId="{75D08734-C626-45E5-9FFB-805D500AB091}">
      <dgm:prSet/>
      <dgm:spPr/>
      <dgm:t>
        <a:bodyPr/>
        <a:lstStyle/>
        <a:p>
          <a:endParaRPr lang="en-US"/>
        </a:p>
      </dgm:t>
    </dgm:pt>
    <dgm:pt modelId="{78074B4E-A674-405E-9E48-CC22C58B72CD}" type="sibTrans" cxnId="{75D08734-C626-45E5-9FFB-805D500AB091}">
      <dgm:prSet/>
      <dgm:spPr/>
      <dgm:t>
        <a:bodyPr/>
        <a:lstStyle/>
        <a:p>
          <a:endParaRPr lang="en-US"/>
        </a:p>
      </dgm:t>
    </dgm:pt>
    <dgm:pt modelId="{18AE8209-3D48-4583-8FD6-70FA36E3EEC0}">
      <dgm:prSet/>
      <dgm:spPr/>
      <dgm:t>
        <a:bodyPr/>
        <a:lstStyle/>
        <a:p>
          <a:r>
            <a:rPr lang="en-US"/>
            <a:t>Offers transformative solutions if racial, gender and class subordination</a:t>
          </a:r>
        </a:p>
      </dgm:t>
    </dgm:pt>
    <dgm:pt modelId="{95BA3ADE-6ABC-416B-B27B-4DAD27E10362}" type="parTrans" cxnId="{8589362F-75B9-4446-8AAC-A29DC9EADF51}">
      <dgm:prSet/>
      <dgm:spPr/>
      <dgm:t>
        <a:bodyPr/>
        <a:lstStyle/>
        <a:p>
          <a:endParaRPr lang="en-US"/>
        </a:p>
      </dgm:t>
    </dgm:pt>
    <dgm:pt modelId="{F753C4AF-D9C9-4E31-BA36-50CD50BD873E}" type="sibTrans" cxnId="{8589362F-75B9-4446-8AAC-A29DC9EADF51}">
      <dgm:prSet/>
      <dgm:spPr/>
      <dgm:t>
        <a:bodyPr/>
        <a:lstStyle/>
        <a:p>
          <a:endParaRPr lang="en-US"/>
        </a:p>
      </dgm:t>
    </dgm:pt>
    <dgm:pt modelId="{FB9D7A90-359D-451B-BABB-B4503990E357}" type="pres">
      <dgm:prSet presAssocID="{B05B59A8-4FC1-4504-85FB-61EE2917444C}" presName="linear" presStyleCnt="0">
        <dgm:presLayoutVars>
          <dgm:dir/>
          <dgm:animLvl val="lvl"/>
          <dgm:resizeHandles val="exact"/>
        </dgm:presLayoutVars>
      </dgm:prSet>
      <dgm:spPr/>
    </dgm:pt>
    <dgm:pt modelId="{838C3F8A-5AA2-4AAF-9CBE-65A058593E09}" type="pres">
      <dgm:prSet presAssocID="{DDCDDDB0-2B7F-4513-A115-18A2DAE92F44}" presName="parentLin" presStyleCnt="0"/>
      <dgm:spPr/>
    </dgm:pt>
    <dgm:pt modelId="{2D55DEE3-5D2A-46BC-A055-D7E74778780A}" type="pres">
      <dgm:prSet presAssocID="{DDCDDDB0-2B7F-4513-A115-18A2DAE92F44}" presName="parentLeftMargin" presStyleLbl="node1" presStyleIdx="0" presStyleCnt="2"/>
      <dgm:spPr/>
    </dgm:pt>
    <dgm:pt modelId="{8632B8F8-13D9-4DA2-8DD3-799661D91361}" type="pres">
      <dgm:prSet presAssocID="{DDCDDDB0-2B7F-4513-A115-18A2DAE92F44}" presName="parentText" presStyleLbl="node1" presStyleIdx="0" presStyleCnt="2">
        <dgm:presLayoutVars>
          <dgm:chMax val="0"/>
          <dgm:bulletEnabled val="1"/>
        </dgm:presLayoutVars>
      </dgm:prSet>
      <dgm:spPr/>
    </dgm:pt>
    <dgm:pt modelId="{C6E2B2AD-4A12-4602-BDB8-30A510BBAD6D}" type="pres">
      <dgm:prSet presAssocID="{DDCDDDB0-2B7F-4513-A115-18A2DAE92F44}" presName="negativeSpace" presStyleCnt="0"/>
      <dgm:spPr/>
    </dgm:pt>
    <dgm:pt modelId="{B8E27B7E-24A6-4DD9-A8F0-D7EFDB6B8922}" type="pres">
      <dgm:prSet presAssocID="{DDCDDDB0-2B7F-4513-A115-18A2DAE92F44}" presName="childText" presStyleLbl="conFgAcc1" presStyleIdx="0" presStyleCnt="2">
        <dgm:presLayoutVars>
          <dgm:bulletEnabled val="1"/>
        </dgm:presLayoutVars>
      </dgm:prSet>
      <dgm:spPr/>
    </dgm:pt>
    <dgm:pt modelId="{4CEA0FA4-1F24-4D86-ADF7-79FC9A899A66}" type="pres">
      <dgm:prSet presAssocID="{20637EE0-4D72-49FE-9A8E-77D0445132AA}" presName="spaceBetweenRectangles" presStyleCnt="0"/>
      <dgm:spPr/>
    </dgm:pt>
    <dgm:pt modelId="{608508BC-CE33-45A3-8A54-2F632338EFB1}" type="pres">
      <dgm:prSet presAssocID="{0CDFF2FB-9F55-4410-B66F-5DC379A70C2B}" presName="parentLin" presStyleCnt="0"/>
      <dgm:spPr/>
    </dgm:pt>
    <dgm:pt modelId="{5F280FE6-8E0F-483C-9ED7-F841809246F2}" type="pres">
      <dgm:prSet presAssocID="{0CDFF2FB-9F55-4410-B66F-5DC379A70C2B}" presName="parentLeftMargin" presStyleLbl="node1" presStyleIdx="0" presStyleCnt="2"/>
      <dgm:spPr/>
    </dgm:pt>
    <dgm:pt modelId="{44170877-C1ED-419A-BF4C-913AC201B054}" type="pres">
      <dgm:prSet presAssocID="{0CDFF2FB-9F55-4410-B66F-5DC379A70C2B}" presName="parentText" presStyleLbl="node1" presStyleIdx="1" presStyleCnt="2">
        <dgm:presLayoutVars>
          <dgm:chMax val="0"/>
          <dgm:bulletEnabled val="1"/>
        </dgm:presLayoutVars>
      </dgm:prSet>
      <dgm:spPr/>
    </dgm:pt>
    <dgm:pt modelId="{C0AB0E89-5C70-4972-8975-11FDD275EB8A}" type="pres">
      <dgm:prSet presAssocID="{0CDFF2FB-9F55-4410-B66F-5DC379A70C2B}" presName="negativeSpace" presStyleCnt="0"/>
      <dgm:spPr/>
    </dgm:pt>
    <dgm:pt modelId="{9F1937BC-90B1-4305-80E2-215139765254}" type="pres">
      <dgm:prSet presAssocID="{0CDFF2FB-9F55-4410-B66F-5DC379A70C2B}" presName="childText" presStyleLbl="conFgAcc1" presStyleIdx="1" presStyleCnt="2">
        <dgm:presLayoutVars>
          <dgm:bulletEnabled val="1"/>
        </dgm:presLayoutVars>
      </dgm:prSet>
      <dgm:spPr/>
    </dgm:pt>
  </dgm:ptLst>
  <dgm:cxnLst>
    <dgm:cxn modelId="{C9155609-3357-40C0-B482-A8C32383BA0E}" type="presOf" srcId="{88F07488-DB66-4FAA-938D-F371984F6BB6}" destId="{9F1937BC-90B1-4305-80E2-215139765254}" srcOrd="0" destOrd="1" presId="urn:microsoft.com/office/officeart/2005/8/layout/list1"/>
    <dgm:cxn modelId="{58CFB111-572D-4193-B22D-CA5E06E1A14C}" srcId="{DDCDDDB0-2B7F-4513-A115-18A2DAE92F44}" destId="{576AE568-8613-4E5E-AF30-9768B062707D}" srcOrd="2" destOrd="0" parTransId="{3452FBA9-C68B-4C71-836F-AAEDF811D5FD}" sibTransId="{C6A5BBAA-5B38-4BD8-9EC1-DAA37A17DA9D}"/>
    <dgm:cxn modelId="{E2EB2F16-0E74-412F-8AE2-F23DEE0E5BA8}" type="presOf" srcId="{8DD40C9F-D070-4016-B647-89746775D7CE}" destId="{B8E27B7E-24A6-4DD9-A8F0-D7EFDB6B8922}" srcOrd="0" destOrd="1" presId="urn:microsoft.com/office/officeart/2005/8/layout/list1"/>
    <dgm:cxn modelId="{B25A521A-953E-49AC-A63D-8F922E2C138E}" type="presOf" srcId="{DDCDDDB0-2B7F-4513-A115-18A2DAE92F44}" destId="{8632B8F8-13D9-4DA2-8DD3-799661D91361}" srcOrd="1" destOrd="0" presId="urn:microsoft.com/office/officeart/2005/8/layout/list1"/>
    <dgm:cxn modelId="{EC7C4A25-BAE4-4BEE-8104-7BBC36E2729F}" type="presOf" srcId="{0CDFF2FB-9F55-4410-B66F-5DC379A70C2B}" destId="{5F280FE6-8E0F-483C-9ED7-F841809246F2}" srcOrd="0" destOrd="0" presId="urn:microsoft.com/office/officeart/2005/8/layout/list1"/>
    <dgm:cxn modelId="{8589362F-75B9-4446-8AAC-A29DC9EADF51}" srcId="{0CDFF2FB-9F55-4410-B66F-5DC379A70C2B}" destId="{18AE8209-3D48-4583-8FD6-70FA36E3EEC0}" srcOrd="2" destOrd="0" parTransId="{95BA3ADE-6ABC-416B-B27B-4DAD27E10362}" sibTransId="{F753C4AF-D9C9-4E31-BA36-50CD50BD873E}"/>
    <dgm:cxn modelId="{75D08734-C626-45E5-9FFB-805D500AB091}" srcId="{0CDFF2FB-9F55-4410-B66F-5DC379A70C2B}" destId="{88F07488-DB66-4FAA-938D-F371984F6BB6}" srcOrd="1" destOrd="0" parTransId="{211FBD6D-05AA-4E8C-AF8E-44D2C177ACAD}" sibTransId="{78074B4E-A674-405E-9E48-CC22C58B72CD}"/>
    <dgm:cxn modelId="{CFADC93E-E317-4D1E-BC90-C60950D035DD}" type="presOf" srcId="{576AE568-8613-4E5E-AF30-9768B062707D}" destId="{B8E27B7E-24A6-4DD9-A8F0-D7EFDB6B8922}" srcOrd="0" destOrd="2" presId="urn:microsoft.com/office/officeart/2005/8/layout/list1"/>
    <dgm:cxn modelId="{29C81340-567D-4600-89B6-67838EE830AC}" srcId="{B05B59A8-4FC1-4504-85FB-61EE2917444C}" destId="{0CDFF2FB-9F55-4410-B66F-5DC379A70C2B}" srcOrd="1" destOrd="0" parTransId="{725C6A71-8CCD-4A89-B4E4-C088FCEF747A}" sibTransId="{0C0B42FE-DDAB-4F84-A8F1-39F9321BB3DE}"/>
    <dgm:cxn modelId="{BBE59148-1C5A-4B6C-9904-1C669EB1F89E}" srcId="{DDCDDDB0-2B7F-4513-A115-18A2DAE92F44}" destId="{A288A702-5265-47E5-AC6B-7C914FA6AAF4}" srcOrd="0" destOrd="0" parTransId="{22DE682E-5170-49F6-BF8F-10BECB332017}" sibTransId="{40566959-FEE7-4BB2-B6DE-B35AC6A2FD82}"/>
    <dgm:cxn modelId="{CA76E249-AE8A-40AE-9961-4739B8776744}" type="presOf" srcId="{1879511E-7393-41ED-9BC7-FC2DE34C2220}" destId="{9F1937BC-90B1-4305-80E2-215139765254}" srcOrd="0" destOrd="0" presId="urn:microsoft.com/office/officeart/2005/8/layout/list1"/>
    <dgm:cxn modelId="{DC5DC754-66CD-4494-87CA-47BD1D7940E4}" type="presOf" srcId="{0CDFF2FB-9F55-4410-B66F-5DC379A70C2B}" destId="{44170877-C1ED-419A-BF4C-913AC201B054}" srcOrd="1" destOrd="0" presId="urn:microsoft.com/office/officeart/2005/8/layout/list1"/>
    <dgm:cxn modelId="{CB3C0355-75F4-4B64-85B6-F8BA6ECED5D1}" srcId="{DDCDDDB0-2B7F-4513-A115-18A2DAE92F44}" destId="{8DD40C9F-D070-4016-B647-89746775D7CE}" srcOrd="1" destOrd="0" parTransId="{37C052AA-A913-4730-A845-69C81CEB8C99}" sibTransId="{5CDA8E8B-F4D8-47D6-BC2C-CE2B0A064B56}"/>
    <dgm:cxn modelId="{CEC0A87A-01FB-4ACC-8365-5E45EAF3E3D0}" type="presOf" srcId="{A288A702-5265-47E5-AC6B-7C914FA6AAF4}" destId="{B8E27B7E-24A6-4DD9-A8F0-D7EFDB6B8922}" srcOrd="0" destOrd="0" presId="urn:microsoft.com/office/officeart/2005/8/layout/list1"/>
    <dgm:cxn modelId="{8A979684-7468-410D-A49A-74B1A6DE7D06}" srcId="{B05B59A8-4FC1-4504-85FB-61EE2917444C}" destId="{DDCDDDB0-2B7F-4513-A115-18A2DAE92F44}" srcOrd="0" destOrd="0" parTransId="{DB9FDF62-3422-440E-99BA-F33AF6A0FEC1}" sibTransId="{20637EE0-4D72-49FE-9A8E-77D0445132AA}"/>
    <dgm:cxn modelId="{93EE0D8D-A7F0-4714-AD26-67F4850CDE67}" type="presOf" srcId="{DDCDDDB0-2B7F-4513-A115-18A2DAE92F44}" destId="{2D55DEE3-5D2A-46BC-A055-D7E74778780A}" srcOrd="0" destOrd="0" presId="urn:microsoft.com/office/officeart/2005/8/layout/list1"/>
    <dgm:cxn modelId="{0CD682AF-1D9F-44A0-A285-2EEF227C3C57}" srcId="{0CDFF2FB-9F55-4410-B66F-5DC379A70C2B}" destId="{1879511E-7393-41ED-9BC7-FC2DE34C2220}" srcOrd="0" destOrd="0" parTransId="{0F893DDE-9058-4C8C-8FDF-F78EC0A573F9}" sibTransId="{7EAD0CB9-34CD-41AF-9B0B-12C60701D663}"/>
    <dgm:cxn modelId="{6A3B8BBE-2B6A-40A0-8BDB-9AE36006E1A4}" type="presOf" srcId="{18AE8209-3D48-4583-8FD6-70FA36E3EEC0}" destId="{9F1937BC-90B1-4305-80E2-215139765254}" srcOrd="0" destOrd="2" presId="urn:microsoft.com/office/officeart/2005/8/layout/list1"/>
    <dgm:cxn modelId="{75F08FE0-9AE1-4689-AB1D-8C719A674948}" type="presOf" srcId="{B05B59A8-4FC1-4504-85FB-61EE2917444C}" destId="{FB9D7A90-359D-451B-BABB-B4503990E357}" srcOrd="0" destOrd="0" presId="urn:microsoft.com/office/officeart/2005/8/layout/list1"/>
    <dgm:cxn modelId="{DF4B85FC-B03E-4D10-A6B4-00F85873B8D3}" type="presParOf" srcId="{FB9D7A90-359D-451B-BABB-B4503990E357}" destId="{838C3F8A-5AA2-4AAF-9CBE-65A058593E09}" srcOrd="0" destOrd="0" presId="urn:microsoft.com/office/officeart/2005/8/layout/list1"/>
    <dgm:cxn modelId="{90F07455-640F-41BB-AA79-E7FF3F5BD097}" type="presParOf" srcId="{838C3F8A-5AA2-4AAF-9CBE-65A058593E09}" destId="{2D55DEE3-5D2A-46BC-A055-D7E74778780A}" srcOrd="0" destOrd="0" presId="urn:microsoft.com/office/officeart/2005/8/layout/list1"/>
    <dgm:cxn modelId="{F827961E-FC06-4734-9FBF-6431576ADC7E}" type="presParOf" srcId="{838C3F8A-5AA2-4AAF-9CBE-65A058593E09}" destId="{8632B8F8-13D9-4DA2-8DD3-799661D91361}" srcOrd="1" destOrd="0" presId="urn:microsoft.com/office/officeart/2005/8/layout/list1"/>
    <dgm:cxn modelId="{8822D644-20EB-4FAF-BB5C-4F01D8789630}" type="presParOf" srcId="{FB9D7A90-359D-451B-BABB-B4503990E357}" destId="{C6E2B2AD-4A12-4602-BDB8-30A510BBAD6D}" srcOrd="1" destOrd="0" presId="urn:microsoft.com/office/officeart/2005/8/layout/list1"/>
    <dgm:cxn modelId="{992D34F8-7690-470B-8D95-8F989B86F3D5}" type="presParOf" srcId="{FB9D7A90-359D-451B-BABB-B4503990E357}" destId="{B8E27B7E-24A6-4DD9-A8F0-D7EFDB6B8922}" srcOrd="2" destOrd="0" presId="urn:microsoft.com/office/officeart/2005/8/layout/list1"/>
    <dgm:cxn modelId="{6EA99549-BCB5-473F-AA88-21E8805BDC4C}" type="presParOf" srcId="{FB9D7A90-359D-451B-BABB-B4503990E357}" destId="{4CEA0FA4-1F24-4D86-ADF7-79FC9A899A66}" srcOrd="3" destOrd="0" presId="urn:microsoft.com/office/officeart/2005/8/layout/list1"/>
    <dgm:cxn modelId="{C0A49BF5-D619-4444-AA2A-E23D0929E029}" type="presParOf" srcId="{FB9D7A90-359D-451B-BABB-B4503990E357}" destId="{608508BC-CE33-45A3-8A54-2F632338EFB1}" srcOrd="4" destOrd="0" presId="urn:microsoft.com/office/officeart/2005/8/layout/list1"/>
    <dgm:cxn modelId="{EA1FAF1B-E94E-4B0A-8C68-4DC4E966DC20}" type="presParOf" srcId="{608508BC-CE33-45A3-8A54-2F632338EFB1}" destId="{5F280FE6-8E0F-483C-9ED7-F841809246F2}" srcOrd="0" destOrd="0" presId="urn:microsoft.com/office/officeart/2005/8/layout/list1"/>
    <dgm:cxn modelId="{E896AD19-DF80-4DA7-946C-179C03AF5FD8}" type="presParOf" srcId="{608508BC-CE33-45A3-8A54-2F632338EFB1}" destId="{44170877-C1ED-419A-BF4C-913AC201B054}" srcOrd="1" destOrd="0" presId="urn:microsoft.com/office/officeart/2005/8/layout/list1"/>
    <dgm:cxn modelId="{8CF59850-F991-4033-908D-75AFEB114A18}" type="presParOf" srcId="{FB9D7A90-359D-451B-BABB-B4503990E357}" destId="{C0AB0E89-5C70-4972-8975-11FDD275EB8A}" srcOrd="5" destOrd="0" presId="urn:microsoft.com/office/officeart/2005/8/layout/list1"/>
    <dgm:cxn modelId="{2AD36A81-5FE4-48F7-A2BC-8444AF4E821D}" type="presParOf" srcId="{FB9D7A90-359D-451B-BABB-B4503990E357}" destId="{9F1937BC-90B1-4305-80E2-215139765254}"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840F04F-B2C0-488E-9833-B31600F7621B}"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508DD7F8-34E1-40D9-B515-970030ED696E}">
      <dgm:prSet/>
      <dgm:spPr/>
      <dgm:t>
        <a:bodyPr/>
        <a:lstStyle/>
        <a:p>
          <a:r>
            <a:rPr lang="en-US"/>
            <a:t>Assumptions</a:t>
          </a:r>
        </a:p>
      </dgm:t>
    </dgm:pt>
    <dgm:pt modelId="{97A01BB6-D149-4D37-814E-DBBE17721AB3}" type="parTrans" cxnId="{5BCA4A02-CBFD-416F-87B1-064815D33876}">
      <dgm:prSet/>
      <dgm:spPr/>
      <dgm:t>
        <a:bodyPr/>
        <a:lstStyle/>
        <a:p>
          <a:endParaRPr lang="en-US"/>
        </a:p>
      </dgm:t>
    </dgm:pt>
    <dgm:pt modelId="{5E2EAD40-3DC6-4051-A3EA-EB586BA327E6}" type="sibTrans" cxnId="{5BCA4A02-CBFD-416F-87B1-064815D33876}">
      <dgm:prSet/>
      <dgm:spPr/>
      <dgm:t>
        <a:bodyPr/>
        <a:lstStyle/>
        <a:p>
          <a:endParaRPr lang="en-US"/>
        </a:p>
      </dgm:t>
    </dgm:pt>
    <dgm:pt modelId="{053CE61E-CA90-430A-AF5D-EC30581F2E92}">
      <dgm:prSet/>
      <dgm:spPr/>
      <dgm:t>
        <a:bodyPr/>
        <a:lstStyle/>
        <a:p>
          <a:r>
            <a:rPr lang="en-US"/>
            <a:t>Addresses the meaning of inclusion in schools and encompasses administrators, teachers and parents who have children with disabilities</a:t>
          </a:r>
        </a:p>
      </dgm:t>
    </dgm:pt>
    <dgm:pt modelId="{3ADFB25F-87D5-4DF7-8A53-E9E8AAAEC64C}" type="parTrans" cxnId="{ABA66795-EC10-4867-8C71-AB2655B18282}">
      <dgm:prSet/>
      <dgm:spPr/>
      <dgm:t>
        <a:bodyPr/>
        <a:lstStyle/>
        <a:p>
          <a:endParaRPr lang="en-US"/>
        </a:p>
      </dgm:t>
    </dgm:pt>
    <dgm:pt modelId="{DEC6468C-F1B9-43D1-A3D0-3420DF9BF2A8}" type="sibTrans" cxnId="{ABA66795-EC10-4867-8C71-AB2655B18282}">
      <dgm:prSet/>
      <dgm:spPr/>
      <dgm:t>
        <a:bodyPr/>
        <a:lstStyle/>
        <a:p>
          <a:endParaRPr lang="en-US"/>
        </a:p>
      </dgm:t>
    </dgm:pt>
    <dgm:pt modelId="{10C1F014-31DE-43C0-B1F4-B5FD5E18FB7A}">
      <dgm:prSet/>
      <dgm:spPr/>
      <dgm:t>
        <a:bodyPr/>
        <a:lstStyle/>
        <a:p>
          <a:r>
            <a:rPr lang="en-US"/>
            <a:t>Interpretive lens: disability as a dimension of human difference, not a defect</a:t>
          </a:r>
        </a:p>
      </dgm:t>
    </dgm:pt>
    <dgm:pt modelId="{EF42485D-31D3-4A4F-A051-14714C07439F}" type="parTrans" cxnId="{AA193199-CEB9-43A9-A0E1-8101471943CE}">
      <dgm:prSet/>
      <dgm:spPr/>
      <dgm:t>
        <a:bodyPr/>
        <a:lstStyle/>
        <a:p>
          <a:endParaRPr lang="en-US"/>
        </a:p>
      </dgm:t>
    </dgm:pt>
    <dgm:pt modelId="{9D378369-0426-4EA9-A5ED-33AECBBB0174}" type="sibTrans" cxnId="{AA193199-CEB9-43A9-A0E1-8101471943CE}">
      <dgm:prSet/>
      <dgm:spPr/>
      <dgm:t>
        <a:bodyPr/>
        <a:lstStyle/>
        <a:p>
          <a:endParaRPr lang="en-US"/>
        </a:p>
      </dgm:t>
    </dgm:pt>
    <dgm:pt modelId="{44626F0C-D015-493A-AD53-56E8592FD3BE}">
      <dgm:prSet/>
      <dgm:spPr/>
      <dgm:t>
        <a:bodyPr/>
        <a:lstStyle/>
        <a:p>
          <a:r>
            <a:rPr lang="en-US"/>
            <a:t>Practice</a:t>
          </a:r>
        </a:p>
      </dgm:t>
    </dgm:pt>
    <dgm:pt modelId="{D363F6F4-612C-4CE8-9E94-E27DFA486CA6}" type="parTrans" cxnId="{5B542791-952D-4F4A-9F4A-6B7824D01D61}">
      <dgm:prSet/>
      <dgm:spPr/>
      <dgm:t>
        <a:bodyPr/>
        <a:lstStyle/>
        <a:p>
          <a:endParaRPr lang="en-US"/>
        </a:p>
      </dgm:t>
    </dgm:pt>
    <dgm:pt modelId="{3567CF62-70F8-4640-A864-02530921827F}" type="sibTrans" cxnId="{5B542791-952D-4F4A-9F4A-6B7824D01D61}">
      <dgm:prSet/>
      <dgm:spPr/>
      <dgm:t>
        <a:bodyPr/>
        <a:lstStyle/>
        <a:p>
          <a:endParaRPr lang="en-US"/>
        </a:p>
      </dgm:t>
    </dgm:pt>
    <dgm:pt modelId="{E2334CD8-983F-4F69-81A5-647B5C3F3BF2}">
      <dgm:prSet/>
      <dgm:spPr/>
      <dgm:t>
        <a:bodyPr/>
        <a:lstStyle/>
        <a:p>
          <a:r>
            <a:rPr lang="en-US"/>
            <a:t>The research process views individuals with disabilities as different</a:t>
          </a:r>
        </a:p>
      </dgm:t>
    </dgm:pt>
    <dgm:pt modelId="{3CDC0E25-F60F-4B25-BDAD-747BA20A5FE2}" type="parTrans" cxnId="{133208CE-F673-4031-AEF6-F4B59F132BEF}">
      <dgm:prSet/>
      <dgm:spPr/>
      <dgm:t>
        <a:bodyPr/>
        <a:lstStyle/>
        <a:p>
          <a:endParaRPr lang="en-US"/>
        </a:p>
      </dgm:t>
    </dgm:pt>
    <dgm:pt modelId="{AD01AC39-8D65-47F1-886D-1BE0D295D593}" type="sibTrans" cxnId="{133208CE-F673-4031-AEF6-F4B59F132BEF}">
      <dgm:prSet/>
      <dgm:spPr/>
      <dgm:t>
        <a:bodyPr/>
        <a:lstStyle/>
        <a:p>
          <a:endParaRPr lang="en-US"/>
        </a:p>
      </dgm:t>
    </dgm:pt>
    <dgm:pt modelId="{75E89324-1C7A-4FB5-953A-C78413E18E81}">
      <dgm:prSet/>
      <dgm:spPr/>
      <dgm:t>
        <a:bodyPr/>
        <a:lstStyle/>
        <a:p>
          <a:r>
            <a:rPr lang="en-US"/>
            <a:t>The questions asked, labels applied to these individuals, communication methods, and consideration of how data collection will benefit the community are considered</a:t>
          </a:r>
        </a:p>
      </dgm:t>
    </dgm:pt>
    <dgm:pt modelId="{8AC1E991-83D7-48E9-96C9-D3951D1AA754}" type="parTrans" cxnId="{E2C0BBF5-41A9-42CD-8811-F4518574D943}">
      <dgm:prSet/>
      <dgm:spPr/>
      <dgm:t>
        <a:bodyPr/>
        <a:lstStyle/>
        <a:p>
          <a:endParaRPr lang="en-US"/>
        </a:p>
      </dgm:t>
    </dgm:pt>
    <dgm:pt modelId="{D27BA2BC-BA21-4422-BCB7-FDBE918D398A}" type="sibTrans" cxnId="{E2C0BBF5-41A9-42CD-8811-F4518574D943}">
      <dgm:prSet/>
      <dgm:spPr/>
      <dgm:t>
        <a:bodyPr/>
        <a:lstStyle/>
        <a:p>
          <a:endParaRPr lang="en-US"/>
        </a:p>
      </dgm:t>
    </dgm:pt>
    <dgm:pt modelId="{38CD9748-1805-4456-BAEE-E4879799A897}">
      <dgm:prSet/>
      <dgm:spPr/>
      <dgm:t>
        <a:bodyPr/>
        <a:lstStyle/>
        <a:p>
          <a:r>
            <a:rPr lang="en-US"/>
            <a:t>The data are reported in a way that is respectful of power relationships.</a:t>
          </a:r>
        </a:p>
      </dgm:t>
    </dgm:pt>
    <dgm:pt modelId="{23414BD1-3E03-4887-8B33-10F2F9DC7CCD}" type="parTrans" cxnId="{5B095D66-3719-4682-8FFA-EBBEFDA555A2}">
      <dgm:prSet/>
      <dgm:spPr/>
      <dgm:t>
        <a:bodyPr/>
        <a:lstStyle/>
        <a:p>
          <a:endParaRPr lang="en-US"/>
        </a:p>
      </dgm:t>
    </dgm:pt>
    <dgm:pt modelId="{BFFE334A-9A0B-4E1D-880A-527202BBCCEA}" type="sibTrans" cxnId="{5B095D66-3719-4682-8FFA-EBBEFDA555A2}">
      <dgm:prSet/>
      <dgm:spPr/>
      <dgm:t>
        <a:bodyPr/>
        <a:lstStyle/>
        <a:p>
          <a:endParaRPr lang="en-US"/>
        </a:p>
      </dgm:t>
    </dgm:pt>
    <dgm:pt modelId="{1CCF20CB-9852-468E-9AE8-5CB101D8DAD2}" type="pres">
      <dgm:prSet presAssocID="{1840F04F-B2C0-488E-9833-B31600F7621B}" presName="linear" presStyleCnt="0">
        <dgm:presLayoutVars>
          <dgm:dir/>
          <dgm:animLvl val="lvl"/>
          <dgm:resizeHandles val="exact"/>
        </dgm:presLayoutVars>
      </dgm:prSet>
      <dgm:spPr/>
    </dgm:pt>
    <dgm:pt modelId="{4AE5A514-B81A-4025-BB95-30C6E91D963C}" type="pres">
      <dgm:prSet presAssocID="{508DD7F8-34E1-40D9-B515-970030ED696E}" presName="parentLin" presStyleCnt="0"/>
      <dgm:spPr/>
    </dgm:pt>
    <dgm:pt modelId="{DCDBA69D-0E05-4ED2-A2B8-B6A046FC75D0}" type="pres">
      <dgm:prSet presAssocID="{508DD7F8-34E1-40D9-B515-970030ED696E}" presName="parentLeftMargin" presStyleLbl="node1" presStyleIdx="0" presStyleCnt="2"/>
      <dgm:spPr/>
    </dgm:pt>
    <dgm:pt modelId="{45481B75-BFDC-4324-9E3A-E66FD5C4BBD7}" type="pres">
      <dgm:prSet presAssocID="{508DD7F8-34E1-40D9-B515-970030ED696E}" presName="parentText" presStyleLbl="node1" presStyleIdx="0" presStyleCnt="2">
        <dgm:presLayoutVars>
          <dgm:chMax val="0"/>
          <dgm:bulletEnabled val="1"/>
        </dgm:presLayoutVars>
      </dgm:prSet>
      <dgm:spPr/>
    </dgm:pt>
    <dgm:pt modelId="{C9573386-0E94-4C49-9A9D-C95D58F699A4}" type="pres">
      <dgm:prSet presAssocID="{508DD7F8-34E1-40D9-B515-970030ED696E}" presName="negativeSpace" presStyleCnt="0"/>
      <dgm:spPr/>
    </dgm:pt>
    <dgm:pt modelId="{6207DCE6-215A-4102-A3D3-48E4DB5944D2}" type="pres">
      <dgm:prSet presAssocID="{508DD7F8-34E1-40D9-B515-970030ED696E}" presName="childText" presStyleLbl="conFgAcc1" presStyleIdx="0" presStyleCnt="2">
        <dgm:presLayoutVars>
          <dgm:bulletEnabled val="1"/>
        </dgm:presLayoutVars>
      </dgm:prSet>
      <dgm:spPr/>
    </dgm:pt>
    <dgm:pt modelId="{C0F48D1A-DAC1-44F6-8939-64D9C07D0FFD}" type="pres">
      <dgm:prSet presAssocID="{5E2EAD40-3DC6-4051-A3EA-EB586BA327E6}" presName="spaceBetweenRectangles" presStyleCnt="0"/>
      <dgm:spPr/>
    </dgm:pt>
    <dgm:pt modelId="{49178A5F-3F85-4D8E-8670-6F5BCC50E487}" type="pres">
      <dgm:prSet presAssocID="{44626F0C-D015-493A-AD53-56E8592FD3BE}" presName="parentLin" presStyleCnt="0"/>
      <dgm:spPr/>
    </dgm:pt>
    <dgm:pt modelId="{766DAECA-C70D-4D38-B6E4-3B4B8516A59A}" type="pres">
      <dgm:prSet presAssocID="{44626F0C-D015-493A-AD53-56E8592FD3BE}" presName="parentLeftMargin" presStyleLbl="node1" presStyleIdx="0" presStyleCnt="2"/>
      <dgm:spPr/>
    </dgm:pt>
    <dgm:pt modelId="{1B75B82D-7BE0-4A16-8084-112D82AAC555}" type="pres">
      <dgm:prSet presAssocID="{44626F0C-D015-493A-AD53-56E8592FD3BE}" presName="parentText" presStyleLbl="node1" presStyleIdx="1" presStyleCnt="2">
        <dgm:presLayoutVars>
          <dgm:chMax val="0"/>
          <dgm:bulletEnabled val="1"/>
        </dgm:presLayoutVars>
      </dgm:prSet>
      <dgm:spPr/>
    </dgm:pt>
    <dgm:pt modelId="{3E338A86-A034-40EA-A7B9-BF2D6FE675CC}" type="pres">
      <dgm:prSet presAssocID="{44626F0C-D015-493A-AD53-56E8592FD3BE}" presName="negativeSpace" presStyleCnt="0"/>
      <dgm:spPr/>
    </dgm:pt>
    <dgm:pt modelId="{DF55E68D-0330-44A8-AA16-EEFE6ECA4126}" type="pres">
      <dgm:prSet presAssocID="{44626F0C-D015-493A-AD53-56E8592FD3BE}" presName="childText" presStyleLbl="conFgAcc1" presStyleIdx="1" presStyleCnt="2">
        <dgm:presLayoutVars>
          <dgm:bulletEnabled val="1"/>
        </dgm:presLayoutVars>
      </dgm:prSet>
      <dgm:spPr/>
    </dgm:pt>
  </dgm:ptLst>
  <dgm:cxnLst>
    <dgm:cxn modelId="{5BCA4A02-CBFD-416F-87B1-064815D33876}" srcId="{1840F04F-B2C0-488E-9833-B31600F7621B}" destId="{508DD7F8-34E1-40D9-B515-970030ED696E}" srcOrd="0" destOrd="0" parTransId="{97A01BB6-D149-4D37-814E-DBBE17721AB3}" sibTransId="{5E2EAD40-3DC6-4051-A3EA-EB586BA327E6}"/>
    <dgm:cxn modelId="{C094A702-4160-4AAB-83D1-F7D1CBEDF399}" type="presOf" srcId="{508DD7F8-34E1-40D9-B515-970030ED696E}" destId="{45481B75-BFDC-4324-9E3A-E66FD5C4BBD7}" srcOrd="1" destOrd="0" presId="urn:microsoft.com/office/officeart/2005/8/layout/list1"/>
    <dgm:cxn modelId="{3553A12E-9837-46CC-AA1B-01C33BD1406D}" type="presOf" srcId="{10C1F014-31DE-43C0-B1F4-B5FD5E18FB7A}" destId="{6207DCE6-215A-4102-A3D3-48E4DB5944D2}" srcOrd="0" destOrd="1" presId="urn:microsoft.com/office/officeart/2005/8/layout/list1"/>
    <dgm:cxn modelId="{5B095D66-3719-4682-8FFA-EBBEFDA555A2}" srcId="{44626F0C-D015-493A-AD53-56E8592FD3BE}" destId="{38CD9748-1805-4456-BAEE-E4879799A897}" srcOrd="2" destOrd="0" parTransId="{23414BD1-3E03-4887-8B33-10F2F9DC7CCD}" sibTransId="{BFFE334A-9A0B-4E1D-880A-527202BBCCEA}"/>
    <dgm:cxn modelId="{30D8FE68-9677-4EFE-B309-4425875EBEAC}" type="presOf" srcId="{E2334CD8-983F-4F69-81A5-647B5C3F3BF2}" destId="{DF55E68D-0330-44A8-AA16-EEFE6ECA4126}" srcOrd="0" destOrd="0" presId="urn:microsoft.com/office/officeart/2005/8/layout/list1"/>
    <dgm:cxn modelId="{2B13D17D-1DFC-452F-B29D-2B0D34195560}" type="presOf" srcId="{38CD9748-1805-4456-BAEE-E4879799A897}" destId="{DF55E68D-0330-44A8-AA16-EEFE6ECA4126}" srcOrd="0" destOrd="2" presId="urn:microsoft.com/office/officeart/2005/8/layout/list1"/>
    <dgm:cxn modelId="{0DDCB97E-BFB7-4B65-B238-D5F603E5FF1E}" type="presOf" srcId="{053CE61E-CA90-430A-AF5D-EC30581F2E92}" destId="{6207DCE6-215A-4102-A3D3-48E4DB5944D2}" srcOrd="0" destOrd="0" presId="urn:microsoft.com/office/officeart/2005/8/layout/list1"/>
    <dgm:cxn modelId="{3656FA7F-0145-4C40-8C57-58C65EB02F90}" type="presOf" srcId="{75E89324-1C7A-4FB5-953A-C78413E18E81}" destId="{DF55E68D-0330-44A8-AA16-EEFE6ECA4126}" srcOrd="0" destOrd="1" presId="urn:microsoft.com/office/officeart/2005/8/layout/list1"/>
    <dgm:cxn modelId="{6ACE2E8C-E93F-497B-8214-7BC6C6CF398B}" type="presOf" srcId="{508DD7F8-34E1-40D9-B515-970030ED696E}" destId="{DCDBA69D-0E05-4ED2-A2B8-B6A046FC75D0}" srcOrd="0" destOrd="0" presId="urn:microsoft.com/office/officeart/2005/8/layout/list1"/>
    <dgm:cxn modelId="{5B542791-952D-4F4A-9F4A-6B7824D01D61}" srcId="{1840F04F-B2C0-488E-9833-B31600F7621B}" destId="{44626F0C-D015-493A-AD53-56E8592FD3BE}" srcOrd="1" destOrd="0" parTransId="{D363F6F4-612C-4CE8-9E94-E27DFA486CA6}" sibTransId="{3567CF62-70F8-4640-A864-02530921827F}"/>
    <dgm:cxn modelId="{ABA66795-EC10-4867-8C71-AB2655B18282}" srcId="{508DD7F8-34E1-40D9-B515-970030ED696E}" destId="{053CE61E-CA90-430A-AF5D-EC30581F2E92}" srcOrd="0" destOrd="0" parTransId="{3ADFB25F-87D5-4DF7-8A53-E9E8AAAEC64C}" sibTransId="{DEC6468C-F1B9-43D1-A3D0-3420DF9BF2A8}"/>
    <dgm:cxn modelId="{AA193199-CEB9-43A9-A0E1-8101471943CE}" srcId="{508DD7F8-34E1-40D9-B515-970030ED696E}" destId="{10C1F014-31DE-43C0-B1F4-B5FD5E18FB7A}" srcOrd="1" destOrd="0" parTransId="{EF42485D-31D3-4A4F-A051-14714C07439F}" sibTransId="{9D378369-0426-4EA9-A5ED-33AECBBB0174}"/>
    <dgm:cxn modelId="{5C01CCB2-CFC0-4685-BA41-F26E4593174D}" type="presOf" srcId="{44626F0C-D015-493A-AD53-56E8592FD3BE}" destId="{766DAECA-C70D-4D38-B6E4-3B4B8516A59A}" srcOrd="0" destOrd="0" presId="urn:microsoft.com/office/officeart/2005/8/layout/list1"/>
    <dgm:cxn modelId="{133208CE-F673-4031-AEF6-F4B59F132BEF}" srcId="{44626F0C-D015-493A-AD53-56E8592FD3BE}" destId="{E2334CD8-983F-4F69-81A5-647B5C3F3BF2}" srcOrd="0" destOrd="0" parTransId="{3CDC0E25-F60F-4B25-BDAD-747BA20A5FE2}" sibTransId="{AD01AC39-8D65-47F1-886D-1BE0D295D593}"/>
    <dgm:cxn modelId="{C55A7CE7-F20A-42AA-95BB-2072C32A85F6}" type="presOf" srcId="{1840F04F-B2C0-488E-9833-B31600F7621B}" destId="{1CCF20CB-9852-468E-9AE8-5CB101D8DAD2}" srcOrd="0" destOrd="0" presId="urn:microsoft.com/office/officeart/2005/8/layout/list1"/>
    <dgm:cxn modelId="{5CA493F1-12C3-4E4D-9168-BBFCF1B0DA01}" type="presOf" srcId="{44626F0C-D015-493A-AD53-56E8592FD3BE}" destId="{1B75B82D-7BE0-4A16-8084-112D82AAC555}" srcOrd="1" destOrd="0" presId="urn:microsoft.com/office/officeart/2005/8/layout/list1"/>
    <dgm:cxn modelId="{E2C0BBF5-41A9-42CD-8811-F4518574D943}" srcId="{44626F0C-D015-493A-AD53-56E8592FD3BE}" destId="{75E89324-1C7A-4FB5-953A-C78413E18E81}" srcOrd="1" destOrd="0" parTransId="{8AC1E991-83D7-48E9-96C9-D3951D1AA754}" sibTransId="{D27BA2BC-BA21-4422-BCB7-FDBE918D398A}"/>
    <dgm:cxn modelId="{135B1888-1CBD-49FB-B293-D79A1D071351}" type="presParOf" srcId="{1CCF20CB-9852-468E-9AE8-5CB101D8DAD2}" destId="{4AE5A514-B81A-4025-BB95-30C6E91D963C}" srcOrd="0" destOrd="0" presId="urn:microsoft.com/office/officeart/2005/8/layout/list1"/>
    <dgm:cxn modelId="{1F1F5E13-57EE-4CB9-B166-F73C78393921}" type="presParOf" srcId="{4AE5A514-B81A-4025-BB95-30C6E91D963C}" destId="{DCDBA69D-0E05-4ED2-A2B8-B6A046FC75D0}" srcOrd="0" destOrd="0" presId="urn:microsoft.com/office/officeart/2005/8/layout/list1"/>
    <dgm:cxn modelId="{B104F2AE-D8EB-4674-8994-8A694914B66A}" type="presParOf" srcId="{4AE5A514-B81A-4025-BB95-30C6E91D963C}" destId="{45481B75-BFDC-4324-9E3A-E66FD5C4BBD7}" srcOrd="1" destOrd="0" presId="urn:microsoft.com/office/officeart/2005/8/layout/list1"/>
    <dgm:cxn modelId="{427A3D96-E7A1-4EAA-8722-4F60C4825E35}" type="presParOf" srcId="{1CCF20CB-9852-468E-9AE8-5CB101D8DAD2}" destId="{C9573386-0E94-4C49-9A9D-C95D58F699A4}" srcOrd="1" destOrd="0" presId="urn:microsoft.com/office/officeart/2005/8/layout/list1"/>
    <dgm:cxn modelId="{166600D5-33F7-47DE-AD91-039B2D126DD2}" type="presParOf" srcId="{1CCF20CB-9852-468E-9AE8-5CB101D8DAD2}" destId="{6207DCE6-215A-4102-A3D3-48E4DB5944D2}" srcOrd="2" destOrd="0" presId="urn:microsoft.com/office/officeart/2005/8/layout/list1"/>
    <dgm:cxn modelId="{4DB0135A-663E-4D19-8E9A-64EFD2A592F2}" type="presParOf" srcId="{1CCF20CB-9852-468E-9AE8-5CB101D8DAD2}" destId="{C0F48D1A-DAC1-44F6-8939-64D9C07D0FFD}" srcOrd="3" destOrd="0" presId="urn:microsoft.com/office/officeart/2005/8/layout/list1"/>
    <dgm:cxn modelId="{FE5AB81C-DECD-4016-9BC5-78AEE9BC5C7D}" type="presParOf" srcId="{1CCF20CB-9852-468E-9AE8-5CB101D8DAD2}" destId="{49178A5F-3F85-4D8E-8670-6F5BCC50E487}" srcOrd="4" destOrd="0" presId="urn:microsoft.com/office/officeart/2005/8/layout/list1"/>
    <dgm:cxn modelId="{283A56AF-A702-4954-A6F4-B84D1AB709BD}" type="presParOf" srcId="{49178A5F-3F85-4D8E-8670-6F5BCC50E487}" destId="{766DAECA-C70D-4D38-B6E4-3B4B8516A59A}" srcOrd="0" destOrd="0" presId="urn:microsoft.com/office/officeart/2005/8/layout/list1"/>
    <dgm:cxn modelId="{36129141-E4E7-41EB-A5F8-09FEA905ECDA}" type="presParOf" srcId="{49178A5F-3F85-4D8E-8670-6F5BCC50E487}" destId="{1B75B82D-7BE0-4A16-8084-112D82AAC555}" srcOrd="1" destOrd="0" presId="urn:microsoft.com/office/officeart/2005/8/layout/list1"/>
    <dgm:cxn modelId="{136F41F5-6C02-4CC6-80DF-9C3CFFC0F4B1}" type="presParOf" srcId="{1CCF20CB-9852-468E-9AE8-5CB101D8DAD2}" destId="{3E338A86-A034-40EA-A7B9-BF2D6FE675CC}" srcOrd="5" destOrd="0" presId="urn:microsoft.com/office/officeart/2005/8/layout/list1"/>
    <dgm:cxn modelId="{5C1BB333-BD51-4ECC-84A4-82C1D529B707}" type="presParOf" srcId="{1CCF20CB-9852-468E-9AE8-5CB101D8DAD2}" destId="{DF55E68D-0330-44A8-AA16-EEFE6ECA4126}"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4FCDFEE-8F53-4107-B0DB-46028CA8E01E}" type="doc">
      <dgm:prSet loTypeId="urn:microsoft.com/office/officeart/2005/8/layout/list1" loCatId="list" qsTypeId="urn:microsoft.com/office/officeart/2005/8/quickstyle/simple5" qsCatId="simple" csTypeId="urn:microsoft.com/office/officeart/2005/8/colors/accent5_2" csCatId="accent5"/>
      <dgm:spPr/>
      <dgm:t>
        <a:bodyPr/>
        <a:lstStyle/>
        <a:p>
          <a:endParaRPr lang="en-US"/>
        </a:p>
      </dgm:t>
    </dgm:pt>
    <dgm:pt modelId="{45377D8C-709D-48FE-AC33-A5EC1F072675}">
      <dgm:prSet/>
      <dgm:spPr/>
      <dgm:t>
        <a:bodyPr/>
        <a:lstStyle/>
        <a:p>
          <a:r>
            <a:rPr lang="en-US"/>
            <a:t>Each differs by </a:t>
          </a:r>
        </a:p>
      </dgm:t>
    </dgm:pt>
    <dgm:pt modelId="{BC018804-4136-4275-84E0-2B1944D92B93}" type="parTrans" cxnId="{73886F75-E3BE-4AD5-8FEE-621F72BAE71C}">
      <dgm:prSet/>
      <dgm:spPr/>
      <dgm:t>
        <a:bodyPr/>
        <a:lstStyle/>
        <a:p>
          <a:endParaRPr lang="en-US"/>
        </a:p>
      </dgm:t>
    </dgm:pt>
    <dgm:pt modelId="{8511BE7B-91FE-4A25-8B0F-3B6BDC0AF3DB}" type="sibTrans" cxnId="{73886F75-E3BE-4AD5-8FEE-621F72BAE71C}">
      <dgm:prSet/>
      <dgm:spPr/>
      <dgm:t>
        <a:bodyPr/>
        <a:lstStyle/>
        <a:p>
          <a:endParaRPr lang="en-US"/>
        </a:p>
      </dgm:t>
    </dgm:pt>
    <dgm:pt modelId="{43043269-5A04-4164-BAB2-5810623F8EAD}">
      <dgm:prSet/>
      <dgm:spPr/>
      <dgm:t>
        <a:bodyPr/>
        <a:lstStyle/>
        <a:p>
          <a:r>
            <a:rPr lang="en-US"/>
            <a:t>the process of research</a:t>
          </a:r>
        </a:p>
      </dgm:t>
    </dgm:pt>
    <dgm:pt modelId="{C26A8E73-AFA9-4D17-A275-64C1F76BD585}" type="parTrans" cxnId="{D5F98115-4CE9-4FBE-9B78-D22DEF7C1FEE}">
      <dgm:prSet/>
      <dgm:spPr/>
      <dgm:t>
        <a:bodyPr/>
        <a:lstStyle/>
        <a:p>
          <a:endParaRPr lang="en-US"/>
        </a:p>
      </dgm:t>
    </dgm:pt>
    <dgm:pt modelId="{492EC1D1-2B3F-414A-94D1-ECFCC1C60ABE}" type="sibTrans" cxnId="{D5F98115-4CE9-4FBE-9B78-D22DEF7C1FEE}">
      <dgm:prSet/>
      <dgm:spPr/>
      <dgm:t>
        <a:bodyPr/>
        <a:lstStyle/>
        <a:p>
          <a:endParaRPr lang="en-US"/>
        </a:p>
      </dgm:t>
    </dgm:pt>
    <dgm:pt modelId="{851CCE65-0DB2-41C3-88C0-90E6382A4E54}">
      <dgm:prSet/>
      <dgm:spPr/>
      <dgm:t>
        <a:bodyPr/>
        <a:lstStyle/>
        <a:p>
          <a:r>
            <a:rPr lang="en-US"/>
            <a:t>the introduction to a study through its purpose and research questions</a:t>
          </a:r>
        </a:p>
      </dgm:t>
    </dgm:pt>
    <dgm:pt modelId="{E397B313-C67E-41A6-9BE5-8BD47F52EBEE}" type="parTrans" cxnId="{8B0E112F-2B9E-4B32-BB55-1585C8105C4D}">
      <dgm:prSet/>
      <dgm:spPr/>
      <dgm:t>
        <a:bodyPr/>
        <a:lstStyle/>
        <a:p>
          <a:endParaRPr lang="en-US"/>
        </a:p>
      </dgm:t>
    </dgm:pt>
    <dgm:pt modelId="{51C8BFBC-5EAB-4102-AC7A-92FA93EA9F3B}" type="sibTrans" cxnId="{8B0E112F-2B9E-4B32-BB55-1585C8105C4D}">
      <dgm:prSet/>
      <dgm:spPr/>
      <dgm:t>
        <a:bodyPr/>
        <a:lstStyle/>
        <a:p>
          <a:endParaRPr lang="en-US"/>
        </a:p>
      </dgm:t>
    </dgm:pt>
    <dgm:pt modelId="{3FE3428F-612B-4205-A675-11E4A1BD6807}">
      <dgm:prSet/>
      <dgm:spPr/>
      <dgm:t>
        <a:bodyPr/>
        <a:lstStyle/>
        <a:p>
          <a:r>
            <a:rPr lang="en-US"/>
            <a:t>data collection</a:t>
          </a:r>
        </a:p>
      </dgm:t>
    </dgm:pt>
    <dgm:pt modelId="{404FF690-D175-4333-970B-070A0B1B2198}" type="parTrans" cxnId="{FB463FFF-BCA7-45C3-B728-19B7889E9F5D}">
      <dgm:prSet/>
      <dgm:spPr/>
      <dgm:t>
        <a:bodyPr/>
        <a:lstStyle/>
        <a:p>
          <a:endParaRPr lang="en-US"/>
        </a:p>
      </dgm:t>
    </dgm:pt>
    <dgm:pt modelId="{E3F8EF3C-9EFC-4B3F-A72B-286EC290969B}" type="sibTrans" cxnId="{FB463FFF-BCA7-45C3-B728-19B7889E9F5D}">
      <dgm:prSet/>
      <dgm:spPr/>
      <dgm:t>
        <a:bodyPr/>
        <a:lstStyle/>
        <a:p>
          <a:endParaRPr lang="en-US"/>
        </a:p>
      </dgm:t>
    </dgm:pt>
    <dgm:pt modelId="{EC057E40-EC2E-4986-AA74-23C302EBEC33}">
      <dgm:prSet/>
      <dgm:spPr/>
      <dgm:t>
        <a:bodyPr/>
        <a:lstStyle/>
        <a:p>
          <a:r>
            <a:rPr lang="en-US"/>
            <a:t>data analysis</a:t>
          </a:r>
        </a:p>
      </dgm:t>
    </dgm:pt>
    <dgm:pt modelId="{9F053970-4176-48AD-B5BB-F5829B6FFA80}" type="parTrans" cxnId="{21AD71AA-6BAA-45FA-A986-7D94B1323DAB}">
      <dgm:prSet/>
      <dgm:spPr/>
      <dgm:t>
        <a:bodyPr/>
        <a:lstStyle/>
        <a:p>
          <a:endParaRPr lang="en-US"/>
        </a:p>
      </dgm:t>
    </dgm:pt>
    <dgm:pt modelId="{31FCD596-A51B-41D4-B43B-3CA0075A1EE9}" type="sibTrans" cxnId="{21AD71AA-6BAA-45FA-A986-7D94B1323DAB}">
      <dgm:prSet/>
      <dgm:spPr/>
      <dgm:t>
        <a:bodyPr/>
        <a:lstStyle/>
        <a:p>
          <a:endParaRPr lang="en-US"/>
        </a:p>
      </dgm:t>
    </dgm:pt>
    <dgm:pt modelId="{99C45BFB-3BBC-43E9-89AD-CEA2740B9FA6}">
      <dgm:prSet/>
      <dgm:spPr/>
      <dgm:t>
        <a:bodyPr/>
        <a:lstStyle/>
        <a:p>
          <a:r>
            <a:rPr lang="en-US"/>
            <a:t>report writing</a:t>
          </a:r>
        </a:p>
      </dgm:t>
    </dgm:pt>
    <dgm:pt modelId="{084C27C5-14F9-48C1-8CA4-15C582CAED97}" type="parTrans" cxnId="{0F5FC761-0ED6-4623-9697-39D1689F4B87}">
      <dgm:prSet/>
      <dgm:spPr/>
      <dgm:t>
        <a:bodyPr/>
        <a:lstStyle/>
        <a:p>
          <a:endParaRPr lang="en-US"/>
        </a:p>
      </dgm:t>
    </dgm:pt>
    <dgm:pt modelId="{C603CD47-C3F0-470B-9548-2DF019BB1C24}" type="sibTrans" cxnId="{0F5FC761-0ED6-4623-9697-39D1689F4B87}">
      <dgm:prSet/>
      <dgm:spPr/>
      <dgm:t>
        <a:bodyPr/>
        <a:lstStyle/>
        <a:p>
          <a:endParaRPr lang="en-US"/>
        </a:p>
      </dgm:t>
    </dgm:pt>
    <dgm:pt modelId="{CF5BF04F-0E9E-4A34-8DF6-79D84B6A1D32}">
      <dgm:prSet/>
      <dgm:spPr/>
      <dgm:t>
        <a:bodyPr/>
        <a:lstStyle/>
        <a:p>
          <a:r>
            <a:rPr lang="en-US"/>
            <a:t>standards of validation and evaluation</a:t>
          </a:r>
        </a:p>
      </dgm:t>
    </dgm:pt>
    <dgm:pt modelId="{878ECE80-66F6-4BEE-97EF-1BC57C1F70CC}" type="parTrans" cxnId="{37FB3F81-EA5A-4A79-90AB-73D726BB65FD}">
      <dgm:prSet/>
      <dgm:spPr/>
      <dgm:t>
        <a:bodyPr/>
        <a:lstStyle/>
        <a:p>
          <a:endParaRPr lang="en-US"/>
        </a:p>
      </dgm:t>
    </dgm:pt>
    <dgm:pt modelId="{3209AEA6-6F33-429A-814F-FBD40FA9E9F1}" type="sibTrans" cxnId="{37FB3F81-EA5A-4A79-90AB-73D726BB65FD}">
      <dgm:prSet/>
      <dgm:spPr/>
      <dgm:t>
        <a:bodyPr/>
        <a:lstStyle/>
        <a:p>
          <a:endParaRPr lang="en-US"/>
        </a:p>
      </dgm:t>
    </dgm:pt>
    <dgm:pt modelId="{044B418D-B170-4CCD-BABB-06ACFA773CE9}" type="pres">
      <dgm:prSet presAssocID="{14FCDFEE-8F53-4107-B0DB-46028CA8E01E}" presName="linear" presStyleCnt="0">
        <dgm:presLayoutVars>
          <dgm:dir/>
          <dgm:animLvl val="lvl"/>
          <dgm:resizeHandles val="exact"/>
        </dgm:presLayoutVars>
      </dgm:prSet>
      <dgm:spPr/>
    </dgm:pt>
    <dgm:pt modelId="{C45BBFC2-8989-44B1-B416-F899877075E6}" type="pres">
      <dgm:prSet presAssocID="{45377D8C-709D-48FE-AC33-A5EC1F072675}" presName="parentLin" presStyleCnt="0"/>
      <dgm:spPr/>
    </dgm:pt>
    <dgm:pt modelId="{059B8DD0-5B62-48A2-A98C-AFFBBDC657BB}" type="pres">
      <dgm:prSet presAssocID="{45377D8C-709D-48FE-AC33-A5EC1F072675}" presName="parentLeftMargin" presStyleLbl="node1" presStyleIdx="0" presStyleCnt="1"/>
      <dgm:spPr/>
    </dgm:pt>
    <dgm:pt modelId="{D0554B95-9048-4D3B-9ACF-50ACD7FF0B80}" type="pres">
      <dgm:prSet presAssocID="{45377D8C-709D-48FE-AC33-A5EC1F072675}" presName="parentText" presStyleLbl="node1" presStyleIdx="0" presStyleCnt="1">
        <dgm:presLayoutVars>
          <dgm:chMax val="0"/>
          <dgm:bulletEnabled val="1"/>
        </dgm:presLayoutVars>
      </dgm:prSet>
      <dgm:spPr/>
    </dgm:pt>
    <dgm:pt modelId="{E6ED5D56-A083-4912-ADB5-A1C5E31BD071}" type="pres">
      <dgm:prSet presAssocID="{45377D8C-709D-48FE-AC33-A5EC1F072675}" presName="negativeSpace" presStyleCnt="0"/>
      <dgm:spPr/>
    </dgm:pt>
    <dgm:pt modelId="{72AC8245-10E4-4441-8F01-514CCF3EEFDC}" type="pres">
      <dgm:prSet presAssocID="{45377D8C-709D-48FE-AC33-A5EC1F072675}" presName="childText" presStyleLbl="conFgAcc1" presStyleIdx="0" presStyleCnt="1">
        <dgm:presLayoutVars>
          <dgm:bulletEnabled val="1"/>
        </dgm:presLayoutVars>
      </dgm:prSet>
      <dgm:spPr/>
    </dgm:pt>
  </dgm:ptLst>
  <dgm:cxnLst>
    <dgm:cxn modelId="{3208C70F-B4DB-44AA-BE2B-D4AA2966805D}" type="presOf" srcId="{45377D8C-709D-48FE-AC33-A5EC1F072675}" destId="{D0554B95-9048-4D3B-9ACF-50ACD7FF0B80}" srcOrd="1" destOrd="0" presId="urn:microsoft.com/office/officeart/2005/8/layout/list1"/>
    <dgm:cxn modelId="{D5F98115-4CE9-4FBE-9B78-D22DEF7C1FEE}" srcId="{45377D8C-709D-48FE-AC33-A5EC1F072675}" destId="{43043269-5A04-4164-BAB2-5810623F8EAD}" srcOrd="0" destOrd="0" parTransId="{C26A8E73-AFA9-4D17-A275-64C1F76BD585}" sibTransId="{492EC1D1-2B3F-414A-94D1-ECFCC1C60ABE}"/>
    <dgm:cxn modelId="{45BDC41C-71D6-4005-860E-EDD8AE2BB6F3}" type="presOf" srcId="{EC057E40-EC2E-4986-AA74-23C302EBEC33}" destId="{72AC8245-10E4-4441-8F01-514CCF3EEFDC}" srcOrd="0" destOrd="3" presId="urn:microsoft.com/office/officeart/2005/8/layout/list1"/>
    <dgm:cxn modelId="{617FC327-02F0-4F9B-97DC-7F49CACBFFF0}" type="presOf" srcId="{43043269-5A04-4164-BAB2-5810623F8EAD}" destId="{72AC8245-10E4-4441-8F01-514CCF3EEFDC}" srcOrd="0" destOrd="0" presId="urn:microsoft.com/office/officeart/2005/8/layout/list1"/>
    <dgm:cxn modelId="{8B0E112F-2B9E-4B32-BB55-1585C8105C4D}" srcId="{45377D8C-709D-48FE-AC33-A5EC1F072675}" destId="{851CCE65-0DB2-41C3-88C0-90E6382A4E54}" srcOrd="1" destOrd="0" parTransId="{E397B313-C67E-41A6-9BE5-8BD47F52EBEE}" sibTransId="{51C8BFBC-5EAB-4102-AC7A-92FA93EA9F3B}"/>
    <dgm:cxn modelId="{93471840-D9BA-4FA3-8738-5188D41C632A}" type="presOf" srcId="{3FE3428F-612B-4205-A675-11E4A1BD6807}" destId="{72AC8245-10E4-4441-8F01-514CCF3EEFDC}" srcOrd="0" destOrd="2" presId="urn:microsoft.com/office/officeart/2005/8/layout/list1"/>
    <dgm:cxn modelId="{0F5FC761-0ED6-4623-9697-39D1689F4B87}" srcId="{45377D8C-709D-48FE-AC33-A5EC1F072675}" destId="{99C45BFB-3BBC-43E9-89AD-CEA2740B9FA6}" srcOrd="4" destOrd="0" parTransId="{084C27C5-14F9-48C1-8CA4-15C582CAED97}" sibTransId="{C603CD47-C3F0-470B-9548-2DF019BB1C24}"/>
    <dgm:cxn modelId="{0EBE8367-926D-4404-9440-EA6884D02623}" type="presOf" srcId="{851CCE65-0DB2-41C3-88C0-90E6382A4E54}" destId="{72AC8245-10E4-4441-8F01-514CCF3EEFDC}" srcOrd="0" destOrd="1" presId="urn:microsoft.com/office/officeart/2005/8/layout/list1"/>
    <dgm:cxn modelId="{73886F75-E3BE-4AD5-8FEE-621F72BAE71C}" srcId="{14FCDFEE-8F53-4107-B0DB-46028CA8E01E}" destId="{45377D8C-709D-48FE-AC33-A5EC1F072675}" srcOrd="0" destOrd="0" parTransId="{BC018804-4136-4275-84E0-2B1944D92B93}" sibTransId="{8511BE7B-91FE-4A25-8B0F-3B6BDC0AF3DB}"/>
    <dgm:cxn modelId="{37FB3F81-EA5A-4A79-90AB-73D726BB65FD}" srcId="{45377D8C-709D-48FE-AC33-A5EC1F072675}" destId="{CF5BF04F-0E9E-4A34-8DF6-79D84B6A1D32}" srcOrd="5" destOrd="0" parTransId="{878ECE80-66F6-4BEE-97EF-1BC57C1F70CC}" sibTransId="{3209AEA6-6F33-429A-814F-FBD40FA9E9F1}"/>
    <dgm:cxn modelId="{E70A06A0-E9E6-4CA2-A8E9-3D27CB6C2409}" type="presOf" srcId="{99C45BFB-3BBC-43E9-89AD-CEA2740B9FA6}" destId="{72AC8245-10E4-4441-8F01-514CCF3EEFDC}" srcOrd="0" destOrd="4" presId="urn:microsoft.com/office/officeart/2005/8/layout/list1"/>
    <dgm:cxn modelId="{0BE9E8A3-3FF6-4F73-AD87-A1D156681D3E}" type="presOf" srcId="{CF5BF04F-0E9E-4A34-8DF6-79D84B6A1D32}" destId="{72AC8245-10E4-4441-8F01-514CCF3EEFDC}" srcOrd="0" destOrd="5" presId="urn:microsoft.com/office/officeart/2005/8/layout/list1"/>
    <dgm:cxn modelId="{21AD71AA-6BAA-45FA-A986-7D94B1323DAB}" srcId="{45377D8C-709D-48FE-AC33-A5EC1F072675}" destId="{EC057E40-EC2E-4986-AA74-23C302EBEC33}" srcOrd="3" destOrd="0" parTransId="{9F053970-4176-48AD-B5BB-F5829B6FFA80}" sibTransId="{31FCD596-A51B-41D4-B43B-3CA0075A1EE9}"/>
    <dgm:cxn modelId="{24782EB3-202D-46E7-920F-0CF3D1D5D8B2}" type="presOf" srcId="{45377D8C-709D-48FE-AC33-A5EC1F072675}" destId="{059B8DD0-5B62-48A2-A98C-AFFBBDC657BB}" srcOrd="0" destOrd="0" presId="urn:microsoft.com/office/officeart/2005/8/layout/list1"/>
    <dgm:cxn modelId="{524872B7-5419-4913-AC56-797EFE673ABD}" type="presOf" srcId="{14FCDFEE-8F53-4107-B0DB-46028CA8E01E}" destId="{044B418D-B170-4CCD-BABB-06ACFA773CE9}" srcOrd="0" destOrd="0" presId="urn:microsoft.com/office/officeart/2005/8/layout/list1"/>
    <dgm:cxn modelId="{FB463FFF-BCA7-45C3-B728-19B7889E9F5D}" srcId="{45377D8C-709D-48FE-AC33-A5EC1F072675}" destId="{3FE3428F-612B-4205-A675-11E4A1BD6807}" srcOrd="2" destOrd="0" parTransId="{404FF690-D175-4333-970B-070A0B1B2198}" sibTransId="{E3F8EF3C-9EFC-4B3F-A72B-286EC290969B}"/>
    <dgm:cxn modelId="{5A22CF1F-FC52-4805-BF88-BAA77281FA7C}" type="presParOf" srcId="{044B418D-B170-4CCD-BABB-06ACFA773CE9}" destId="{C45BBFC2-8989-44B1-B416-F899877075E6}" srcOrd="0" destOrd="0" presId="urn:microsoft.com/office/officeart/2005/8/layout/list1"/>
    <dgm:cxn modelId="{17A376DB-7E6F-4299-B48B-EF09D6184AD3}" type="presParOf" srcId="{C45BBFC2-8989-44B1-B416-F899877075E6}" destId="{059B8DD0-5B62-48A2-A98C-AFFBBDC657BB}" srcOrd="0" destOrd="0" presId="urn:microsoft.com/office/officeart/2005/8/layout/list1"/>
    <dgm:cxn modelId="{766EC0F7-D51F-495B-9ACF-CE0BF6607046}" type="presParOf" srcId="{C45BBFC2-8989-44B1-B416-F899877075E6}" destId="{D0554B95-9048-4D3B-9ACF-50ACD7FF0B80}" srcOrd="1" destOrd="0" presId="urn:microsoft.com/office/officeart/2005/8/layout/list1"/>
    <dgm:cxn modelId="{AC8A7FF4-2EF8-4327-BA99-A0CEF864932C}" type="presParOf" srcId="{044B418D-B170-4CCD-BABB-06ACFA773CE9}" destId="{E6ED5D56-A083-4912-ADB5-A1C5E31BD071}" srcOrd="1" destOrd="0" presId="urn:microsoft.com/office/officeart/2005/8/layout/list1"/>
    <dgm:cxn modelId="{9E3D3AA6-524C-4083-B356-C690514459BA}" type="presParOf" srcId="{044B418D-B170-4CCD-BABB-06ACFA773CE9}" destId="{72AC8245-10E4-4441-8F01-514CCF3EEFDC}" srcOrd="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6074D54-6640-124B-A64E-FE121860E7B7}" type="doc">
      <dgm:prSet loTypeId="urn:microsoft.com/office/officeart/2005/8/layout/lProcess3" loCatId="" qsTypeId="urn:microsoft.com/office/officeart/2005/8/quickstyle/3D3" qsCatId="3D" csTypeId="urn:microsoft.com/office/officeart/2005/8/colors/accent1_2" csCatId="accent1" phldr="1"/>
      <dgm:spPr/>
      <dgm:t>
        <a:bodyPr/>
        <a:lstStyle/>
        <a:p>
          <a:endParaRPr lang="en-US"/>
        </a:p>
      </dgm:t>
    </dgm:pt>
    <dgm:pt modelId="{B4C59A7A-67AD-394C-A12D-539D46B83DB2}">
      <dgm:prSet phldrT="[Text]" custT="1"/>
      <dgm:spPr/>
      <dgm:t>
        <a:bodyPr/>
        <a:lstStyle/>
        <a:p>
          <a:pPr algn="l"/>
          <a:r>
            <a:rPr lang="en-US" sz="2400"/>
            <a:t>1. Determine suitability of design</a:t>
          </a:r>
          <a:endParaRPr lang="en-US" sz="2400" dirty="0"/>
        </a:p>
      </dgm:t>
    </dgm:pt>
    <dgm:pt modelId="{43B90537-017C-6841-9D59-136BC85D8C16}" type="parTrans" cxnId="{428074D2-AF38-A246-8EED-9BFEDC9BF440}">
      <dgm:prSet/>
      <dgm:spPr/>
      <dgm:t>
        <a:bodyPr/>
        <a:lstStyle/>
        <a:p>
          <a:endParaRPr lang="en-US"/>
        </a:p>
      </dgm:t>
    </dgm:pt>
    <dgm:pt modelId="{CFDC44CA-886C-1B4C-8017-1B9F999D2310}" type="sibTrans" cxnId="{428074D2-AF38-A246-8EED-9BFEDC9BF440}">
      <dgm:prSet/>
      <dgm:spPr/>
      <dgm:t>
        <a:bodyPr/>
        <a:lstStyle/>
        <a:p>
          <a:endParaRPr lang="en-US"/>
        </a:p>
      </dgm:t>
    </dgm:pt>
    <dgm:pt modelId="{84726704-0B2A-1044-BDC3-FB2D916A721F}">
      <dgm:prSet custT="1"/>
      <dgm:spPr/>
      <dgm:t>
        <a:bodyPr/>
        <a:lstStyle/>
        <a:p>
          <a:pPr algn="l"/>
          <a:r>
            <a:rPr lang="en-US" sz="2400"/>
            <a:t>7. Present narrative in written form </a:t>
          </a:r>
          <a:endParaRPr lang="en-US" sz="2400" dirty="0"/>
        </a:p>
      </dgm:t>
    </dgm:pt>
    <dgm:pt modelId="{575A05F4-665A-3743-9940-C9E05323E958}" type="sibTrans" cxnId="{BCBF84E3-55F6-E649-A520-20975FFED4DD}">
      <dgm:prSet/>
      <dgm:spPr/>
      <dgm:t>
        <a:bodyPr/>
        <a:lstStyle/>
        <a:p>
          <a:endParaRPr lang="en-US"/>
        </a:p>
      </dgm:t>
    </dgm:pt>
    <dgm:pt modelId="{0EF339DD-0DB7-5F44-81FA-792A635BD19E}" type="parTrans" cxnId="{BCBF84E3-55F6-E649-A520-20975FFED4DD}">
      <dgm:prSet/>
      <dgm:spPr/>
      <dgm:t>
        <a:bodyPr/>
        <a:lstStyle/>
        <a:p>
          <a:endParaRPr lang="en-US"/>
        </a:p>
      </dgm:t>
    </dgm:pt>
    <dgm:pt modelId="{90499445-0133-764F-8A0C-ECAF3456F8BD}">
      <dgm:prSet/>
      <dgm:spPr/>
      <dgm:t>
        <a:bodyPr/>
        <a:lstStyle/>
        <a:p>
          <a:r>
            <a:rPr lang="en-US"/>
            <a:t>Epiphanies (turning points)</a:t>
          </a:r>
          <a:endParaRPr lang="en-US" dirty="0"/>
        </a:p>
      </dgm:t>
    </dgm:pt>
    <dgm:pt modelId="{CF4037EB-446A-3A4E-949B-98F04146A261}">
      <dgm:prSet phldrT="[Text]"/>
      <dgm:spPr/>
      <dgm:t>
        <a:bodyPr/>
        <a:lstStyle/>
        <a:p>
          <a:r>
            <a:rPr lang="en-US"/>
            <a:t>Negotiate relationships &amp; transitions</a:t>
          </a:r>
          <a:endParaRPr lang="en-US" dirty="0"/>
        </a:p>
      </dgm:t>
    </dgm:pt>
    <dgm:pt modelId="{274556D5-2E62-9148-AF67-A12110A95B2A}">
      <dgm:prSet phldrT="[Text]" custT="1"/>
      <dgm:spPr/>
      <dgm:t>
        <a:bodyPr/>
        <a:lstStyle/>
        <a:p>
          <a:pPr algn="l"/>
          <a:r>
            <a:rPr lang="en-US" sz="2400"/>
            <a:t>6. Collaborate with participants</a:t>
          </a:r>
          <a:endParaRPr lang="en-US" sz="2400" dirty="0"/>
        </a:p>
      </dgm:t>
    </dgm:pt>
    <dgm:pt modelId="{C2A0052C-6AE4-6942-AF6D-861B834439B3}" type="sibTrans" cxnId="{17CCA651-4CE3-DC4C-B0EA-A8326E858EAB}">
      <dgm:prSet/>
      <dgm:spPr/>
      <dgm:t>
        <a:bodyPr/>
        <a:lstStyle/>
        <a:p>
          <a:endParaRPr lang="en-US"/>
        </a:p>
      </dgm:t>
    </dgm:pt>
    <dgm:pt modelId="{18698BB2-4241-D44D-AC26-BA25D3F4B58C}" type="parTrans" cxnId="{17CCA651-4CE3-DC4C-B0EA-A8326E858EAB}">
      <dgm:prSet/>
      <dgm:spPr/>
      <dgm:t>
        <a:bodyPr/>
        <a:lstStyle/>
        <a:p>
          <a:endParaRPr lang="en-US"/>
        </a:p>
      </dgm:t>
    </dgm:pt>
    <dgm:pt modelId="{65CB3D19-645D-8C48-A92D-6EEAEFFC5D33}" type="sibTrans" cxnId="{7D961A4E-439A-144A-BF08-8CD73900CBAC}">
      <dgm:prSet/>
      <dgm:spPr/>
      <dgm:t>
        <a:bodyPr/>
        <a:lstStyle/>
        <a:p>
          <a:endParaRPr lang="en-US"/>
        </a:p>
      </dgm:t>
    </dgm:pt>
    <dgm:pt modelId="{590D42E7-6CE3-4940-9D95-534C9EBA6592}" type="parTrans" cxnId="{7D961A4E-439A-144A-BF08-8CD73900CBAC}">
      <dgm:prSet/>
      <dgm:spPr/>
      <dgm:t>
        <a:bodyPr/>
        <a:lstStyle/>
        <a:p>
          <a:endParaRPr lang="en-US"/>
        </a:p>
      </dgm:t>
    </dgm:pt>
    <dgm:pt modelId="{4FED5834-EB96-6144-8422-92A4FB101E7B}" type="sibTrans" cxnId="{A9F8A3EF-44A2-EE4D-A144-2C765EC8DB52}">
      <dgm:prSet/>
      <dgm:spPr/>
      <dgm:t>
        <a:bodyPr/>
        <a:lstStyle/>
        <a:p>
          <a:endParaRPr lang="en-US"/>
        </a:p>
      </dgm:t>
    </dgm:pt>
    <dgm:pt modelId="{BD25395F-4E48-6D4D-85D4-66CFD3518926}" type="parTrans" cxnId="{A9F8A3EF-44A2-EE4D-A144-2C765EC8DB52}">
      <dgm:prSet/>
      <dgm:spPr/>
      <dgm:t>
        <a:bodyPr/>
        <a:lstStyle/>
        <a:p>
          <a:endParaRPr lang="en-US"/>
        </a:p>
      </dgm:t>
    </dgm:pt>
    <dgm:pt modelId="{727329EE-F804-D045-8A29-9A17A2EA4C2E}">
      <dgm:prSet phldrT="[Text]"/>
      <dgm:spPr/>
      <dgm:t>
        <a:bodyPr/>
        <a:lstStyle/>
        <a:p>
          <a:r>
            <a:rPr lang="en-US"/>
            <a:t>e.g. Restory</a:t>
          </a:r>
          <a:endParaRPr lang="en-US" dirty="0"/>
        </a:p>
      </dgm:t>
    </dgm:pt>
    <dgm:pt modelId="{606AC34B-C2CE-F745-998D-E3B25C14085A}">
      <dgm:prSet phldrT="[Text]" custT="1"/>
      <dgm:spPr/>
      <dgm:t>
        <a:bodyPr/>
        <a:lstStyle/>
        <a:p>
          <a:pPr algn="l"/>
          <a:r>
            <a:rPr lang="en-US" sz="2400"/>
            <a:t>5. Analyze participants’ stories</a:t>
          </a:r>
          <a:endParaRPr lang="en-US" sz="2400" dirty="0"/>
        </a:p>
      </dgm:t>
    </dgm:pt>
    <dgm:pt modelId="{A5C5C5F4-87DF-CF46-8845-225231B47216}" type="sibTrans" cxnId="{586BA0AB-3071-F546-82C4-1E5FAFCB1A68}">
      <dgm:prSet/>
      <dgm:spPr/>
      <dgm:t>
        <a:bodyPr/>
        <a:lstStyle/>
        <a:p>
          <a:endParaRPr lang="en-US"/>
        </a:p>
      </dgm:t>
    </dgm:pt>
    <dgm:pt modelId="{922428C4-3EE1-D846-AE67-FA5336097A82}" type="parTrans" cxnId="{586BA0AB-3071-F546-82C4-1E5FAFCB1A68}">
      <dgm:prSet/>
      <dgm:spPr/>
      <dgm:t>
        <a:bodyPr/>
        <a:lstStyle/>
        <a:p>
          <a:endParaRPr lang="en-US"/>
        </a:p>
      </dgm:t>
    </dgm:pt>
    <dgm:pt modelId="{118FCB06-1547-214D-9154-7912B4E3B6FB}" type="sibTrans" cxnId="{84235D7E-13D0-D041-8B83-E5AFD3F10C33}">
      <dgm:prSet/>
      <dgm:spPr/>
      <dgm:t>
        <a:bodyPr/>
        <a:lstStyle/>
        <a:p>
          <a:endParaRPr lang="en-US"/>
        </a:p>
      </dgm:t>
    </dgm:pt>
    <dgm:pt modelId="{FB335D3D-462D-D14F-95DD-FE32A5349D90}" type="parTrans" cxnId="{84235D7E-13D0-D041-8B83-E5AFD3F10C33}">
      <dgm:prSet/>
      <dgm:spPr/>
      <dgm:t>
        <a:bodyPr/>
        <a:lstStyle/>
        <a:p>
          <a:endParaRPr lang="en-US"/>
        </a:p>
      </dgm:t>
    </dgm:pt>
    <dgm:pt modelId="{519C5541-E7E3-A94B-A570-AC614960CED7}">
      <dgm:prSet phldrT="[Text]"/>
      <dgm:spPr/>
      <dgm:t>
        <a:bodyPr/>
        <a:lstStyle/>
        <a:p>
          <a:r>
            <a:rPr lang="en-US"/>
            <a:t>e.g. Historical</a:t>
          </a:r>
          <a:endParaRPr lang="en-US" dirty="0"/>
        </a:p>
      </dgm:t>
    </dgm:pt>
    <dgm:pt modelId="{503E6A14-6CDA-0E48-A0CC-6624C9EF26E4}">
      <dgm:prSet phldrT="[Text]" custT="1"/>
      <dgm:spPr/>
      <dgm:t>
        <a:bodyPr/>
        <a:lstStyle/>
        <a:p>
          <a:pPr algn="l"/>
          <a:r>
            <a:rPr lang="en-US" sz="2400" dirty="0"/>
            <a:t>4. Collect information about context</a:t>
          </a:r>
        </a:p>
      </dgm:t>
    </dgm:pt>
    <dgm:pt modelId="{3E6CEF06-98CF-C943-8046-2676784CE3EC}" type="sibTrans" cxnId="{835B75C9-BC53-D44E-8705-8BE14ED4C824}">
      <dgm:prSet/>
      <dgm:spPr/>
      <dgm:t>
        <a:bodyPr/>
        <a:lstStyle/>
        <a:p>
          <a:endParaRPr lang="en-US"/>
        </a:p>
      </dgm:t>
    </dgm:pt>
    <dgm:pt modelId="{03F972CA-C440-A442-B3DF-593B27EB8A07}" type="parTrans" cxnId="{835B75C9-BC53-D44E-8705-8BE14ED4C824}">
      <dgm:prSet/>
      <dgm:spPr/>
      <dgm:t>
        <a:bodyPr/>
        <a:lstStyle/>
        <a:p>
          <a:endParaRPr lang="en-US"/>
        </a:p>
      </dgm:t>
    </dgm:pt>
    <dgm:pt modelId="{69A5E3EE-D7A1-1642-BC6F-DA718A19E0FF}" type="sibTrans" cxnId="{5957712C-E33F-0B40-B3B1-D3E9B043356E}">
      <dgm:prSet/>
      <dgm:spPr/>
      <dgm:t>
        <a:bodyPr/>
        <a:lstStyle/>
        <a:p>
          <a:endParaRPr lang="en-US"/>
        </a:p>
      </dgm:t>
    </dgm:pt>
    <dgm:pt modelId="{07F8A1C1-9DDB-B54C-B5E0-D8C79291951C}" type="parTrans" cxnId="{5957712C-E33F-0B40-B3B1-D3E9B043356E}">
      <dgm:prSet/>
      <dgm:spPr/>
      <dgm:t>
        <a:bodyPr/>
        <a:lstStyle/>
        <a:p>
          <a:endParaRPr lang="en-US"/>
        </a:p>
      </dgm:t>
    </dgm:pt>
    <dgm:pt modelId="{8A671E29-15D7-924F-A329-5C96F1258224}">
      <dgm:prSet phldrT="[Text]" custT="1"/>
      <dgm:spPr/>
      <dgm:t>
        <a:bodyPr/>
        <a:lstStyle/>
        <a:p>
          <a:pPr algn="l"/>
          <a:r>
            <a:rPr lang="en-US" sz="2400"/>
            <a:t>3. Consider shape of data collection / recording</a:t>
          </a:r>
          <a:endParaRPr lang="en-US" sz="2400" dirty="0"/>
        </a:p>
      </dgm:t>
    </dgm:pt>
    <dgm:pt modelId="{424463F2-8456-9E4D-B254-49E9CFB67A70}" type="sibTrans" cxnId="{6BA8F18C-5483-304D-BE5A-53D94BF865AC}">
      <dgm:prSet/>
      <dgm:spPr/>
      <dgm:t>
        <a:bodyPr/>
        <a:lstStyle/>
        <a:p>
          <a:endParaRPr lang="en-US"/>
        </a:p>
      </dgm:t>
    </dgm:pt>
    <dgm:pt modelId="{8797BD10-6BE4-D541-A65B-CFDB27F5F5FF}" type="parTrans" cxnId="{6BA8F18C-5483-304D-BE5A-53D94BF865AC}">
      <dgm:prSet/>
      <dgm:spPr/>
      <dgm:t>
        <a:bodyPr/>
        <a:lstStyle/>
        <a:p>
          <a:endParaRPr lang="en-US"/>
        </a:p>
      </dgm:t>
    </dgm:pt>
    <dgm:pt modelId="{1C1C3A1B-1680-AF48-AFCE-0A2A3CEA19C8}">
      <dgm:prSet phldrT="[Text]" custT="1"/>
      <dgm:spPr/>
      <dgm:t>
        <a:bodyPr/>
        <a:lstStyle/>
        <a:p>
          <a:pPr algn="l"/>
          <a:r>
            <a:rPr lang="en-US" sz="2400"/>
            <a:t>2. Select one or more participants</a:t>
          </a:r>
          <a:endParaRPr lang="en-US" sz="2400" dirty="0"/>
        </a:p>
      </dgm:t>
    </dgm:pt>
    <dgm:pt modelId="{2EDEC4A4-7997-1442-84F2-3407A5E329F6}" type="sibTrans" cxnId="{8C039403-6071-0E42-94A8-244C4CC92782}">
      <dgm:prSet/>
      <dgm:spPr/>
      <dgm:t>
        <a:bodyPr/>
        <a:lstStyle/>
        <a:p>
          <a:endParaRPr lang="en-US"/>
        </a:p>
      </dgm:t>
    </dgm:pt>
    <dgm:pt modelId="{BA4E27AF-C882-2E44-9AD8-6E1B8DF14EDB}" type="parTrans" cxnId="{8C039403-6071-0E42-94A8-244C4CC92782}">
      <dgm:prSet/>
      <dgm:spPr/>
      <dgm:t>
        <a:bodyPr/>
        <a:lstStyle/>
        <a:p>
          <a:endParaRPr lang="en-US"/>
        </a:p>
      </dgm:t>
    </dgm:pt>
    <dgm:pt modelId="{036FE22E-CBAC-9649-8CBD-4F94C17B37CC}" type="pres">
      <dgm:prSet presAssocID="{66074D54-6640-124B-A64E-FE121860E7B7}" presName="Name0" presStyleCnt="0">
        <dgm:presLayoutVars>
          <dgm:chPref val="3"/>
          <dgm:dir/>
          <dgm:animLvl val="lvl"/>
          <dgm:resizeHandles/>
        </dgm:presLayoutVars>
      </dgm:prSet>
      <dgm:spPr/>
    </dgm:pt>
    <dgm:pt modelId="{710DD180-4313-7E4D-A4A3-A6209A8A348B}" type="pres">
      <dgm:prSet presAssocID="{B4C59A7A-67AD-394C-A12D-539D46B83DB2}" presName="horFlow" presStyleCnt="0"/>
      <dgm:spPr/>
    </dgm:pt>
    <dgm:pt modelId="{FA1124BD-1B14-0445-81A8-51D591613A95}" type="pres">
      <dgm:prSet presAssocID="{B4C59A7A-67AD-394C-A12D-539D46B83DB2}" presName="bigChev" presStyleLbl="node1" presStyleIdx="0" presStyleCnt="7" custScaleX="443763"/>
      <dgm:spPr/>
    </dgm:pt>
    <dgm:pt modelId="{82926418-FE86-AE47-8210-0B6D8D618F99}" type="pres">
      <dgm:prSet presAssocID="{B4C59A7A-67AD-394C-A12D-539D46B83DB2}" presName="vSp" presStyleCnt="0"/>
      <dgm:spPr/>
    </dgm:pt>
    <dgm:pt modelId="{9EF020CE-7D4F-1540-BEE6-85FB7DC5F7C3}" type="pres">
      <dgm:prSet presAssocID="{1C1C3A1B-1680-AF48-AFCE-0A2A3CEA19C8}" presName="horFlow" presStyleCnt="0"/>
      <dgm:spPr/>
    </dgm:pt>
    <dgm:pt modelId="{E4157945-DE51-794A-AB70-4E54A72BC0B6}" type="pres">
      <dgm:prSet presAssocID="{1C1C3A1B-1680-AF48-AFCE-0A2A3CEA19C8}" presName="bigChev" presStyleLbl="node1" presStyleIdx="1" presStyleCnt="7" custScaleX="443763" custLinFactNeighborY="218"/>
      <dgm:spPr/>
    </dgm:pt>
    <dgm:pt modelId="{3E5F84E9-9388-F14A-BF4A-948A68D13438}" type="pres">
      <dgm:prSet presAssocID="{1C1C3A1B-1680-AF48-AFCE-0A2A3CEA19C8}" presName="vSp" presStyleCnt="0"/>
      <dgm:spPr/>
    </dgm:pt>
    <dgm:pt modelId="{DC5DCA98-27F6-1D4F-BD96-FD13F7E32813}" type="pres">
      <dgm:prSet presAssocID="{8A671E29-15D7-924F-A329-5C96F1258224}" presName="horFlow" presStyleCnt="0"/>
      <dgm:spPr/>
    </dgm:pt>
    <dgm:pt modelId="{CD9BFE38-F9AB-3D46-9BEB-307C9F03E1F6}" type="pres">
      <dgm:prSet presAssocID="{8A671E29-15D7-924F-A329-5C96F1258224}" presName="bigChev" presStyleLbl="node1" presStyleIdx="2" presStyleCnt="7" custScaleX="443763" custLinFactNeighborY="218"/>
      <dgm:spPr/>
    </dgm:pt>
    <dgm:pt modelId="{B71624D0-7C49-5641-95EE-B9C80C91D6A4}" type="pres">
      <dgm:prSet presAssocID="{8A671E29-15D7-924F-A329-5C96F1258224}" presName="vSp" presStyleCnt="0"/>
      <dgm:spPr/>
    </dgm:pt>
    <dgm:pt modelId="{8ECA2FF7-D087-1548-B550-3177D80B54BE}" type="pres">
      <dgm:prSet presAssocID="{503E6A14-6CDA-0E48-A0CC-6624C9EF26E4}" presName="horFlow" presStyleCnt="0"/>
      <dgm:spPr/>
    </dgm:pt>
    <dgm:pt modelId="{52722C9C-6113-4E4B-B80E-ECAA556A5CBC}" type="pres">
      <dgm:prSet presAssocID="{503E6A14-6CDA-0E48-A0CC-6624C9EF26E4}" presName="bigChev" presStyleLbl="node1" presStyleIdx="3" presStyleCnt="7" custScaleX="443763" custLinFactNeighborY="218"/>
      <dgm:spPr/>
    </dgm:pt>
    <dgm:pt modelId="{DF26B547-A30C-9E46-93FD-FEC968B01E97}" type="pres">
      <dgm:prSet presAssocID="{07F8A1C1-9DDB-B54C-B5E0-D8C79291951C}" presName="parTrans" presStyleCnt="0"/>
      <dgm:spPr/>
    </dgm:pt>
    <dgm:pt modelId="{BF5D23B4-3DD8-7841-872A-CE8A8B7D66BB}" type="pres">
      <dgm:prSet presAssocID="{519C5541-E7E3-A94B-A570-AC614960CED7}" presName="node" presStyleLbl="alignAccFollowNode1" presStyleIdx="0" presStyleCnt="4">
        <dgm:presLayoutVars>
          <dgm:bulletEnabled val="1"/>
        </dgm:presLayoutVars>
      </dgm:prSet>
      <dgm:spPr/>
    </dgm:pt>
    <dgm:pt modelId="{C6E40472-51AD-5E44-A4C0-6F61A933E1AE}" type="pres">
      <dgm:prSet presAssocID="{503E6A14-6CDA-0E48-A0CC-6624C9EF26E4}" presName="vSp" presStyleCnt="0"/>
      <dgm:spPr/>
    </dgm:pt>
    <dgm:pt modelId="{B8EA898A-9F0D-4340-9733-52FA780D38B4}" type="pres">
      <dgm:prSet presAssocID="{606AC34B-C2CE-F745-998D-E3B25C14085A}" presName="horFlow" presStyleCnt="0"/>
      <dgm:spPr/>
    </dgm:pt>
    <dgm:pt modelId="{E1DC9C74-B40C-1043-B55B-2133E12AA0B5}" type="pres">
      <dgm:prSet presAssocID="{606AC34B-C2CE-F745-998D-E3B25C14085A}" presName="bigChev" presStyleLbl="node1" presStyleIdx="4" presStyleCnt="7" custScaleX="443763" custLinFactNeighborY="218"/>
      <dgm:spPr/>
    </dgm:pt>
    <dgm:pt modelId="{ED022FF2-0206-8B4A-96CF-CC0CD12CD729}" type="pres">
      <dgm:prSet presAssocID="{FB335D3D-462D-D14F-95DD-FE32A5349D90}" presName="parTrans" presStyleCnt="0"/>
      <dgm:spPr/>
    </dgm:pt>
    <dgm:pt modelId="{0F82A58E-475F-D340-A54C-4949DAAAB945}" type="pres">
      <dgm:prSet presAssocID="{727329EE-F804-D045-8A29-9A17A2EA4C2E}" presName="node" presStyleLbl="alignAccFollowNode1" presStyleIdx="1" presStyleCnt="4">
        <dgm:presLayoutVars>
          <dgm:bulletEnabled val="1"/>
        </dgm:presLayoutVars>
      </dgm:prSet>
      <dgm:spPr/>
    </dgm:pt>
    <dgm:pt modelId="{DD5211B0-E153-1740-B934-BD91F6946252}" type="pres">
      <dgm:prSet presAssocID="{606AC34B-C2CE-F745-998D-E3B25C14085A}" presName="vSp" presStyleCnt="0"/>
      <dgm:spPr/>
    </dgm:pt>
    <dgm:pt modelId="{A1BEFD1A-CC04-1740-A451-1B378773370E}" type="pres">
      <dgm:prSet presAssocID="{274556D5-2E62-9148-AF67-A12110A95B2A}" presName="horFlow" presStyleCnt="0"/>
      <dgm:spPr/>
    </dgm:pt>
    <dgm:pt modelId="{3ABA727E-FE8F-184E-A219-98C917A64CFA}" type="pres">
      <dgm:prSet presAssocID="{274556D5-2E62-9148-AF67-A12110A95B2A}" presName="bigChev" presStyleLbl="node1" presStyleIdx="5" presStyleCnt="7" custScaleX="443763" custLinFactNeighborY="218"/>
      <dgm:spPr/>
    </dgm:pt>
    <dgm:pt modelId="{5A415E06-C43F-6C4D-BE5F-B1D71F4A9FBD}" type="pres">
      <dgm:prSet presAssocID="{BD25395F-4E48-6D4D-85D4-66CFD3518926}" presName="parTrans" presStyleCnt="0"/>
      <dgm:spPr/>
    </dgm:pt>
    <dgm:pt modelId="{5CBD24BD-4DD7-3C48-99CC-739AAFF4E421}" type="pres">
      <dgm:prSet presAssocID="{CF4037EB-446A-3A4E-949B-98F04146A261}" presName="node" presStyleLbl="alignAccFollowNode1" presStyleIdx="2" presStyleCnt="4">
        <dgm:presLayoutVars>
          <dgm:bulletEnabled val="1"/>
        </dgm:presLayoutVars>
      </dgm:prSet>
      <dgm:spPr/>
    </dgm:pt>
    <dgm:pt modelId="{935E18AA-DAF9-D24C-9E5B-DFBC3C46E283}" type="pres">
      <dgm:prSet presAssocID="{4FED5834-EB96-6144-8422-92A4FB101E7B}" presName="sibTrans" presStyleCnt="0"/>
      <dgm:spPr/>
    </dgm:pt>
    <dgm:pt modelId="{22A5C5C3-DE8E-A54C-82F2-4D6FC4F362D5}" type="pres">
      <dgm:prSet presAssocID="{90499445-0133-764F-8A0C-ECAF3456F8BD}" presName="node" presStyleLbl="alignAccFollowNode1" presStyleIdx="3" presStyleCnt="4">
        <dgm:presLayoutVars>
          <dgm:bulletEnabled val="1"/>
        </dgm:presLayoutVars>
      </dgm:prSet>
      <dgm:spPr/>
    </dgm:pt>
    <dgm:pt modelId="{A54D64D4-F900-4948-BBF5-CDAB4847F34E}" type="pres">
      <dgm:prSet presAssocID="{274556D5-2E62-9148-AF67-A12110A95B2A}" presName="vSp" presStyleCnt="0"/>
      <dgm:spPr/>
    </dgm:pt>
    <dgm:pt modelId="{B5C1E442-08AF-A141-8C53-E1D030001E0C}" type="pres">
      <dgm:prSet presAssocID="{84726704-0B2A-1044-BDC3-FB2D916A721F}" presName="horFlow" presStyleCnt="0"/>
      <dgm:spPr/>
    </dgm:pt>
    <dgm:pt modelId="{5B6D810C-92D0-E34B-98AE-1ED346F2738D}" type="pres">
      <dgm:prSet presAssocID="{84726704-0B2A-1044-BDC3-FB2D916A721F}" presName="bigChev" presStyleLbl="node1" presStyleIdx="6" presStyleCnt="7" custScaleX="443804" custScaleY="83491"/>
      <dgm:spPr/>
    </dgm:pt>
  </dgm:ptLst>
  <dgm:cxnLst>
    <dgm:cxn modelId="{8C039403-6071-0E42-94A8-244C4CC92782}" srcId="{66074D54-6640-124B-A64E-FE121860E7B7}" destId="{1C1C3A1B-1680-AF48-AFCE-0A2A3CEA19C8}" srcOrd="1" destOrd="0" parTransId="{BA4E27AF-C882-2E44-9AD8-6E1B8DF14EDB}" sibTransId="{2EDEC4A4-7997-1442-84F2-3407A5E329F6}"/>
    <dgm:cxn modelId="{9520FB04-1E0E-4DF4-A7AE-4BA15F5F34C2}" type="presOf" srcId="{90499445-0133-764F-8A0C-ECAF3456F8BD}" destId="{22A5C5C3-DE8E-A54C-82F2-4D6FC4F362D5}" srcOrd="0" destOrd="0" presId="urn:microsoft.com/office/officeart/2005/8/layout/lProcess3"/>
    <dgm:cxn modelId="{C174C716-F5B6-4AF1-BFB2-B85B8A0D2F9A}" type="presOf" srcId="{66074D54-6640-124B-A64E-FE121860E7B7}" destId="{036FE22E-CBAC-9649-8CBD-4F94C17B37CC}" srcOrd="0" destOrd="0" presId="urn:microsoft.com/office/officeart/2005/8/layout/lProcess3"/>
    <dgm:cxn modelId="{F98F231E-FBE2-4A8F-B213-AF011878BE98}" type="presOf" srcId="{B4C59A7A-67AD-394C-A12D-539D46B83DB2}" destId="{FA1124BD-1B14-0445-81A8-51D591613A95}" srcOrd="0" destOrd="0" presId="urn:microsoft.com/office/officeart/2005/8/layout/lProcess3"/>
    <dgm:cxn modelId="{D97D9F25-7998-476F-B68F-3647BEA52DE7}" type="presOf" srcId="{8A671E29-15D7-924F-A329-5C96F1258224}" destId="{CD9BFE38-F9AB-3D46-9BEB-307C9F03E1F6}" srcOrd="0" destOrd="0" presId="urn:microsoft.com/office/officeart/2005/8/layout/lProcess3"/>
    <dgm:cxn modelId="{5957712C-E33F-0B40-B3B1-D3E9B043356E}" srcId="{503E6A14-6CDA-0E48-A0CC-6624C9EF26E4}" destId="{519C5541-E7E3-A94B-A570-AC614960CED7}" srcOrd="0" destOrd="0" parTransId="{07F8A1C1-9DDB-B54C-B5E0-D8C79291951C}" sibTransId="{69A5E3EE-D7A1-1642-BC6F-DA718A19E0FF}"/>
    <dgm:cxn modelId="{7D961A4E-439A-144A-BF08-8CD73900CBAC}" srcId="{274556D5-2E62-9148-AF67-A12110A95B2A}" destId="{90499445-0133-764F-8A0C-ECAF3456F8BD}" srcOrd="1" destOrd="0" parTransId="{590D42E7-6CE3-4940-9D95-534C9EBA6592}" sibTransId="{65CB3D19-645D-8C48-A92D-6EEAEFFC5D33}"/>
    <dgm:cxn modelId="{D76F1771-C4AE-4BF2-AEC1-098C6768AE0A}" type="presOf" srcId="{274556D5-2E62-9148-AF67-A12110A95B2A}" destId="{3ABA727E-FE8F-184E-A219-98C917A64CFA}" srcOrd="0" destOrd="0" presId="urn:microsoft.com/office/officeart/2005/8/layout/lProcess3"/>
    <dgm:cxn modelId="{17CCA651-4CE3-DC4C-B0EA-A8326E858EAB}" srcId="{66074D54-6640-124B-A64E-FE121860E7B7}" destId="{274556D5-2E62-9148-AF67-A12110A95B2A}" srcOrd="5" destOrd="0" parTransId="{18698BB2-4241-D44D-AC26-BA25D3F4B58C}" sibTransId="{C2A0052C-6AE4-6942-AF6D-861B834439B3}"/>
    <dgm:cxn modelId="{AA9C467A-48FD-4111-8BE3-F13150237539}" type="presOf" srcId="{1C1C3A1B-1680-AF48-AFCE-0A2A3CEA19C8}" destId="{E4157945-DE51-794A-AB70-4E54A72BC0B6}" srcOrd="0" destOrd="0" presId="urn:microsoft.com/office/officeart/2005/8/layout/lProcess3"/>
    <dgm:cxn modelId="{866AFD5A-2C5C-4793-A1E3-5F3FBDE7F817}" type="presOf" srcId="{84726704-0B2A-1044-BDC3-FB2D916A721F}" destId="{5B6D810C-92D0-E34B-98AE-1ED346F2738D}" srcOrd="0" destOrd="0" presId="urn:microsoft.com/office/officeart/2005/8/layout/lProcess3"/>
    <dgm:cxn modelId="{84235D7E-13D0-D041-8B83-E5AFD3F10C33}" srcId="{606AC34B-C2CE-F745-998D-E3B25C14085A}" destId="{727329EE-F804-D045-8A29-9A17A2EA4C2E}" srcOrd="0" destOrd="0" parTransId="{FB335D3D-462D-D14F-95DD-FE32A5349D90}" sibTransId="{118FCB06-1547-214D-9154-7912B4E3B6FB}"/>
    <dgm:cxn modelId="{6BA8F18C-5483-304D-BE5A-53D94BF865AC}" srcId="{66074D54-6640-124B-A64E-FE121860E7B7}" destId="{8A671E29-15D7-924F-A329-5C96F1258224}" srcOrd="2" destOrd="0" parTransId="{8797BD10-6BE4-D541-A65B-CFDB27F5F5FF}" sibTransId="{424463F2-8456-9E4D-B254-49E9CFB67A70}"/>
    <dgm:cxn modelId="{B1CBEF90-E338-4DC8-8A3C-5D5D5655FE80}" type="presOf" srcId="{727329EE-F804-D045-8A29-9A17A2EA4C2E}" destId="{0F82A58E-475F-D340-A54C-4949DAAAB945}" srcOrd="0" destOrd="0" presId="urn:microsoft.com/office/officeart/2005/8/layout/lProcess3"/>
    <dgm:cxn modelId="{586BA0AB-3071-F546-82C4-1E5FAFCB1A68}" srcId="{66074D54-6640-124B-A64E-FE121860E7B7}" destId="{606AC34B-C2CE-F745-998D-E3B25C14085A}" srcOrd="4" destOrd="0" parTransId="{922428C4-3EE1-D846-AE67-FA5336097A82}" sibTransId="{A5C5C5F4-87DF-CF46-8845-225231B47216}"/>
    <dgm:cxn modelId="{1E8E13B6-9461-4641-8746-CF77857D5BB8}" type="presOf" srcId="{519C5541-E7E3-A94B-A570-AC614960CED7}" destId="{BF5D23B4-3DD8-7841-872A-CE8A8B7D66BB}" srcOrd="0" destOrd="0" presId="urn:microsoft.com/office/officeart/2005/8/layout/lProcess3"/>
    <dgm:cxn modelId="{864AEEBC-6176-479A-A792-3D990B96DC21}" type="presOf" srcId="{CF4037EB-446A-3A4E-949B-98F04146A261}" destId="{5CBD24BD-4DD7-3C48-99CC-739AAFF4E421}" srcOrd="0" destOrd="0" presId="urn:microsoft.com/office/officeart/2005/8/layout/lProcess3"/>
    <dgm:cxn modelId="{7FB48DC7-FFCF-4D0E-9AE4-EBF36B885EEC}" type="presOf" srcId="{606AC34B-C2CE-F745-998D-E3B25C14085A}" destId="{E1DC9C74-B40C-1043-B55B-2133E12AA0B5}" srcOrd="0" destOrd="0" presId="urn:microsoft.com/office/officeart/2005/8/layout/lProcess3"/>
    <dgm:cxn modelId="{835B75C9-BC53-D44E-8705-8BE14ED4C824}" srcId="{66074D54-6640-124B-A64E-FE121860E7B7}" destId="{503E6A14-6CDA-0E48-A0CC-6624C9EF26E4}" srcOrd="3" destOrd="0" parTransId="{03F972CA-C440-A442-B3DF-593B27EB8A07}" sibTransId="{3E6CEF06-98CF-C943-8046-2676784CE3EC}"/>
    <dgm:cxn modelId="{F01E12CE-BF2A-4E8A-98C4-06F4A8642A37}" type="presOf" srcId="{503E6A14-6CDA-0E48-A0CC-6624C9EF26E4}" destId="{52722C9C-6113-4E4B-B80E-ECAA556A5CBC}" srcOrd="0" destOrd="0" presId="urn:microsoft.com/office/officeart/2005/8/layout/lProcess3"/>
    <dgm:cxn modelId="{428074D2-AF38-A246-8EED-9BFEDC9BF440}" srcId="{66074D54-6640-124B-A64E-FE121860E7B7}" destId="{B4C59A7A-67AD-394C-A12D-539D46B83DB2}" srcOrd="0" destOrd="0" parTransId="{43B90537-017C-6841-9D59-136BC85D8C16}" sibTransId="{CFDC44CA-886C-1B4C-8017-1B9F999D2310}"/>
    <dgm:cxn modelId="{BCBF84E3-55F6-E649-A520-20975FFED4DD}" srcId="{66074D54-6640-124B-A64E-FE121860E7B7}" destId="{84726704-0B2A-1044-BDC3-FB2D916A721F}" srcOrd="6" destOrd="0" parTransId="{0EF339DD-0DB7-5F44-81FA-792A635BD19E}" sibTransId="{575A05F4-665A-3743-9940-C9E05323E958}"/>
    <dgm:cxn modelId="{A9F8A3EF-44A2-EE4D-A144-2C765EC8DB52}" srcId="{274556D5-2E62-9148-AF67-A12110A95B2A}" destId="{CF4037EB-446A-3A4E-949B-98F04146A261}" srcOrd="0" destOrd="0" parTransId="{BD25395F-4E48-6D4D-85D4-66CFD3518926}" sibTransId="{4FED5834-EB96-6144-8422-92A4FB101E7B}"/>
    <dgm:cxn modelId="{53639E6A-3B3A-41A6-9137-C18BFBEAC89E}" type="presParOf" srcId="{036FE22E-CBAC-9649-8CBD-4F94C17B37CC}" destId="{710DD180-4313-7E4D-A4A3-A6209A8A348B}" srcOrd="0" destOrd="0" presId="urn:microsoft.com/office/officeart/2005/8/layout/lProcess3"/>
    <dgm:cxn modelId="{27405E48-EA7F-4849-B1D4-D337C0E85934}" type="presParOf" srcId="{710DD180-4313-7E4D-A4A3-A6209A8A348B}" destId="{FA1124BD-1B14-0445-81A8-51D591613A95}" srcOrd="0" destOrd="0" presId="urn:microsoft.com/office/officeart/2005/8/layout/lProcess3"/>
    <dgm:cxn modelId="{F4B2355C-7DE7-4308-942C-9DC7D7916ECD}" type="presParOf" srcId="{036FE22E-CBAC-9649-8CBD-4F94C17B37CC}" destId="{82926418-FE86-AE47-8210-0B6D8D618F99}" srcOrd="1" destOrd="0" presId="urn:microsoft.com/office/officeart/2005/8/layout/lProcess3"/>
    <dgm:cxn modelId="{8BE06BEE-0040-41F3-A7B0-12F7FDF94CAF}" type="presParOf" srcId="{036FE22E-CBAC-9649-8CBD-4F94C17B37CC}" destId="{9EF020CE-7D4F-1540-BEE6-85FB7DC5F7C3}" srcOrd="2" destOrd="0" presId="urn:microsoft.com/office/officeart/2005/8/layout/lProcess3"/>
    <dgm:cxn modelId="{15A22002-FAAA-4ABD-B24E-65B7B15E36E7}" type="presParOf" srcId="{9EF020CE-7D4F-1540-BEE6-85FB7DC5F7C3}" destId="{E4157945-DE51-794A-AB70-4E54A72BC0B6}" srcOrd="0" destOrd="0" presId="urn:microsoft.com/office/officeart/2005/8/layout/lProcess3"/>
    <dgm:cxn modelId="{455724E4-02C2-4F33-A32A-AE15CFECE628}" type="presParOf" srcId="{036FE22E-CBAC-9649-8CBD-4F94C17B37CC}" destId="{3E5F84E9-9388-F14A-BF4A-948A68D13438}" srcOrd="3" destOrd="0" presId="urn:microsoft.com/office/officeart/2005/8/layout/lProcess3"/>
    <dgm:cxn modelId="{BB11D69B-A27B-4EC1-85D9-F503377F2DC3}" type="presParOf" srcId="{036FE22E-CBAC-9649-8CBD-4F94C17B37CC}" destId="{DC5DCA98-27F6-1D4F-BD96-FD13F7E32813}" srcOrd="4" destOrd="0" presId="urn:microsoft.com/office/officeart/2005/8/layout/lProcess3"/>
    <dgm:cxn modelId="{F921C363-A99D-4CAC-94BF-00343580BD7A}" type="presParOf" srcId="{DC5DCA98-27F6-1D4F-BD96-FD13F7E32813}" destId="{CD9BFE38-F9AB-3D46-9BEB-307C9F03E1F6}" srcOrd="0" destOrd="0" presId="urn:microsoft.com/office/officeart/2005/8/layout/lProcess3"/>
    <dgm:cxn modelId="{4EFD4027-E2BE-41BB-99D1-3CD39F0183B2}" type="presParOf" srcId="{036FE22E-CBAC-9649-8CBD-4F94C17B37CC}" destId="{B71624D0-7C49-5641-95EE-B9C80C91D6A4}" srcOrd="5" destOrd="0" presId="urn:microsoft.com/office/officeart/2005/8/layout/lProcess3"/>
    <dgm:cxn modelId="{F1700662-24A3-4F1C-B1D6-063B6FF89734}" type="presParOf" srcId="{036FE22E-CBAC-9649-8CBD-4F94C17B37CC}" destId="{8ECA2FF7-D087-1548-B550-3177D80B54BE}" srcOrd="6" destOrd="0" presId="urn:microsoft.com/office/officeart/2005/8/layout/lProcess3"/>
    <dgm:cxn modelId="{20E2A400-A970-4FF5-B9A4-AC5B3F1B7BF7}" type="presParOf" srcId="{8ECA2FF7-D087-1548-B550-3177D80B54BE}" destId="{52722C9C-6113-4E4B-B80E-ECAA556A5CBC}" srcOrd="0" destOrd="0" presId="urn:microsoft.com/office/officeart/2005/8/layout/lProcess3"/>
    <dgm:cxn modelId="{2FC759D9-3C20-4EFA-84FA-012177375E80}" type="presParOf" srcId="{8ECA2FF7-D087-1548-B550-3177D80B54BE}" destId="{DF26B547-A30C-9E46-93FD-FEC968B01E97}" srcOrd="1" destOrd="0" presId="urn:microsoft.com/office/officeart/2005/8/layout/lProcess3"/>
    <dgm:cxn modelId="{12441D1A-D9B5-4761-96C9-F07FBFD2BBE6}" type="presParOf" srcId="{8ECA2FF7-D087-1548-B550-3177D80B54BE}" destId="{BF5D23B4-3DD8-7841-872A-CE8A8B7D66BB}" srcOrd="2" destOrd="0" presId="urn:microsoft.com/office/officeart/2005/8/layout/lProcess3"/>
    <dgm:cxn modelId="{809D49B4-4A5A-41CE-88E8-F65DE432C690}" type="presParOf" srcId="{036FE22E-CBAC-9649-8CBD-4F94C17B37CC}" destId="{C6E40472-51AD-5E44-A4C0-6F61A933E1AE}" srcOrd="7" destOrd="0" presId="urn:microsoft.com/office/officeart/2005/8/layout/lProcess3"/>
    <dgm:cxn modelId="{6538BA58-3561-45A2-85E9-32431C640727}" type="presParOf" srcId="{036FE22E-CBAC-9649-8CBD-4F94C17B37CC}" destId="{B8EA898A-9F0D-4340-9733-52FA780D38B4}" srcOrd="8" destOrd="0" presId="urn:microsoft.com/office/officeart/2005/8/layout/lProcess3"/>
    <dgm:cxn modelId="{286D0828-BA51-4A04-9323-2810C7D9AB71}" type="presParOf" srcId="{B8EA898A-9F0D-4340-9733-52FA780D38B4}" destId="{E1DC9C74-B40C-1043-B55B-2133E12AA0B5}" srcOrd="0" destOrd="0" presId="urn:microsoft.com/office/officeart/2005/8/layout/lProcess3"/>
    <dgm:cxn modelId="{5CCDFFD4-E6AD-474D-AE40-FB8656E8E7A6}" type="presParOf" srcId="{B8EA898A-9F0D-4340-9733-52FA780D38B4}" destId="{ED022FF2-0206-8B4A-96CF-CC0CD12CD729}" srcOrd="1" destOrd="0" presId="urn:microsoft.com/office/officeart/2005/8/layout/lProcess3"/>
    <dgm:cxn modelId="{227292F1-88B5-4B6C-B773-688718783667}" type="presParOf" srcId="{B8EA898A-9F0D-4340-9733-52FA780D38B4}" destId="{0F82A58E-475F-D340-A54C-4949DAAAB945}" srcOrd="2" destOrd="0" presId="urn:microsoft.com/office/officeart/2005/8/layout/lProcess3"/>
    <dgm:cxn modelId="{FD1C566F-D8BE-4AFE-B0A1-EB212DCB6A6E}" type="presParOf" srcId="{036FE22E-CBAC-9649-8CBD-4F94C17B37CC}" destId="{DD5211B0-E153-1740-B934-BD91F6946252}" srcOrd="9" destOrd="0" presId="urn:microsoft.com/office/officeart/2005/8/layout/lProcess3"/>
    <dgm:cxn modelId="{ECB2C898-FAD8-484C-8A35-24B83987EDDE}" type="presParOf" srcId="{036FE22E-CBAC-9649-8CBD-4F94C17B37CC}" destId="{A1BEFD1A-CC04-1740-A451-1B378773370E}" srcOrd="10" destOrd="0" presId="urn:microsoft.com/office/officeart/2005/8/layout/lProcess3"/>
    <dgm:cxn modelId="{048482B4-3917-40A9-B75B-C243E7390203}" type="presParOf" srcId="{A1BEFD1A-CC04-1740-A451-1B378773370E}" destId="{3ABA727E-FE8F-184E-A219-98C917A64CFA}" srcOrd="0" destOrd="0" presId="urn:microsoft.com/office/officeart/2005/8/layout/lProcess3"/>
    <dgm:cxn modelId="{69B01BBB-17D5-4C7C-84DF-7B639C6A572A}" type="presParOf" srcId="{A1BEFD1A-CC04-1740-A451-1B378773370E}" destId="{5A415E06-C43F-6C4D-BE5F-B1D71F4A9FBD}" srcOrd="1" destOrd="0" presId="urn:microsoft.com/office/officeart/2005/8/layout/lProcess3"/>
    <dgm:cxn modelId="{F22CE92A-1807-41B3-8697-E2730AC012B7}" type="presParOf" srcId="{A1BEFD1A-CC04-1740-A451-1B378773370E}" destId="{5CBD24BD-4DD7-3C48-99CC-739AAFF4E421}" srcOrd="2" destOrd="0" presId="urn:microsoft.com/office/officeart/2005/8/layout/lProcess3"/>
    <dgm:cxn modelId="{0AF298CE-8245-41C5-8948-512670D73985}" type="presParOf" srcId="{A1BEFD1A-CC04-1740-A451-1B378773370E}" destId="{935E18AA-DAF9-D24C-9E5B-DFBC3C46E283}" srcOrd="3" destOrd="0" presId="urn:microsoft.com/office/officeart/2005/8/layout/lProcess3"/>
    <dgm:cxn modelId="{82ED7E89-8BF5-4D83-B47F-F58D831D7330}" type="presParOf" srcId="{A1BEFD1A-CC04-1740-A451-1B378773370E}" destId="{22A5C5C3-DE8E-A54C-82F2-4D6FC4F362D5}" srcOrd="4" destOrd="0" presId="urn:microsoft.com/office/officeart/2005/8/layout/lProcess3"/>
    <dgm:cxn modelId="{75543AE6-F0FE-4186-BF1D-AAA74B19D384}" type="presParOf" srcId="{036FE22E-CBAC-9649-8CBD-4F94C17B37CC}" destId="{A54D64D4-F900-4948-BBF5-CDAB4847F34E}" srcOrd="11" destOrd="0" presId="urn:microsoft.com/office/officeart/2005/8/layout/lProcess3"/>
    <dgm:cxn modelId="{D3B78B17-E95F-43FC-9512-CDFB77FCDE46}" type="presParOf" srcId="{036FE22E-CBAC-9649-8CBD-4F94C17B37CC}" destId="{B5C1E442-08AF-A141-8C53-E1D030001E0C}" srcOrd="12" destOrd="0" presId="urn:microsoft.com/office/officeart/2005/8/layout/lProcess3"/>
    <dgm:cxn modelId="{C9E8094C-E40F-4B0A-A180-7037470FDA98}" type="presParOf" srcId="{B5C1E442-08AF-A141-8C53-E1D030001E0C}" destId="{5B6D810C-92D0-E34B-98AE-1ED346F2738D}" srcOrd="0" destOrd="0" presId="urn:microsoft.com/office/officeart/2005/8/layout/l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349AFFF-6716-7B4E-9F1D-593EF6ACE9B5}" type="doc">
      <dgm:prSet loTypeId="urn:microsoft.com/office/officeart/2005/8/layout/hList1" loCatId="list" qsTypeId="urn:microsoft.com/office/officeart/2005/8/quickstyle/simple1" qsCatId="simple" csTypeId="urn:microsoft.com/office/officeart/2005/8/colors/accent2_2" csCatId="accent2" phldr="1"/>
      <dgm:spPr/>
      <dgm:t>
        <a:bodyPr/>
        <a:lstStyle/>
        <a:p>
          <a:endParaRPr lang="en-US"/>
        </a:p>
      </dgm:t>
    </dgm:pt>
    <dgm:pt modelId="{B8FA51CD-A9BE-1F47-AF78-05BD60BBD4C3}">
      <dgm:prSet phldrT="[Text]"/>
      <dgm:spPr/>
      <dgm:t>
        <a:bodyPr/>
        <a:lstStyle/>
        <a:p>
          <a:r>
            <a:rPr lang="en-US" dirty="0"/>
            <a:t>Hermeneutical phenomenology</a:t>
          </a:r>
        </a:p>
      </dgm:t>
    </dgm:pt>
    <dgm:pt modelId="{817AE5F1-F2D6-414C-B7DB-F58E1AD2EB97}" type="parTrans" cxnId="{5B4B163D-6D55-604F-8CB2-1D8E97418F39}">
      <dgm:prSet/>
      <dgm:spPr/>
      <dgm:t>
        <a:bodyPr/>
        <a:lstStyle/>
        <a:p>
          <a:endParaRPr lang="en-US"/>
        </a:p>
      </dgm:t>
    </dgm:pt>
    <dgm:pt modelId="{D25A77F5-6EAB-0146-84C6-60A991FFBBAA}" type="sibTrans" cxnId="{5B4B163D-6D55-604F-8CB2-1D8E97418F39}">
      <dgm:prSet/>
      <dgm:spPr/>
      <dgm:t>
        <a:bodyPr/>
        <a:lstStyle/>
        <a:p>
          <a:endParaRPr lang="en-US"/>
        </a:p>
      </dgm:t>
    </dgm:pt>
    <dgm:pt modelId="{762D8FF3-4AD1-084C-863E-D7263A1A1796}">
      <dgm:prSet phldrT="[Text]"/>
      <dgm:spPr/>
      <dgm:t>
        <a:bodyPr/>
        <a:lstStyle/>
        <a:p>
          <a:r>
            <a:rPr lang="en-US" dirty="0"/>
            <a:t>van Manen (1990, 2014)</a:t>
          </a:r>
        </a:p>
      </dgm:t>
    </dgm:pt>
    <dgm:pt modelId="{6063E3E6-F3C6-1144-9294-ABF3E9234A5E}" type="parTrans" cxnId="{16D4562C-A8A5-3745-AB1A-857F9173EFE7}">
      <dgm:prSet/>
      <dgm:spPr/>
      <dgm:t>
        <a:bodyPr/>
        <a:lstStyle/>
        <a:p>
          <a:endParaRPr lang="en-US"/>
        </a:p>
      </dgm:t>
    </dgm:pt>
    <dgm:pt modelId="{3528C0A2-69A2-564F-9DA2-F35EB866B1B9}" type="sibTrans" cxnId="{16D4562C-A8A5-3745-AB1A-857F9173EFE7}">
      <dgm:prSet/>
      <dgm:spPr/>
      <dgm:t>
        <a:bodyPr/>
        <a:lstStyle/>
        <a:p>
          <a:endParaRPr lang="en-US"/>
        </a:p>
      </dgm:t>
    </dgm:pt>
    <dgm:pt modelId="{C20A42D3-F554-9548-8D38-B901149750B8}">
      <dgm:prSet phldrT="[Text]"/>
      <dgm:spPr/>
      <dgm:t>
        <a:bodyPr/>
        <a:lstStyle/>
        <a:p>
          <a:r>
            <a:rPr lang="en-US" dirty="0"/>
            <a:t>Transcendental or psychological phenomenology</a:t>
          </a:r>
        </a:p>
      </dgm:t>
    </dgm:pt>
    <dgm:pt modelId="{053C8173-0067-D043-840A-B0EDCEF109B4}" type="parTrans" cxnId="{A04B483E-68E2-5E40-8E29-2A06E29DF075}">
      <dgm:prSet/>
      <dgm:spPr/>
      <dgm:t>
        <a:bodyPr/>
        <a:lstStyle/>
        <a:p>
          <a:endParaRPr lang="en-US"/>
        </a:p>
      </dgm:t>
    </dgm:pt>
    <dgm:pt modelId="{54A84F72-644E-E345-A2A5-6CB944EC5E68}" type="sibTrans" cxnId="{A04B483E-68E2-5E40-8E29-2A06E29DF075}">
      <dgm:prSet/>
      <dgm:spPr/>
      <dgm:t>
        <a:bodyPr/>
        <a:lstStyle/>
        <a:p>
          <a:endParaRPr lang="en-US"/>
        </a:p>
      </dgm:t>
    </dgm:pt>
    <dgm:pt modelId="{751CB5E4-6D09-234B-A810-80A8426EEC38}">
      <dgm:prSet phldrT="[Text]"/>
      <dgm:spPr/>
      <dgm:t>
        <a:bodyPr/>
        <a:lstStyle/>
        <a:p>
          <a:r>
            <a:rPr lang="en-US" dirty="0"/>
            <a:t>Moustakas (1994)</a:t>
          </a:r>
        </a:p>
      </dgm:t>
    </dgm:pt>
    <dgm:pt modelId="{7FD8F447-AB6C-ED4E-94F5-2F77D4C6B251}" type="parTrans" cxnId="{ADF4797D-BDD9-6049-B51A-9CF000D31E20}">
      <dgm:prSet/>
      <dgm:spPr/>
      <dgm:t>
        <a:bodyPr/>
        <a:lstStyle/>
        <a:p>
          <a:endParaRPr lang="en-US"/>
        </a:p>
      </dgm:t>
    </dgm:pt>
    <dgm:pt modelId="{C9D9468A-5265-024C-8704-E03136BEC102}" type="sibTrans" cxnId="{ADF4797D-BDD9-6049-B51A-9CF000D31E20}">
      <dgm:prSet/>
      <dgm:spPr/>
      <dgm:t>
        <a:bodyPr/>
        <a:lstStyle/>
        <a:p>
          <a:endParaRPr lang="en-US"/>
        </a:p>
      </dgm:t>
    </dgm:pt>
    <dgm:pt modelId="{1C00D147-A07A-0D48-A40B-385184FDB208}">
      <dgm:prSet/>
      <dgm:spPr/>
      <dgm:t>
        <a:bodyPr/>
        <a:lstStyle/>
        <a:p>
          <a:r>
            <a:rPr lang="en-US"/>
            <a:t>Lived experience interpreting ‘texts’ of life</a:t>
          </a:r>
          <a:endParaRPr lang="en-US" dirty="0"/>
        </a:p>
      </dgm:t>
    </dgm:pt>
    <dgm:pt modelId="{C9D2531C-35E9-2041-9742-77D33BA1AC85}" type="parTrans" cxnId="{3A69A42C-B233-3643-A417-393F4E2B384E}">
      <dgm:prSet/>
      <dgm:spPr/>
      <dgm:t>
        <a:bodyPr/>
        <a:lstStyle/>
        <a:p>
          <a:endParaRPr lang="en-US"/>
        </a:p>
      </dgm:t>
    </dgm:pt>
    <dgm:pt modelId="{ACCBC9B3-BEE2-8A4F-936D-8F8D0036E8F9}" type="sibTrans" cxnId="{3A69A42C-B233-3643-A417-393F4E2B384E}">
      <dgm:prSet/>
      <dgm:spPr/>
      <dgm:t>
        <a:bodyPr/>
        <a:lstStyle/>
        <a:p>
          <a:endParaRPr lang="en-US"/>
        </a:p>
      </dgm:t>
    </dgm:pt>
    <dgm:pt modelId="{916B9A48-8B34-204E-9583-333A4C72079E}">
      <dgm:prSet/>
      <dgm:spPr/>
      <dgm:t>
        <a:bodyPr/>
        <a:lstStyle/>
        <a:p>
          <a:r>
            <a:rPr lang="en-US" dirty="0"/>
            <a:t>Researcher’s abiding concern</a:t>
          </a:r>
        </a:p>
      </dgm:t>
    </dgm:pt>
    <dgm:pt modelId="{664E684F-18B1-1B4E-8B09-79D3F1BACD3F}" type="parTrans" cxnId="{545E9FD0-1C92-6A40-8674-0FD4199FCFE5}">
      <dgm:prSet/>
      <dgm:spPr/>
      <dgm:t>
        <a:bodyPr/>
        <a:lstStyle/>
        <a:p>
          <a:endParaRPr lang="en-US"/>
        </a:p>
      </dgm:t>
    </dgm:pt>
    <dgm:pt modelId="{7995DE41-AEC2-CE41-A0A1-618542F237A0}" type="sibTrans" cxnId="{545E9FD0-1C92-6A40-8674-0FD4199FCFE5}">
      <dgm:prSet/>
      <dgm:spPr/>
      <dgm:t>
        <a:bodyPr/>
        <a:lstStyle/>
        <a:p>
          <a:endParaRPr lang="en-US"/>
        </a:p>
      </dgm:t>
    </dgm:pt>
    <dgm:pt modelId="{4148EA52-B011-834B-9217-3B644909ED28}">
      <dgm:prSet/>
      <dgm:spPr/>
      <dgm:t>
        <a:bodyPr/>
        <a:lstStyle/>
        <a:p>
          <a:r>
            <a:rPr lang="en-US"/>
            <a:t>Epoche or bracketing for fresh perspective</a:t>
          </a:r>
          <a:endParaRPr lang="en-US" dirty="0"/>
        </a:p>
      </dgm:t>
    </dgm:pt>
    <dgm:pt modelId="{AC620480-7404-F042-BB22-274581A40F21}" type="parTrans" cxnId="{541AA713-F5E8-4949-B526-4375BDEBF7E6}">
      <dgm:prSet/>
      <dgm:spPr/>
      <dgm:t>
        <a:bodyPr/>
        <a:lstStyle/>
        <a:p>
          <a:endParaRPr lang="en-US"/>
        </a:p>
      </dgm:t>
    </dgm:pt>
    <dgm:pt modelId="{F36DD006-3600-2846-B671-59703B04BA3F}" type="sibTrans" cxnId="{541AA713-F5E8-4949-B526-4375BDEBF7E6}">
      <dgm:prSet/>
      <dgm:spPr/>
      <dgm:t>
        <a:bodyPr/>
        <a:lstStyle/>
        <a:p>
          <a:endParaRPr lang="en-US"/>
        </a:p>
      </dgm:t>
    </dgm:pt>
    <dgm:pt modelId="{0323AA6E-7A4A-8F4B-A24D-22E176FEDAC9}">
      <dgm:prSet/>
      <dgm:spPr/>
      <dgm:t>
        <a:bodyPr/>
        <a:lstStyle/>
        <a:p>
          <a:r>
            <a:rPr lang="en-US" dirty="0"/>
            <a:t>Transcendental: significance statements or quotes into themes</a:t>
          </a:r>
        </a:p>
      </dgm:t>
    </dgm:pt>
    <dgm:pt modelId="{A991CC5A-A819-264F-8E97-2166C9470862}" type="parTrans" cxnId="{395F1FBE-C191-3841-88E5-4DB17FEBDA57}">
      <dgm:prSet/>
      <dgm:spPr/>
      <dgm:t>
        <a:bodyPr/>
        <a:lstStyle/>
        <a:p>
          <a:endParaRPr lang="en-US"/>
        </a:p>
      </dgm:t>
    </dgm:pt>
    <dgm:pt modelId="{AADEF418-58B4-2F43-9F14-BFF01C072FF0}" type="sibTrans" cxnId="{395F1FBE-C191-3841-88E5-4DB17FEBDA57}">
      <dgm:prSet/>
      <dgm:spPr/>
      <dgm:t>
        <a:bodyPr/>
        <a:lstStyle/>
        <a:p>
          <a:endParaRPr lang="en-US"/>
        </a:p>
      </dgm:t>
    </dgm:pt>
    <dgm:pt modelId="{4740A69C-EA4F-4844-AC87-2F41672B8348}">
      <dgm:prSet/>
      <dgm:spPr/>
      <dgm:t>
        <a:bodyPr/>
        <a:lstStyle/>
        <a:p>
          <a:r>
            <a:rPr lang="en-US"/>
            <a:t>Textural description: what experienced</a:t>
          </a:r>
          <a:endParaRPr lang="en-US" dirty="0"/>
        </a:p>
      </dgm:t>
    </dgm:pt>
    <dgm:pt modelId="{5889B3B7-1ABD-AA43-94E1-F20406312AF1}" type="parTrans" cxnId="{E1A56306-2F94-9844-BC76-8919EC8A7041}">
      <dgm:prSet/>
      <dgm:spPr/>
      <dgm:t>
        <a:bodyPr/>
        <a:lstStyle/>
        <a:p>
          <a:endParaRPr lang="en-US"/>
        </a:p>
      </dgm:t>
    </dgm:pt>
    <dgm:pt modelId="{9C59B3A9-3935-F64F-9488-CE0D4CE256BE}" type="sibTrans" cxnId="{E1A56306-2F94-9844-BC76-8919EC8A7041}">
      <dgm:prSet/>
      <dgm:spPr/>
      <dgm:t>
        <a:bodyPr/>
        <a:lstStyle/>
        <a:p>
          <a:endParaRPr lang="en-US"/>
        </a:p>
      </dgm:t>
    </dgm:pt>
    <dgm:pt modelId="{4EF79B89-4A9D-E34B-9D34-B5B1EDF2A43C}">
      <dgm:prSet/>
      <dgm:spPr/>
      <dgm:t>
        <a:bodyPr/>
        <a:lstStyle/>
        <a:p>
          <a:r>
            <a:rPr lang="en-US" dirty="0"/>
            <a:t>Structural description: how experienced</a:t>
          </a:r>
        </a:p>
      </dgm:t>
    </dgm:pt>
    <dgm:pt modelId="{212F6D96-6CEE-2942-892B-1E3CEBAA554A}" type="parTrans" cxnId="{05D73D94-8DA7-5B4E-A1C0-4023736E6588}">
      <dgm:prSet/>
      <dgm:spPr/>
      <dgm:t>
        <a:bodyPr/>
        <a:lstStyle/>
        <a:p>
          <a:endParaRPr lang="en-US"/>
        </a:p>
      </dgm:t>
    </dgm:pt>
    <dgm:pt modelId="{DC3A855E-23D3-3644-9DD9-5E1712E8D14E}" type="sibTrans" cxnId="{05D73D94-8DA7-5B4E-A1C0-4023736E6588}">
      <dgm:prSet/>
      <dgm:spPr/>
      <dgm:t>
        <a:bodyPr/>
        <a:lstStyle/>
        <a:p>
          <a:endParaRPr lang="en-US"/>
        </a:p>
      </dgm:t>
    </dgm:pt>
    <dgm:pt modelId="{2354CB76-4558-9B42-8DAB-EF5EE99A6C05}">
      <dgm:prSet/>
      <dgm:spPr/>
      <dgm:t>
        <a:bodyPr/>
        <a:lstStyle/>
        <a:p>
          <a:r>
            <a:rPr lang="en-US" dirty="0"/>
            <a:t>Essence: textural &amp; structural descriptions combined</a:t>
          </a:r>
        </a:p>
      </dgm:t>
    </dgm:pt>
    <dgm:pt modelId="{D005840C-44DC-6A49-ABC7-B2CB43467D0A}" type="parTrans" cxnId="{93675BA8-324D-A14A-A1CE-3B17BADF93E7}">
      <dgm:prSet/>
      <dgm:spPr/>
      <dgm:t>
        <a:bodyPr/>
        <a:lstStyle/>
        <a:p>
          <a:endParaRPr lang="en-US"/>
        </a:p>
      </dgm:t>
    </dgm:pt>
    <dgm:pt modelId="{64812667-C9B1-F747-B709-A7C329EC7F3E}" type="sibTrans" cxnId="{93675BA8-324D-A14A-A1CE-3B17BADF93E7}">
      <dgm:prSet/>
      <dgm:spPr/>
      <dgm:t>
        <a:bodyPr/>
        <a:lstStyle/>
        <a:p>
          <a:endParaRPr lang="en-US"/>
        </a:p>
      </dgm:t>
    </dgm:pt>
    <dgm:pt modelId="{EEF0A8E4-85F9-4711-9134-F3CCC7688986}" type="pres">
      <dgm:prSet presAssocID="{F349AFFF-6716-7B4E-9F1D-593EF6ACE9B5}" presName="Name0" presStyleCnt="0">
        <dgm:presLayoutVars>
          <dgm:dir/>
          <dgm:animLvl val="lvl"/>
          <dgm:resizeHandles val="exact"/>
        </dgm:presLayoutVars>
      </dgm:prSet>
      <dgm:spPr/>
    </dgm:pt>
    <dgm:pt modelId="{66030463-7EFD-426E-AD8D-EFAC44BF1817}" type="pres">
      <dgm:prSet presAssocID="{B8FA51CD-A9BE-1F47-AF78-05BD60BBD4C3}" presName="composite" presStyleCnt="0"/>
      <dgm:spPr/>
    </dgm:pt>
    <dgm:pt modelId="{26AFE64D-2DA3-4EDE-9CE4-51745CE0341B}" type="pres">
      <dgm:prSet presAssocID="{B8FA51CD-A9BE-1F47-AF78-05BD60BBD4C3}" presName="parTx" presStyleLbl="alignNode1" presStyleIdx="0" presStyleCnt="2">
        <dgm:presLayoutVars>
          <dgm:chMax val="0"/>
          <dgm:chPref val="0"/>
          <dgm:bulletEnabled val="1"/>
        </dgm:presLayoutVars>
      </dgm:prSet>
      <dgm:spPr/>
    </dgm:pt>
    <dgm:pt modelId="{6EF6B2D3-3C24-42DE-8B17-CDD36A6F9023}" type="pres">
      <dgm:prSet presAssocID="{B8FA51CD-A9BE-1F47-AF78-05BD60BBD4C3}" presName="desTx" presStyleLbl="alignAccFollowNode1" presStyleIdx="0" presStyleCnt="2">
        <dgm:presLayoutVars>
          <dgm:bulletEnabled val="1"/>
        </dgm:presLayoutVars>
      </dgm:prSet>
      <dgm:spPr/>
    </dgm:pt>
    <dgm:pt modelId="{F440BA50-745F-4E41-8B9C-DEA84CC97AD6}" type="pres">
      <dgm:prSet presAssocID="{D25A77F5-6EAB-0146-84C6-60A991FFBBAA}" presName="space" presStyleCnt="0"/>
      <dgm:spPr/>
    </dgm:pt>
    <dgm:pt modelId="{8190F33D-A86C-4E83-9F4D-269CC05F8C2E}" type="pres">
      <dgm:prSet presAssocID="{C20A42D3-F554-9548-8D38-B901149750B8}" presName="composite" presStyleCnt="0"/>
      <dgm:spPr/>
    </dgm:pt>
    <dgm:pt modelId="{3110BD0C-ED48-4EA5-9A76-D6DB337E9F5D}" type="pres">
      <dgm:prSet presAssocID="{C20A42D3-F554-9548-8D38-B901149750B8}" presName="parTx" presStyleLbl="alignNode1" presStyleIdx="1" presStyleCnt="2">
        <dgm:presLayoutVars>
          <dgm:chMax val="0"/>
          <dgm:chPref val="0"/>
          <dgm:bulletEnabled val="1"/>
        </dgm:presLayoutVars>
      </dgm:prSet>
      <dgm:spPr/>
    </dgm:pt>
    <dgm:pt modelId="{2B905750-E292-446F-9811-133EEB8C3175}" type="pres">
      <dgm:prSet presAssocID="{C20A42D3-F554-9548-8D38-B901149750B8}" presName="desTx" presStyleLbl="alignAccFollowNode1" presStyleIdx="1" presStyleCnt="2">
        <dgm:presLayoutVars>
          <dgm:bulletEnabled val="1"/>
        </dgm:presLayoutVars>
      </dgm:prSet>
      <dgm:spPr/>
    </dgm:pt>
  </dgm:ptLst>
  <dgm:cxnLst>
    <dgm:cxn modelId="{E1A56306-2F94-9844-BC76-8919EC8A7041}" srcId="{C20A42D3-F554-9548-8D38-B901149750B8}" destId="{4740A69C-EA4F-4844-AC87-2F41672B8348}" srcOrd="3" destOrd="0" parTransId="{5889B3B7-1ABD-AA43-94E1-F20406312AF1}" sibTransId="{9C59B3A9-3935-F64F-9488-CE0D4CE256BE}"/>
    <dgm:cxn modelId="{914C8612-C41F-4406-813C-C18AEB44EEBA}" type="presOf" srcId="{0323AA6E-7A4A-8F4B-A24D-22E176FEDAC9}" destId="{2B905750-E292-446F-9811-133EEB8C3175}" srcOrd="0" destOrd="2" presId="urn:microsoft.com/office/officeart/2005/8/layout/hList1"/>
    <dgm:cxn modelId="{541AA713-F5E8-4949-B526-4375BDEBF7E6}" srcId="{C20A42D3-F554-9548-8D38-B901149750B8}" destId="{4148EA52-B011-834B-9217-3B644909ED28}" srcOrd="1" destOrd="0" parTransId="{AC620480-7404-F042-BB22-274581A40F21}" sibTransId="{F36DD006-3600-2846-B671-59703B04BA3F}"/>
    <dgm:cxn modelId="{5CC87122-CFFF-4D9B-9D75-647927748FCD}" type="presOf" srcId="{C20A42D3-F554-9548-8D38-B901149750B8}" destId="{3110BD0C-ED48-4EA5-9A76-D6DB337E9F5D}" srcOrd="0" destOrd="0" presId="urn:microsoft.com/office/officeart/2005/8/layout/hList1"/>
    <dgm:cxn modelId="{16D4562C-A8A5-3745-AB1A-857F9173EFE7}" srcId="{B8FA51CD-A9BE-1F47-AF78-05BD60BBD4C3}" destId="{762D8FF3-4AD1-084C-863E-D7263A1A1796}" srcOrd="0" destOrd="0" parTransId="{6063E3E6-F3C6-1144-9294-ABF3E9234A5E}" sibTransId="{3528C0A2-69A2-564F-9DA2-F35EB866B1B9}"/>
    <dgm:cxn modelId="{3A69A42C-B233-3643-A417-393F4E2B384E}" srcId="{B8FA51CD-A9BE-1F47-AF78-05BD60BBD4C3}" destId="{1C00D147-A07A-0D48-A40B-385184FDB208}" srcOrd="1" destOrd="0" parTransId="{C9D2531C-35E9-2041-9742-77D33BA1AC85}" sibTransId="{ACCBC9B3-BEE2-8A4F-936D-8F8D0036E8F9}"/>
    <dgm:cxn modelId="{5B4B163D-6D55-604F-8CB2-1D8E97418F39}" srcId="{F349AFFF-6716-7B4E-9F1D-593EF6ACE9B5}" destId="{B8FA51CD-A9BE-1F47-AF78-05BD60BBD4C3}" srcOrd="0" destOrd="0" parTransId="{817AE5F1-F2D6-414C-B7DB-F58E1AD2EB97}" sibTransId="{D25A77F5-6EAB-0146-84C6-60A991FFBBAA}"/>
    <dgm:cxn modelId="{A04B483E-68E2-5E40-8E29-2A06E29DF075}" srcId="{F349AFFF-6716-7B4E-9F1D-593EF6ACE9B5}" destId="{C20A42D3-F554-9548-8D38-B901149750B8}" srcOrd="1" destOrd="0" parTransId="{053C8173-0067-D043-840A-B0EDCEF109B4}" sibTransId="{54A84F72-644E-E345-A2A5-6CB944EC5E68}"/>
    <dgm:cxn modelId="{B759BA68-59A5-4DEC-83E9-1ABAB9AD364C}" type="presOf" srcId="{F349AFFF-6716-7B4E-9F1D-593EF6ACE9B5}" destId="{EEF0A8E4-85F9-4711-9134-F3CCC7688986}" srcOrd="0" destOrd="0" presId="urn:microsoft.com/office/officeart/2005/8/layout/hList1"/>
    <dgm:cxn modelId="{365FFF52-FEED-470E-9E6E-25A05004C3E7}" type="presOf" srcId="{4EF79B89-4A9D-E34B-9D34-B5B1EDF2A43C}" destId="{2B905750-E292-446F-9811-133EEB8C3175}" srcOrd="0" destOrd="4" presId="urn:microsoft.com/office/officeart/2005/8/layout/hList1"/>
    <dgm:cxn modelId="{E0F88379-F7BA-48AA-B0AE-18313130D8F0}" type="presOf" srcId="{2354CB76-4558-9B42-8DAB-EF5EE99A6C05}" destId="{2B905750-E292-446F-9811-133EEB8C3175}" srcOrd="0" destOrd="5" presId="urn:microsoft.com/office/officeart/2005/8/layout/hList1"/>
    <dgm:cxn modelId="{ADF4797D-BDD9-6049-B51A-9CF000D31E20}" srcId="{C20A42D3-F554-9548-8D38-B901149750B8}" destId="{751CB5E4-6D09-234B-A810-80A8426EEC38}" srcOrd="0" destOrd="0" parTransId="{7FD8F447-AB6C-ED4E-94F5-2F77D4C6B251}" sibTransId="{C9D9468A-5265-024C-8704-E03136BEC102}"/>
    <dgm:cxn modelId="{2609A587-0F47-40B6-A530-F86BDD82CB83}" type="presOf" srcId="{B8FA51CD-A9BE-1F47-AF78-05BD60BBD4C3}" destId="{26AFE64D-2DA3-4EDE-9CE4-51745CE0341B}" srcOrd="0" destOrd="0" presId="urn:microsoft.com/office/officeart/2005/8/layout/hList1"/>
    <dgm:cxn modelId="{4CA71C88-03B8-4F97-A4E1-A2BC61715D83}" type="presOf" srcId="{4148EA52-B011-834B-9217-3B644909ED28}" destId="{2B905750-E292-446F-9811-133EEB8C3175}" srcOrd="0" destOrd="1" presId="urn:microsoft.com/office/officeart/2005/8/layout/hList1"/>
    <dgm:cxn modelId="{7436FA8C-8DE8-4F83-9B27-8A4F5494D420}" type="presOf" srcId="{751CB5E4-6D09-234B-A810-80A8426EEC38}" destId="{2B905750-E292-446F-9811-133EEB8C3175}" srcOrd="0" destOrd="0" presId="urn:microsoft.com/office/officeart/2005/8/layout/hList1"/>
    <dgm:cxn modelId="{05D73D94-8DA7-5B4E-A1C0-4023736E6588}" srcId="{C20A42D3-F554-9548-8D38-B901149750B8}" destId="{4EF79B89-4A9D-E34B-9D34-B5B1EDF2A43C}" srcOrd="4" destOrd="0" parTransId="{212F6D96-6CEE-2942-892B-1E3CEBAA554A}" sibTransId="{DC3A855E-23D3-3644-9DD9-5E1712E8D14E}"/>
    <dgm:cxn modelId="{6952059A-B103-4831-9937-3F12F9C9F039}" type="presOf" srcId="{4740A69C-EA4F-4844-AC87-2F41672B8348}" destId="{2B905750-E292-446F-9811-133EEB8C3175}" srcOrd="0" destOrd="3" presId="urn:microsoft.com/office/officeart/2005/8/layout/hList1"/>
    <dgm:cxn modelId="{5C05F9A2-A4F5-4AB5-AC5E-72BBC399949B}" type="presOf" srcId="{916B9A48-8B34-204E-9583-333A4C72079E}" destId="{6EF6B2D3-3C24-42DE-8B17-CDD36A6F9023}" srcOrd="0" destOrd="2" presId="urn:microsoft.com/office/officeart/2005/8/layout/hList1"/>
    <dgm:cxn modelId="{55F16DA3-5444-4E96-AF31-204E446F1E25}" type="presOf" srcId="{762D8FF3-4AD1-084C-863E-D7263A1A1796}" destId="{6EF6B2D3-3C24-42DE-8B17-CDD36A6F9023}" srcOrd="0" destOrd="0" presId="urn:microsoft.com/office/officeart/2005/8/layout/hList1"/>
    <dgm:cxn modelId="{93675BA8-324D-A14A-A1CE-3B17BADF93E7}" srcId="{C20A42D3-F554-9548-8D38-B901149750B8}" destId="{2354CB76-4558-9B42-8DAB-EF5EE99A6C05}" srcOrd="5" destOrd="0" parTransId="{D005840C-44DC-6A49-ABC7-B2CB43467D0A}" sibTransId="{64812667-C9B1-F747-B709-A7C329EC7F3E}"/>
    <dgm:cxn modelId="{395F1FBE-C191-3841-88E5-4DB17FEBDA57}" srcId="{C20A42D3-F554-9548-8D38-B901149750B8}" destId="{0323AA6E-7A4A-8F4B-A24D-22E176FEDAC9}" srcOrd="2" destOrd="0" parTransId="{A991CC5A-A819-264F-8E97-2166C9470862}" sibTransId="{AADEF418-58B4-2F43-9F14-BFF01C072FF0}"/>
    <dgm:cxn modelId="{D1FD42C9-F936-44CB-9B92-AC84B37E6892}" type="presOf" srcId="{1C00D147-A07A-0D48-A40B-385184FDB208}" destId="{6EF6B2D3-3C24-42DE-8B17-CDD36A6F9023}" srcOrd="0" destOrd="1" presId="urn:microsoft.com/office/officeart/2005/8/layout/hList1"/>
    <dgm:cxn modelId="{545E9FD0-1C92-6A40-8674-0FD4199FCFE5}" srcId="{B8FA51CD-A9BE-1F47-AF78-05BD60BBD4C3}" destId="{916B9A48-8B34-204E-9583-333A4C72079E}" srcOrd="2" destOrd="0" parTransId="{664E684F-18B1-1B4E-8B09-79D3F1BACD3F}" sibTransId="{7995DE41-AEC2-CE41-A0A1-618542F237A0}"/>
    <dgm:cxn modelId="{5E89A57E-F8FF-40F8-A4A5-FA630A0FF9C2}" type="presParOf" srcId="{EEF0A8E4-85F9-4711-9134-F3CCC7688986}" destId="{66030463-7EFD-426E-AD8D-EFAC44BF1817}" srcOrd="0" destOrd="0" presId="urn:microsoft.com/office/officeart/2005/8/layout/hList1"/>
    <dgm:cxn modelId="{EBECBE49-6D9E-42CE-927B-0EC48EC50781}" type="presParOf" srcId="{66030463-7EFD-426E-AD8D-EFAC44BF1817}" destId="{26AFE64D-2DA3-4EDE-9CE4-51745CE0341B}" srcOrd="0" destOrd="0" presId="urn:microsoft.com/office/officeart/2005/8/layout/hList1"/>
    <dgm:cxn modelId="{6A35E1E3-EA64-4FAE-BC05-6D20C1AFD0D4}" type="presParOf" srcId="{66030463-7EFD-426E-AD8D-EFAC44BF1817}" destId="{6EF6B2D3-3C24-42DE-8B17-CDD36A6F9023}" srcOrd="1" destOrd="0" presId="urn:microsoft.com/office/officeart/2005/8/layout/hList1"/>
    <dgm:cxn modelId="{00C2C631-B3F9-4FD4-A40F-DB940CDC0E07}" type="presParOf" srcId="{EEF0A8E4-85F9-4711-9134-F3CCC7688986}" destId="{F440BA50-745F-4E41-8B9C-DEA84CC97AD6}" srcOrd="1" destOrd="0" presId="urn:microsoft.com/office/officeart/2005/8/layout/hList1"/>
    <dgm:cxn modelId="{DE19EFCD-02F1-4840-A33B-CB58ACB7DAB6}" type="presParOf" srcId="{EEF0A8E4-85F9-4711-9134-F3CCC7688986}" destId="{8190F33D-A86C-4E83-9F4D-269CC05F8C2E}" srcOrd="2" destOrd="0" presId="urn:microsoft.com/office/officeart/2005/8/layout/hList1"/>
    <dgm:cxn modelId="{8A5B9650-F698-4064-A4E4-83E81D9E10C8}" type="presParOf" srcId="{8190F33D-A86C-4E83-9F4D-269CC05F8C2E}" destId="{3110BD0C-ED48-4EA5-9A76-D6DB337E9F5D}" srcOrd="0" destOrd="0" presId="urn:microsoft.com/office/officeart/2005/8/layout/hList1"/>
    <dgm:cxn modelId="{91D81A4B-41F2-4600-8619-8A3A0F4558A0}" type="presParOf" srcId="{8190F33D-A86C-4E83-9F4D-269CC05F8C2E}" destId="{2B905750-E292-446F-9811-133EEB8C3175}"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EEC4570-4149-485B-AD01-9AE88ECAAEF1}"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EBA45209-7B7E-45BA-BE9F-B359DF9282D2}">
      <dgm:prSet/>
      <dgm:spPr/>
      <dgm:t>
        <a:bodyPr/>
        <a:lstStyle/>
        <a:p>
          <a:r>
            <a:rPr lang="en-GB"/>
            <a:t>With </a:t>
          </a:r>
          <a:r>
            <a:rPr lang="en-GB" b="1"/>
            <a:t>Transcendental Phenomenology</a:t>
          </a:r>
          <a:r>
            <a:rPr lang="en-GB"/>
            <a:t> the researcher seeks to obtain an unbiased description of the raw data. As such, the researcher brackets his or her personal bias. </a:t>
          </a:r>
          <a:endParaRPr lang="en-US"/>
        </a:p>
      </dgm:t>
    </dgm:pt>
    <dgm:pt modelId="{90E3E95C-8A9A-4604-A1B6-DB1A5969B8C3}" type="parTrans" cxnId="{5EDF46DB-06DA-4EE1-8BF1-BB40CCE49AA6}">
      <dgm:prSet/>
      <dgm:spPr/>
      <dgm:t>
        <a:bodyPr/>
        <a:lstStyle/>
        <a:p>
          <a:endParaRPr lang="en-US"/>
        </a:p>
      </dgm:t>
    </dgm:pt>
    <dgm:pt modelId="{97041C72-83DF-4EC2-80B7-33F9F5E1AB06}" type="sibTrans" cxnId="{5EDF46DB-06DA-4EE1-8BF1-BB40CCE49AA6}">
      <dgm:prSet/>
      <dgm:spPr/>
      <dgm:t>
        <a:bodyPr/>
        <a:lstStyle/>
        <a:p>
          <a:endParaRPr lang="en-US"/>
        </a:p>
      </dgm:t>
    </dgm:pt>
    <dgm:pt modelId="{60825C82-420D-4BAF-9BA5-95556F6E2008}">
      <dgm:prSet/>
      <dgm:spPr/>
      <dgm:t>
        <a:bodyPr/>
        <a:lstStyle/>
        <a:p>
          <a:r>
            <a:rPr lang="en-GB" dirty="0"/>
            <a:t>With </a:t>
          </a:r>
          <a:r>
            <a:rPr lang="en-GB" b="1" dirty="0"/>
            <a:t>Hermeneutic Phenomenology</a:t>
          </a:r>
          <a:r>
            <a:rPr lang="en-GB" dirty="0"/>
            <a:t>, the researcher’s opinions are important as the researcher seeks to interpret the descriptions and to co construct meaning.</a:t>
          </a:r>
          <a:endParaRPr lang="en-US" dirty="0"/>
        </a:p>
      </dgm:t>
    </dgm:pt>
    <dgm:pt modelId="{A9B4220A-BE3E-4EFD-B8EC-2CCC37D06200}" type="parTrans" cxnId="{C43C79CC-739F-489F-9D2B-5F4E3AFB8486}">
      <dgm:prSet/>
      <dgm:spPr/>
      <dgm:t>
        <a:bodyPr/>
        <a:lstStyle/>
        <a:p>
          <a:endParaRPr lang="en-US"/>
        </a:p>
      </dgm:t>
    </dgm:pt>
    <dgm:pt modelId="{F37234BB-27B1-4DE6-8132-073E2E08BB0B}" type="sibTrans" cxnId="{C43C79CC-739F-489F-9D2B-5F4E3AFB8486}">
      <dgm:prSet/>
      <dgm:spPr/>
      <dgm:t>
        <a:bodyPr/>
        <a:lstStyle/>
        <a:p>
          <a:endParaRPr lang="en-US"/>
        </a:p>
      </dgm:t>
    </dgm:pt>
    <dgm:pt modelId="{368C6239-BA06-425D-B20E-3B1D57E0CBC8}" type="pres">
      <dgm:prSet presAssocID="{CEEC4570-4149-485B-AD01-9AE88ECAAEF1}" presName="hierChild1" presStyleCnt="0">
        <dgm:presLayoutVars>
          <dgm:chPref val="1"/>
          <dgm:dir/>
          <dgm:animOne val="branch"/>
          <dgm:animLvl val="lvl"/>
          <dgm:resizeHandles/>
        </dgm:presLayoutVars>
      </dgm:prSet>
      <dgm:spPr/>
    </dgm:pt>
    <dgm:pt modelId="{9214E7B8-1228-4038-80E8-0C4A17068AA8}" type="pres">
      <dgm:prSet presAssocID="{EBA45209-7B7E-45BA-BE9F-B359DF9282D2}" presName="hierRoot1" presStyleCnt="0"/>
      <dgm:spPr/>
    </dgm:pt>
    <dgm:pt modelId="{F7489878-6228-453B-A1CB-7CBCDB60C802}" type="pres">
      <dgm:prSet presAssocID="{EBA45209-7B7E-45BA-BE9F-B359DF9282D2}" presName="composite" presStyleCnt="0"/>
      <dgm:spPr/>
    </dgm:pt>
    <dgm:pt modelId="{75D3E2A6-CD77-43C7-94C3-56DACA1AD769}" type="pres">
      <dgm:prSet presAssocID="{EBA45209-7B7E-45BA-BE9F-B359DF9282D2}" presName="background" presStyleLbl="node0" presStyleIdx="0" presStyleCnt="2"/>
      <dgm:spPr/>
    </dgm:pt>
    <dgm:pt modelId="{B8B1C9D7-4949-474A-936C-F9C635424576}" type="pres">
      <dgm:prSet presAssocID="{EBA45209-7B7E-45BA-BE9F-B359DF9282D2}" presName="text" presStyleLbl="fgAcc0" presStyleIdx="0" presStyleCnt="2">
        <dgm:presLayoutVars>
          <dgm:chPref val="3"/>
        </dgm:presLayoutVars>
      </dgm:prSet>
      <dgm:spPr/>
    </dgm:pt>
    <dgm:pt modelId="{2CFF3973-27CA-4213-BBB4-3B64797BDD82}" type="pres">
      <dgm:prSet presAssocID="{EBA45209-7B7E-45BA-BE9F-B359DF9282D2}" presName="hierChild2" presStyleCnt="0"/>
      <dgm:spPr/>
    </dgm:pt>
    <dgm:pt modelId="{32BA5995-86BC-47E7-9EF3-D7D865D6E285}" type="pres">
      <dgm:prSet presAssocID="{60825C82-420D-4BAF-9BA5-95556F6E2008}" presName="hierRoot1" presStyleCnt="0"/>
      <dgm:spPr/>
    </dgm:pt>
    <dgm:pt modelId="{41F7DAD0-FCAA-48D8-94BD-9B586F7509D6}" type="pres">
      <dgm:prSet presAssocID="{60825C82-420D-4BAF-9BA5-95556F6E2008}" presName="composite" presStyleCnt="0"/>
      <dgm:spPr/>
    </dgm:pt>
    <dgm:pt modelId="{582D956E-0C59-40FD-BE47-52C7FF5DE1B4}" type="pres">
      <dgm:prSet presAssocID="{60825C82-420D-4BAF-9BA5-95556F6E2008}" presName="background" presStyleLbl="node0" presStyleIdx="1" presStyleCnt="2"/>
      <dgm:spPr/>
    </dgm:pt>
    <dgm:pt modelId="{71D8BB8C-1A55-42C9-A41D-E16BEF1BCD89}" type="pres">
      <dgm:prSet presAssocID="{60825C82-420D-4BAF-9BA5-95556F6E2008}" presName="text" presStyleLbl="fgAcc0" presStyleIdx="1" presStyleCnt="2">
        <dgm:presLayoutVars>
          <dgm:chPref val="3"/>
        </dgm:presLayoutVars>
      </dgm:prSet>
      <dgm:spPr/>
    </dgm:pt>
    <dgm:pt modelId="{1F505C09-6257-4C44-8B61-552BC70057E0}" type="pres">
      <dgm:prSet presAssocID="{60825C82-420D-4BAF-9BA5-95556F6E2008}" presName="hierChild2" presStyleCnt="0"/>
      <dgm:spPr/>
    </dgm:pt>
  </dgm:ptLst>
  <dgm:cxnLst>
    <dgm:cxn modelId="{3A5F3D3A-C485-47E1-A01E-3FA8BB352820}" type="presOf" srcId="{EBA45209-7B7E-45BA-BE9F-B359DF9282D2}" destId="{B8B1C9D7-4949-474A-936C-F9C635424576}" srcOrd="0" destOrd="0" presId="urn:microsoft.com/office/officeart/2005/8/layout/hierarchy1"/>
    <dgm:cxn modelId="{101CC268-7038-49F3-A2EC-D91F8D02B62D}" type="presOf" srcId="{60825C82-420D-4BAF-9BA5-95556F6E2008}" destId="{71D8BB8C-1A55-42C9-A41D-E16BEF1BCD89}" srcOrd="0" destOrd="0" presId="urn:microsoft.com/office/officeart/2005/8/layout/hierarchy1"/>
    <dgm:cxn modelId="{5269FD96-2D7D-4B8A-917C-A33F3BF3FA3C}" type="presOf" srcId="{CEEC4570-4149-485B-AD01-9AE88ECAAEF1}" destId="{368C6239-BA06-425D-B20E-3B1D57E0CBC8}" srcOrd="0" destOrd="0" presId="urn:microsoft.com/office/officeart/2005/8/layout/hierarchy1"/>
    <dgm:cxn modelId="{C43C79CC-739F-489F-9D2B-5F4E3AFB8486}" srcId="{CEEC4570-4149-485B-AD01-9AE88ECAAEF1}" destId="{60825C82-420D-4BAF-9BA5-95556F6E2008}" srcOrd="1" destOrd="0" parTransId="{A9B4220A-BE3E-4EFD-B8EC-2CCC37D06200}" sibTransId="{F37234BB-27B1-4DE6-8132-073E2E08BB0B}"/>
    <dgm:cxn modelId="{5EDF46DB-06DA-4EE1-8BF1-BB40CCE49AA6}" srcId="{CEEC4570-4149-485B-AD01-9AE88ECAAEF1}" destId="{EBA45209-7B7E-45BA-BE9F-B359DF9282D2}" srcOrd="0" destOrd="0" parTransId="{90E3E95C-8A9A-4604-A1B6-DB1A5969B8C3}" sibTransId="{97041C72-83DF-4EC2-80B7-33F9F5E1AB06}"/>
    <dgm:cxn modelId="{C2AB0134-363E-4E3E-B8B5-21F114714D6C}" type="presParOf" srcId="{368C6239-BA06-425D-B20E-3B1D57E0CBC8}" destId="{9214E7B8-1228-4038-80E8-0C4A17068AA8}" srcOrd="0" destOrd="0" presId="urn:microsoft.com/office/officeart/2005/8/layout/hierarchy1"/>
    <dgm:cxn modelId="{60BC81C3-EEB1-425A-97BF-6B90A7D83089}" type="presParOf" srcId="{9214E7B8-1228-4038-80E8-0C4A17068AA8}" destId="{F7489878-6228-453B-A1CB-7CBCDB60C802}" srcOrd="0" destOrd="0" presId="urn:microsoft.com/office/officeart/2005/8/layout/hierarchy1"/>
    <dgm:cxn modelId="{D38FCCE3-F01F-435E-B9DA-803FB6DE70FA}" type="presParOf" srcId="{F7489878-6228-453B-A1CB-7CBCDB60C802}" destId="{75D3E2A6-CD77-43C7-94C3-56DACA1AD769}" srcOrd="0" destOrd="0" presId="urn:microsoft.com/office/officeart/2005/8/layout/hierarchy1"/>
    <dgm:cxn modelId="{8AA97F02-859F-40D6-B1BC-2618E09162C3}" type="presParOf" srcId="{F7489878-6228-453B-A1CB-7CBCDB60C802}" destId="{B8B1C9D7-4949-474A-936C-F9C635424576}" srcOrd="1" destOrd="0" presId="urn:microsoft.com/office/officeart/2005/8/layout/hierarchy1"/>
    <dgm:cxn modelId="{2F889A89-F857-44DD-A798-206C56883B6D}" type="presParOf" srcId="{9214E7B8-1228-4038-80E8-0C4A17068AA8}" destId="{2CFF3973-27CA-4213-BBB4-3B64797BDD82}" srcOrd="1" destOrd="0" presId="urn:microsoft.com/office/officeart/2005/8/layout/hierarchy1"/>
    <dgm:cxn modelId="{8470944E-9391-4DA7-A0B3-1354D29BAA1E}" type="presParOf" srcId="{368C6239-BA06-425D-B20E-3B1D57E0CBC8}" destId="{32BA5995-86BC-47E7-9EF3-D7D865D6E285}" srcOrd="1" destOrd="0" presId="urn:microsoft.com/office/officeart/2005/8/layout/hierarchy1"/>
    <dgm:cxn modelId="{AACBE419-A8AA-4430-A415-64C74CA45155}" type="presParOf" srcId="{32BA5995-86BC-47E7-9EF3-D7D865D6E285}" destId="{41F7DAD0-FCAA-48D8-94BD-9B586F7509D6}" srcOrd="0" destOrd="0" presId="urn:microsoft.com/office/officeart/2005/8/layout/hierarchy1"/>
    <dgm:cxn modelId="{93E85873-BF53-4A7D-B794-718FAC4A3358}" type="presParOf" srcId="{41F7DAD0-FCAA-48D8-94BD-9B586F7509D6}" destId="{582D956E-0C59-40FD-BE47-52C7FF5DE1B4}" srcOrd="0" destOrd="0" presId="urn:microsoft.com/office/officeart/2005/8/layout/hierarchy1"/>
    <dgm:cxn modelId="{1C332C0D-1393-4386-84D0-2ECF14EF650C}" type="presParOf" srcId="{41F7DAD0-FCAA-48D8-94BD-9B586F7509D6}" destId="{71D8BB8C-1A55-42C9-A41D-E16BEF1BCD89}" srcOrd="1" destOrd="0" presId="urn:microsoft.com/office/officeart/2005/8/layout/hierarchy1"/>
    <dgm:cxn modelId="{757245B8-F24E-4547-9673-3A8E6B8DD397}" type="presParOf" srcId="{32BA5995-86BC-47E7-9EF3-D7D865D6E285}" destId="{1F505C09-6257-4C44-8B61-552BC70057E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4843533-69C6-D34B-AEA1-FC977A0E3AE1}" type="doc">
      <dgm:prSet loTypeId="urn:microsoft.com/office/officeart/2005/8/layout/list1" loCatId="" qsTypeId="urn:microsoft.com/office/officeart/2005/8/quickstyle/3D3" qsCatId="3D" csTypeId="urn:microsoft.com/office/officeart/2005/8/colors/accent1_2" csCatId="accent1" phldr="1"/>
      <dgm:spPr/>
      <dgm:t>
        <a:bodyPr/>
        <a:lstStyle/>
        <a:p>
          <a:endParaRPr lang="en-US"/>
        </a:p>
      </dgm:t>
    </dgm:pt>
    <dgm:pt modelId="{6845413E-6D6B-694D-8F21-660F01910A43}">
      <dgm:prSet phldrT="[Text]" custT="1"/>
      <dgm:spPr/>
      <dgm:t>
        <a:bodyPr/>
        <a:lstStyle/>
        <a:p>
          <a:r>
            <a:rPr lang="en-US" sz="2000"/>
            <a:t>Open coding: main categories</a:t>
          </a:r>
          <a:endParaRPr lang="en-US" sz="2000" dirty="0"/>
        </a:p>
      </dgm:t>
    </dgm:pt>
    <dgm:pt modelId="{F2E093DD-D036-9042-9537-AD5EDFA0918C}" type="parTrans" cxnId="{2EE720CA-CF2B-0443-B76E-D562EC0E94F0}">
      <dgm:prSet/>
      <dgm:spPr/>
      <dgm:t>
        <a:bodyPr/>
        <a:lstStyle/>
        <a:p>
          <a:endParaRPr lang="en-US"/>
        </a:p>
      </dgm:t>
    </dgm:pt>
    <dgm:pt modelId="{6804E96E-FBF0-6341-B771-A6F1A8A4E215}" type="sibTrans" cxnId="{2EE720CA-CF2B-0443-B76E-D562EC0E94F0}">
      <dgm:prSet/>
      <dgm:spPr/>
      <dgm:t>
        <a:bodyPr/>
        <a:lstStyle/>
        <a:p>
          <a:endParaRPr lang="en-US"/>
        </a:p>
      </dgm:t>
    </dgm:pt>
    <dgm:pt modelId="{57AF6663-1977-B74E-9B02-0FA035729078}">
      <dgm:prSet phldrT="[Text]" custT="1"/>
      <dgm:spPr/>
      <dgm:t>
        <a:bodyPr/>
        <a:lstStyle/>
        <a:p>
          <a:r>
            <a:rPr lang="en-US" sz="2000" dirty="0"/>
            <a:t>Axial coding: Identify ‘core’ phenomenon from open coding</a:t>
          </a:r>
        </a:p>
      </dgm:t>
    </dgm:pt>
    <dgm:pt modelId="{C2F3D34E-DE6F-3A4E-9663-B7AA42450038}" type="parTrans" cxnId="{F99BB065-6BB6-AA41-92E2-452662AECC30}">
      <dgm:prSet/>
      <dgm:spPr/>
      <dgm:t>
        <a:bodyPr/>
        <a:lstStyle/>
        <a:p>
          <a:endParaRPr lang="en-US"/>
        </a:p>
      </dgm:t>
    </dgm:pt>
    <dgm:pt modelId="{C6A94F13-5E16-A74E-8754-D25972D9A035}" type="sibTrans" cxnId="{F99BB065-6BB6-AA41-92E2-452662AECC30}">
      <dgm:prSet/>
      <dgm:spPr/>
      <dgm:t>
        <a:bodyPr/>
        <a:lstStyle/>
        <a:p>
          <a:endParaRPr lang="en-US"/>
        </a:p>
      </dgm:t>
    </dgm:pt>
    <dgm:pt modelId="{AF1A8527-94BD-4C4B-BFAB-B99D7ADEB36F}">
      <dgm:prSet phldrT="[Text]" custT="1"/>
      <dgm:spPr/>
      <dgm:t>
        <a:bodyPr/>
        <a:lstStyle/>
        <a:p>
          <a:r>
            <a:rPr lang="en-US" sz="2000" dirty="0"/>
            <a:t>Causal conditions: factors causing core phenomenon</a:t>
          </a:r>
        </a:p>
      </dgm:t>
    </dgm:pt>
    <dgm:pt modelId="{8B464E08-3362-264C-8C25-082A645C3C8A}" type="parTrans" cxnId="{4ACDA849-7573-7847-9193-A6ED6ADA7116}">
      <dgm:prSet/>
      <dgm:spPr/>
      <dgm:t>
        <a:bodyPr/>
        <a:lstStyle/>
        <a:p>
          <a:endParaRPr lang="en-US"/>
        </a:p>
      </dgm:t>
    </dgm:pt>
    <dgm:pt modelId="{EB982A0F-F12D-114D-AC34-03B083C36B70}" type="sibTrans" cxnId="{4ACDA849-7573-7847-9193-A6ED6ADA7116}">
      <dgm:prSet/>
      <dgm:spPr/>
      <dgm:t>
        <a:bodyPr/>
        <a:lstStyle/>
        <a:p>
          <a:endParaRPr lang="en-US"/>
        </a:p>
      </dgm:t>
    </dgm:pt>
    <dgm:pt modelId="{9D11E1FB-A534-834F-A045-3C39D4FA76FC}">
      <dgm:prSet phldrT="[Text]" custT="1"/>
      <dgm:spPr/>
      <dgm:t>
        <a:bodyPr/>
        <a:lstStyle/>
        <a:p>
          <a:r>
            <a:rPr lang="en-US" sz="2000"/>
            <a:t>Strategies: actions in response to core phenomenon</a:t>
          </a:r>
          <a:endParaRPr lang="en-US" sz="2000" dirty="0"/>
        </a:p>
      </dgm:t>
    </dgm:pt>
    <dgm:pt modelId="{926FCADF-9053-184B-89C5-29A74A905D57}" type="parTrans" cxnId="{E1BE0BCA-527C-4B41-BEC5-FDE01B5650DF}">
      <dgm:prSet/>
      <dgm:spPr/>
      <dgm:t>
        <a:bodyPr/>
        <a:lstStyle/>
        <a:p>
          <a:endParaRPr lang="en-US"/>
        </a:p>
      </dgm:t>
    </dgm:pt>
    <dgm:pt modelId="{6DF13D7F-7C32-B340-BE4E-6E3B5A9B967B}" type="sibTrans" cxnId="{E1BE0BCA-527C-4B41-BEC5-FDE01B5650DF}">
      <dgm:prSet/>
      <dgm:spPr/>
      <dgm:t>
        <a:bodyPr/>
        <a:lstStyle/>
        <a:p>
          <a:endParaRPr lang="en-US"/>
        </a:p>
      </dgm:t>
    </dgm:pt>
    <dgm:pt modelId="{B3C98F12-84C1-F24C-AEAF-08E036F10D3F}">
      <dgm:prSet phldrT="[Text]" custT="1"/>
      <dgm:spPr/>
      <dgm:t>
        <a:bodyPr/>
        <a:lstStyle/>
        <a:p>
          <a:r>
            <a:rPr lang="en-US" sz="2000"/>
            <a:t>Intervening conditions: broad situational factors</a:t>
          </a:r>
          <a:endParaRPr lang="en-US" sz="2000" dirty="0"/>
        </a:p>
      </dgm:t>
    </dgm:pt>
    <dgm:pt modelId="{351CF141-E3F8-6541-B157-2A0084D556FA}" type="parTrans" cxnId="{79EC9E52-F20F-204C-B9E9-D45C15AA8033}">
      <dgm:prSet/>
      <dgm:spPr/>
      <dgm:t>
        <a:bodyPr/>
        <a:lstStyle/>
        <a:p>
          <a:endParaRPr lang="en-US"/>
        </a:p>
      </dgm:t>
    </dgm:pt>
    <dgm:pt modelId="{DAEFE8A8-8AA2-0346-9EF2-042C500526B1}" type="sibTrans" cxnId="{79EC9E52-F20F-204C-B9E9-D45C15AA8033}">
      <dgm:prSet/>
      <dgm:spPr/>
      <dgm:t>
        <a:bodyPr/>
        <a:lstStyle/>
        <a:p>
          <a:endParaRPr lang="en-US"/>
        </a:p>
      </dgm:t>
    </dgm:pt>
    <dgm:pt modelId="{F51F4C2A-7FB2-1645-9A94-F3C28372E2D0}">
      <dgm:prSet phldrT="[Text]" custT="1"/>
      <dgm:spPr/>
      <dgm:t>
        <a:bodyPr/>
        <a:lstStyle/>
        <a:p>
          <a:r>
            <a:rPr lang="en-US" sz="2000"/>
            <a:t>Consequences: outcomes of strategies</a:t>
          </a:r>
          <a:endParaRPr lang="en-US" sz="2000" dirty="0"/>
        </a:p>
      </dgm:t>
    </dgm:pt>
    <dgm:pt modelId="{A6219491-9FAE-B14B-A89C-AD0F18BCBC6D}" type="parTrans" cxnId="{83C24797-9F09-FF4D-B3C9-AD953CFAC926}">
      <dgm:prSet/>
      <dgm:spPr/>
      <dgm:t>
        <a:bodyPr/>
        <a:lstStyle/>
        <a:p>
          <a:endParaRPr lang="en-US"/>
        </a:p>
      </dgm:t>
    </dgm:pt>
    <dgm:pt modelId="{58D6A8C1-F65D-FB4A-9217-264F67C68D05}" type="sibTrans" cxnId="{83C24797-9F09-FF4D-B3C9-AD953CFAC926}">
      <dgm:prSet/>
      <dgm:spPr/>
      <dgm:t>
        <a:bodyPr/>
        <a:lstStyle/>
        <a:p>
          <a:endParaRPr lang="en-US"/>
        </a:p>
      </dgm:t>
    </dgm:pt>
    <dgm:pt modelId="{DFF2A888-2CBF-3F4E-9F4F-CBDB6B28DB35}">
      <dgm:prSet phldrT="[Text]" custT="1"/>
      <dgm:spPr/>
      <dgm:t>
        <a:bodyPr/>
        <a:lstStyle/>
        <a:p>
          <a:r>
            <a:rPr lang="en-US" sz="2000"/>
            <a:t>Axial coding: visually model core &amp; surrounding categories</a:t>
          </a:r>
          <a:endParaRPr lang="en-US" sz="2000" dirty="0"/>
        </a:p>
      </dgm:t>
    </dgm:pt>
    <dgm:pt modelId="{9F8127B3-A35C-3046-8173-170DDCBCC582}" type="parTrans" cxnId="{55C0DC7A-8DA4-5443-853D-1C71B77BB3FD}">
      <dgm:prSet/>
      <dgm:spPr/>
      <dgm:t>
        <a:bodyPr/>
        <a:lstStyle/>
        <a:p>
          <a:endParaRPr lang="en-US"/>
        </a:p>
      </dgm:t>
    </dgm:pt>
    <dgm:pt modelId="{DF005877-BFFC-BD46-9F37-BB74D3B78FB0}" type="sibTrans" cxnId="{55C0DC7A-8DA4-5443-853D-1C71B77BB3FD}">
      <dgm:prSet/>
      <dgm:spPr/>
      <dgm:t>
        <a:bodyPr/>
        <a:lstStyle/>
        <a:p>
          <a:endParaRPr lang="en-US"/>
        </a:p>
      </dgm:t>
    </dgm:pt>
    <dgm:pt modelId="{39374C2B-A679-3740-9F7F-5F4AAEC63FFD}">
      <dgm:prSet phldrT="[Text]" custT="1"/>
      <dgm:spPr/>
      <dgm:t>
        <a:bodyPr/>
        <a:lstStyle/>
        <a:p>
          <a:r>
            <a:rPr lang="en-US" sz="2000"/>
            <a:t>Selective coding: develop propositions or hypotheses</a:t>
          </a:r>
          <a:endParaRPr lang="en-US" sz="2000" dirty="0"/>
        </a:p>
      </dgm:t>
    </dgm:pt>
    <dgm:pt modelId="{D7F293DC-2C8C-2D40-970D-C4DA36A2BD33}" type="parTrans" cxnId="{F3D65BA2-1DEA-D448-81F4-8E2E33377809}">
      <dgm:prSet/>
      <dgm:spPr/>
      <dgm:t>
        <a:bodyPr/>
        <a:lstStyle/>
        <a:p>
          <a:endParaRPr lang="en-US"/>
        </a:p>
      </dgm:t>
    </dgm:pt>
    <dgm:pt modelId="{6D7BC8AF-BA4B-FC4E-BD68-D7E4D18A54D7}" type="sibTrans" cxnId="{F3D65BA2-1DEA-D448-81F4-8E2E33377809}">
      <dgm:prSet/>
      <dgm:spPr/>
      <dgm:t>
        <a:bodyPr/>
        <a:lstStyle/>
        <a:p>
          <a:endParaRPr lang="en-US"/>
        </a:p>
      </dgm:t>
    </dgm:pt>
    <dgm:pt modelId="{BF38552C-BA55-AA44-B0B3-E824D60B993A}" type="pres">
      <dgm:prSet presAssocID="{54843533-69C6-D34B-AEA1-FC977A0E3AE1}" presName="linear" presStyleCnt="0">
        <dgm:presLayoutVars>
          <dgm:dir/>
          <dgm:animLvl val="lvl"/>
          <dgm:resizeHandles val="exact"/>
        </dgm:presLayoutVars>
      </dgm:prSet>
      <dgm:spPr/>
    </dgm:pt>
    <dgm:pt modelId="{E9B12063-E038-0649-AF17-3A93C8F2F134}" type="pres">
      <dgm:prSet presAssocID="{6845413E-6D6B-694D-8F21-660F01910A43}" presName="parentLin" presStyleCnt="0"/>
      <dgm:spPr/>
    </dgm:pt>
    <dgm:pt modelId="{EE85587B-6D5F-CA47-AAFD-A61B55C07681}" type="pres">
      <dgm:prSet presAssocID="{6845413E-6D6B-694D-8F21-660F01910A43}" presName="parentLeftMargin" presStyleLbl="node1" presStyleIdx="0" presStyleCnt="8"/>
      <dgm:spPr/>
    </dgm:pt>
    <dgm:pt modelId="{D324D56B-CF35-3D45-8B56-99AFD1698A71}" type="pres">
      <dgm:prSet presAssocID="{6845413E-6D6B-694D-8F21-660F01910A43}" presName="parentText" presStyleLbl="node1" presStyleIdx="0" presStyleCnt="8" custScaleX="131206">
        <dgm:presLayoutVars>
          <dgm:chMax val="0"/>
          <dgm:bulletEnabled val="1"/>
        </dgm:presLayoutVars>
      </dgm:prSet>
      <dgm:spPr/>
    </dgm:pt>
    <dgm:pt modelId="{2B5969E1-1394-8944-B25B-60B8ED5622CD}" type="pres">
      <dgm:prSet presAssocID="{6845413E-6D6B-694D-8F21-660F01910A43}" presName="negativeSpace" presStyleCnt="0"/>
      <dgm:spPr/>
    </dgm:pt>
    <dgm:pt modelId="{DA33C4CB-41A6-1D4B-ABE5-488233103BE5}" type="pres">
      <dgm:prSet presAssocID="{6845413E-6D6B-694D-8F21-660F01910A43}" presName="childText" presStyleLbl="conFgAcc1" presStyleIdx="0" presStyleCnt="8">
        <dgm:presLayoutVars>
          <dgm:bulletEnabled val="1"/>
        </dgm:presLayoutVars>
      </dgm:prSet>
      <dgm:spPr/>
    </dgm:pt>
    <dgm:pt modelId="{B88497F7-13DB-C64E-913A-6A6B607E7FF2}" type="pres">
      <dgm:prSet presAssocID="{6804E96E-FBF0-6341-B771-A6F1A8A4E215}" presName="spaceBetweenRectangles" presStyleCnt="0"/>
      <dgm:spPr/>
    </dgm:pt>
    <dgm:pt modelId="{56FF9E78-5A32-A642-8D5C-1881E35397FE}" type="pres">
      <dgm:prSet presAssocID="{57AF6663-1977-B74E-9B02-0FA035729078}" presName="parentLin" presStyleCnt="0"/>
      <dgm:spPr/>
    </dgm:pt>
    <dgm:pt modelId="{C1A18CAF-9E08-8842-994C-6D268597101E}" type="pres">
      <dgm:prSet presAssocID="{57AF6663-1977-B74E-9B02-0FA035729078}" presName="parentLeftMargin" presStyleLbl="node1" presStyleIdx="0" presStyleCnt="8"/>
      <dgm:spPr/>
    </dgm:pt>
    <dgm:pt modelId="{9F6881C8-F456-924F-B714-C8A8EE818E40}" type="pres">
      <dgm:prSet presAssocID="{57AF6663-1977-B74E-9B02-0FA035729078}" presName="parentText" presStyleLbl="node1" presStyleIdx="1" presStyleCnt="8" custScaleX="131206">
        <dgm:presLayoutVars>
          <dgm:chMax val="0"/>
          <dgm:bulletEnabled val="1"/>
        </dgm:presLayoutVars>
      </dgm:prSet>
      <dgm:spPr/>
    </dgm:pt>
    <dgm:pt modelId="{519BF186-DB3B-D64A-ACB2-FF11E9DA84BB}" type="pres">
      <dgm:prSet presAssocID="{57AF6663-1977-B74E-9B02-0FA035729078}" presName="negativeSpace" presStyleCnt="0"/>
      <dgm:spPr/>
    </dgm:pt>
    <dgm:pt modelId="{8BA6DFEC-7E8D-BC46-A020-3C74A1A57123}" type="pres">
      <dgm:prSet presAssocID="{57AF6663-1977-B74E-9B02-0FA035729078}" presName="childText" presStyleLbl="conFgAcc1" presStyleIdx="1" presStyleCnt="8">
        <dgm:presLayoutVars>
          <dgm:bulletEnabled val="1"/>
        </dgm:presLayoutVars>
      </dgm:prSet>
      <dgm:spPr/>
    </dgm:pt>
    <dgm:pt modelId="{DA5DDD17-5D5B-594E-A9FF-9B0A1E1DDD08}" type="pres">
      <dgm:prSet presAssocID="{C6A94F13-5E16-A74E-8754-D25972D9A035}" presName="spaceBetweenRectangles" presStyleCnt="0"/>
      <dgm:spPr/>
    </dgm:pt>
    <dgm:pt modelId="{4FE66CEB-1B59-674C-964B-49CF91437F23}" type="pres">
      <dgm:prSet presAssocID="{AF1A8527-94BD-4C4B-BFAB-B99D7ADEB36F}" presName="parentLin" presStyleCnt="0"/>
      <dgm:spPr/>
    </dgm:pt>
    <dgm:pt modelId="{CC26E4DA-3A9C-CC43-9046-84FD07073E9C}" type="pres">
      <dgm:prSet presAssocID="{AF1A8527-94BD-4C4B-BFAB-B99D7ADEB36F}" presName="parentLeftMargin" presStyleLbl="node1" presStyleIdx="1" presStyleCnt="8"/>
      <dgm:spPr/>
    </dgm:pt>
    <dgm:pt modelId="{7A407A4B-31C5-7C49-A371-BAD5A4742C88}" type="pres">
      <dgm:prSet presAssocID="{AF1A8527-94BD-4C4B-BFAB-B99D7ADEB36F}" presName="parentText" presStyleLbl="node1" presStyleIdx="2" presStyleCnt="8" custScaleX="131206">
        <dgm:presLayoutVars>
          <dgm:chMax val="0"/>
          <dgm:bulletEnabled val="1"/>
        </dgm:presLayoutVars>
      </dgm:prSet>
      <dgm:spPr/>
    </dgm:pt>
    <dgm:pt modelId="{1D7A05A1-3459-2D4F-B624-04AF9584EDDF}" type="pres">
      <dgm:prSet presAssocID="{AF1A8527-94BD-4C4B-BFAB-B99D7ADEB36F}" presName="negativeSpace" presStyleCnt="0"/>
      <dgm:spPr/>
    </dgm:pt>
    <dgm:pt modelId="{BC1AAAE4-8E52-D149-9FD5-4E0C06CD8D4B}" type="pres">
      <dgm:prSet presAssocID="{AF1A8527-94BD-4C4B-BFAB-B99D7ADEB36F}" presName="childText" presStyleLbl="conFgAcc1" presStyleIdx="2" presStyleCnt="8">
        <dgm:presLayoutVars>
          <dgm:bulletEnabled val="1"/>
        </dgm:presLayoutVars>
      </dgm:prSet>
      <dgm:spPr/>
    </dgm:pt>
    <dgm:pt modelId="{D66DA900-9EEC-384E-BD19-AAA9F66A7A5D}" type="pres">
      <dgm:prSet presAssocID="{EB982A0F-F12D-114D-AC34-03B083C36B70}" presName="spaceBetweenRectangles" presStyleCnt="0"/>
      <dgm:spPr/>
    </dgm:pt>
    <dgm:pt modelId="{A42F53C7-FC91-A841-90F7-945C80E7D6C2}" type="pres">
      <dgm:prSet presAssocID="{9D11E1FB-A534-834F-A045-3C39D4FA76FC}" presName="parentLin" presStyleCnt="0"/>
      <dgm:spPr/>
    </dgm:pt>
    <dgm:pt modelId="{8C29D5B5-D992-C940-B695-18452F6F6A53}" type="pres">
      <dgm:prSet presAssocID="{9D11E1FB-A534-834F-A045-3C39D4FA76FC}" presName="parentLeftMargin" presStyleLbl="node1" presStyleIdx="2" presStyleCnt="8"/>
      <dgm:spPr/>
    </dgm:pt>
    <dgm:pt modelId="{F9B31B0E-684F-944A-9BCC-6E1F179032C4}" type="pres">
      <dgm:prSet presAssocID="{9D11E1FB-A534-834F-A045-3C39D4FA76FC}" presName="parentText" presStyleLbl="node1" presStyleIdx="3" presStyleCnt="8" custScaleX="131206">
        <dgm:presLayoutVars>
          <dgm:chMax val="0"/>
          <dgm:bulletEnabled val="1"/>
        </dgm:presLayoutVars>
      </dgm:prSet>
      <dgm:spPr/>
    </dgm:pt>
    <dgm:pt modelId="{7B803E04-2212-884A-8811-1B1407E2FC93}" type="pres">
      <dgm:prSet presAssocID="{9D11E1FB-A534-834F-A045-3C39D4FA76FC}" presName="negativeSpace" presStyleCnt="0"/>
      <dgm:spPr/>
    </dgm:pt>
    <dgm:pt modelId="{2FD0FC98-25D4-584C-AA06-87570CAC8E23}" type="pres">
      <dgm:prSet presAssocID="{9D11E1FB-A534-834F-A045-3C39D4FA76FC}" presName="childText" presStyleLbl="conFgAcc1" presStyleIdx="3" presStyleCnt="8">
        <dgm:presLayoutVars>
          <dgm:bulletEnabled val="1"/>
        </dgm:presLayoutVars>
      </dgm:prSet>
      <dgm:spPr/>
    </dgm:pt>
    <dgm:pt modelId="{3C802779-DBA8-BA48-8361-F257F4BCD61A}" type="pres">
      <dgm:prSet presAssocID="{6DF13D7F-7C32-B340-BE4E-6E3B5A9B967B}" presName="spaceBetweenRectangles" presStyleCnt="0"/>
      <dgm:spPr/>
    </dgm:pt>
    <dgm:pt modelId="{E3EA33D8-6D8E-B643-A1F1-3EC794C06DF0}" type="pres">
      <dgm:prSet presAssocID="{B3C98F12-84C1-F24C-AEAF-08E036F10D3F}" presName="parentLin" presStyleCnt="0"/>
      <dgm:spPr/>
    </dgm:pt>
    <dgm:pt modelId="{EA6FC6F6-18E0-AD4D-B858-F4E038026EA0}" type="pres">
      <dgm:prSet presAssocID="{B3C98F12-84C1-F24C-AEAF-08E036F10D3F}" presName="parentLeftMargin" presStyleLbl="node1" presStyleIdx="3" presStyleCnt="8"/>
      <dgm:spPr/>
    </dgm:pt>
    <dgm:pt modelId="{BAB9D2AE-703E-B94F-A098-EB92C3836AED}" type="pres">
      <dgm:prSet presAssocID="{B3C98F12-84C1-F24C-AEAF-08E036F10D3F}" presName="parentText" presStyleLbl="node1" presStyleIdx="4" presStyleCnt="8" custScaleX="131206">
        <dgm:presLayoutVars>
          <dgm:chMax val="0"/>
          <dgm:bulletEnabled val="1"/>
        </dgm:presLayoutVars>
      </dgm:prSet>
      <dgm:spPr/>
    </dgm:pt>
    <dgm:pt modelId="{B88E741B-D68F-3F47-B200-085D096BCE23}" type="pres">
      <dgm:prSet presAssocID="{B3C98F12-84C1-F24C-AEAF-08E036F10D3F}" presName="negativeSpace" presStyleCnt="0"/>
      <dgm:spPr/>
    </dgm:pt>
    <dgm:pt modelId="{9D998AE6-0EDA-4A44-9295-D9CED760A16A}" type="pres">
      <dgm:prSet presAssocID="{B3C98F12-84C1-F24C-AEAF-08E036F10D3F}" presName="childText" presStyleLbl="conFgAcc1" presStyleIdx="4" presStyleCnt="8">
        <dgm:presLayoutVars>
          <dgm:bulletEnabled val="1"/>
        </dgm:presLayoutVars>
      </dgm:prSet>
      <dgm:spPr/>
    </dgm:pt>
    <dgm:pt modelId="{5F18F14B-5E8E-C64E-8C8D-698932A54CA2}" type="pres">
      <dgm:prSet presAssocID="{DAEFE8A8-8AA2-0346-9EF2-042C500526B1}" presName="spaceBetweenRectangles" presStyleCnt="0"/>
      <dgm:spPr/>
    </dgm:pt>
    <dgm:pt modelId="{5FF48DD1-01D8-B54A-A89F-669D5B0ADA0A}" type="pres">
      <dgm:prSet presAssocID="{F51F4C2A-7FB2-1645-9A94-F3C28372E2D0}" presName="parentLin" presStyleCnt="0"/>
      <dgm:spPr/>
    </dgm:pt>
    <dgm:pt modelId="{2F2C4ECC-90E5-DE43-A36C-F957B68C93E9}" type="pres">
      <dgm:prSet presAssocID="{F51F4C2A-7FB2-1645-9A94-F3C28372E2D0}" presName="parentLeftMargin" presStyleLbl="node1" presStyleIdx="4" presStyleCnt="8"/>
      <dgm:spPr/>
    </dgm:pt>
    <dgm:pt modelId="{6B567774-53B6-D54A-9671-E894A3EDF02B}" type="pres">
      <dgm:prSet presAssocID="{F51F4C2A-7FB2-1645-9A94-F3C28372E2D0}" presName="parentText" presStyleLbl="node1" presStyleIdx="5" presStyleCnt="8" custScaleX="131206">
        <dgm:presLayoutVars>
          <dgm:chMax val="0"/>
          <dgm:bulletEnabled val="1"/>
        </dgm:presLayoutVars>
      </dgm:prSet>
      <dgm:spPr/>
    </dgm:pt>
    <dgm:pt modelId="{A012FCCC-1242-C444-96FD-46C3735B53C0}" type="pres">
      <dgm:prSet presAssocID="{F51F4C2A-7FB2-1645-9A94-F3C28372E2D0}" presName="negativeSpace" presStyleCnt="0"/>
      <dgm:spPr/>
    </dgm:pt>
    <dgm:pt modelId="{FF968524-5F69-154E-A1DD-6029D9175C75}" type="pres">
      <dgm:prSet presAssocID="{F51F4C2A-7FB2-1645-9A94-F3C28372E2D0}" presName="childText" presStyleLbl="conFgAcc1" presStyleIdx="5" presStyleCnt="8">
        <dgm:presLayoutVars>
          <dgm:bulletEnabled val="1"/>
        </dgm:presLayoutVars>
      </dgm:prSet>
      <dgm:spPr/>
    </dgm:pt>
    <dgm:pt modelId="{4B7B164A-116B-AD4F-B4CE-00313EA3377D}" type="pres">
      <dgm:prSet presAssocID="{58D6A8C1-F65D-FB4A-9217-264F67C68D05}" presName="spaceBetweenRectangles" presStyleCnt="0"/>
      <dgm:spPr/>
    </dgm:pt>
    <dgm:pt modelId="{E128D108-3821-B542-A3E6-92C9A731130C}" type="pres">
      <dgm:prSet presAssocID="{DFF2A888-2CBF-3F4E-9F4F-CBDB6B28DB35}" presName="parentLin" presStyleCnt="0"/>
      <dgm:spPr/>
    </dgm:pt>
    <dgm:pt modelId="{BCD858CB-FE39-3149-A215-CED421BB458B}" type="pres">
      <dgm:prSet presAssocID="{DFF2A888-2CBF-3F4E-9F4F-CBDB6B28DB35}" presName="parentLeftMargin" presStyleLbl="node1" presStyleIdx="5" presStyleCnt="8"/>
      <dgm:spPr/>
    </dgm:pt>
    <dgm:pt modelId="{4CB20CB4-DD7A-434F-B25F-E075DED12564}" type="pres">
      <dgm:prSet presAssocID="{DFF2A888-2CBF-3F4E-9F4F-CBDB6B28DB35}" presName="parentText" presStyleLbl="node1" presStyleIdx="6" presStyleCnt="8" custScaleX="131206">
        <dgm:presLayoutVars>
          <dgm:chMax val="0"/>
          <dgm:bulletEnabled val="1"/>
        </dgm:presLayoutVars>
      </dgm:prSet>
      <dgm:spPr/>
    </dgm:pt>
    <dgm:pt modelId="{6398CFD6-E9CE-4548-8A9D-7076DE90C264}" type="pres">
      <dgm:prSet presAssocID="{DFF2A888-2CBF-3F4E-9F4F-CBDB6B28DB35}" presName="negativeSpace" presStyleCnt="0"/>
      <dgm:spPr/>
    </dgm:pt>
    <dgm:pt modelId="{530CF08D-7B7F-FE4D-B76D-BCE1646C4803}" type="pres">
      <dgm:prSet presAssocID="{DFF2A888-2CBF-3F4E-9F4F-CBDB6B28DB35}" presName="childText" presStyleLbl="conFgAcc1" presStyleIdx="6" presStyleCnt="8">
        <dgm:presLayoutVars>
          <dgm:bulletEnabled val="1"/>
        </dgm:presLayoutVars>
      </dgm:prSet>
      <dgm:spPr/>
    </dgm:pt>
    <dgm:pt modelId="{29123A5E-3BE2-D640-98FE-A2A994318493}" type="pres">
      <dgm:prSet presAssocID="{DF005877-BFFC-BD46-9F37-BB74D3B78FB0}" presName="spaceBetweenRectangles" presStyleCnt="0"/>
      <dgm:spPr/>
    </dgm:pt>
    <dgm:pt modelId="{574721C1-1409-8749-8F33-9F95D20E2C6A}" type="pres">
      <dgm:prSet presAssocID="{39374C2B-A679-3740-9F7F-5F4AAEC63FFD}" presName="parentLin" presStyleCnt="0"/>
      <dgm:spPr/>
    </dgm:pt>
    <dgm:pt modelId="{7FBA0938-2A40-C543-850C-C1529AFDE265}" type="pres">
      <dgm:prSet presAssocID="{39374C2B-A679-3740-9F7F-5F4AAEC63FFD}" presName="parentLeftMargin" presStyleLbl="node1" presStyleIdx="6" presStyleCnt="8"/>
      <dgm:spPr/>
    </dgm:pt>
    <dgm:pt modelId="{B4A909E3-BFE1-B545-8D89-ADC232FB640F}" type="pres">
      <dgm:prSet presAssocID="{39374C2B-A679-3740-9F7F-5F4AAEC63FFD}" presName="parentText" presStyleLbl="node1" presStyleIdx="7" presStyleCnt="8" custScaleX="131206">
        <dgm:presLayoutVars>
          <dgm:chMax val="0"/>
          <dgm:bulletEnabled val="1"/>
        </dgm:presLayoutVars>
      </dgm:prSet>
      <dgm:spPr/>
    </dgm:pt>
    <dgm:pt modelId="{CBC5909E-2A3B-C34F-BDEB-AB30031BEC37}" type="pres">
      <dgm:prSet presAssocID="{39374C2B-A679-3740-9F7F-5F4AAEC63FFD}" presName="negativeSpace" presStyleCnt="0"/>
      <dgm:spPr/>
    </dgm:pt>
    <dgm:pt modelId="{AFC75C80-3D3F-2444-9C19-5228F86A842E}" type="pres">
      <dgm:prSet presAssocID="{39374C2B-A679-3740-9F7F-5F4AAEC63FFD}" presName="childText" presStyleLbl="conFgAcc1" presStyleIdx="7" presStyleCnt="8">
        <dgm:presLayoutVars>
          <dgm:bulletEnabled val="1"/>
        </dgm:presLayoutVars>
      </dgm:prSet>
      <dgm:spPr/>
    </dgm:pt>
  </dgm:ptLst>
  <dgm:cxnLst>
    <dgm:cxn modelId="{065C7910-338B-FF4A-AC79-03C4E32E1ACC}" type="presOf" srcId="{B3C98F12-84C1-F24C-AEAF-08E036F10D3F}" destId="{BAB9D2AE-703E-B94F-A098-EB92C3836AED}" srcOrd="1" destOrd="0" presId="urn:microsoft.com/office/officeart/2005/8/layout/list1"/>
    <dgm:cxn modelId="{96A9C918-8BDC-1941-B84B-66829A69532B}" type="presOf" srcId="{54843533-69C6-D34B-AEA1-FC977A0E3AE1}" destId="{BF38552C-BA55-AA44-B0B3-E824D60B993A}" srcOrd="0" destOrd="0" presId="urn:microsoft.com/office/officeart/2005/8/layout/list1"/>
    <dgm:cxn modelId="{4E32F31E-9497-254A-8E12-3E56237EA16E}" type="presOf" srcId="{F51F4C2A-7FB2-1645-9A94-F3C28372E2D0}" destId="{2F2C4ECC-90E5-DE43-A36C-F957B68C93E9}" srcOrd="0" destOrd="0" presId="urn:microsoft.com/office/officeart/2005/8/layout/list1"/>
    <dgm:cxn modelId="{60ADA632-A0BB-4A4D-8F8D-7BAF83EE31F1}" type="presOf" srcId="{DFF2A888-2CBF-3F4E-9F4F-CBDB6B28DB35}" destId="{4CB20CB4-DD7A-434F-B25F-E075DED12564}" srcOrd="1" destOrd="0" presId="urn:microsoft.com/office/officeart/2005/8/layout/list1"/>
    <dgm:cxn modelId="{2AA5DF39-44B4-8745-A416-3A4335AEA739}" type="presOf" srcId="{39374C2B-A679-3740-9F7F-5F4AAEC63FFD}" destId="{7FBA0938-2A40-C543-850C-C1529AFDE265}" srcOrd="0" destOrd="0" presId="urn:microsoft.com/office/officeart/2005/8/layout/list1"/>
    <dgm:cxn modelId="{B94CAC5E-7C43-3C49-AC66-CD5586387F2C}" type="presOf" srcId="{57AF6663-1977-B74E-9B02-0FA035729078}" destId="{9F6881C8-F456-924F-B714-C8A8EE818E40}" srcOrd="1" destOrd="0" presId="urn:microsoft.com/office/officeart/2005/8/layout/list1"/>
    <dgm:cxn modelId="{F99BB065-6BB6-AA41-92E2-452662AECC30}" srcId="{54843533-69C6-D34B-AEA1-FC977A0E3AE1}" destId="{57AF6663-1977-B74E-9B02-0FA035729078}" srcOrd="1" destOrd="0" parTransId="{C2F3D34E-DE6F-3A4E-9663-B7AA42450038}" sibTransId="{C6A94F13-5E16-A74E-8754-D25972D9A035}"/>
    <dgm:cxn modelId="{4ACDA849-7573-7847-9193-A6ED6ADA7116}" srcId="{54843533-69C6-D34B-AEA1-FC977A0E3AE1}" destId="{AF1A8527-94BD-4C4B-BFAB-B99D7ADEB36F}" srcOrd="2" destOrd="0" parTransId="{8B464E08-3362-264C-8C25-082A645C3C8A}" sibTransId="{EB982A0F-F12D-114D-AC34-03B083C36B70}"/>
    <dgm:cxn modelId="{79EC9E52-F20F-204C-B9E9-D45C15AA8033}" srcId="{54843533-69C6-D34B-AEA1-FC977A0E3AE1}" destId="{B3C98F12-84C1-F24C-AEAF-08E036F10D3F}" srcOrd="4" destOrd="0" parTransId="{351CF141-E3F8-6541-B157-2A0084D556FA}" sibTransId="{DAEFE8A8-8AA2-0346-9EF2-042C500526B1}"/>
    <dgm:cxn modelId="{06E8D453-7480-7849-92BA-D777E599C376}" type="presOf" srcId="{AF1A8527-94BD-4C4B-BFAB-B99D7ADEB36F}" destId="{CC26E4DA-3A9C-CC43-9046-84FD07073E9C}" srcOrd="0" destOrd="0" presId="urn:microsoft.com/office/officeart/2005/8/layout/list1"/>
    <dgm:cxn modelId="{90A67E55-67E5-BD4A-A442-A73FD71AE53F}" type="presOf" srcId="{DFF2A888-2CBF-3F4E-9F4F-CBDB6B28DB35}" destId="{BCD858CB-FE39-3149-A215-CED421BB458B}" srcOrd="0" destOrd="0" presId="urn:microsoft.com/office/officeart/2005/8/layout/list1"/>
    <dgm:cxn modelId="{3B149677-E3E3-164A-9732-F2B780680921}" type="presOf" srcId="{39374C2B-A679-3740-9F7F-5F4AAEC63FFD}" destId="{B4A909E3-BFE1-B545-8D89-ADC232FB640F}" srcOrd="1" destOrd="0" presId="urn:microsoft.com/office/officeart/2005/8/layout/list1"/>
    <dgm:cxn modelId="{55C0DC7A-8DA4-5443-853D-1C71B77BB3FD}" srcId="{54843533-69C6-D34B-AEA1-FC977A0E3AE1}" destId="{DFF2A888-2CBF-3F4E-9F4F-CBDB6B28DB35}" srcOrd="6" destOrd="0" parTransId="{9F8127B3-A35C-3046-8173-170DDCBCC582}" sibTransId="{DF005877-BFFC-BD46-9F37-BB74D3B78FB0}"/>
    <dgm:cxn modelId="{95AD0883-2BEB-5248-B5E8-FF85B454E795}" type="presOf" srcId="{6845413E-6D6B-694D-8F21-660F01910A43}" destId="{D324D56B-CF35-3D45-8B56-99AFD1698A71}" srcOrd="1" destOrd="0" presId="urn:microsoft.com/office/officeart/2005/8/layout/list1"/>
    <dgm:cxn modelId="{90880086-1E5C-204B-9E3B-0F58ED7A76B5}" type="presOf" srcId="{AF1A8527-94BD-4C4B-BFAB-B99D7ADEB36F}" destId="{7A407A4B-31C5-7C49-A371-BAD5A4742C88}" srcOrd="1" destOrd="0" presId="urn:microsoft.com/office/officeart/2005/8/layout/list1"/>
    <dgm:cxn modelId="{E565908E-D9C0-C54F-BF9D-2790F3C004F5}" type="presOf" srcId="{F51F4C2A-7FB2-1645-9A94-F3C28372E2D0}" destId="{6B567774-53B6-D54A-9671-E894A3EDF02B}" srcOrd="1" destOrd="0" presId="urn:microsoft.com/office/officeart/2005/8/layout/list1"/>
    <dgm:cxn modelId="{ABFCA296-77CD-8547-887D-4EEE7548002C}" type="presOf" srcId="{57AF6663-1977-B74E-9B02-0FA035729078}" destId="{C1A18CAF-9E08-8842-994C-6D268597101E}" srcOrd="0" destOrd="0" presId="urn:microsoft.com/office/officeart/2005/8/layout/list1"/>
    <dgm:cxn modelId="{83C24797-9F09-FF4D-B3C9-AD953CFAC926}" srcId="{54843533-69C6-D34B-AEA1-FC977A0E3AE1}" destId="{F51F4C2A-7FB2-1645-9A94-F3C28372E2D0}" srcOrd="5" destOrd="0" parTransId="{A6219491-9FAE-B14B-A89C-AD0F18BCBC6D}" sibTransId="{58D6A8C1-F65D-FB4A-9217-264F67C68D05}"/>
    <dgm:cxn modelId="{7082469C-8F35-6446-B94D-5F9A31508D30}" type="presOf" srcId="{6845413E-6D6B-694D-8F21-660F01910A43}" destId="{EE85587B-6D5F-CA47-AAFD-A61B55C07681}" srcOrd="0" destOrd="0" presId="urn:microsoft.com/office/officeart/2005/8/layout/list1"/>
    <dgm:cxn modelId="{F3D65BA2-1DEA-D448-81F4-8E2E33377809}" srcId="{54843533-69C6-D34B-AEA1-FC977A0E3AE1}" destId="{39374C2B-A679-3740-9F7F-5F4AAEC63FFD}" srcOrd="7" destOrd="0" parTransId="{D7F293DC-2C8C-2D40-970D-C4DA36A2BD33}" sibTransId="{6D7BC8AF-BA4B-FC4E-BD68-D7E4D18A54D7}"/>
    <dgm:cxn modelId="{4F730FC9-4194-2C44-AB9B-6E6AE0CC2457}" type="presOf" srcId="{B3C98F12-84C1-F24C-AEAF-08E036F10D3F}" destId="{EA6FC6F6-18E0-AD4D-B858-F4E038026EA0}" srcOrd="0" destOrd="0" presId="urn:microsoft.com/office/officeart/2005/8/layout/list1"/>
    <dgm:cxn modelId="{E1BE0BCA-527C-4B41-BEC5-FDE01B5650DF}" srcId="{54843533-69C6-D34B-AEA1-FC977A0E3AE1}" destId="{9D11E1FB-A534-834F-A045-3C39D4FA76FC}" srcOrd="3" destOrd="0" parTransId="{926FCADF-9053-184B-89C5-29A74A905D57}" sibTransId="{6DF13D7F-7C32-B340-BE4E-6E3B5A9B967B}"/>
    <dgm:cxn modelId="{2EE720CA-CF2B-0443-B76E-D562EC0E94F0}" srcId="{54843533-69C6-D34B-AEA1-FC977A0E3AE1}" destId="{6845413E-6D6B-694D-8F21-660F01910A43}" srcOrd="0" destOrd="0" parTransId="{F2E093DD-D036-9042-9537-AD5EDFA0918C}" sibTransId="{6804E96E-FBF0-6341-B771-A6F1A8A4E215}"/>
    <dgm:cxn modelId="{BE084DEA-6B58-404D-91E4-403EA4EDA25B}" type="presOf" srcId="{9D11E1FB-A534-834F-A045-3C39D4FA76FC}" destId="{F9B31B0E-684F-944A-9BCC-6E1F179032C4}" srcOrd="1" destOrd="0" presId="urn:microsoft.com/office/officeart/2005/8/layout/list1"/>
    <dgm:cxn modelId="{356957F2-7340-6944-9266-2CF32A48E1B1}" type="presOf" srcId="{9D11E1FB-A534-834F-A045-3C39D4FA76FC}" destId="{8C29D5B5-D992-C940-B695-18452F6F6A53}" srcOrd="0" destOrd="0" presId="urn:microsoft.com/office/officeart/2005/8/layout/list1"/>
    <dgm:cxn modelId="{A09E57FD-F63C-6C46-BE29-D016EEF9657C}" type="presParOf" srcId="{BF38552C-BA55-AA44-B0B3-E824D60B993A}" destId="{E9B12063-E038-0649-AF17-3A93C8F2F134}" srcOrd="0" destOrd="0" presId="urn:microsoft.com/office/officeart/2005/8/layout/list1"/>
    <dgm:cxn modelId="{3772ABC6-EFD3-474B-841B-5F9D00B41003}" type="presParOf" srcId="{E9B12063-E038-0649-AF17-3A93C8F2F134}" destId="{EE85587B-6D5F-CA47-AAFD-A61B55C07681}" srcOrd="0" destOrd="0" presId="urn:microsoft.com/office/officeart/2005/8/layout/list1"/>
    <dgm:cxn modelId="{4CD907DE-0425-FD48-A229-D7091EDA9867}" type="presParOf" srcId="{E9B12063-E038-0649-AF17-3A93C8F2F134}" destId="{D324D56B-CF35-3D45-8B56-99AFD1698A71}" srcOrd="1" destOrd="0" presId="urn:microsoft.com/office/officeart/2005/8/layout/list1"/>
    <dgm:cxn modelId="{D68D5474-B79F-4A48-8355-2E15D26CF474}" type="presParOf" srcId="{BF38552C-BA55-AA44-B0B3-E824D60B993A}" destId="{2B5969E1-1394-8944-B25B-60B8ED5622CD}" srcOrd="1" destOrd="0" presId="urn:microsoft.com/office/officeart/2005/8/layout/list1"/>
    <dgm:cxn modelId="{87EFAEA3-6385-D242-BFD9-0824204CDCAA}" type="presParOf" srcId="{BF38552C-BA55-AA44-B0B3-E824D60B993A}" destId="{DA33C4CB-41A6-1D4B-ABE5-488233103BE5}" srcOrd="2" destOrd="0" presId="urn:microsoft.com/office/officeart/2005/8/layout/list1"/>
    <dgm:cxn modelId="{204175E2-D3F8-DA42-B938-57B8504C1B15}" type="presParOf" srcId="{BF38552C-BA55-AA44-B0B3-E824D60B993A}" destId="{B88497F7-13DB-C64E-913A-6A6B607E7FF2}" srcOrd="3" destOrd="0" presId="urn:microsoft.com/office/officeart/2005/8/layout/list1"/>
    <dgm:cxn modelId="{7F473629-FAFB-7345-978F-D8FA6A7EBEC9}" type="presParOf" srcId="{BF38552C-BA55-AA44-B0B3-E824D60B993A}" destId="{56FF9E78-5A32-A642-8D5C-1881E35397FE}" srcOrd="4" destOrd="0" presId="urn:microsoft.com/office/officeart/2005/8/layout/list1"/>
    <dgm:cxn modelId="{5AF368DE-515A-B347-81A3-F5B683DBEC2A}" type="presParOf" srcId="{56FF9E78-5A32-A642-8D5C-1881E35397FE}" destId="{C1A18CAF-9E08-8842-994C-6D268597101E}" srcOrd="0" destOrd="0" presId="urn:microsoft.com/office/officeart/2005/8/layout/list1"/>
    <dgm:cxn modelId="{A08C3F0A-D778-7F48-A89D-0D76F5362FA2}" type="presParOf" srcId="{56FF9E78-5A32-A642-8D5C-1881E35397FE}" destId="{9F6881C8-F456-924F-B714-C8A8EE818E40}" srcOrd="1" destOrd="0" presId="urn:microsoft.com/office/officeart/2005/8/layout/list1"/>
    <dgm:cxn modelId="{01271066-4F5D-9045-9CA6-312670959D3F}" type="presParOf" srcId="{BF38552C-BA55-AA44-B0B3-E824D60B993A}" destId="{519BF186-DB3B-D64A-ACB2-FF11E9DA84BB}" srcOrd="5" destOrd="0" presId="urn:microsoft.com/office/officeart/2005/8/layout/list1"/>
    <dgm:cxn modelId="{2A5F5372-FCB2-3C4E-AC9D-78B531531D37}" type="presParOf" srcId="{BF38552C-BA55-AA44-B0B3-E824D60B993A}" destId="{8BA6DFEC-7E8D-BC46-A020-3C74A1A57123}" srcOrd="6" destOrd="0" presId="urn:microsoft.com/office/officeart/2005/8/layout/list1"/>
    <dgm:cxn modelId="{59BFDE14-C4D5-924A-B961-77C1971B95EE}" type="presParOf" srcId="{BF38552C-BA55-AA44-B0B3-E824D60B993A}" destId="{DA5DDD17-5D5B-594E-A9FF-9B0A1E1DDD08}" srcOrd="7" destOrd="0" presId="urn:microsoft.com/office/officeart/2005/8/layout/list1"/>
    <dgm:cxn modelId="{7434AE9E-A748-184F-82DE-19CDA27F87EF}" type="presParOf" srcId="{BF38552C-BA55-AA44-B0B3-E824D60B993A}" destId="{4FE66CEB-1B59-674C-964B-49CF91437F23}" srcOrd="8" destOrd="0" presId="urn:microsoft.com/office/officeart/2005/8/layout/list1"/>
    <dgm:cxn modelId="{9498BE10-F5FD-8041-BA8C-8020F004270E}" type="presParOf" srcId="{4FE66CEB-1B59-674C-964B-49CF91437F23}" destId="{CC26E4DA-3A9C-CC43-9046-84FD07073E9C}" srcOrd="0" destOrd="0" presId="urn:microsoft.com/office/officeart/2005/8/layout/list1"/>
    <dgm:cxn modelId="{0402FC66-5A0F-C44D-BE56-3F5B126C3BEF}" type="presParOf" srcId="{4FE66CEB-1B59-674C-964B-49CF91437F23}" destId="{7A407A4B-31C5-7C49-A371-BAD5A4742C88}" srcOrd="1" destOrd="0" presId="urn:microsoft.com/office/officeart/2005/8/layout/list1"/>
    <dgm:cxn modelId="{3200F642-82AB-AA40-B352-73E702B100F0}" type="presParOf" srcId="{BF38552C-BA55-AA44-B0B3-E824D60B993A}" destId="{1D7A05A1-3459-2D4F-B624-04AF9584EDDF}" srcOrd="9" destOrd="0" presId="urn:microsoft.com/office/officeart/2005/8/layout/list1"/>
    <dgm:cxn modelId="{1EE2654F-82FE-D042-9074-BF8AAC1CDC7C}" type="presParOf" srcId="{BF38552C-BA55-AA44-B0B3-E824D60B993A}" destId="{BC1AAAE4-8E52-D149-9FD5-4E0C06CD8D4B}" srcOrd="10" destOrd="0" presId="urn:microsoft.com/office/officeart/2005/8/layout/list1"/>
    <dgm:cxn modelId="{5B428CC3-50A4-9C4A-936C-7E79751EB8BE}" type="presParOf" srcId="{BF38552C-BA55-AA44-B0B3-E824D60B993A}" destId="{D66DA900-9EEC-384E-BD19-AAA9F66A7A5D}" srcOrd="11" destOrd="0" presId="urn:microsoft.com/office/officeart/2005/8/layout/list1"/>
    <dgm:cxn modelId="{650FA2C3-ED94-C34F-BF66-44B762AC17B5}" type="presParOf" srcId="{BF38552C-BA55-AA44-B0B3-E824D60B993A}" destId="{A42F53C7-FC91-A841-90F7-945C80E7D6C2}" srcOrd="12" destOrd="0" presId="urn:microsoft.com/office/officeart/2005/8/layout/list1"/>
    <dgm:cxn modelId="{0E8406DD-323E-EB4F-92C0-33C7A95A2F8B}" type="presParOf" srcId="{A42F53C7-FC91-A841-90F7-945C80E7D6C2}" destId="{8C29D5B5-D992-C940-B695-18452F6F6A53}" srcOrd="0" destOrd="0" presId="urn:microsoft.com/office/officeart/2005/8/layout/list1"/>
    <dgm:cxn modelId="{20135BAA-5228-9B4C-A991-2663122D2B15}" type="presParOf" srcId="{A42F53C7-FC91-A841-90F7-945C80E7D6C2}" destId="{F9B31B0E-684F-944A-9BCC-6E1F179032C4}" srcOrd="1" destOrd="0" presId="urn:microsoft.com/office/officeart/2005/8/layout/list1"/>
    <dgm:cxn modelId="{9B18B1B1-BDF5-9D48-922D-B557BBBE78AD}" type="presParOf" srcId="{BF38552C-BA55-AA44-B0B3-E824D60B993A}" destId="{7B803E04-2212-884A-8811-1B1407E2FC93}" srcOrd="13" destOrd="0" presId="urn:microsoft.com/office/officeart/2005/8/layout/list1"/>
    <dgm:cxn modelId="{96696150-6563-A647-8AD5-232C8155E503}" type="presParOf" srcId="{BF38552C-BA55-AA44-B0B3-E824D60B993A}" destId="{2FD0FC98-25D4-584C-AA06-87570CAC8E23}" srcOrd="14" destOrd="0" presId="urn:microsoft.com/office/officeart/2005/8/layout/list1"/>
    <dgm:cxn modelId="{9DC92F44-5E98-CD4C-889B-0299365B6B44}" type="presParOf" srcId="{BF38552C-BA55-AA44-B0B3-E824D60B993A}" destId="{3C802779-DBA8-BA48-8361-F257F4BCD61A}" srcOrd="15" destOrd="0" presId="urn:microsoft.com/office/officeart/2005/8/layout/list1"/>
    <dgm:cxn modelId="{B2C1B3DD-CC54-4447-A1ED-CCAA7AA47730}" type="presParOf" srcId="{BF38552C-BA55-AA44-B0B3-E824D60B993A}" destId="{E3EA33D8-6D8E-B643-A1F1-3EC794C06DF0}" srcOrd="16" destOrd="0" presId="urn:microsoft.com/office/officeart/2005/8/layout/list1"/>
    <dgm:cxn modelId="{4FF2E570-204F-DE40-B4AB-B95DDA6810CE}" type="presParOf" srcId="{E3EA33D8-6D8E-B643-A1F1-3EC794C06DF0}" destId="{EA6FC6F6-18E0-AD4D-B858-F4E038026EA0}" srcOrd="0" destOrd="0" presId="urn:microsoft.com/office/officeart/2005/8/layout/list1"/>
    <dgm:cxn modelId="{47DA9F87-C390-0340-AF9C-52E4B7A225A9}" type="presParOf" srcId="{E3EA33D8-6D8E-B643-A1F1-3EC794C06DF0}" destId="{BAB9D2AE-703E-B94F-A098-EB92C3836AED}" srcOrd="1" destOrd="0" presId="urn:microsoft.com/office/officeart/2005/8/layout/list1"/>
    <dgm:cxn modelId="{017EF8F3-3C6A-6745-8FA1-7DE336234850}" type="presParOf" srcId="{BF38552C-BA55-AA44-B0B3-E824D60B993A}" destId="{B88E741B-D68F-3F47-B200-085D096BCE23}" srcOrd="17" destOrd="0" presId="urn:microsoft.com/office/officeart/2005/8/layout/list1"/>
    <dgm:cxn modelId="{7A73AC88-3D56-DF48-8D59-7CDCA49B1F1B}" type="presParOf" srcId="{BF38552C-BA55-AA44-B0B3-E824D60B993A}" destId="{9D998AE6-0EDA-4A44-9295-D9CED760A16A}" srcOrd="18" destOrd="0" presId="urn:microsoft.com/office/officeart/2005/8/layout/list1"/>
    <dgm:cxn modelId="{AE704340-EC9E-BF4A-8239-3001C5893CE7}" type="presParOf" srcId="{BF38552C-BA55-AA44-B0B3-E824D60B993A}" destId="{5F18F14B-5E8E-C64E-8C8D-698932A54CA2}" srcOrd="19" destOrd="0" presId="urn:microsoft.com/office/officeart/2005/8/layout/list1"/>
    <dgm:cxn modelId="{8996F4A8-BAF1-9E4A-A3CE-6BCB0FE70BAF}" type="presParOf" srcId="{BF38552C-BA55-AA44-B0B3-E824D60B993A}" destId="{5FF48DD1-01D8-B54A-A89F-669D5B0ADA0A}" srcOrd="20" destOrd="0" presId="urn:microsoft.com/office/officeart/2005/8/layout/list1"/>
    <dgm:cxn modelId="{641C944E-36FE-B348-9C36-27A80649E66B}" type="presParOf" srcId="{5FF48DD1-01D8-B54A-A89F-669D5B0ADA0A}" destId="{2F2C4ECC-90E5-DE43-A36C-F957B68C93E9}" srcOrd="0" destOrd="0" presId="urn:microsoft.com/office/officeart/2005/8/layout/list1"/>
    <dgm:cxn modelId="{CB9C0003-D923-794E-BB74-88BDA0D6DD5E}" type="presParOf" srcId="{5FF48DD1-01D8-B54A-A89F-669D5B0ADA0A}" destId="{6B567774-53B6-D54A-9671-E894A3EDF02B}" srcOrd="1" destOrd="0" presId="urn:microsoft.com/office/officeart/2005/8/layout/list1"/>
    <dgm:cxn modelId="{0691184A-F908-F54F-BC2D-8569EAFF3CCA}" type="presParOf" srcId="{BF38552C-BA55-AA44-B0B3-E824D60B993A}" destId="{A012FCCC-1242-C444-96FD-46C3735B53C0}" srcOrd="21" destOrd="0" presId="urn:microsoft.com/office/officeart/2005/8/layout/list1"/>
    <dgm:cxn modelId="{35419790-EB08-2E47-9B07-39D1F18FB897}" type="presParOf" srcId="{BF38552C-BA55-AA44-B0B3-E824D60B993A}" destId="{FF968524-5F69-154E-A1DD-6029D9175C75}" srcOrd="22" destOrd="0" presId="urn:microsoft.com/office/officeart/2005/8/layout/list1"/>
    <dgm:cxn modelId="{625FFBCD-5C27-0B4A-A67E-17220C3F1C09}" type="presParOf" srcId="{BF38552C-BA55-AA44-B0B3-E824D60B993A}" destId="{4B7B164A-116B-AD4F-B4CE-00313EA3377D}" srcOrd="23" destOrd="0" presId="urn:microsoft.com/office/officeart/2005/8/layout/list1"/>
    <dgm:cxn modelId="{1C98DFEF-497A-844B-A1BF-C707728A71E1}" type="presParOf" srcId="{BF38552C-BA55-AA44-B0B3-E824D60B993A}" destId="{E128D108-3821-B542-A3E6-92C9A731130C}" srcOrd="24" destOrd="0" presId="urn:microsoft.com/office/officeart/2005/8/layout/list1"/>
    <dgm:cxn modelId="{1F8EBF8F-698B-E44F-BFB3-446FBF55251B}" type="presParOf" srcId="{E128D108-3821-B542-A3E6-92C9A731130C}" destId="{BCD858CB-FE39-3149-A215-CED421BB458B}" srcOrd="0" destOrd="0" presId="urn:microsoft.com/office/officeart/2005/8/layout/list1"/>
    <dgm:cxn modelId="{D4D99A74-5173-124E-8E63-0BAC7623091E}" type="presParOf" srcId="{E128D108-3821-B542-A3E6-92C9A731130C}" destId="{4CB20CB4-DD7A-434F-B25F-E075DED12564}" srcOrd="1" destOrd="0" presId="urn:microsoft.com/office/officeart/2005/8/layout/list1"/>
    <dgm:cxn modelId="{D47057B7-DAF7-894B-8309-56A03751CDE7}" type="presParOf" srcId="{BF38552C-BA55-AA44-B0B3-E824D60B993A}" destId="{6398CFD6-E9CE-4548-8A9D-7076DE90C264}" srcOrd="25" destOrd="0" presId="urn:microsoft.com/office/officeart/2005/8/layout/list1"/>
    <dgm:cxn modelId="{7D80B445-0D21-4048-855B-2AB25366DD0B}" type="presParOf" srcId="{BF38552C-BA55-AA44-B0B3-E824D60B993A}" destId="{530CF08D-7B7F-FE4D-B76D-BCE1646C4803}" srcOrd="26" destOrd="0" presId="urn:microsoft.com/office/officeart/2005/8/layout/list1"/>
    <dgm:cxn modelId="{62B1081D-305A-FF4C-93A1-35D280847586}" type="presParOf" srcId="{BF38552C-BA55-AA44-B0B3-E824D60B993A}" destId="{29123A5E-3BE2-D640-98FE-A2A994318493}" srcOrd="27" destOrd="0" presId="urn:microsoft.com/office/officeart/2005/8/layout/list1"/>
    <dgm:cxn modelId="{001E8F6A-CF63-7746-A73E-F96BD7D8EDCE}" type="presParOf" srcId="{BF38552C-BA55-AA44-B0B3-E824D60B993A}" destId="{574721C1-1409-8749-8F33-9F95D20E2C6A}" srcOrd="28" destOrd="0" presId="urn:microsoft.com/office/officeart/2005/8/layout/list1"/>
    <dgm:cxn modelId="{E5726FA0-F5FB-F24A-ABA0-7804B78ABB35}" type="presParOf" srcId="{574721C1-1409-8749-8F33-9F95D20E2C6A}" destId="{7FBA0938-2A40-C543-850C-C1529AFDE265}" srcOrd="0" destOrd="0" presId="urn:microsoft.com/office/officeart/2005/8/layout/list1"/>
    <dgm:cxn modelId="{C8A9166B-D899-CF41-A2B9-68E1027FE7D0}" type="presParOf" srcId="{574721C1-1409-8749-8F33-9F95D20E2C6A}" destId="{B4A909E3-BFE1-B545-8D89-ADC232FB640F}" srcOrd="1" destOrd="0" presId="urn:microsoft.com/office/officeart/2005/8/layout/list1"/>
    <dgm:cxn modelId="{5B0009DA-716E-D240-BC61-6503446FD9C3}" type="presParOf" srcId="{BF38552C-BA55-AA44-B0B3-E824D60B993A}" destId="{CBC5909E-2A3B-C34F-BDEB-AB30031BEC37}" srcOrd="29" destOrd="0" presId="urn:microsoft.com/office/officeart/2005/8/layout/list1"/>
    <dgm:cxn modelId="{9EEF36EB-2C08-5345-89E1-EFC4252AAC92}" type="presParOf" srcId="{BF38552C-BA55-AA44-B0B3-E824D60B993A}" destId="{AFC75C80-3D3F-2444-9C19-5228F86A842E}" srcOrd="3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CF4E6FE-4147-CB4E-8180-99101AA7E9B0}" type="doc">
      <dgm:prSet loTypeId="urn:microsoft.com/office/officeart/2005/8/layout/vList5" loCatId="" qsTypeId="urn:microsoft.com/office/officeart/2005/8/quickstyle/simple1" qsCatId="simple" csTypeId="urn:microsoft.com/office/officeart/2005/8/colors/colorful4" csCatId="colorful" phldr="1"/>
      <dgm:spPr/>
      <dgm:t>
        <a:bodyPr/>
        <a:lstStyle/>
        <a:p>
          <a:endParaRPr lang="en-US"/>
        </a:p>
      </dgm:t>
    </dgm:pt>
    <dgm:pt modelId="{E9608FDE-2D02-764C-9862-0EA6A6DF67C4}">
      <dgm:prSet phldrT="[Text]" custT="1"/>
      <dgm:spPr/>
      <dgm:t>
        <a:bodyPr/>
        <a:lstStyle/>
        <a:p>
          <a:r>
            <a:rPr lang="en-US" sz="2400" dirty="0"/>
            <a:t>Process</a:t>
          </a:r>
        </a:p>
      </dgm:t>
    </dgm:pt>
    <dgm:pt modelId="{A12C10BA-86D7-B34A-9EA0-EF9D2E72CE28}" type="parTrans" cxnId="{0F329684-7A57-414F-8CFA-2B2AA4DC4263}">
      <dgm:prSet/>
      <dgm:spPr/>
      <dgm:t>
        <a:bodyPr/>
        <a:lstStyle/>
        <a:p>
          <a:endParaRPr lang="en-US" sz="2000"/>
        </a:p>
      </dgm:t>
    </dgm:pt>
    <dgm:pt modelId="{7F955ACD-9ECD-4847-8EC2-07CDBBA5AC39}" type="sibTrans" cxnId="{0F329684-7A57-414F-8CFA-2B2AA4DC4263}">
      <dgm:prSet custT="1"/>
      <dgm:spPr/>
      <dgm:t>
        <a:bodyPr/>
        <a:lstStyle/>
        <a:p>
          <a:endParaRPr lang="en-US" sz="2800"/>
        </a:p>
      </dgm:t>
    </dgm:pt>
    <dgm:pt modelId="{ED96A9B4-DE3A-A84C-B558-241D8948F602}">
      <dgm:prSet phldrT="[Text]" custT="1"/>
      <dgm:spPr/>
      <dgm:t>
        <a:bodyPr/>
        <a:lstStyle/>
        <a:p>
          <a:r>
            <a:rPr lang="en-US" sz="2400" dirty="0"/>
            <a:t>Open coding</a:t>
          </a:r>
        </a:p>
      </dgm:t>
    </dgm:pt>
    <dgm:pt modelId="{F7E62187-2DC9-494A-BEEC-96872D259C0D}" type="parTrans" cxnId="{4C09D6A9-F3DA-4F46-981B-A6C9506D300B}">
      <dgm:prSet/>
      <dgm:spPr/>
      <dgm:t>
        <a:bodyPr/>
        <a:lstStyle/>
        <a:p>
          <a:endParaRPr lang="en-US" sz="2000"/>
        </a:p>
      </dgm:t>
    </dgm:pt>
    <dgm:pt modelId="{603DE611-61F5-AB41-87FF-222C2490F4F1}" type="sibTrans" cxnId="{4C09D6A9-F3DA-4F46-981B-A6C9506D300B}">
      <dgm:prSet custT="1"/>
      <dgm:spPr/>
      <dgm:t>
        <a:bodyPr/>
        <a:lstStyle/>
        <a:p>
          <a:endParaRPr lang="en-US" sz="2800"/>
        </a:p>
      </dgm:t>
    </dgm:pt>
    <dgm:pt modelId="{5DA0968F-F6C3-A94D-ABCF-60DA8DCF2DA1}">
      <dgm:prSet phldrT="[Text]" custT="1"/>
      <dgm:spPr/>
      <dgm:t>
        <a:bodyPr/>
        <a:lstStyle/>
        <a:p>
          <a:r>
            <a:rPr lang="en-US" sz="2400" dirty="0"/>
            <a:t>Axial coding</a:t>
          </a:r>
        </a:p>
      </dgm:t>
    </dgm:pt>
    <dgm:pt modelId="{7E8AAA0C-ADF2-7548-8004-8069EF5843A7}" type="parTrans" cxnId="{F051C677-E8E6-7443-98BA-78BC73B8B700}">
      <dgm:prSet/>
      <dgm:spPr/>
      <dgm:t>
        <a:bodyPr/>
        <a:lstStyle/>
        <a:p>
          <a:endParaRPr lang="en-US" sz="2000"/>
        </a:p>
      </dgm:t>
    </dgm:pt>
    <dgm:pt modelId="{98C2607C-EC04-5444-BD9D-7081DA612FEC}" type="sibTrans" cxnId="{F051C677-E8E6-7443-98BA-78BC73B8B700}">
      <dgm:prSet custT="1"/>
      <dgm:spPr/>
      <dgm:t>
        <a:bodyPr/>
        <a:lstStyle/>
        <a:p>
          <a:endParaRPr lang="en-US" sz="2800"/>
        </a:p>
      </dgm:t>
    </dgm:pt>
    <dgm:pt modelId="{9289E8C7-30FC-6341-967C-6F1EFA011CD8}">
      <dgm:prSet phldrT="[Text]" custT="1"/>
      <dgm:spPr/>
      <dgm:t>
        <a:bodyPr/>
        <a:lstStyle/>
        <a:p>
          <a:r>
            <a:rPr lang="en-US" sz="2400" dirty="0"/>
            <a:t>Substantive-level theory</a:t>
          </a:r>
        </a:p>
      </dgm:t>
    </dgm:pt>
    <dgm:pt modelId="{E502172D-CCE6-5844-8B3D-DC51780C08EE}" type="parTrans" cxnId="{2956E8CA-6BE7-4747-AFB0-A6F3091D1DB6}">
      <dgm:prSet/>
      <dgm:spPr/>
      <dgm:t>
        <a:bodyPr/>
        <a:lstStyle/>
        <a:p>
          <a:endParaRPr lang="en-US" sz="2000"/>
        </a:p>
      </dgm:t>
    </dgm:pt>
    <dgm:pt modelId="{4D355410-8F3A-7244-A9BC-903F31C4DF22}" type="sibTrans" cxnId="{2956E8CA-6BE7-4747-AFB0-A6F3091D1DB6}">
      <dgm:prSet/>
      <dgm:spPr/>
      <dgm:t>
        <a:bodyPr/>
        <a:lstStyle/>
        <a:p>
          <a:endParaRPr lang="en-US" sz="2000"/>
        </a:p>
      </dgm:t>
    </dgm:pt>
    <dgm:pt modelId="{51D09DB1-086A-2B47-9D08-744760AD850B}">
      <dgm:prSet phldrT="[Text]" custT="1"/>
      <dgm:spPr/>
      <dgm:t>
        <a:bodyPr/>
        <a:lstStyle/>
        <a:p>
          <a:r>
            <a:rPr lang="en-US" sz="1600" dirty="0"/>
            <a:t>Presented as a discussion or a model</a:t>
          </a:r>
        </a:p>
      </dgm:t>
    </dgm:pt>
    <dgm:pt modelId="{BF8057E6-EFBE-F445-9239-25B1784FFAA5}" type="parTrans" cxnId="{83894B82-3BB9-A440-9548-A9E5217459DE}">
      <dgm:prSet/>
      <dgm:spPr/>
      <dgm:t>
        <a:bodyPr/>
        <a:lstStyle/>
        <a:p>
          <a:endParaRPr lang="en-US" sz="2000"/>
        </a:p>
      </dgm:t>
    </dgm:pt>
    <dgm:pt modelId="{6A079D6D-3742-9748-8EE4-1D7B9E86B400}" type="sibTrans" cxnId="{83894B82-3BB9-A440-9548-A9E5217459DE}">
      <dgm:prSet/>
      <dgm:spPr/>
      <dgm:t>
        <a:bodyPr/>
        <a:lstStyle/>
        <a:p>
          <a:endParaRPr lang="en-US" sz="2000"/>
        </a:p>
      </dgm:t>
    </dgm:pt>
    <dgm:pt modelId="{F7C4BB22-BA87-8A4E-9666-7B741CA442C6}">
      <dgm:prSet phldrT="[Text]" custT="1"/>
      <dgm:spPr/>
      <dgm:t>
        <a:bodyPr/>
        <a:lstStyle/>
        <a:p>
          <a:r>
            <a:rPr lang="en-US" sz="1600" dirty="0"/>
            <a:t>Categories</a:t>
          </a:r>
        </a:p>
      </dgm:t>
    </dgm:pt>
    <dgm:pt modelId="{5AEA8B33-D718-0E45-BC7C-EACDE3B0D4CF}" type="parTrans" cxnId="{D32667A2-6965-7545-BD71-F85415682603}">
      <dgm:prSet/>
      <dgm:spPr/>
      <dgm:t>
        <a:bodyPr/>
        <a:lstStyle/>
        <a:p>
          <a:endParaRPr lang="en-US"/>
        </a:p>
      </dgm:t>
    </dgm:pt>
    <dgm:pt modelId="{99423E3F-EFCA-FE4A-BC98-329CEAA0751F}" type="sibTrans" cxnId="{D32667A2-6965-7545-BD71-F85415682603}">
      <dgm:prSet/>
      <dgm:spPr/>
      <dgm:t>
        <a:bodyPr/>
        <a:lstStyle/>
        <a:p>
          <a:endParaRPr lang="en-US"/>
        </a:p>
      </dgm:t>
    </dgm:pt>
    <dgm:pt modelId="{B46FDBDA-C03D-B74B-AC23-D6678D9E28F1}">
      <dgm:prSet phldrT="[Text]" custT="1"/>
      <dgm:spPr/>
      <dgm:t>
        <a:bodyPr/>
        <a:lstStyle/>
        <a:p>
          <a:r>
            <a:rPr lang="en-US" sz="1600" dirty="0"/>
            <a:t>Properties</a:t>
          </a:r>
        </a:p>
      </dgm:t>
    </dgm:pt>
    <dgm:pt modelId="{6CEA7756-A695-C248-AC5E-95EE512C3370}" type="parTrans" cxnId="{EFB52495-FC0E-4C45-95B9-2104501251FE}">
      <dgm:prSet/>
      <dgm:spPr/>
      <dgm:t>
        <a:bodyPr/>
        <a:lstStyle/>
        <a:p>
          <a:endParaRPr lang="en-US"/>
        </a:p>
      </dgm:t>
    </dgm:pt>
    <dgm:pt modelId="{717B09A9-059B-0F4E-A15D-8DE221ECA35B}" type="sibTrans" cxnId="{EFB52495-FC0E-4C45-95B9-2104501251FE}">
      <dgm:prSet/>
      <dgm:spPr/>
      <dgm:t>
        <a:bodyPr/>
        <a:lstStyle/>
        <a:p>
          <a:endParaRPr lang="en-US"/>
        </a:p>
      </dgm:t>
    </dgm:pt>
    <dgm:pt modelId="{05BF93B6-D737-FD4C-B8C0-3F288C607C76}">
      <dgm:prSet phldrT="[Text]" custT="1"/>
      <dgm:spPr/>
      <dgm:t>
        <a:bodyPr/>
        <a:lstStyle/>
        <a:p>
          <a:r>
            <a:rPr lang="en-US" sz="1600" dirty="0"/>
            <a:t>Logic diagram</a:t>
          </a:r>
        </a:p>
      </dgm:t>
    </dgm:pt>
    <dgm:pt modelId="{24E1F131-0B8B-D340-940C-AB9C7A837E92}" type="parTrans" cxnId="{EBA0BE23-ACCB-F748-916C-BFD799F938A7}">
      <dgm:prSet/>
      <dgm:spPr/>
      <dgm:t>
        <a:bodyPr/>
        <a:lstStyle/>
        <a:p>
          <a:endParaRPr lang="en-US"/>
        </a:p>
      </dgm:t>
    </dgm:pt>
    <dgm:pt modelId="{361454A5-81D4-2F49-805B-20FEC4031526}" type="sibTrans" cxnId="{EBA0BE23-ACCB-F748-916C-BFD799F938A7}">
      <dgm:prSet/>
      <dgm:spPr/>
      <dgm:t>
        <a:bodyPr/>
        <a:lstStyle/>
        <a:p>
          <a:endParaRPr lang="en-US"/>
        </a:p>
      </dgm:t>
    </dgm:pt>
    <dgm:pt modelId="{1A2096B7-66F2-3441-A3AD-7FBEC29B4DA5}">
      <dgm:prSet phldrT="[Text]" custT="1"/>
      <dgm:spPr/>
      <dgm:t>
        <a:bodyPr/>
        <a:lstStyle/>
        <a:p>
          <a:r>
            <a:rPr lang="en-US" sz="1600" dirty="0"/>
            <a:t>Central phenomenon</a:t>
          </a:r>
        </a:p>
      </dgm:t>
    </dgm:pt>
    <dgm:pt modelId="{E29DCA61-E80F-1C4C-A52C-765070CD8648}" type="parTrans" cxnId="{057A7FD0-0008-FC4C-BD64-33721A6F06DB}">
      <dgm:prSet/>
      <dgm:spPr/>
      <dgm:t>
        <a:bodyPr/>
        <a:lstStyle/>
        <a:p>
          <a:endParaRPr lang="en-US"/>
        </a:p>
      </dgm:t>
    </dgm:pt>
    <dgm:pt modelId="{53FE88B6-6890-1C4E-8F10-80E80F029494}" type="sibTrans" cxnId="{057A7FD0-0008-FC4C-BD64-33721A6F06DB}">
      <dgm:prSet/>
      <dgm:spPr/>
      <dgm:t>
        <a:bodyPr/>
        <a:lstStyle/>
        <a:p>
          <a:endParaRPr lang="en-US"/>
        </a:p>
      </dgm:t>
    </dgm:pt>
    <dgm:pt modelId="{21F46293-AF26-8F40-B850-ADD056E74577}">
      <dgm:prSet phldrT="[Text]" custT="1"/>
      <dgm:spPr/>
      <dgm:t>
        <a:bodyPr/>
        <a:lstStyle/>
        <a:p>
          <a:r>
            <a:rPr lang="en-US" sz="1600" dirty="0"/>
            <a:t>Causal &amp; intervening conditions</a:t>
          </a:r>
        </a:p>
      </dgm:t>
    </dgm:pt>
    <dgm:pt modelId="{5DD7B162-8036-4043-B80F-EB58F47DF592}" type="parTrans" cxnId="{8E261250-C860-1346-ADA4-464A67AB3971}">
      <dgm:prSet/>
      <dgm:spPr/>
      <dgm:t>
        <a:bodyPr/>
        <a:lstStyle/>
        <a:p>
          <a:endParaRPr lang="en-US"/>
        </a:p>
      </dgm:t>
    </dgm:pt>
    <dgm:pt modelId="{F2D0DBF3-6D8F-BC40-96FB-3CE422C2E2AF}" type="sibTrans" cxnId="{8E261250-C860-1346-ADA4-464A67AB3971}">
      <dgm:prSet/>
      <dgm:spPr/>
      <dgm:t>
        <a:bodyPr/>
        <a:lstStyle/>
        <a:p>
          <a:endParaRPr lang="en-US"/>
        </a:p>
      </dgm:t>
    </dgm:pt>
    <dgm:pt modelId="{21F92C23-4C4E-0940-8B2C-04E5A5DE41C8}">
      <dgm:prSet phldrT="[Text]" custT="1"/>
      <dgm:spPr/>
      <dgm:t>
        <a:bodyPr/>
        <a:lstStyle/>
        <a:p>
          <a:r>
            <a:rPr lang="en-US" sz="1600" dirty="0"/>
            <a:t>Consequences</a:t>
          </a:r>
        </a:p>
      </dgm:t>
    </dgm:pt>
    <dgm:pt modelId="{2FD86730-57E7-AF48-8CCC-2AF92C9B0FEE}" type="parTrans" cxnId="{A39E74FD-0D0F-5841-B6E6-C5CB5156B425}">
      <dgm:prSet/>
      <dgm:spPr/>
      <dgm:t>
        <a:bodyPr/>
        <a:lstStyle/>
        <a:p>
          <a:endParaRPr lang="en-US"/>
        </a:p>
      </dgm:t>
    </dgm:pt>
    <dgm:pt modelId="{9358B1F6-D28B-6A42-8769-4AA87E096CD2}" type="sibTrans" cxnId="{A39E74FD-0D0F-5841-B6E6-C5CB5156B425}">
      <dgm:prSet/>
      <dgm:spPr/>
      <dgm:t>
        <a:bodyPr/>
        <a:lstStyle/>
        <a:p>
          <a:endParaRPr lang="en-US"/>
        </a:p>
      </dgm:t>
    </dgm:pt>
    <dgm:pt modelId="{052F3386-616E-A849-A538-56FD648B263F}">
      <dgm:prSet/>
      <dgm:spPr/>
      <dgm:t>
        <a:bodyPr/>
        <a:lstStyle/>
        <a:p>
          <a:r>
            <a:rPr lang="en-US" dirty="0"/>
            <a:t>Determine suitability of grounded theory</a:t>
          </a:r>
        </a:p>
      </dgm:t>
    </dgm:pt>
    <dgm:pt modelId="{E5437B51-9C7A-EE4D-B69F-11BCEEE77098}" type="parTrans" cxnId="{067362D7-DCD8-8446-90A6-D7EC0B4E512A}">
      <dgm:prSet/>
      <dgm:spPr/>
      <dgm:t>
        <a:bodyPr/>
        <a:lstStyle/>
        <a:p>
          <a:endParaRPr lang="en-US"/>
        </a:p>
      </dgm:t>
    </dgm:pt>
    <dgm:pt modelId="{7E11BDFE-1DC4-724F-A2B7-5DB5050219D2}" type="sibTrans" cxnId="{067362D7-DCD8-8446-90A6-D7EC0B4E512A}">
      <dgm:prSet/>
      <dgm:spPr/>
      <dgm:t>
        <a:bodyPr/>
        <a:lstStyle/>
        <a:p>
          <a:endParaRPr lang="en-US"/>
        </a:p>
      </dgm:t>
    </dgm:pt>
    <dgm:pt modelId="{D3B068A2-E959-8E4E-A199-652E921DB481}">
      <dgm:prSet/>
      <dgm:spPr/>
      <dgm:t>
        <a:bodyPr/>
        <a:lstStyle/>
        <a:p>
          <a:r>
            <a:rPr lang="en-US" dirty="0"/>
            <a:t>Focus the interview on how individuals experience the process</a:t>
          </a:r>
        </a:p>
      </dgm:t>
    </dgm:pt>
    <dgm:pt modelId="{000853DC-426D-FE4B-9982-4FB4C656AA3F}" type="parTrans" cxnId="{1F6A5EA8-279C-534B-BA95-C1C5FBE4B08D}">
      <dgm:prSet/>
      <dgm:spPr/>
      <dgm:t>
        <a:bodyPr/>
        <a:lstStyle/>
        <a:p>
          <a:endParaRPr lang="en-US"/>
        </a:p>
      </dgm:t>
    </dgm:pt>
    <dgm:pt modelId="{B3AF8401-CD05-D24E-9DDB-A7C68160D774}" type="sibTrans" cxnId="{1F6A5EA8-279C-534B-BA95-C1C5FBE4B08D}">
      <dgm:prSet/>
      <dgm:spPr/>
      <dgm:t>
        <a:bodyPr/>
        <a:lstStyle/>
        <a:p>
          <a:endParaRPr lang="en-US"/>
        </a:p>
      </dgm:t>
    </dgm:pt>
    <dgm:pt modelId="{50600042-C148-E14F-8B85-42B87B8AE1FD}">
      <dgm:prSet/>
      <dgm:spPr/>
      <dgm:t>
        <a:bodyPr/>
        <a:lstStyle/>
        <a:p>
          <a:r>
            <a:rPr lang="en-US" dirty="0"/>
            <a:t>Theory building through iterative data collection, analysis, </a:t>
          </a:r>
          <a:r>
            <a:rPr lang="en-US" dirty="0" err="1"/>
            <a:t>memoing</a:t>
          </a:r>
          <a:endParaRPr lang="en-US" dirty="0"/>
        </a:p>
      </dgm:t>
    </dgm:pt>
    <dgm:pt modelId="{703933AD-02BB-854A-863A-B63AE45A41F4}" type="parTrans" cxnId="{3A9ADAD4-6629-8E4B-975C-4AF33795CFAB}">
      <dgm:prSet/>
      <dgm:spPr/>
      <dgm:t>
        <a:bodyPr/>
        <a:lstStyle/>
        <a:p>
          <a:endParaRPr lang="en-US"/>
        </a:p>
      </dgm:t>
    </dgm:pt>
    <dgm:pt modelId="{8E34F8CE-664D-394B-89C6-C2D11A977B15}" type="sibTrans" cxnId="{3A9ADAD4-6629-8E4B-975C-4AF33795CFAB}">
      <dgm:prSet/>
      <dgm:spPr/>
      <dgm:t>
        <a:bodyPr/>
        <a:lstStyle/>
        <a:p>
          <a:endParaRPr lang="en-US"/>
        </a:p>
      </dgm:t>
    </dgm:pt>
    <dgm:pt modelId="{49411605-4376-D84E-9C71-10FA5DC6FA88}" type="pres">
      <dgm:prSet presAssocID="{7CF4E6FE-4147-CB4E-8180-99101AA7E9B0}" presName="Name0" presStyleCnt="0">
        <dgm:presLayoutVars>
          <dgm:dir/>
          <dgm:animLvl val="lvl"/>
          <dgm:resizeHandles val="exact"/>
        </dgm:presLayoutVars>
      </dgm:prSet>
      <dgm:spPr/>
    </dgm:pt>
    <dgm:pt modelId="{F258E503-046D-1046-8000-3F1AB054A21A}" type="pres">
      <dgm:prSet presAssocID="{E9608FDE-2D02-764C-9862-0EA6A6DF67C4}" presName="linNode" presStyleCnt="0"/>
      <dgm:spPr/>
    </dgm:pt>
    <dgm:pt modelId="{1C2A9460-AC0F-4741-8CB9-C3855E69BF25}" type="pres">
      <dgm:prSet presAssocID="{E9608FDE-2D02-764C-9862-0EA6A6DF67C4}" presName="parentText" presStyleLbl="node1" presStyleIdx="0" presStyleCnt="4" custScaleX="69880">
        <dgm:presLayoutVars>
          <dgm:chMax val="1"/>
          <dgm:bulletEnabled val="1"/>
        </dgm:presLayoutVars>
      </dgm:prSet>
      <dgm:spPr/>
    </dgm:pt>
    <dgm:pt modelId="{515C467D-F7D3-DB42-8DBA-F90EE371359D}" type="pres">
      <dgm:prSet presAssocID="{E9608FDE-2D02-764C-9862-0EA6A6DF67C4}" presName="descendantText" presStyleLbl="alignAccFollowNode1" presStyleIdx="0" presStyleCnt="4" custScaleX="112727" custScaleY="86117">
        <dgm:presLayoutVars>
          <dgm:bulletEnabled val="1"/>
        </dgm:presLayoutVars>
      </dgm:prSet>
      <dgm:spPr/>
    </dgm:pt>
    <dgm:pt modelId="{1C6381AF-46C7-3041-89AE-7BDC59587EB2}" type="pres">
      <dgm:prSet presAssocID="{7F955ACD-9ECD-4847-8EC2-07CDBBA5AC39}" presName="sp" presStyleCnt="0"/>
      <dgm:spPr/>
    </dgm:pt>
    <dgm:pt modelId="{B7B7B581-74C8-0343-B57E-1FFE4FDAFFEF}" type="pres">
      <dgm:prSet presAssocID="{ED96A9B4-DE3A-A84C-B558-241D8948F602}" presName="linNode" presStyleCnt="0"/>
      <dgm:spPr/>
    </dgm:pt>
    <dgm:pt modelId="{5D185AEE-679E-4942-A322-D16FB55F6667}" type="pres">
      <dgm:prSet presAssocID="{ED96A9B4-DE3A-A84C-B558-241D8948F602}" presName="parentText" presStyleLbl="node1" presStyleIdx="1" presStyleCnt="4" custScaleX="69966">
        <dgm:presLayoutVars>
          <dgm:chMax val="1"/>
          <dgm:bulletEnabled val="1"/>
        </dgm:presLayoutVars>
      </dgm:prSet>
      <dgm:spPr/>
    </dgm:pt>
    <dgm:pt modelId="{30C9BF72-4283-D04B-8AE6-C9F00E52D036}" type="pres">
      <dgm:prSet presAssocID="{ED96A9B4-DE3A-A84C-B558-241D8948F602}" presName="descendantText" presStyleLbl="alignAccFollowNode1" presStyleIdx="1" presStyleCnt="4" custScaleX="112555" custScaleY="94624">
        <dgm:presLayoutVars>
          <dgm:bulletEnabled val="1"/>
        </dgm:presLayoutVars>
      </dgm:prSet>
      <dgm:spPr/>
    </dgm:pt>
    <dgm:pt modelId="{DC9487F0-EE47-B446-BD23-6C88045E6CD7}" type="pres">
      <dgm:prSet presAssocID="{603DE611-61F5-AB41-87FF-222C2490F4F1}" presName="sp" presStyleCnt="0"/>
      <dgm:spPr/>
    </dgm:pt>
    <dgm:pt modelId="{F5CFA55C-D344-0F46-9C94-D5D23CA3D00D}" type="pres">
      <dgm:prSet presAssocID="{5DA0968F-F6C3-A94D-ABCF-60DA8DCF2DA1}" presName="linNode" presStyleCnt="0"/>
      <dgm:spPr/>
    </dgm:pt>
    <dgm:pt modelId="{3E628A84-6B40-E149-BCDC-76A8D2ADF825}" type="pres">
      <dgm:prSet presAssocID="{5DA0968F-F6C3-A94D-ABCF-60DA8DCF2DA1}" presName="parentText" presStyleLbl="node1" presStyleIdx="2" presStyleCnt="4" custScaleX="69966">
        <dgm:presLayoutVars>
          <dgm:chMax val="1"/>
          <dgm:bulletEnabled val="1"/>
        </dgm:presLayoutVars>
      </dgm:prSet>
      <dgm:spPr/>
    </dgm:pt>
    <dgm:pt modelId="{18E36A66-AFC3-D54F-A5DC-B447134F6449}" type="pres">
      <dgm:prSet presAssocID="{5DA0968F-F6C3-A94D-ABCF-60DA8DCF2DA1}" presName="descendantText" presStyleLbl="alignAccFollowNode1" presStyleIdx="2" presStyleCnt="4" custScaleX="112678">
        <dgm:presLayoutVars>
          <dgm:bulletEnabled val="1"/>
        </dgm:presLayoutVars>
      </dgm:prSet>
      <dgm:spPr/>
    </dgm:pt>
    <dgm:pt modelId="{DE0BFF01-4556-CD4E-B522-2AB50CF14F5B}" type="pres">
      <dgm:prSet presAssocID="{98C2607C-EC04-5444-BD9D-7081DA612FEC}" presName="sp" presStyleCnt="0"/>
      <dgm:spPr/>
    </dgm:pt>
    <dgm:pt modelId="{776C88B1-2CA1-F940-9DDD-3B8A8CFAC543}" type="pres">
      <dgm:prSet presAssocID="{9289E8C7-30FC-6341-967C-6F1EFA011CD8}" presName="linNode" presStyleCnt="0"/>
      <dgm:spPr/>
    </dgm:pt>
    <dgm:pt modelId="{B8374BFB-54E3-4046-85CB-21247BF6C060}" type="pres">
      <dgm:prSet presAssocID="{9289E8C7-30FC-6341-967C-6F1EFA011CD8}" presName="parentText" presStyleLbl="node1" presStyleIdx="3" presStyleCnt="4" custScaleX="69966">
        <dgm:presLayoutVars>
          <dgm:chMax val="1"/>
          <dgm:bulletEnabled val="1"/>
        </dgm:presLayoutVars>
      </dgm:prSet>
      <dgm:spPr/>
    </dgm:pt>
    <dgm:pt modelId="{1E895989-2E0B-004F-95B1-5C3B375BEEE1}" type="pres">
      <dgm:prSet presAssocID="{9289E8C7-30FC-6341-967C-6F1EFA011CD8}" presName="descendantText" presStyleLbl="alignAccFollowNode1" presStyleIdx="3" presStyleCnt="4" custScaleX="112678" custScaleY="89963">
        <dgm:presLayoutVars>
          <dgm:bulletEnabled val="1"/>
        </dgm:presLayoutVars>
      </dgm:prSet>
      <dgm:spPr/>
    </dgm:pt>
  </dgm:ptLst>
  <dgm:cxnLst>
    <dgm:cxn modelId="{087B8E0A-41E8-614A-A925-1B5CD3F14BD6}" type="presOf" srcId="{D3B068A2-E959-8E4E-A199-652E921DB481}" destId="{515C467D-F7D3-DB42-8DBA-F90EE371359D}" srcOrd="0" destOrd="1" presId="urn:microsoft.com/office/officeart/2005/8/layout/vList5"/>
    <dgm:cxn modelId="{87E13E18-8847-5242-B5D6-0195E20E87CD}" type="presOf" srcId="{5DA0968F-F6C3-A94D-ABCF-60DA8DCF2DA1}" destId="{3E628A84-6B40-E149-BCDC-76A8D2ADF825}" srcOrd="0" destOrd="0" presId="urn:microsoft.com/office/officeart/2005/8/layout/vList5"/>
    <dgm:cxn modelId="{B2D13F21-4F48-D240-8C18-AF02A74D25BB}" type="presOf" srcId="{E9608FDE-2D02-764C-9862-0EA6A6DF67C4}" destId="{1C2A9460-AC0F-4741-8CB9-C3855E69BF25}" srcOrd="0" destOrd="0" presId="urn:microsoft.com/office/officeart/2005/8/layout/vList5"/>
    <dgm:cxn modelId="{EBA0BE23-ACCB-F748-916C-BFD799F938A7}" srcId="{5DA0968F-F6C3-A94D-ABCF-60DA8DCF2DA1}" destId="{05BF93B6-D737-FD4C-B8C0-3F288C607C76}" srcOrd="0" destOrd="0" parTransId="{24E1F131-0B8B-D340-940C-AB9C7A837E92}" sibTransId="{361454A5-81D4-2F49-805B-20FEC4031526}"/>
    <dgm:cxn modelId="{298FA12C-0404-164D-999D-1282E94FCA73}" type="presOf" srcId="{052F3386-616E-A849-A538-56FD648B263F}" destId="{515C467D-F7D3-DB42-8DBA-F90EE371359D}" srcOrd="0" destOrd="0" presId="urn:microsoft.com/office/officeart/2005/8/layout/vList5"/>
    <dgm:cxn modelId="{6403D32D-7EC1-4240-AF82-D9375FDD58D4}" type="presOf" srcId="{ED96A9B4-DE3A-A84C-B558-241D8948F602}" destId="{5D185AEE-679E-4942-A322-D16FB55F6667}" srcOrd="0" destOrd="0" presId="urn:microsoft.com/office/officeart/2005/8/layout/vList5"/>
    <dgm:cxn modelId="{73EE8242-58DB-E748-8DEF-E7890A207262}" type="presOf" srcId="{7CF4E6FE-4147-CB4E-8180-99101AA7E9B0}" destId="{49411605-4376-D84E-9C71-10FA5DC6FA88}" srcOrd="0" destOrd="0" presId="urn:microsoft.com/office/officeart/2005/8/layout/vList5"/>
    <dgm:cxn modelId="{8E261250-C860-1346-ADA4-464A67AB3971}" srcId="{5DA0968F-F6C3-A94D-ABCF-60DA8DCF2DA1}" destId="{21F46293-AF26-8F40-B850-ADD056E74577}" srcOrd="2" destOrd="0" parTransId="{5DD7B162-8036-4043-B80F-EB58F47DF592}" sibTransId="{F2D0DBF3-6D8F-BC40-96FB-3CE422C2E2AF}"/>
    <dgm:cxn modelId="{F051C677-E8E6-7443-98BA-78BC73B8B700}" srcId="{7CF4E6FE-4147-CB4E-8180-99101AA7E9B0}" destId="{5DA0968F-F6C3-A94D-ABCF-60DA8DCF2DA1}" srcOrd="2" destOrd="0" parTransId="{7E8AAA0C-ADF2-7548-8004-8069EF5843A7}" sibTransId="{98C2607C-EC04-5444-BD9D-7081DA612FEC}"/>
    <dgm:cxn modelId="{F36DD27F-B8CB-BF4E-8872-42F89E3668C5}" type="presOf" srcId="{F7C4BB22-BA87-8A4E-9666-7B741CA442C6}" destId="{30C9BF72-4283-D04B-8AE6-C9F00E52D036}" srcOrd="0" destOrd="0" presId="urn:microsoft.com/office/officeart/2005/8/layout/vList5"/>
    <dgm:cxn modelId="{83894B82-3BB9-A440-9548-A9E5217459DE}" srcId="{9289E8C7-30FC-6341-967C-6F1EFA011CD8}" destId="{51D09DB1-086A-2B47-9D08-744760AD850B}" srcOrd="0" destOrd="0" parTransId="{BF8057E6-EFBE-F445-9239-25B1784FFAA5}" sibTransId="{6A079D6D-3742-9748-8EE4-1D7B9E86B400}"/>
    <dgm:cxn modelId="{71767984-DCAF-8D49-9DC8-7A5664D83B85}" type="presOf" srcId="{51D09DB1-086A-2B47-9D08-744760AD850B}" destId="{1E895989-2E0B-004F-95B1-5C3B375BEEE1}" srcOrd="0" destOrd="0" presId="urn:microsoft.com/office/officeart/2005/8/layout/vList5"/>
    <dgm:cxn modelId="{0F329684-7A57-414F-8CFA-2B2AA4DC4263}" srcId="{7CF4E6FE-4147-CB4E-8180-99101AA7E9B0}" destId="{E9608FDE-2D02-764C-9862-0EA6A6DF67C4}" srcOrd="0" destOrd="0" parTransId="{A12C10BA-86D7-B34A-9EA0-EF9D2E72CE28}" sibTransId="{7F955ACD-9ECD-4847-8EC2-07CDBBA5AC39}"/>
    <dgm:cxn modelId="{EFB52495-FC0E-4C45-95B9-2104501251FE}" srcId="{ED96A9B4-DE3A-A84C-B558-241D8948F602}" destId="{B46FDBDA-C03D-B74B-AC23-D6678D9E28F1}" srcOrd="1" destOrd="0" parTransId="{6CEA7756-A695-C248-AC5E-95EE512C3370}" sibTransId="{717B09A9-059B-0F4E-A15D-8DE221ECA35B}"/>
    <dgm:cxn modelId="{D32667A2-6965-7545-BD71-F85415682603}" srcId="{ED96A9B4-DE3A-A84C-B558-241D8948F602}" destId="{F7C4BB22-BA87-8A4E-9666-7B741CA442C6}" srcOrd="0" destOrd="0" parTransId="{5AEA8B33-D718-0E45-BC7C-EACDE3B0D4CF}" sibTransId="{99423E3F-EFCA-FE4A-BC98-329CEAA0751F}"/>
    <dgm:cxn modelId="{8868D4A7-D1CA-C642-B222-E020E40254F2}" type="presOf" srcId="{05BF93B6-D737-FD4C-B8C0-3F288C607C76}" destId="{18E36A66-AFC3-D54F-A5DC-B447134F6449}" srcOrd="0" destOrd="0" presId="urn:microsoft.com/office/officeart/2005/8/layout/vList5"/>
    <dgm:cxn modelId="{1F6A5EA8-279C-534B-BA95-C1C5FBE4B08D}" srcId="{E9608FDE-2D02-764C-9862-0EA6A6DF67C4}" destId="{D3B068A2-E959-8E4E-A199-652E921DB481}" srcOrd="1" destOrd="0" parTransId="{000853DC-426D-FE4B-9982-4FB4C656AA3F}" sibTransId="{B3AF8401-CD05-D24E-9DDB-A7C68160D774}"/>
    <dgm:cxn modelId="{4C09D6A9-F3DA-4F46-981B-A6C9506D300B}" srcId="{7CF4E6FE-4147-CB4E-8180-99101AA7E9B0}" destId="{ED96A9B4-DE3A-A84C-B558-241D8948F602}" srcOrd="1" destOrd="0" parTransId="{F7E62187-2DC9-494A-BEEC-96872D259C0D}" sibTransId="{603DE611-61F5-AB41-87FF-222C2490F4F1}"/>
    <dgm:cxn modelId="{2956E8CA-6BE7-4747-AFB0-A6F3091D1DB6}" srcId="{7CF4E6FE-4147-CB4E-8180-99101AA7E9B0}" destId="{9289E8C7-30FC-6341-967C-6F1EFA011CD8}" srcOrd="3" destOrd="0" parTransId="{E502172D-CCE6-5844-8B3D-DC51780C08EE}" sibTransId="{4D355410-8F3A-7244-A9BC-903F31C4DF22}"/>
    <dgm:cxn modelId="{057A7FD0-0008-FC4C-BD64-33721A6F06DB}" srcId="{5DA0968F-F6C3-A94D-ABCF-60DA8DCF2DA1}" destId="{1A2096B7-66F2-3441-A3AD-7FBEC29B4DA5}" srcOrd="1" destOrd="0" parTransId="{E29DCA61-E80F-1C4C-A52C-765070CD8648}" sibTransId="{53FE88B6-6890-1C4E-8F10-80E80F029494}"/>
    <dgm:cxn modelId="{F26F71D1-3FF3-EF40-BE9B-3BB09AEAE625}" type="presOf" srcId="{1A2096B7-66F2-3441-A3AD-7FBEC29B4DA5}" destId="{18E36A66-AFC3-D54F-A5DC-B447134F6449}" srcOrd="0" destOrd="1" presId="urn:microsoft.com/office/officeart/2005/8/layout/vList5"/>
    <dgm:cxn modelId="{3A9ADAD4-6629-8E4B-975C-4AF33795CFAB}" srcId="{E9608FDE-2D02-764C-9862-0EA6A6DF67C4}" destId="{50600042-C148-E14F-8B85-42B87B8AE1FD}" srcOrd="2" destOrd="0" parTransId="{703933AD-02BB-854A-863A-B63AE45A41F4}" sibTransId="{8E34F8CE-664D-394B-89C6-C2D11A977B15}"/>
    <dgm:cxn modelId="{067362D7-DCD8-8446-90A6-D7EC0B4E512A}" srcId="{E9608FDE-2D02-764C-9862-0EA6A6DF67C4}" destId="{052F3386-616E-A849-A538-56FD648B263F}" srcOrd="0" destOrd="0" parTransId="{E5437B51-9C7A-EE4D-B69F-11BCEEE77098}" sibTransId="{7E11BDFE-1DC4-724F-A2B7-5DB5050219D2}"/>
    <dgm:cxn modelId="{337D62E0-27E8-3F4E-8529-D3A487F1301B}" type="presOf" srcId="{21F46293-AF26-8F40-B850-ADD056E74577}" destId="{18E36A66-AFC3-D54F-A5DC-B447134F6449}" srcOrd="0" destOrd="2" presId="urn:microsoft.com/office/officeart/2005/8/layout/vList5"/>
    <dgm:cxn modelId="{941510F0-AD7E-C644-A526-D4002122B770}" type="presOf" srcId="{21F92C23-4C4E-0940-8B2C-04E5A5DE41C8}" destId="{18E36A66-AFC3-D54F-A5DC-B447134F6449}" srcOrd="0" destOrd="3" presId="urn:microsoft.com/office/officeart/2005/8/layout/vList5"/>
    <dgm:cxn modelId="{B20E21F0-C8C3-6D4E-B9CB-188AA4F3C7CD}" type="presOf" srcId="{9289E8C7-30FC-6341-967C-6F1EFA011CD8}" destId="{B8374BFB-54E3-4046-85CB-21247BF6C060}" srcOrd="0" destOrd="0" presId="urn:microsoft.com/office/officeart/2005/8/layout/vList5"/>
    <dgm:cxn modelId="{1E7F0BF7-1803-A545-BC13-EAA12C4E91E5}" type="presOf" srcId="{B46FDBDA-C03D-B74B-AC23-D6678D9E28F1}" destId="{30C9BF72-4283-D04B-8AE6-C9F00E52D036}" srcOrd="0" destOrd="1" presId="urn:microsoft.com/office/officeart/2005/8/layout/vList5"/>
    <dgm:cxn modelId="{A39E74FD-0D0F-5841-B6E6-C5CB5156B425}" srcId="{5DA0968F-F6C3-A94D-ABCF-60DA8DCF2DA1}" destId="{21F92C23-4C4E-0940-8B2C-04E5A5DE41C8}" srcOrd="3" destOrd="0" parTransId="{2FD86730-57E7-AF48-8CCC-2AF92C9B0FEE}" sibTransId="{9358B1F6-D28B-6A42-8769-4AA87E096CD2}"/>
    <dgm:cxn modelId="{F05908FE-DC34-004D-A4ED-A01A29CA8FDF}" type="presOf" srcId="{50600042-C148-E14F-8B85-42B87B8AE1FD}" destId="{515C467D-F7D3-DB42-8DBA-F90EE371359D}" srcOrd="0" destOrd="2" presId="urn:microsoft.com/office/officeart/2005/8/layout/vList5"/>
    <dgm:cxn modelId="{1E1446FB-9082-5E48-9BC7-1793A81EBFAA}" type="presParOf" srcId="{49411605-4376-D84E-9C71-10FA5DC6FA88}" destId="{F258E503-046D-1046-8000-3F1AB054A21A}" srcOrd="0" destOrd="0" presId="urn:microsoft.com/office/officeart/2005/8/layout/vList5"/>
    <dgm:cxn modelId="{9C09A62A-143C-2C4B-B065-A5AAAA98B949}" type="presParOf" srcId="{F258E503-046D-1046-8000-3F1AB054A21A}" destId="{1C2A9460-AC0F-4741-8CB9-C3855E69BF25}" srcOrd="0" destOrd="0" presId="urn:microsoft.com/office/officeart/2005/8/layout/vList5"/>
    <dgm:cxn modelId="{30FD5F45-2BC6-744A-9951-4C5304F1E4B3}" type="presParOf" srcId="{F258E503-046D-1046-8000-3F1AB054A21A}" destId="{515C467D-F7D3-DB42-8DBA-F90EE371359D}" srcOrd="1" destOrd="0" presId="urn:microsoft.com/office/officeart/2005/8/layout/vList5"/>
    <dgm:cxn modelId="{D29FA02D-CAB9-0341-BC07-ACB84E4634CC}" type="presParOf" srcId="{49411605-4376-D84E-9C71-10FA5DC6FA88}" destId="{1C6381AF-46C7-3041-89AE-7BDC59587EB2}" srcOrd="1" destOrd="0" presId="urn:microsoft.com/office/officeart/2005/8/layout/vList5"/>
    <dgm:cxn modelId="{46C20C18-0321-6046-81E2-6AA441A8E100}" type="presParOf" srcId="{49411605-4376-D84E-9C71-10FA5DC6FA88}" destId="{B7B7B581-74C8-0343-B57E-1FFE4FDAFFEF}" srcOrd="2" destOrd="0" presId="urn:microsoft.com/office/officeart/2005/8/layout/vList5"/>
    <dgm:cxn modelId="{832857DD-7A10-DB49-B27F-D1C95D6F5F7C}" type="presParOf" srcId="{B7B7B581-74C8-0343-B57E-1FFE4FDAFFEF}" destId="{5D185AEE-679E-4942-A322-D16FB55F6667}" srcOrd="0" destOrd="0" presId="urn:microsoft.com/office/officeart/2005/8/layout/vList5"/>
    <dgm:cxn modelId="{183A4450-AB1E-2B48-926C-9FCEA7459B9F}" type="presParOf" srcId="{B7B7B581-74C8-0343-B57E-1FFE4FDAFFEF}" destId="{30C9BF72-4283-D04B-8AE6-C9F00E52D036}" srcOrd="1" destOrd="0" presId="urn:microsoft.com/office/officeart/2005/8/layout/vList5"/>
    <dgm:cxn modelId="{ABE0789B-884F-2142-A37E-2F768FD5B4C8}" type="presParOf" srcId="{49411605-4376-D84E-9C71-10FA5DC6FA88}" destId="{DC9487F0-EE47-B446-BD23-6C88045E6CD7}" srcOrd="3" destOrd="0" presId="urn:microsoft.com/office/officeart/2005/8/layout/vList5"/>
    <dgm:cxn modelId="{ACA37701-3821-5F47-B7CD-1D3E2B2D4A51}" type="presParOf" srcId="{49411605-4376-D84E-9C71-10FA5DC6FA88}" destId="{F5CFA55C-D344-0F46-9C94-D5D23CA3D00D}" srcOrd="4" destOrd="0" presId="urn:microsoft.com/office/officeart/2005/8/layout/vList5"/>
    <dgm:cxn modelId="{974B8814-DE47-5C41-9C5D-A028C869D5C6}" type="presParOf" srcId="{F5CFA55C-D344-0F46-9C94-D5D23CA3D00D}" destId="{3E628A84-6B40-E149-BCDC-76A8D2ADF825}" srcOrd="0" destOrd="0" presId="urn:microsoft.com/office/officeart/2005/8/layout/vList5"/>
    <dgm:cxn modelId="{01BD6C54-1A8B-3F4F-8138-0AA0ED212737}" type="presParOf" srcId="{F5CFA55C-D344-0F46-9C94-D5D23CA3D00D}" destId="{18E36A66-AFC3-D54F-A5DC-B447134F6449}" srcOrd="1" destOrd="0" presId="urn:microsoft.com/office/officeart/2005/8/layout/vList5"/>
    <dgm:cxn modelId="{DC3268FB-23CE-204D-8AE0-4B55361A25F7}" type="presParOf" srcId="{49411605-4376-D84E-9C71-10FA5DC6FA88}" destId="{DE0BFF01-4556-CD4E-B522-2AB50CF14F5B}" srcOrd="5" destOrd="0" presId="urn:microsoft.com/office/officeart/2005/8/layout/vList5"/>
    <dgm:cxn modelId="{DEBF0197-14F1-2E43-B48F-B2A743CAE767}" type="presParOf" srcId="{49411605-4376-D84E-9C71-10FA5DC6FA88}" destId="{776C88B1-2CA1-F940-9DDD-3B8A8CFAC543}" srcOrd="6" destOrd="0" presId="urn:microsoft.com/office/officeart/2005/8/layout/vList5"/>
    <dgm:cxn modelId="{3638D813-8B3B-6343-9AA4-16DE7B5124CD}" type="presParOf" srcId="{776C88B1-2CA1-F940-9DDD-3B8A8CFAC543}" destId="{B8374BFB-54E3-4046-85CB-21247BF6C060}" srcOrd="0" destOrd="0" presId="urn:microsoft.com/office/officeart/2005/8/layout/vList5"/>
    <dgm:cxn modelId="{CFDD7766-4A4D-7F44-A1A5-90B22A500AC0}" type="presParOf" srcId="{776C88B1-2CA1-F940-9DDD-3B8A8CFAC543}" destId="{1E895989-2E0B-004F-95B1-5C3B375BEEE1}"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662157D-BEFE-4547-8D77-968619834789}" type="doc">
      <dgm:prSet loTypeId="urn:microsoft.com/office/officeart/2005/8/layout/vList5" loCatId="" qsTypeId="urn:microsoft.com/office/officeart/2005/8/quickstyle/simple1" qsCatId="simple" csTypeId="urn:microsoft.com/office/officeart/2005/8/colors/accent1_2" csCatId="accent1" phldr="1"/>
      <dgm:spPr/>
      <dgm:t>
        <a:bodyPr/>
        <a:lstStyle/>
        <a:p>
          <a:endParaRPr lang="en-US"/>
        </a:p>
      </dgm:t>
    </dgm:pt>
    <dgm:pt modelId="{3C222ECF-6C56-F044-A10F-B99F4E2FA100}">
      <dgm:prSet phldrT="[Text]" custT="1"/>
      <dgm:spPr/>
      <dgm:t>
        <a:bodyPr/>
        <a:lstStyle/>
        <a:p>
          <a:r>
            <a:rPr lang="en-US" sz="2000" dirty="0"/>
            <a:t>Culture</a:t>
          </a:r>
        </a:p>
      </dgm:t>
    </dgm:pt>
    <dgm:pt modelId="{DBDF2395-C6D9-6343-B90B-DE3AF969F9F3}" type="parTrans" cxnId="{45BB351E-388B-7044-88E5-03E054910DF5}">
      <dgm:prSet/>
      <dgm:spPr/>
      <dgm:t>
        <a:bodyPr/>
        <a:lstStyle/>
        <a:p>
          <a:endParaRPr lang="en-US"/>
        </a:p>
      </dgm:t>
    </dgm:pt>
    <dgm:pt modelId="{172ADE07-47B7-C646-9AB0-7BB3F7CC89DB}" type="sibTrans" cxnId="{45BB351E-388B-7044-88E5-03E054910DF5}">
      <dgm:prSet/>
      <dgm:spPr/>
      <dgm:t>
        <a:bodyPr/>
        <a:lstStyle/>
        <a:p>
          <a:endParaRPr lang="en-US"/>
        </a:p>
      </dgm:t>
    </dgm:pt>
    <dgm:pt modelId="{0D48B75F-E1BC-CE4C-8CF6-E7AD5FA873D6}">
      <dgm:prSet phldrT="[Text]"/>
      <dgm:spPr/>
      <dgm:t>
        <a:bodyPr/>
        <a:lstStyle/>
        <a:p>
          <a:r>
            <a:rPr lang="en-US" dirty="0"/>
            <a:t>Complex description</a:t>
          </a:r>
        </a:p>
      </dgm:t>
    </dgm:pt>
    <dgm:pt modelId="{9F1BD48B-BAA0-614C-B5C1-1820BD7C029F}" type="parTrans" cxnId="{235EC639-291A-F349-9369-064078E7640C}">
      <dgm:prSet/>
      <dgm:spPr/>
      <dgm:t>
        <a:bodyPr/>
        <a:lstStyle/>
        <a:p>
          <a:endParaRPr lang="en-US"/>
        </a:p>
      </dgm:t>
    </dgm:pt>
    <dgm:pt modelId="{B9BD58CF-DA4F-F34F-88B0-1F05BF156676}" type="sibTrans" cxnId="{235EC639-291A-F349-9369-064078E7640C}">
      <dgm:prSet/>
      <dgm:spPr/>
      <dgm:t>
        <a:bodyPr/>
        <a:lstStyle/>
        <a:p>
          <a:endParaRPr lang="en-US"/>
        </a:p>
      </dgm:t>
    </dgm:pt>
    <dgm:pt modelId="{0F693257-58B9-E841-9665-CB731C0A3314}">
      <dgm:prSet phldrT="[Text]" custT="1"/>
      <dgm:spPr/>
      <dgm:t>
        <a:bodyPr/>
        <a:lstStyle/>
        <a:p>
          <a:r>
            <a:rPr lang="en-US" sz="2000" dirty="0"/>
            <a:t>Ideas &amp; beliefs</a:t>
          </a:r>
        </a:p>
      </dgm:t>
    </dgm:pt>
    <dgm:pt modelId="{7CE55423-B73F-E243-A5BE-D89DCCD84D3A}" type="parTrans" cxnId="{7AB33886-E455-9249-A758-3965DF7BF87B}">
      <dgm:prSet/>
      <dgm:spPr/>
      <dgm:t>
        <a:bodyPr/>
        <a:lstStyle/>
        <a:p>
          <a:endParaRPr lang="en-US"/>
        </a:p>
      </dgm:t>
    </dgm:pt>
    <dgm:pt modelId="{003DA612-52A9-AA40-8131-AA1794ED86D0}" type="sibTrans" cxnId="{7AB33886-E455-9249-A758-3965DF7BF87B}">
      <dgm:prSet/>
      <dgm:spPr/>
      <dgm:t>
        <a:bodyPr/>
        <a:lstStyle/>
        <a:p>
          <a:endParaRPr lang="en-US"/>
        </a:p>
      </dgm:t>
    </dgm:pt>
    <dgm:pt modelId="{F2B10F88-AF9F-BE4F-9CD7-8AF329E0E903}">
      <dgm:prSet phldrT="[Text]"/>
      <dgm:spPr/>
      <dgm:t>
        <a:bodyPr/>
        <a:lstStyle/>
        <a:p>
          <a:r>
            <a:rPr lang="en-US" dirty="0"/>
            <a:t>Look for patterns</a:t>
          </a:r>
        </a:p>
      </dgm:t>
    </dgm:pt>
    <dgm:pt modelId="{3535E072-FC1B-9044-8938-9FCD6F352641}" type="parTrans" cxnId="{53B17AFC-4238-A34D-866E-31872D341CC7}">
      <dgm:prSet/>
      <dgm:spPr/>
      <dgm:t>
        <a:bodyPr/>
        <a:lstStyle/>
        <a:p>
          <a:endParaRPr lang="en-US"/>
        </a:p>
      </dgm:t>
    </dgm:pt>
    <dgm:pt modelId="{1C40791C-5724-A246-9F81-11BFDA893022}" type="sibTrans" cxnId="{53B17AFC-4238-A34D-866E-31872D341CC7}">
      <dgm:prSet/>
      <dgm:spPr/>
      <dgm:t>
        <a:bodyPr/>
        <a:lstStyle/>
        <a:p>
          <a:endParaRPr lang="en-US"/>
        </a:p>
      </dgm:t>
    </dgm:pt>
    <dgm:pt modelId="{699107FC-114C-6842-AF96-77921B716300}">
      <dgm:prSet phldrT="[Text]" custT="1"/>
      <dgm:spPr/>
      <dgm:t>
        <a:bodyPr/>
        <a:lstStyle/>
        <a:p>
          <a:r>
            <a:rPr lang="en-US" sz="2000" dirty="0"/>
            <a:t>Group intact</a:t>
          </a:r>
        </a:p>
      </dgm:t>
    </dgm:pt>
    <dgm:pt modelId="{2A71389F-4ED8-8C4C-A21A-DB5FAA80C521}" type="parTrans" cxnId="{363F30D5-7BC2-2142-A943-0C04AE4BA1AE}">
      <dgm:prSet/>
      <dgm:spPr/>
      <dgm:t>
        <a:bodyPr/>
        <a:lstStyle/>
        <a:p>
          <a:endParaRPr lang="en-US"/>
        </a:p>
      </dgm:t>
    </dgm:pt>
    <dgm:pt modelId="{79FC7DAE-49F4-2A4A-8092-BA46B9667A45}" type="sibTrans" cxnId="{363F30D5-7BC2-2142-A943-0C04AE4BA1AE}">
      <dgm:prSet/>
      <dgm:spPr/>
      <dgm:t>
        <a:bodyPr/>
        <a:lstStyle/>
        <a:p>
          <a:endParaRPr lang="en-US"/>
        </a:p>
      </dgm:t>
    </dgm:pt>
    <dgm:pt modelId="{085273DD-5C35-9245-AA96-53A7A3A748A0}">
      <dgm:prSet phldrT="[Text]"/>
      <dgm:spPr/>
      <dgm:t>
        <a:bodyPr/>
        <a:lstStyle/>
        <a:p>
          <a:r>
            <a:rPr lang="en-US" dirty="0"/>
            <a:t>Long enough to develop patterns</a:t>
          </a:r>
        </a:p>
      </dgm:t>
    </dgm:pt>
    <dgm:pt modelId="{67A55CDF-FF8C-A047-B8B3-FB7A64AAA415}" type="parTrans" cxnId="{8D38DA4A-8685-CE44-AF02-FE59C52A0CB3}">
      <dgm:prSet/>
      <dgm:spPr/>
      <dgm:t>
        <a:bodyPr/>
        <a:lstStyle/>
        <a:p>
          <a:endParaRPr lang="en-US"/>
        </a:p>
      </dgm:t>
    </dgm:pt>
    <dgm:pt modelId="{8537AC5D-64EE-EA4C-97C1-40DFCC1B52CE}" type="sibTrans" cxnId="{8D38DA4A-8685-CE44-AF02-FE59C52A0CB3}">
      <dgm:prSet/>
      <dgm:spPr/>
      <dgm:t>
        <a:bodyPr/>
        <a:lstStyle/>
        <a:p>
          <a:endParaRPr lang="en-US"/>
        </a:p>
      </dgm:t>
    </dgm:pt>
    <dgm:pt modelId="{F2C24D24-8915-AB44-AAB2-501449A579C2}">
      <dgm:prSet phldrT="[Text]" custT="1"/>
      <dgm:spPr/>
      <dgm:t>
        <a:bodyPr/>
        <a:lstStyle/>
        <a:p>
          <a:r>
            <a:rPr lang="en-US" sz="2000" dirty="0"/>
            <a:t>Extensive fieldwork</a:t>
          </a:r>
        </a:p>
      </dgm:t>
    </dgm:pt>
    <dgm:pt modelId="{000D862C-42BB-1D42-A5A8-264EB196758B}" type="parTrans" cxnId="{2D3B2A73-0D66-0040-94A0-6470771ADA6E}">
      <dgm:prSet/>
      <dgm:spPr/>
      <dgm:t>
        <a:bodyPr/>
        <a:lstStyle/>
        <a:p>
          <a:endParaRPr lang="en-US"/>
        </a:p>
      </dgm:t>
    </dgm:pt>
    <dgm:pt modelId="{79F0AA0D-CEC3-214C-A7B0-4576968FA192}" type="sibTrans" cxnId="{2D3B2A73-0D66-0040-94A0-6470771ADA6E}">
      <dgm:prSet/>
      <dgm:spPr/>
      <dgm:t>
        <a:bodyPr/>
        <a:lstStyle/>
        <a:p>
          <a:endParaRPr lang="en-US"/>
        </a:p>
      </dgm:t>
    </dgm:pt>
    <dgm:pt modelId="{093EFE13-DA17-B843-8D8E-F6C788A41D91}">
      <dgm:prSet phldrT="[Text]"/>
      <dgm:spPr/>
      <dgm:t>
        <a:bodyPr/>
        <a:lstStyle/>
        <a:p>
          <a:r>
            <a:rPr lang="en-US" dirty="0"/>
            <a:t>Interviews, observations, symbols, artifacts</a:t>
          </a:r>
        </a:p>
      </dgm:t>
    </dgm:pt>
    <dgm:pt modelId="{30ED8087-E2B5-2E4D-85F3-F74F492E8C7D}" type="parTrans" cxnId="{DAFB89E3-BAC3-2141-AB2F-1DCEF75C383F}">
      <dgm:prSet/>
      <dgm:spPr/>
      <dgm:t>
        <a:bodyPr/>
        <a:lstStyle/>
        <a:p>
          <a:endParaRPr lang="en-US"/>
        </a:p>
      </dgm:t>
    </dgm:pt>
    <dgm:pt modelId="{B3A7151C-49B0-F540-B7CC-317BEC82C15A}" type="sibTrans" cxnId="{DAFB89E3-BAC3-2141-AB2F-1DCEF75C383F}">
      <dgm:prSet/>
      <dgm:spPr/>
      <dgm:t>
        <a:bodyPr/>
        <a:lstStyle/>
        <a:p>
          <a:endParaRPr lang="en-US"/>
        </a:p>
      </dgm:t>
    </dgm:pt>
    <dgm:pt modelId="{FF8B72BA-595A-D24A-8B8E-9E342FB0CD61}">
      <dgm:prSet phldrT="[Text]" custT="1"/>
      <dgm:spPr/>
      <dgm:t>
        <a:bodyPr/>
        <a:lstStyle/>
        <a:p>
          <a:r>
            <a:rPr lang="en-US" sz="2000" dirty="0"/>
            <a:t>Emic perspective</a:t>
          </a:r>
        </a:p>
      </dgm:t>
    </dgm:pt>
    <dgm:pt modelId="{98B781DE-79F0-1D4B-A7BD-86450889C78F}" type="parTrans" cxnId="{AFD7875D-1E03-EC4D-BFEF-3DD725529160}">
      <dgm:prSet/>
      <dgm:spPr/>
      <dgm:t>
        <a:bodyPr/>
        <a:lstStyle/>
        <a:p>
          <a:endParaRPr lang="en-US"/>
        </a:p>
      </dgm:t>
    </dgm:pt>
    <dgm:pt modelId="{D686202B-6EAC-8746-8FC6-5EE3AB5E5B65}" type="sibTrans" cxnId="{AFD7875D-1E03-EC4D-BFEF-3DD725529160}">
      <dgm:prSet/>
      <dgm:spPr/>
      <dgm:t>
        <a:bodyPr/>
        <a:lstStyle/>
        <a:p>
          <a:endParaRPr lang="en-US"/>
        </a:p>
      </dgm:t>
    </dgm:pt>
    <dgm:pt modelId="{424BE9CA-F392-9B4C-B971-21215877DC4F}">
      <dgm:prSet phldrT="[Text]"/>
      <dgm:spPr/>
      <dgm:t>
        <a:bodyPr/>
        <a:lstStyle/>
        <a:p>
          <a:r>
            <a:rPr lang="en-US" dirty="0"/>
            <a:t>Participant, insider views</a:t>
          </a:r>
        </a:p>
      </dgm:t>
    </dgm:pt>
    <dgm:pt modelId="{6CDCA2EF-2ABF-8747-8E1C-5451EAC1D138}" type="parTrans" cxnId="{9D63BEB7-76DD-2140-B9CF-1C8EF5137A10}">
      <dgm:prSet/>
      <dgm:spPr/>
      <dgm:t>
        <a:bodyPr/>
        <a:lstStyle/>
        <a:p>
          <a:endParaRPr lang="en-US"/>
        </a:p>
      </dgm:t>
    </dgm:pt>
    <dgm:pt modelId="{5110ED1E-C6BE-9A4A-8164-1370901A646D}" type="sibTrans" cxnId="{9D63BEB7-76DD-2140-B9CF-1C8EF5137A10}">
      <dgm:prSet/>
      <dgm:spPr/>
      <dgm:t>
        <a:bodyPr/>
        <a:lstStyle/>
        <a:p>
          <a:endParaRPr lang="en-US"/>
        </a:p>
      </dgm:t>
    </dgm:pt>
    <dgm:pt modelId="{F5590539-5CD4-1149-92B4-D1B758832038}">
      <dgm:prSet phldrT="[Text]" custT="1"/>
      <dgm:spPr/>
      <dgm:t>
        <a:bodyPr/>
        <a:lstStyle/>
        <a:p>
          <a:r>
            <a:rPr lang="en-US" sz="2000" dirty="0"/>
            <a:t>Cultural interpretation</a:t>
          </a:r>
        </a:p>
      </dgm:t>
    </dgm:pt>
    <dgm:pt modelId="{F4A82766-EA01-7143-8E49-D385A33B3FF9}" type="parTrans" cxnId="{BE37FFB6-9E3B-6943-924A-D76089DB4C6F}">
      <dgm:prSet/>
      <dgm:spPr/>
      <dgm:t>
        <a:bodyPr/>
        <a:lstStyle/>
        <a:p>
          <a:endParaRPr lang="en-US"/>
        </a:p>
      </dgm:t>
    </dgm:pt>
    <dgm:pt modelId="{9E063741-3A27-6045-BB5B-D963C802501E}" type="sibTrans" cxnId="{BE37FFB6-9E3B-6943-924A-D76089DB4C6F}">
      <dgm:prSet/>
      <dgm:spPr/>
      <dgm:t>
        <a:bodyPr/>
        <a:lstStyle/>
        <a:p>
          <a:endParaRPr lang="en-US"/>
        </a:p>
      </dgm:t>
    </dgm:pt>
    <dgm:pt modelId="{6E0060E7-3FAE-AF42-B1C1-E564FD2044D1}">
      <dgm:prSet phldrT="[Text]"/>
      <dgm:spPr/>
      <dgm:t>
        <a:bodyPr/>
        <a:lstStyle/>
        <a:p>
          <a:r>
            <a:rPr lang="en-US" dirty="0"/>
            <a:t>Develop new, novel understanding</a:t>
          </a:r>
        </a:p>
      </dgm:t>
    </dgm:pt>
    <dgm:pt modelId="{BE2922CE-29F4-CE45-B8A6-0BD079D6C54D}" type="parTrans" cxnId="{51D9D0D0-5FB1-1146-936A-2DE172A6A87C}">
      <dgm:prSet/>
      <dgm:spPr/>
      <dgm:t>
        <a:bodyPr/>
        <a:lstStyle/>
        <a:p>
          <a:endParaRPr lang="en-US"/>
        </a:p>
      </dgm:t>
    </dgm:pt>
    <dgm:pt modelId="{5BB574BC-BFB5-C14B-A4CE-EC66129626FC}" type="sibTrans" cxnId="{51D9D0D0-5FB1-1146-936A-2DE172A6A87C}">
      <dgm:prSet/>
      <dgm:spPr/>
      <dgm:t>
        <a:bodyPr/>
        <a:lstStyle/>
        <a:p>
          <a:endParaRPr lang="en-US"/>
        </a:p>
      </dgm:t>
    </dgm:pt>
    <dgm:pt modelId="{D8365356-60F7-C64E-913F-BF2F93625667}">
      <dgm:prSet phldrT="[Text]" custT="1"/>
      <dgm:spPr/>
      <dgm:t>
        <a:bodyPr/>
        <a:lstStyle/>
        <a:p>
          <a:r>
            <a:rPr lang="en-US" sz="2000" dirty="0"/>
            <a:t>How culture-sharing group works</a:t>
          </a:r>
        </a:p>
      </dgm:t>
    </dgm:pt>
    <dgm:pt modelId="{EBE88C17-B0DB-5340-BF40-1AF7DB5DAFCE}" type="parTrans" cxnId="{BF04F823-226B-EA40-9324-F39DF34F9150}">
      <dgm:prSet/>
      <dgm:spPr/>
      <dgm:t>
        <a:bodyPr/>
        <a:lstStyle/>
        <a:p>
          <a:endParaRPr lang="en-US"/>
        </a:p>
      </dgm:t>
    </dgm:pt>
    <dgm:pt modelId="{23B939C5-C9BB-0B45-9F54-9FCE3E0E5DC7}" type="sibTrans" cxnId="{BF04F823-226B-EA40-9324-F39DF34F9150}">
      <dgm:prSet/>
      <dgm:spPr/>
      <dgm:t>
        <a:bodyPr/>
        <a:lstStyle/>
        <a:p>
          <a:endParaRPr lang="en-US"/>
        </a:p>
      </dgm:t>
    </dgm:pt>
    <dgm:pt modelId="{95A3262B-F652-B34D-A87B-F10A896A99D0}">
      <dgm:prSet phldrT="[Text]"/>
      <dgm:spPr/>
      <dgm:t>
        <a:bodyPr/>
        <a:lstStyle/>
        <a:p>
          <a:r>
            <a:rPr lang="en-US" dirty="0"/>
            <a:t>Essence of function, way of life</a:t>
          </a:r>
        </a:p>
      </dgm:t>
    </dgm:pt>
    <dgm:pt modelId="{66216F6E-01D8-F74E-A178-565D1F809D5E}" type="parTrans" cxnId="{E3793A07-6BA0-5F4E-8739-A2EE0DAD01AC}">
      <dgm:prSet/>
      <dgm:spPr/>
      <dgm:t>
        <a:bodyPr/>
        <a:lstStyle/>
        <a:p>
          <a:endParaRPr lang="en-US"/>
        </a:p>
      </dgm:t>
    </dgm:pt>
    <dgm:pt modelId="{1FC25439-F54A-CF4C-A431-267C11E465CE}" type="sibTrans" cxnId="{E3793A07-6BA0-5F4E-8739-A2EE0DAD01AC}">
      <dgm:prSet/>
      <dgm:spPr/>
      <dgm:t>
        <a:bodyPr/>
        <a:lstStyle/>
        <a:p>
          <a:endParaRPr lang="en-US"/>
        </a:p>
      </dgm:t>
    </dgm:pt>
    <dgm:pt modelId="{413324F5-F6E9-D047-8A77-DE2E49EAAB4F}" type="pres">
      <dgm:prSet presAssocID="{7662157D-BEFE-4547-8D77-968619834789}" presName="Name0" presStyleCnt="0">
        <dgm:presLayoutVars>
          <dgm:dir/>
          <dgm:animLvl val="lvl"/>
          <dgm:resizeHandles val="exact"/>
        </dgm:presLayoutVars>
      </dgm:prSet>
      <dgm:spPr/>
    </dgm:pt>
    <dgm:pt modelId="{DFA41056-1C3E-5B4D-B4D4-E1E5D6AB0C17}" type="pres">
      <dgm:prSet presAssocID="{3C222ECF-6C56-F044-A10F-B99F4E2FA100}" presName="linNode" presStyleCnt="0"/>
      <dgm:spPr/>
    </dgm:pt>
    <dgm:pt modelId="{49292970-93AB-1240-8323-D6DC53B00C84}" type="pres">
      <dgm:prSet presAssocID="{3C222ECF-6C56-F044-A10F-B99F4E2FA100}" presName="parentText" presStyleLbl="node1" presStyleIdx="0" presStyleCnt="7">
        <dgm:presLayoutVars>
          <dgm:chMax val="1"/>
          <dgm:bulletEnabled val="1"/>
        </dgm:presLayoutVars>
      </dgm:prSet>
      <dgm:spPr/>
    </dgm:pt>
    <dgm:pt modelId="{A2FE7B36-048E-294C-BB53-94121D2C2D58}" type="pres">
      <dgm:prSet presAssocID="{3C222ECF-6C56-F044-A10F-B99F4E2FA100}" presName="descendantText" presStyleLbl="alignAccFollowNode1" presStyleIdx="0" presStyleCnt="7">
        <dgm:presLayoutVars>
          <dgm:bulletEnabled val="1"/>
        </dgm:presLayoutVars>
      </dgm:prSet>
      <dgm:spPr/>
    </dgm:pt>
    <dgm:pt modelId="{7D2B37DB-AAC9-FB4B-811A-6C424F4BF167}" type="pres">
      <dgm:prSet presAssocID="{172ADE07-47B7-C646-9AB0-7BB3F7CC89DB}" presName="sp" presStyleCnt="0"/>
      <dgm:spPr/>
    </dgm:pt>
    <dgm:pt modelId="{4FF8AF5E-CAF5-2E4B-8C41-801495E0CC6B}" type="pres">
      <dgm:prSet presAssocID="{0F693257-58B9-E841-9665-CB731C0A3314}" presName="linNode" presStyleCnt="0"/>
      <dgm:spPr/>
    </dgm:pt>
    <dgm:pt modelId="{5857BB6B-9292-A24A-B941-5B5C290958EF}" type="pres">
      <dgm:prSet presAssocID="{0F693257-58B9-E841-9665-CB731C0A3314}" presName="parentText" presStyleLbl="node1" presStyleIdx="1" presStyleCnt="7">
        <dgm:presLayoutVars>
          <dgm:chMax val="1"/>
          <dgm:bulletEnabled val="1"/>
        </dgm:presLayoutVars>
      </dgm:prSet>
      <dgm:spPr/>
    </dgm:pt>
    <dgm:pt modelId="{BE318BF0-990A-5945-ABEA-24B2056D0A48}" type="pres">
      <dgm:prSet presAssocID="{0F693257-58B9-E841-9665-CB731C0A3314}" presName="descendantText" presStyleLbl="alignAccFollowNode1" presStyleIdx="1" presStyleCnt="7">
        <dgm:presLayoutVars>
          <dgm:bulletEnabled val="1"/>
        </dgm:presLayoutVars>
      </dgm:prSet>
      <dgm:spPr/>
    </dgm:pt>
    <dgm:pt modelId="{754E3BAD-A718-8249-B015-295630D18AF1}" type="pres">
      <dgm:prSet presAssocID="{003DA612-52A9-AA40-8131-AA1794ED86D0}" presName="sp" presStyleCnt="0"/>
      <dgm:spPr/>
    </dgm:pt>
    <dgm:pt modelId="{70BED197-9B2E-F547-8391-169FE4847E39}" type="pres">
      <dgm:prSet presAssocID="{699107FC-114C-6842-AF96-77921B716300}" presName="linNode" presStyleCnt="0"/>
      <dgm:spPr/>
    </dgm:pt>
    <dgm:pt modelId="{A450A0BC-7814-C945-95D8-8DC765AB3A36}" type="pres">
      <dgm:prSet presAssocID="{699107FC-114C-6842-AF96-77921B716300}" presName="parentText" presStyleLbl="node1" presStyleIdx="2" presStyleCnt="7">
        <dgm:presLayoutVars>
          <dgm:chMax val="1"/>
          <dgm:bulletEnabled val="1"/>
        </dgm:presLayoutVars>
      </dgm:prSet>
      <dgm:spPr/>
    </dgm:pt>
    <dgm:pt modelId="{E52B591E-6259-2F43-8579-B29866AF38F7}" type="pres">
      <dgm:prSet presAssocID="{699107FC-114C-6842-AF96-77921B716300}" presName="descendantText" presStyleLbl="alignAccFollowNode1" presStyleIdx="2" presStyleCnt="7">
        <dgm:presLayoutVars>
          <dgm:bulletEnabled val="1"/>
        </dgm:presLayoutVars>
      </dgm:prSet>
      <dgm:spPr/>
    </dgm:pt>
    <dgm:pt modelId="{611612DE-75D6-1B49-89F3-9ECF7EF4189C}" type="pres">
      <dgm:prSet presAssocID="{79FC7DAE-49F4-2A4A-8092-BA46B9667A45}" presName="sp" presStyleCnt="0"/>
      <dgm:spPr/>
    </dgm:pt>
    <dgm:pt modelId="{0F259F79-0DF0-3D4E-BE13-7E85A56258B1}" type="pres">
      <dgm:prSet presAssocID="{F2C24D24-8915-AB44-AAB2-501449A579C2}" presName="linNode" presStyleCnt="0"/>
      <dgm:spPr/>
    </dgm:pt>
    <dgm:pt modelId="{5946FEA6-79C5-0B46-A860-E8FDF8B250E7}" type="pres">
      <dgm:prSet presAssocID="{F2C24D24-8915-AB44-AAB2-501449A579C2}" presName="parentText" presStyleLbl="node1" presStyleIdx="3" presStyleCnt="7">
        <dgm:presLayoutVars>
          <dgm:chMax val="1"/>
          <dgm:bulletEnabled val="1"/>
        </dgm:presLayoutVars>
      </dgm:prSet>
      <dgm:spPr/>
    </dgm:pt>
    <dgm:pt modelId="{ACE0D006-FF6D-4C48-9BE7-556162447E8D}" type="pres">
      <dgm:prSet presAssocID="{F2C24D24-8915-AB44-AAB2-501449A579C2}" presName="descendantText" presStyleLbl="alignAccFollowNode1" presStyleIdx="3" presStyleCnt="7">
        <dgm:presLayoutVars>
          <dgm:bulletEnabled val="1"/>
        </dgm:presLayoutVars>
      </dgm:prSet>
      <dgm:spPr/>
    </dgm:pt>
    <dgm:pt modelId="{39D1A9EC-CDFA-0C44-8731-19C3CED84DF7}" type="pres">
      <dgm:prSet presAssocID="{79F0AA0D-CEC3-214C-A7B0-4576968FA192}" presName="sp" presStyleCnt="0"/>
      <dgm:spPr/>
    </dgm:pt>
    <dgm:pt modelId="{EEB4DAB4-3FD8-E64B-9D83-E1792DBFA44D}" type="pres">
      <dgm:prSet presAssocID="{FF8B72BA-595A-D24A-8B8E-9E342FB0CD61}" presName="linNode" presStyleCnt="0"/>
      <dgm:spPr/>
    </dgm:pt>
    <dgm:pt modelId="{2EAE706A-837D-1F4A-A859-6386586AC4C0}" type="pres">
      <dgm:prSet presAssocID="{FF8B72BA-595A-D24A-8B8E-9E342FB0CD61}" presName="parentText" presStyleLbl="node1" presStyleIdx="4" presStyleCnt="7">
        <dgm:presLayoutVars>
          <dgm:chMax val="1"/>
          <dgm:bulletEnabled val="1"/>
        </dgm:presLayoutVars>
      </dgm:prSet>
      <dgm:spPr/>
    </dgm:pt>
    <dgm:pt modelId="{F4FA7FF5-24C7-BE40-8C9B-B27E3E27435C}" type="pres">
      <dgm:prSet presAssocID="{FF8B72BA-595A-D24A-8B8E-9E342FB0CD61}" presName="descendantText" presStyleLbl="alignAccFollowNode1" presStyleIdx="4" presStyleCnt="7">
        <dgm:presLayoutVars>
          <dgm:bulletEnabled val="1"/>
        </dgm:presLayoutVars>
      </dgm:prSet>
      <dgm:spPr/>
    </dgm:pt>
    <dgm:pt modelId="{570C959B-4EBB-7D48-BB61-F02ADA46362E}" type="pres">
      <dgm:prSet presAssocID="{D686202B-6EAC-8746-8FC6-5EE3AB5E5B65}" presName="sp" presStyleCnt="0"/>
      <dgm:spPr/>
    </dgm:pt>
    <dgm:pt modelId="{61842E4A-6C3F-494E-A399-B5D0133CAD65}" type="pres">
      <dgm:prSet presAssocID="{F5590539-5CD4-1149-92B4-D1B758832038}" presName="linNode" presStyleCnt="0"/>
      <dgm:spPr/>
    </dgm:pt>
    <dgm:pt modelId="{CBE31B94-B05F-294A-ACC1-EABBCF242CEC}" type="pres">
      <dgm:prSet presAssocID="{F5590539-5CD4-1149-92B4-D1B758832038}" presName="parentText" presStyleLbl="node1" presStyleIdx="5" presStyleCnt="7">
        <dgm:presLayoutVars>
          <dgm:chMax val="1"/>
          <dgm:bulletEnabled val="1"/>
        </dgm:presLayoutVars>
      </dgm:prSet>
      <dgm:spPr/>
    </dgm:pt>
    <dgm:pt modelId="{0DFD9FE1-05EC-2C4F-A8AE-72EDC386E552}" type="pres">
      <dgm:prSet presAssocID="{F5590539-5CD4-1149-92B4-D1B758832038}" presName="descendantText" presStyleLbl="alignAccFollowNode1" presStyleIdx="5" presStyleCnt="7">
        <dgm:presLayoutVars>
          <dgm:bulletEnabled val="1"/>
        </dgm:presLayoutVars>
      </dgm:prSet>
      <dgm:spPr/>
    </dgm:pt>
    <dgm:pt modelId="{C6C1F45A-39CF-C140-B1F1-3922112BB3DE}" type="pres">
      <dgm:prSet presAssocID="{9E063741-3A27-6045-BB5B-D963C802501E}" presName="sp" presStyleCnt="0"/>
      <dgm:spPr/>
    </dgm:pt>
    <dgm:pt modelId="{9BA480B7-326E-5D45-B8AE-41D43D37EFBC}" type="pres">
      <dgm:prSet presAssocID="{D8365356-60F7-C64E-913F-BF2F93625667}" presName="linNode" presStyleCnt="0"/>
      <dgm:spPr/>
    </dgm:pt>
    <dgm:pt modelId="{2A286FC2-4759-BF46-8234-417AE3B0FE5A}" type="pres">
      <dgm:prSet presAssocID="{D8365356-60F7-C64E-913F-BF2F93625667}" presName="parentText" presStyleLbl="node1" presStyleIdx="6" presStyleCnt="7">
        <dgm:presLayoutVars>
          <dgm:chMax val="1"/>
          <dgm:bulletEnabled val="1"/>
        </dgm:presLayoutVars>
      </dgm:prSet>
      <dgm:spPr/>
    </dgm:pt>
    <dgm:pt modelId="{648A60BA-F7FA-1546-B756-B56F0F03751C}" type="pres">
      <dgm:prSet presAssocID="{D8365356-60F7-C64E-913F-BF2F93625667}" presName="descendantText" presStyleLbl="alignAccFollowNode1" presStyleIdx="6" presStyleCnt="7">
        <dgm:presLayoutVars>
          <dgm:bulletEnabled val="1"/>
        </dgm:presLayoutVars>
      </dgm:prSet>
      <dgm:spPr/>
    </dgm:pt>
  </dgm:ptLst>
  <dgm:cxnLst>
    <dgm:cxn modelId="{9CD9F301-4E89-A74E-9FA9-CC89D1BD1D6C}" type="presOf" srcId="{699107FC-114C-6842-AF96-77921B716300}" destId="{A450A0BC-7814-C945-95D8-8DC765AB3A36}" srcOrd="0" destOrd="0" presId="urn:microsoft.com/office/officeart/2005/8/layout/vList5"/>
    <dgm:cxn modelId="{E8561D05-C00E-5040-B18B-18F37E08186F}" type="presOf" srcId="{6E0060E7-3FAE-AF42-B1C1-E564FD2044D1}" destId="{0DFD9FE1-05EC-2C4F-A8AE-72EDC386E552}" srcOrd="0" destOrd="0" presId="urn:microsoft.com/office/officeart/2005/8/layout/vList5"/>
    <dgm:cxn modelId="{E3793A07-6BA0-5F4E-8739-A2EE0DAD01AC}" srcId="{D8365356-60F7-C64E-913F-BF2F93625667}" destId="{95A3262B-F652-B34D-A87B-F10A896A99D0}" srcOrd="0" destOrd="0" parTransId="{66216F6E-01D8-F74E-A178-565D1F809D5E}" sibTransId="{1FC25439-F54A-CF4C-A431-267C11E465CE}"/>
    <dgm:cxn modelId="{CF65E10F-3224-A846-947F-E1A8C0AE675F}" type="presOf" srcId="{F5590539-5CD4-1149-92B4-D1B758832038}" destId="{CBE31B94-B05F-294A-ACC1-EABBCF242CEC}" srcOrd="0" destOrd="0" presId="urn:microsoft.com/office/officeart/2005/8/layout/vList5"/>
    <dgm:cxn modelId="{F26F231D-6368-254F-BFE0-819E3DBF8EE6}" type="presOf" srcId="{F2C24D24-8915-AB44-AAB2-501449A579C2}" destId="{5946FEA6-79C5-0B46-A860-E8FDF8B250E7}" srcOrd="0" destOrd="0" presId="urn:microsoft.com/office/officeart/2005/8/layout/vList5"/>
    <dgm:cxn modelId="{4DD9E81D-218B-C242-AAA8-5FF49307F591}" type="presOf" srcId="{95A3262B-F652-B34D-A87B-F10A896A99D0}" destId="{648A60BA-F7FA-1546-B756-B56F0F03751C}" srcOrd="0" destOrd="0" presId="urn:microsoft.com/office/officeart/2005/8/layout/vList5"/>
    <dgm:cxn modelId="{45BB351E-388B-7044-88E5-03E054910DF5}" srcId="{7662157D-BEFE-4547-8D77-968619834789}" destId="{3C222ECF-6C56-F044-A10F-B99F4E2FA100}" srcOrd="0" destOrd="0" parTransId="{DBDF2395-C6D9-6343-B90B-DE3AF969F9F3}" sibTransId="{172ADE07-47B7-C646-9AB0-7BB3F7CC89DB}"/>
    <dgm:cxn modelId="{E71F651E-E48E-AB4E-A712-9A7DDBDE75A7}" type="presOf" srcId="{424BE9CA-F392-9B4C-B971-21215877DC4F}" destId="{F4FA7FF5-24C7-BE40-8C9B-B27E3E27435C}" srcOrd="0" destOrd="0" presId="urn:microsoft.com/office/officeart/2005/8/layout/vList5"/>
    <dgm:cxn modelId="{BF04F823-226B-EA40-9324-F39DF34F9150}" srcId="{7662157D-BEFE-4547-8D77-968619834789}" destId="{D8365356-60F7-C64E-913F-BF2F93625667}" srcOrd="6" destOrd="0" parTransId="{EBE88C17-B0DB-5340-BF40-1AF7DB5DAFCE}" sibTransId="{23B939C5-C9BB-0B45-9F54-9FCE3E0E5DC7}"/>
    <dgm:cxn modelId="{235EC639-291A-F349-9369-064078E7640C}" srcId="{3C222ECF-6C56-F044-A10F-B99F4E2FA100}" destId="{0D48B75F-E1BC-CE4C-8CF6-E7AD5FA873D6}" srcOrd="0" destOrd="0" parTransId="{9F1BD48B-BAA0-614C-B5C1-1820BD7C029F}" sibTransId="{B9BD58CF-DA4F-F34F-88B0-1F05BF156676}"/>
    <dgm:cxn modelId="{AFD7875D-1E03-EC4D-BFEF-3DD725529160}" srcId="{7662157D-BEFE-4547-8D77-968619834789}" destId="{FF8B72BA-595A-D24A-8B8E-9E342FB0CD61}" srcOrd="4" destOrd="0" parTransId="{98B781DE-79F0-1D4B-A7BD-86450889C78F}" sibTransId="{D686202B-6EAC-8746-8FC6-5EE3AB5E5B65}"/>
    <dgm:cxn modelId="{42CBE460-B2D1-F449-9840-10B2304F5862}" type="presOf" srcId="{F2B10F88-AF9F-BE4F-9CD7-8AF329E0E903}" destId="{BE318BF0-990A-5945-ABEA-24B2056D0A48}" srcOrd="0" destOrd="0" presId="urn:microsoft.com/office/officeart/2005/8/layout/vList5"/>
    <dgm:cxn modelId="{4497C743-90C5-8B4F-993F-E0A67C4CA6C1}" type="presOf" srcId="{3C222ECF-6C56-F044-A10F-B99F4E2FA100}" destId="{49292970-93AB-1240-8323-D6DC53B00C84}" srcOrd="0" destOrd="0" presId="urn:microsoft.com/office/officeart/2005/8/layout/vList5"/>
    <dgm:cxn modelId="{8D38DA4A-8685-CE44-AF02-FE59C52A0CB3}" srcId="{699107FC-114C-6842-AF96-77921B716300}" destId="{085273DD-5C35-9245-AA96-53A7A3A748A0}" srcOrd="0" destOrd="0" parTransId="{67A55CDF-FF8C-A047-B8B3-FB7A64AAA415}" sibTransId="{8537AC5D-64EE-EA4C-97C1-40DFCC1B52CE}"/>
    <dgm:cxn modelId="{CF36906E-6954-1543-AA74-CBCD6D612848}" type="presOf" srcId="{FF8B72BA-595A-D24A-8B8E-9E342FB0CD61}" destId="{2EAE706A-837D-1F4A-A859-6386586AC4C0}" srcOrd="0" destOrd="0" presId="urn:microsoft.com/office/officeart/2005/8/layout/vList5"/>
    <dgm:cxn modelId="{990C1C50-E54B-764F-9E41-EDE3E1334236}" type="presOf" srcId="{D8365356-60F7-C64E-913F-BF2F93625667}" destId="{2A286FC2-4759-BF46-8234-417AE3B0FE5A}" srcOrd="0" destOrd="0" presId="urn:microsoft.com/office/officeart/2005/8/layout/vList5"/>
    <dgm:cxn modelId="{2D3B2A73-0D66-0040-94A0-6470771ADA6E}" srcId="{7662157D-BEFE-4547-8D77-968619834789}" destId="{F2C24D24-8915-AB44-AAB2-501449A579C2}" srcOrd="3" destOrd="0" parTransId="{000D862C-42BB-1D42-A5A8-264EB196758B}" sibTransId="{79F0AA0D-CEC3-214C-A7B0-4576968FA192}"/>
    <dgm:cxn modelId="{7AB33886-E455-9249-A758-3965DF7BF87B}" srcId="{7662157D-BEFE-4547-8D77-968619834789}" destId="{0F693257-58B9-E841-9665-CB731C0A3314}" srcOrd="1" destOrd="0" parTransId="{7CE55423-B73F-E243-A5BE-D89DCCD84D3A}" sibTransId="{003DA612-52A9-AA40-8131-AA1794ED86D0}"/>
    <dgm:cxn modelId="{866C3491-5156-B34B-9D6A-CCCAF6CE4050}" type="presOf" srcId="{093EFE13-DA17-B843-8D8E-F6C788A41D91}" destId="{ACE0D006-FF6D-4C48-9BE7-556162447E8D}" srcOrd="0" destOrd="0" presId="urn:microsoft.com/office/officeart/2005/8/layout/vList5"/>
    <dgm:cxn modelId="{138E61B2-4B22-AE48-B993-F8D4771EDDEC}" type="presOf" srcId="{0D48B75F-E1BC-CE4C-8CF6-E7AD5FA873D6}" destId="{A2FE7B36-048E-294C-BB53-94121D2C2D58}" srcOrd="0" destOrd="0" presId="urn:microsoft.com/office/officeart/2005/8/layout/vList5"/>
    <dgm:cxn modelId="{BE37FFB6-9E3B-6943-924A-D76089DB4C6F}" srcId="{7662157D-BEFE-4547-8D77-968619834789}" destId="{F5590539-5CD4-1149-92B4-D1B758832038}" srcOrd="5" destOrd="0" parTransId="{F4A82766-EA01-7143-8E49-D385A33B3FF9}" sibTransId="{9E063741-3A27-6045-BB5B-D963C802501E}"/>
    <dgm:cxn modelId="{9D63BEB7-76DD-2140-B9CF-1C8EF5137A10}" srcId="{FF8B72BA-595A-D24A-8B8E-9E342FB0CD61}" destId="{424BE9CA-F392-9B4C-B971-21215877DC4F}" srcOrd="0" destOrd="0" parTransId="{6CDCA2EF-2ABF-8747-8E1C-5451EAC1D138}" sibTransId="{5110ED1E-C6BE-9A4A-8164-1370901A646D}"/>
    <dgm:cxn modelId="{51D9D0D0-5FB1-1146-936A-2DE172A6A87C}" srcId="{F5590539-5CD4-1149-92B4-D1B758832038}" destId="{6E0060E7-3FAE-AF42-B1C1-E564FD2044D1}" srcOrd="0" destOrd="0" parTransId="{BE2922CE-29F4-CE45-B8A6-0BD079D6C54D}" sibTransId="{5BB574BC-BFB5-C14B-A4CE-EC66129626FC}"/>
    <dgm:cxn modelId="{363F30D5-7BC2-2142-A943-0C04AE4BA1AE}" srcId="{7662157D-BEFE-4547-8D77-968619834789}" destId="{699107FC-114C-6842-AF96-77921B716300}" srcOrd="2" destOrd="0" parTransId="{2A71389F-4ED8-8C4C-A21A-DB5FAA80C521}" sibTransId="{79FC7DAE-49F4-2A4A-8092-BA46B9667A45}"/>
    <dgm:cxn modelId="{1F7375D8-E278-8B47-BC68-0A307FEB91A5}" type="presOf" srcId="{0F693257-58B9-E841-9665-CB731C0A3314}" destId="{5857BB6B-9292-A24A-B941-5B5C290958EF}" srcOrd="0" destOrd="0" presId="urn:microsoft.com/office/officeart/2005/8/layout/vList5"/>
    <dgm:cxn modelId="{18DF91E0-2676-D340-80AE-C78DD047F86E}" type="presOf" srcId="{085273DD-5C35-9245-AA96-53A7A3A748A0}" destId="{E52B591E-6259-2F43-8579-B29866AF38F7}" srcOrd="0" destOrd="0" presId="urn:microsoft.com/office/officeart/2005/8/layout/vList5"/>
    <dgm:cxn modelId="{DAFB89E3-BAC3-2141-AB2F-1DCEF75C383F}" srcId="{F2C24D24-8915-AB44-AAB2-501449A579C2}" destId="{093EFE13-DA17-B843-8D8E-F6C788A41D91}" srcOrd="0" destOrd="0" parTransId="{30ED8087-E2B5-2E4D-85F3-F74F492E8C7D}" sibTransId="{B3A7151C-49B0-F540-B7CC-317BEC82C15A}"/>
    <dgm:cxn modelId="{11519FE9-6B21-404D-86AA-13F34F33C763}" type="presOf" srcId="{7662157D-BEFE-4547-8D77-968619834789}" destId="{413324F5-F6E9-D047-8A77-DE2E49EAAB4F}" srcOrd="0" destOrd="0" presId="urn:microsoft.com/office/officeart/2005/8/layout/vList5"/>
    <dgm:cxn modelId="{53B17AFC-4238-A34D-866E-31872D341CC7}" srcId="{0F693257-58B9-E841-9665-CB731C0A3314}" destId="{F2B10F88-AF9F-BE4F-9CD7-8AF329E0E903}" srcOrd="0" destOrd="0" parTransId="{3535E072-FC1B-9044-8938-9FCD6F352641}" sibTransId="{1C40791C-5724-A246-9F81-11BFDA893022}"/>
    <dgm:cxn modelId="{DD045E8D-E084-C947-8682-42F5CBFB6AFD}" type="presParOf" srcId="{413324F5-F6E9-D047-8A77-DE2E49EAAB4F}" destId="{DFA41056-1C3E-5B4D-B4D4-E1E5D6AB0C17}" srcOrd="0" destOrd="0" presId="urn:microsoft.com/office/officeart/2005/8/layout/vList5"/>
    <dgm:cxn modelId="{BCB36724-3D2E-2047-AAEE-4B8C9E096576}" type="presParOf" srcId="{DFA41056-1C3E-5B4D-B4D4-E1E5D6AB0C17}" destId="{49292970-93AB-1240-8323-D6DC53B00C84}" srcOrd="0" destOrd="0" presId="urn:microsoft.com/office/officeart/2005/8/layout/vList5"/>
    <dgm:cxn modelId="{E6CC3B75-0D84-E643-A47A-0E147E94338B}" type="presParOf" srcId="{DFA41056-1C3E-5B4D-B4D4-E1E5D6AB0C17}" destId="{A2FE7B36-048E-294C-BB53-94121D2C2D58}" srcOrd="1" destOrd="0" presId="urn:microsoft.com/office/officeart/2005/8/layout/vList5"/>
    <dgm:cxn modelId="{EA727E74-2C23-764E-B3EB-BF6E2504CAAC}" type="presParOf" srcId="{413324F5-F6E9-D047-8A77-DE2E49EAAB4F}" destId="{7D2B37DB-AAC9-FB4B-811A-6C424F4BF167}" srcOrd="1" destOrd="0" presId="urn:microsoft.com/office/officeart/2005/8/layout/vList5"/>
    <dgm:cxn modelId="{94FC5BA0-075B-EE48-B90B-F9506D41DFF2}" type="presParOf" srcId="{413324F5-F6E9-D047-8A77-DE2E49EAAB4F}" destId="{4FF8AF5E-CAF5-2E4B-8C41-801495E0CC6B}" srcOrd="2" destOrd="0" presId="urn:microsoft.com/office/officeart/2005/8/layout/vList5"/>
    <dgm:cxn modelId="{E64118FB-B2EB-5E4D-B9DD-4F932DF60188}" type="presParOf" srcId="{4FF8AF5E-CAF5-2E4B-8C41-801495E0CC6B}" destId="{5857BB6B-9292-A24A-B941-5B5C290958EF}" srcOrd="0" destOrd="0" presId="urn:microsoft.com/office/officeart/2005/8/layout/vList5"/>
    <dgm:cxn modelId="{6815399D-06BB-704E-9CE2-3B9F2A888161}" type="presParOf" srcId="{4FF8AF5E-CAF5-2E4B-8C41-801495E0CC6B}" destId="{BE318BF0-990A-5945-ABEA-24B2056D0A48}" srcOrd="1" destOrd="0" presId="urn:microsoft.com/office/officeart/2005/8/layout/vList5"/>
    <dgm:cxn modelId="{7C5E2602-0B7A-3845-911C-CB05E3EBCD5D}" type="presParOf" srcId="{413324F5-F6E9-D047-8A77-DE2E49EAAB4F}" destId="{754E3BAD-A718-8249-B015-295630D18AF1}" srcOrd="3" destOrd="0" presId="urn:microsoft.com/office/officeart/2005/8/layout/vList5"/>
    <dgm:cxn modelId="{7502892D-16B7-3643-B4DA-D61FC5968D30}" type="presParOf" srcId="{413324F5-F6E9-D047-8A77-DE2E49EAAB4F}" destId="{70BED197-9B2E-F547-8391-169FE4847E39}" srcOrd="4" destOrd="0" presId="urn:microsoft.com/office/officeart/2005/8/layout/vList5"/>
    <dgm:cxn modelId="{BF19C3EF-37F4-9D48-9A6A-F3AECC183C77}" type="presParOf" srcId="{70BED197-9B2E-F547-8391-169FE4847E39}" destId="{A450A0BC-7814-C945-95D8-8DC765AB3A36}" srcOrd="0" destOrd="0" presId="urn:microsoft.com/office/officeart/2005/8/layout/vList5"/>
    <dgm:cxn modelId="{AD9E359C-9B14-BD4D-A2B4-DD6E0871D276}" type="presParOf" srcId="{70BED197-9B2E-F547-8391-169FE4847E39}" destId="{E52B591E-6259-2F43-8579-B29866AF38F7}" srcOrd="1" destOrd="0" presId="urn:microsoft.com/office/officeart/2005/8/layout/vList5"/>
    <dgm:cxn modelId="{4B63F66A-DF69-B149-A3FE-839345F1A551}" type="presParOf" srcId="{413324F5-F6E9-D047-8A77-DE2E49EAAB4F}" destId="{611612DE-75D6-1B49-89F3-9ECF7EF4189C}" srcOrd="5" destOrd="0" presId="urn:microsoft.com/office/officeart/2005/8/layout/vList5"/>
    <dgm:cxn modelId="{80A62F39-C33B-7D4B-A4AD-34665B9F31FB}" type="presParOf" srcId="{413324F5-F6E9-D047-8A77-DE2E49EAAB4F}" destId="{0F259F79-0DF0-3D4E-BE13-7E85A56258B1}" srcOrd="6" destOrd="0" presId="urn:microsoft.com/office/officeart/2005/8/layout/vList5"/>
    <dgm:cxn modelId="{BD2A20AE-ABAC-774E-9F39-335FCF381BB4}" type="presParOf" srcId="{0F259F79-0DF0-3D4E-BE13-7E85A56258B1}" destId="{5946FEA6-79C5-0B46-A860-E8FDF8B250E7}" srcOrd="0" destOrd="0" presId="urn:microsoft.com/office/officeart/2005/8/layout/vList5"/>
    <dgm:cxn modelId="{E914B91F-288F-CE47-9BB8-04673496B4FA}" type="presParOf" srcId="{0F259F79-0DF0-3D4E-BE13-7E85A56258B1}" destId="{ACE0D006-FF6D-4C48-9BE7-556162447E8D}" srcOrd="1" destOrd="0" presId="urn:microsoft.com/office/officeart/2005/8/layout/vList5"/>
    <dgm:cxn modelId="{219147D0-3705-764B-AEB5-A0C92BA664F5}" type="presParOf" srcId="{413324F5-F6E9-D047-8A77-DE2E49EAAB4F}" destId="{39D1A9EC-CDFA-0C44-8731-19C3CED84DF7}" srcOrd="7" destOrd="0" presId="urn:microsoft.com/office/officeart/2005/8/layout/vList5"/>
    <dgm:cxn modelId="{ABBAFB36-BB1E-F840-B86A-15D5D2FB74EE}" type="presParOf" srcId="{413324F5-F6E9-D047-8A77-DE2E49EAAB4F}" destId="{EEB4DAB4-3FD8-E64B-9D83-E1792DBFA44D}" srcOrd="8" destOrd="0" presId="urn:microsoft.com/office/officeart/2005/8/layout/vList5"/>
    <dgm:cxn modelId="{D48E86E5-5DE3-A142-9E3A-F6020CB8F6E6}" type="presParOf" srcId="{EEB4DAB4-3FD8-E64B-9D83-E1792DBFA44D}" destId="{2EAE706A-837D-1F4A-A859-6386586AC4C0}" srcOrd="0" destOrd="0" presId="urn:microsoft.com/office/officeart/2005/8/layout/vList5"/>
    <dgm:cxn modelId="{AA4C1298-3E72-D341-BF5D-C52F3483EF36}" type="presParOf" srcId="{EEB4DAB4-3FD8-E64B-9D83-E1792DBFA44D}" destId="{F4FA7FF5-24C7-BE40-8C9B-B27E3E27435C}" srcOrd="1" destOrd="0" presId="urn:microsoft.com/office/officeart/2005/8/layout/vList5"/>
    <dgm:cxn modelId="{CB844B4B-FBB2-0343-BFE7-9E3382238ABD}" type="presParOf" srcId="{413324F5-F6E9-D047-8A77-DE2E49EAAB4F}" destId="{570C959B-4EBB-7D48-BB61-F02ADA46362E}" srcOrd="9" destOrd="0" presId="urn:microsoft.com/office/officeart/2005/8/layout/vList5"/>
    <dgm:cxn modelId="{5392B355-C011-EE47-9BA9-E7DC37A3DE62}" type="presParOf" srcId="{413324F5-F6E9-D047-8A77-DE2E49EAAB4F}" destId="{61842E4A-6C3F-494E-A399-B5D0133CAD65}" srcOrd="10" destOrd="0" presId="urn:microsoft.com/office/officeart/2005/8/layout/vList5"/>
    <dgm:cxn modelId="{120E1E31-22A4-B34D-9CAE-47121BAB3794}" type="presParOf" srcId="{61842E4A-6C3F-494E-A399-B5D0133CAD65}" destId="{CBE31B94-B05F-294A-ACC1-EABBCF242CEC}" srcOrd="0" destOrd="0" presId="urn:microsoft.com/office/officeart/2005/8/layout/vList5"/>
    <dgm:cxn modelId="{228DE0F9-AFA7-084A-9467-96AC249214B1}" type="presParOf" srcId="{61842E4A-6C3F-494E-A399-B5D0133CAD65}" destId="{0DFD9FE1-05EC-2C4F-A8AE-72EDC386E552}" srcOrd="1" destOrd="0" presId="urn:microsoft.com/office/officeart/2005/8/layout/vList5"/>
    <dgm:cxn modelId="{9FC0EAA3-A667-254D-B260-71927538FB2D}" type="presParOf" srcId="{413324F5-F6E9-D047-8A77-DE2E49EAAB4F}" destId="{C6C1F45A-39CF-C140-B1F1-3922112BB3DE}" srcOrd="11" destOrd="0" presId="urn:microsoft.com/office/officeart/2005/8/layout/vList5"/>
    <dgm:cxn modelId="{D785C487-92FA-CF44-82F5-9BFBAE725D6C}" type="presParOf" srcId="{413324F5-F6E9-D047-8A77-DE2E49EAAB4F}" destId="{9BA480B7-326E-5D45-B8AE-41D43D37EFBC}" srcOrd="12" destOrd="0" presId="urn:microsoft.com/office/officeart/2005/8/layout/vList5"/>
    <dgm:cxn modelId="{F92D79F6-B66B-1B4E-BEE4-3B90C84FBA4F}" type="presParOf" srcId="{9BA480B7-326E-5D45-B8AE-41D43D37EFBC}" destId="{2A286FC2-4759-BF46-8234-417AE3B0FE5A}" srcOrd="0" destOrd="0" presId="urn:microsoft.com/office/officeart/2005/8/layout/vList5"/>
    <dgm:cxn modelId="{2EDC7FE9-35CD-1E4A-B615-258194048C19}" type="presParOf" srcId="{9BA480B7-326E-5D45-B8AE-41D43D37EFBC}" destId="{648A60BA-F7FA-1546-B756-B56F0F03751C}"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1028B41-35EF-5449-8898-0E3CAFA7A0B7}" type="doc">
      <dgm:prSet loTypeId="urn:microsoft.com/office/officeart/2005/8/layout/lProcess2" loCatId="" qsTypeId="urn:microsoft.com/office/officeart/2005/8/quickstyle/3D3" qsCatId="3D" csTypeId="urn:microsoft.com/office/officeart/2005/8/colors/accent1_2" csCatId="accent1" phldr="1"/>
      <dgm:spPr/>
      <dgm:t>
        <a:bodyPr/>
        <a:lstStyle/>
        <a:p>
          <a:endParaRPr lang="en-US"/>
        </a:p>
      </dgm:t>
    </dgm:pt>
    <dgm:pt modelId="{19012CA7-CC28-364C-A399-E44DCC8E63A3}">
      <dgm:prSet phldrT="[Text]"/>
      <dgm:spPr/>
      <dgm:t>
        <a:bodyPr/>
        <a:lstStyle/>
        <a:p>
          <a:r>
            <a:rPr lang="en-US" dirty="0"/>
            <a:t>Realist Ethnography</a:t>
          </a:r>
        </a:p>
      </dgm:t>
    </dgm:pt>
    <dgm:pt modelId="{157A37F9-9586-2348-801D-B069DB8B1E0D}" type="parTrans" cxnId="{C70BA181-6334-A348-B3D5-D0A3F9DB31D4}">
      <dgm:prSet/>
      <dgm:spPr/>
      <dgm:t>
        <a:bodyPr/>
        <a:lstStyle/>
        <a:p>
          <a:endParaRPr lang="en-US"/>
        </a:p>
      </dgm:t>
    </dgm:pt>
    <dgm:pt modelId="{48CB560A-DDBC-514C-887C-F0BD769A79D9}" type="sibTrans" cxnId="{C70BA181-6334-A348-B3D5-D0A3F9DB31D4}">
      <dgm:prSet/>
      <dgm:spPr/>
      <dgm:t>
        <a:bodyPr/>
        <a:lstStyle/>
        <a:p>
          <a:endParaRPr lang="en-US"/>
        </a:p>
      </dgm:t>
    </dgm:pt>
    <dgm:pt modelId="{C529C477-D739-D344-841B-F1509C6FB806}">
      <dgm:prSet phldrT="[Text]"/>
      <dgm:spPr/>
      <dgm:t>
        <a:bodyPr/>
        <a:lstStyle/>
        <a:p>
          <a:r>
            <a:rPr lang="en-US" dirty="0"/>
            <a:t>Traditional</a:t>
          </a:r>
        </a:p>
      </dgm:t>
    </dgm:pt>
    <dgm:pt modelId="{4694692E-B17C-9947-A441-8C34849DC938}" type="parTrans" cxnId="{911A6B54-5057-1A49-BA0D-1FBCBCD00B2A}">
      <dgm:prSet/>
      <dgm:spPr/>
      <dgm:t>
        <a:bodyPr/>
        <a:lstStyle/>
        <a:p>
          <a:endParaRPr lang="en-US"/>
        </a:p>
      </dgm:t>
    </dgm:pt>
    <dgm:pt modelId="{2C2FA251-DB3B-6F4E-BFEE-7BC6A653824E}" type="sibTrans" cxnId="{911A6B54-5057-1A49-BA0D-1FBCBCD00B2A}">
      <dgm:prSet/>
      <dgm:spPr/>
      <dgm:t>
        <a:bodyPr/>
        <a:lstStyle/>
        <a:p>
          <a:endParaRPr lang="en-US"/>
        </a:p>
      </dgm:t>
    </dgm:pt>
    <dgm:pt modelId="{C39F882B-8C49-D44C-AFBC-78E362D75D7F}">
      <dgm:prSet phldrT="[Text]"/>
      <dgm:spPr/>
      <dgm:t>
        <a:bodyPr/>
        <a:lstStyle/>
        <a:p>
          <a:r>
            <a:rPr lang="en-US" dirty="0"/>
            <a:t>Objective account</a:t>
          </a:r>
        </a:p>
      </dgm:t>
    </dgm:pt>
    <dgm:pt modelId="{21AED1EE-5221-D646-BEA6-29D34DEC54A3}" type="parTrans" cxnId="{51B78DB8-9776-2444-AF73-FDB4A68B2167}">
      <dgm:prSet/>
      <dgm:spPr/>
      <dgm:t>
        <a:bodyPr/>
        <a:lstStyle/>
        <a:p>
          <a:endParaRPr lang="en-US"/>
        </a:p>
      </dgm:t>
    </dgm:pt>
    <dgm:pt modelId="{A68C5952-1661-154A-A76D-8362370B591E}" type="sibTrans" cxnId="{51B78DB8-9776-2444-AF73-FDB4A68B2167}">
      <dgm:prSet/>
      <dgm:spPr/>
      <dgm:t>
        <a:bodyPr/>
        <a:lstStyle/>
        <a:p>
          <a:endParaRPr lang="en-US"/>
        </a:p>
      </dgm:t>
    </dgm:pt>
    <dgm:pt modelId="{88A96B2C-35E7-AD40-8C14-9118BCAE071F}">
      <dgm:prSet phldrT="[Text]"/>
      <dgm:spPr/>
      <dgm:t>
        <a:bodyPr/>
        <a:lstStyle/>
        <a:p>
          <a:r>
            <a:rPr lang="en-US" dirty="0"/>
            <a:t>3</a:t>
          </a:r>
          <a:r>
            <a:rPr lang="en-US" baseline="30000" dirty="0"/>
            <a:t>rd</a:t>
          </a:r>
          <a:r>
            <a:rPr lang="en-US" dirty="0"/>
            <a:t> person</a:t>
          </a:r>
        </a:p>
      </dgm:t>
    </dgm:pt>
    <dgm:pt modelId="{B6A07B69-DEB0-6A4A-8DE9-817F8210459B}" type="parTrans" cxnId="{004D7D76-3BCC-F345-8DA1-B6B39FCC8D14}">
      <dgm:prSet/>
      <dgm:spPr/>
      <dgm:t>
        <a:bodyPr/>
        <a:lstStyle/>
        <a:p>
          <a:endParaRPr lang="en-US"/>
        </a:p>
      </dgm:t>
    </dgm:pt>
    <dgm:pt modelId="{E17544B4-1D02-8B4D-9CBE-5E1D139D3DAC}" type="sibTrans" cxnId="{004D7D76-3BCC-F345-8DA1-B6B39FCC8D14}">
      <dgm:prSet/>
      <dgm:spPr/>
      <dgm:t>
        <a:bodyPr/>
        <a:lstStyle/>
        <a:p>
          <a:endParaRPr lang="en-US"/>
        </a:p>
      </dgm:t>
    </dgm:pt>
    <dgm:pt modelId="{716F49A7-D46E-044F-BF31-5AE8E99D87F9}">
      <dgm:prSet phldrT="[Text]"/>
      <dgm:spPr/>
      <dgm:t>
        <a:bodyPr/>
        <a:lstStyle/>
        <a:p>
          <a:r>
            <a:rPr lang="en-US" dirty="0"/>
            <a:t>Critical Ethnography</a:t>
          </a:r>
        </a:p>
      </dgm:t>
    </dgm:pt>
    <dgm:pt modelId="{E3BDEF41-0C4F-D74B-976E-1EB18A5B83A6}" type="parTrans" cxnId="{0635EEE6-9E73-2448-BA96-61E2DCF44201}">
      <dgm:prSet/>
      <dgm:spPr/>
      <dgm:t>
        <a:bodyPr/>
        <a:lstStyle/>
        <a:p>
          <a:endParaRPr lang="en-US"/>
        </a:p>
      </dgm:t>
    </dgm:pt>
    <dgm:pt modelId="{408D2087-2160-6945-9E53-ED40503A7114}" type="sibTrans" cxnId="{0635EEE6-9E73-2448-BA96-61E2DCF44201}">
      <dgm:prSet/>
      <dgm:spPr/>
      <dgm:t>
        <a:bodyPr/>
        <a:lstStyle/>
        <a:p>
          <a:endParaRPr lang="en-US"/>
        </a:p>
      </dgm:t>
    </dgm:pt>
    <dgm:pt modelId="{A28EFEDF-B377-9743-929F-D528E66008CA}">
      <dgm:prSet phldrT="[Text]"/>
      <dgm:spPr/>
      <dgm:t>
        <a:bodyPr/>
        <a:lstStyle/>
        <a:p>
          <a:r>
            <a:rPr lang="en-US" dirty="0"/>
            <a:t>Advocates for emancipation</a:t>
          </a:r>
        </a:p>
      </dgm:t>
    </dgm:pt>
    <dgm:pt modelId="{35D77BA9-A3B9-A74D-98F3-B6E4AC238AD6}" type="parTrans" cxnId="{B8306C5C-9A97-824D-9A8B-C27C1C43823A}">
      <dgm:prSet/>
      <dgm:spPr/>
      <dgm:t>
        <a:bodyPr/>
        <a:lstStyle/>
        <a:p>
          <a:endParaRPr lang="en-US"/>
        </a:p>
      </dgm:t>
    </dgm:pt>
    <dgm:pt modelId="{CEB8AB9C-DC76-BC48-A938-3626469F2CF5}" type="sibTrans" cxnId="{B8306C5C-9A97-824D-9A8B-C27C1C43823A}">
      <dgm:prSet/>
      <dgm:spPr/>
      <dgm:t>
        <a:bodyPr/>
        <a:lstStyle/>
        <a:p>
          <a:endParaRPr lang="en-US"/>
        </a:p>
      </dgm:t>
    </dgm:pt>
    <dgm:pt modelId="{3DAA9BED-BDB8-7346-9736-807302810152}">
      <dgm:prSet phldrT="[Text]"/>
      <dgm:spPr/>
      <dgm:t>
        <a:bodyPr/>
        <a:lstStyle/>
        <a:p>
          <a:r>
            <a:rPr lang="en-US" dirty="0"/>
            <a:t>Against inequality / domination</a:t>
          </a:r>
        </a:p>
      </dgm:t>
    </dgm:pt>
    <dgm:pt modelId="{B23ED8A4-288F-7A44-BA2F-5081B90697D1}" type="parTrans" cxnId="{7684882D-FDBC-F34D-A6ED-7B18C0E2E448}">
      <dgm:prSet/>
      <dgm:spPr/>
      <dgm:t>
        <a:bodyPr/>
        <a:lstStyle/>
        <a:p>
          <a:endParaRPr lang="en-US"/>
        </a:p>
      </dgm:t>
    </dgm:pt>
    <dgm:pt modelId="{6E5DD641-19B2-C34B-BC49-32062BCD2764}" type="sibTrans" cxnId="{7684882D-FDBC-F34D-A6ED-7B18C0E2E448}">
      <dgm:prSet/>
      <dgm:spPr/>
      <dgm:t>
        <a:bodyPr/>
        <a:lstStyle/>
        <a:p>
          <a:endParaRPr lang="en-US"/>
        </a:p>
      </dgm:t>
    </dgm:pt>
    <dgm:pt modelId="{70F39084-C378-8E4F-A3C9-9AFEE9FF90F6}">
      <dgm:prSet phldrT="[Text]"/>
      <dgm:spPr/>
      <dgm:t>
        <a:bodyPr/>
        <a:lstStyle/>
        <a:p>
          <a:r>
            <a:rPr lang="en-US" dirty="0"/>
            <a:t>Value-laden</a:t>
          </a:r>
        </a:p>
      </dgm:t>
    </dgm:pt>
    <dgm:pt modelId="{D931035B-D28B-E740-AFE3-9A045B42C829}" type="parTrans" cxnId="{E8DA8225-D9E3-9B45-9A52-887D2C07AE56}">
      <dgm:prSet/>
      <dgm:spPr/>
      <dgm:t>
        <a:bodyPr/>
        <a:lstStyle/>
        <a:p>
          <a:endParaRPr lang="en-US"/>
        </a:p>
      </dgm:t>
    </dgm:pt>
    <dgm:pt modelId="{C21B959F-9D26-3745-AFA3-F02A62F22A7B}" type="sibTrans" cxnId="{E8DA8225-D9E3-9B45-9A52-887D2C07AE56}">
      <dgm:prSet/>
      <dgm:spPr/>
      <dgm:t>
        <a:bodyPr/>
        <a:lstStyle/>
        <a:p>
          <a:endParaRPr lang="en-US"/>
        </a:p>
      </dgm:t>
    </dgm:pt>
    <dgm:pt modelId="{ABD6F327-7064-514F-97B4-6F87BBDD485F}">
      <dgm:prSet phldrT="[Text]"/>
      <dgm:spPr/>
      <dgm:t>
        <a:bodyPr/>
        <a:lstStyle/>
        <a:p>
          <a:r>
            <a:rPr lang="en-US" dirty="0"/>
            <a:t>Standard categories</a:t>
          </a:r>
        </a:p>
      </dgm:t>
    </dgm:pt>
    <dgm:pt modelId="{FBFABFB9-8F1C-B541-A957-CECFE0141CAC}" type="parTrans" cxnId="{DC24E38A-6E13-3844-9FD1-218C608D0635}">
      <dgm:prSet/>
      <dgm:spPr/>
      <dgm:t>
        <a:bodyPr/>
        <a:lstStyle/>
        <a:p>
          <a:endParaRPr lang="en-US"/>
        </a:p>
      </dgm:t>
    </dgm:pt>
    <dgm:pt modelId="{07BA851D-48E5-F94A-8F86-C34B39AB35DE}" type="sibTrans" cxnId="{DC24E38A-6E13-3844-9FD1-218C608D0635}">
      <dgm:prSet/>
      <dgm:spPr/>
      <dgm:t>
        <a:bodyPr/>
        <a:lstStyle/>
        <a:p>
          <a:endParaRPr lang="en-US"/>
        </a:p>
      </dgm:t>
    </dgm:pt>
    <dgm:pt modelId="{9099C6EB-F075-2343-93F8-225DD2251D02}">
      <dgm:prSet phldrT="[Text]"/>
      <dgm:spPr/>
      <dgm:t>
        <a:bodyPr/>
        <a:lstStyle/>
        <a:p>
          <a:r>
            <a:rPr lang="en-US" dirty="0"/>
            <a:t>Ethnographer interprets</a:t>
          </a:r>
        </a:p>
      </dgm:t>
    </dgm:pt>
    <dgm:pt modelId="{8689D979-88D8-2E4C-9122-FAB4BF5A3B9E}" type="parTrans" cxnId="{F5B5C274-8D0E-9F46-AF77-83E520ACC62C}">
      <dgm:prSet/>
      <dgm:spPr/>
      <dgm:t>
        <a:bodyPr/>
        <a:lstStyle/>
        <a:p>
          <a:endParaRPr lang="en-US"/>
        </a:p>
      </dgm:t>
    </dgm:pt>
    <dgm:pt modelId="{0373B435-39FF-4C49-B2F9-72ACBB9FD312}" type="sibTrans" cxnId="{F5B5C274-8D0E-9F46-AF77-83E520ACC62C}">
      <dgm:prSet/>
      <dgm:spPr/>
      <dgm:t>
        <a:bodyPr/>
        <a:lstStyle/>
        <a:p>
          <a:endParaRPr lang="en-US"/>
        </a:p>
      </dgm:t>
    </dgm:pt>
    <dgm:pt modelId="{89F3FDB6-217B-1E46-9591-BD62C6F7BE6C}">
      <dgm:prSet phldrT="[Text]"/>
      <dgm:spPr/>
      <dgm:t>
        <a:bodyPr/>
        <a:lstStyle/>
        <a:p>
          <a:r>
            <a:rPr lang="en-US" dirty="0"/>
            <a:t>Serves marginalized groups</a:t>
          </a:r>
        </a:p>
      </dgm:t>
    </dgm:pt>
    <dgm:pt modelId="{0196A379-28C9-0146-BB20-4AD19E1C5E9E}" type="parTrans" cxnId="{A2F43F8C-71F9-EC45-8BCF-D3D0A790ABF0}">
      <dgm:prSet/>
      <dgm:spPr/>
      <dgm:t>
        <a:bodyPr/>
        <a:lstStyle/>
        <a:p>
          <a:endParaRPr lang="en-US"/>
        </a:p>
      </dgm:t>
    </dgm:pt>
    <dgm:pt modelId="{B5D35695-3793-4944-B353-856B75C255C5}" type="sibTrans" cxnId="{A2F43F8C-71F9-EC45-8BCF-D3D0A790ABF0}">
      <dgm:prSet/>
      <dgm:spPr/>
      <dgm:t>
        <a:bodyPr/>
        <a:lstStyle/>
        <a:p>
          <a:endParaRPr lang="en-US"/>
        </a:p>
      </dgm:t>
    </dgm:pt>
    <dgm:pt modelId="{8E704207-36E1-4A46-AEBE-0E5C61B0150E}">
      <dgm:prSet phldrT="[Text]"/>
      <dgm:spPr/>
      <dgm:t>
        <a:bodyPr/>
        <a:lstStyle/>
        <a:p>
          <a:r>
            <a:rPr lang="en-US" dirty="0"/>
            <a:t>Empowers people</a:t>
          </a:r>
        </a:p>
      </dgm:t>
    </dgm:pt>
    <dgm:pt modelId="{F3790DD7-69B7-D44E-B55A-F9FA200ADB9C}" type="parTrans" cxnId="{2DCED383-A354-854C-B5C4-58D3C1254672}">
      <dgm:prSet/>
      <dgm:spPr/>
      <dgm:t>
        <a:bodyPr/>
        <a:lstStyle/>
        <a:p>
          <a:endParaRPr lang="en-US"/>
        </a:p>
      </dgm:t>
    </dgm:pt>
    <dgm:pt modelId="{2A153B44-C03C-C343-9DEF-E92139962433}" type="sibTrans" cxnId="{2DCED383-A354-854C-B5C4-58D3C1254672}">
      <dgm:prSet/>
      <dgm:spPr/>
      <dgm:t>
        <a:bodyPr/>
        <a:lstStyle/>
        <a:p>
          <a:endParaRPr lang="en-US"/>
        </a:p>
      </dgm:t>
    </dgm:pt>
    <dgm:pt modelId="{AB3230E4-6FED-224B-8355-84BE5B1FF5DE}">
      <dgm:prSet phldrT="[Text]"/>
      <dgm:spPr/>
      <dgm:t>
        <a:bodyPr/>
        <a:lstStyle/>
        <a:p>
          <a:r>
            <a:rPr lang="en-US" dirty="0"/>
            <a:t>Challenges status quo</a:t>
          </a:r>
        </a:p>
      </dgm:t>
    </dgm:pt>
    <dgm:pt modelId="{77B727F7-27FB-2242-832E-396369B85DD6}" type="parTrans" cxnId="{8E99C525-F89D-C249-889E-15CF187FFC5C}">
      <dgm:prSet/>
      <dgm:spPr/>
      <dgm:t>
        <a:bodyPr/>
        <a:lstStyle/>
        <a:p>
          <a:endParaRPr lang="en-US"/>
        </a:p>
      </dgm:t>
    </dgm:pt>
    <dgm:pt modelId="{41A5E31C-2B79-8B47-AF0A-947DD3613535}" type="sibTrans" cxnId="{8E99C525-F89D-C249-889E-15CF187FFC5C}">
      <dgm:prSet/>
      <dgm:spPr/>
      <dgm:t>
        <a:bodyPr/>
        <a:lstStyle/>
        <a:p>
          <a:endParaRPr lang="en-US"/>
        </a:p>
      </dgm:t>
    </dgm:pt>
    <dgm:pt modelId="{7EF2A2CA-C6C2-0F42-892F-2CC0ADA89035}">
      <dgm:prSet phldrT="[Text]"/>
      <dgm:spPr/>
      <dgm:t>
        <a:bodyPr/>
        <a:lstStyle/>
        <a:p>
          <a:r>
            <a:rPr lang="en-US" dirty="0"/>
            <a:t>Addresses power &amp; control</a:t>
          </a:r>
        </a:p>
      </dgm:t>
    </dgm:pt>
    <dgm:pt modelId="{FBEBCF9B-AF74-0C40-A3C1-F52A6F9ED556}" type="parTrans" cxnId="{4864DD94-5269-3C40-BB79-D3F3170EC743}">
      <dgm:prSet/>
      <dgm:spPr/>
      <dgm:t>
        <a:bodyPr/>
        <a:lstStyle/>
        <a:p>
          <a:endParaRPr lang="en-US"/>
        </a:p>
      </dgm:t>
    </dgm:pt>
    <dgm:pt modelId="{69554CA4-0FB7-7448-8497-A4BB7E635F0B}" type="sibTrans" cxnId="{4864DD94-5269-3C40-BB79-D3F3170EC743}">
      <dgm:prSet/>
      <dgm:spPr/>
      <dgm:t>
        <a:bodyPr/>
        <a:lstStyle/>
        <a:p>
          <a:endParaRPr lang="en-US"/>
        </a:p>
      </dgm:t>
    </dgm:pt>
    <dgm:pt modelId="{2C0CA21C-5627-8C43-8CEA-B23FCA1A789D}">
      <dgm:prSet phldrT="[Text]"/>
      <dgm:spPr/>
      <dgm:t>
        <a:bodyPr/>
        <a:lstStyle/>
        <a:p>
          <a:r>
            <a:rPr lang="en-US" dirty="0"/>
            <a:t>Dispassionate report of facts</a:t>
          </a:r>
        </a:p>
      </dgm:t>
    </dgm:pt>
    <dgm:pt modelId="{B4576BE0-323F-F14A-9E98-0D86928F5A26}" type="parTrans" cxnId="{64EFDCF2-FE04-444A-97C1-71D7399AE8EB}">
      <dgm:prSet/>
      <dgm:spPr/>
      <dgm:t>
        <a:bodyPr/>
        <a:lstStyle/>
        <a:p>
          <a:endParaRPr lang="en-US"/>
        </a:p>
      </dgm:t>
    </dgm:pt>
    <dgm:pt modelId="{274D6C20-B3B5-7041-9960-6CBD7FF27BB2}" type="sibTrans" cxnId="{64EFDCF2-FE04-444A-97C1-71D7399AE8EB}">
      <dgm:prSet/>
      <dgm:spPr/>
      <dgm:t>
        <a:bodyPr/>
        <a:lstStyle/>
        <a:p>
          <a:endParaRPr lang="en-US"/>
        </a:p>
      </dgm:t>
    </dgm:pt>
    <dgm:pt modelId="{8C644823-8F6F-EC4A-97B3-D11D585E729F}" type="pres">
      <dgm:prSet presAssocID="{01028B41-35EF-5449-8898-0E3CAFA7A0B7}" presName="theList" presStyleCnt="0">
        <dgm:presLayoutVars>
          <dgm:dir/>
          <dgm:animLvl val="lvl"/>
          <dgm:resizeHandles val="exact"/>
        </dgm:presLayoutVars>
      </dgm:prSet>
      <dgm:spPr/>
    </dgm:pt>
    <dgm:pt modelId="{E8832CED-460F-2A45-AF15-E0B50F6B48BB}" type="pres">
      <dgm:prSet presAssocID="{19012CA7-CC28-364C-A399-E44DCC8E63A3}" presName="compNode" presStyleCnt="0"/>
      <dgm:spPr/>
    </dgm:pt>
    <dgm:pt modelId="{15D39820-E7B9-E54B-A134-2986D1D35180}" type="pres">
      <dgm:prSet presAssocID="{19012CA7-CC28-364C-A399-E44DCC8E63A3}" presName="aNode" presStyleLbl="bgShp" presStyleIdx="0" presStyleCnt="2" custLinFactNeighborX="1205"/>
      <dgm:spPr/>
    </dgm:pt>
    <dgm:pt modelId="{5CFC6634-7338-BA40-9A36-8BCADB56848F}" type="pres">
      <dgm:prSet presAssocID="{19012CA7-CC28-364C-A399-E44DCC8E63A3}" presName="textNode" presStyleLbl="bgShp" presStyleIdx="0" presStyleCnt="2"/>
      <dgm:spPr/>
    </dgm:pt>
    <dgm:pt modelId="{356C41BB-F510-A04C-9C43-B9DCB361B3B0}" type="pres">
      <dgm:prSet presAssocID="{19012CA7-CC28-364C-A399-E44DCC8E63A3}" presName="compChildNode" presStyleCnt="0"/>
      <dgm:spPr/>
    </dgm:pt>
    <dgm:pt modelId="{03C82AC2-600B-744E-A724-4D592E22D8CE}" type="pres">
      <dgm:prSet presAssocID="{19012CA7-CC28-364C-A399-E44DCC8E63A3}" presName="theInnerList" presStyleCnt="0"/>
      <dgm:spPr/>
    </dgm:pt>
    <dgm:pt modelId="{29853838-B6FB-E04A-AA93-5E7BC804B731}" type="pres">
      <dgm:prSet presAssocID="{C529C477-D739-D344-841B-F1509C6FB806}" presName="childNode" presStyleLbl="node1" presStyleIdx="0" presStyleCnt="13">
        <dgm:presLayoutVars>
          <dgm:bulletEnabled val="1"/>
        </dgm:presLayoutVars>
      </dgm:prSet>
      <dgm:spPr/>
    </dgm:pt>
    <dgm:pt modelId="{2F9E3059-243D-BC4B-87BA-2218C5A031E4}" type="pres">
      <dgm:prSet presAssocID="{C529C477-D739-D344-841B-F1509C6FB806}" presName="aSpace2" presStyleCnt="0"/>
      <dgm:spPr/>
    </dgm:pt>
    <dgm:pt modelId="{7A0764A5-4AEA-7248-A127-668012AC46DA}" type="pres">
      <dgm:prSet presAssocID="{C39F882B-8C49-D44C-AFBC-78E362D75D7F}" presName="childNode" presStyleLbl="node1" presStyleIdx="1" presStyleCnt="13">
        <dgm:presLayoutVars>
          <dgm:bulletEnabled val="1"/>
        </dgm:presLayoutVars>
      </dgm:prSet>
      <dgm:spPr/>
    </dgm:pt>
    <dgm:pt modelId="{F46B4049-2AE2-8549-B0AE-40E923F3E292}" type="pres">
      <dgm:prSet presAssocID="{C39F882B-8C49-D44C-AFBC-78E362D75D7F}" presName="aSpace2" presStyleCnt="0"/>
      <dgm:spPr/>
    </dgm:pt>
    <dgm:pt modelId="{4C81BE61-EB2F-7144-A77C-50F1211A90D7}" type="pres">
      <dgm:prSet presAssocID="{88A96B2C-35E7-AD40-8C14-9118BCAE071F}" presName="childNode" presStyleLbl="node1" presStyleIdx="2" presStyleCnt="13">
        <dgm:presLayoutVars>
          <dgm:bulletEnabled val="1"/>
        </dgm:presLayoutVars>
      </dgm:prSet>
      <dgm:spPr/>
    </dgm:pt>
    <dgm:pt modelId="{E2984340-AA11-C74D-9A98-31579F18090E}" type="pres">
      <dgm:prSet presAssocID="{88A96B2C-35E7-AD40-8C14-9118BCAE071F}" presName="aSpace2" presStyleCnt="0"/>
      <dgm:spPr/>
    </dgm:pt>
    <dgm:pt modelId="{F7F776B3-C908-2545-B399-91EF043DB170}" type="pres">
      <dgm:prSet presAssocID="{2C0CA21C-5627-8C43-8CEA-B23FCA1A789D}" presName="childNode" presStyleLbl="node1" presStyleIdx="3" presStyleCnt="13">
        <dgm:presLayoutVars>
          <dgm:bulletEnabled val="1"/>
        </dgm:presLayoutVars>
      </dgm:prSet>
      <dgm:spPr/>
    </dgm:pt>
    <dgm:pt modelId="{21EE7594-1BF0-5D46-877A-3F4F56422CC8}" type="pres">
      <dgm:prSet presAssocID="{2C0CA21C-5627-8C43-8CEA-B23FCA1A789D}" presName="aSpace2" presStyleCnt="0"/>
      <dgm:spPr/>
    </dgm:pt>
    <dgm:pt modelId="{38FA41B8-FCEB-C54D-AA45-372D6DF5F189}" type="pres">
      <dgm:prSet presAssocID="{ABD6F327-7064-514F-97B4-6F87BBDD485F}" presName="childNode" presStyleLbl="node1" presStyleIdx="4" presStyleCnt="13">
        <dgm:presLayoutVars>
          <dgm:bulletEnabled val="1"/>
        </dgm:presLayoutVars>
      </dgm:prSet>
      <dgm:spPr/>
    </dgm:pt>
    <dgm:pt modelId="{C2F74741-7893-6544-9A1E-BD883F3235C3}" type="pres">
      <dgm:prSet presAssocID="{ABD6F327-7064-514F-97B4-6F87BBDD485F}" presName="aSpace2" presStyleCnt="0"/>
      <dgm:spPr/>
    </dgm:pt>
    <dgm:pt modelId="{361CCC0D-7A2A-EE43-8621-EA65AD03884E}" type="pres">
      <dgm:prSet presAssocID="{9099C6EB-F075-2343-93F8-225DD2251D02}" presName="childNode" presStyleLbl="node1" presStyleIdx="5" presStyleCnt="13">
        <dgm:presLayoutVars>
          <dgm:bulletEnabled val="1"/>
        </dgm:presLayoutVars>
      </dgm:prSet>
      <dgm:spPr/>
    </dgm:pt>
    <dgm:pt modelId="{3A5A2E64-09E1-2E4F-9975-CBF076E84C74}" type="pres">
      <dgm:prSet presAssocID="{19012CA7-CC28-364C-A399-E44DCC8E63A3}" presName="aSpace" presStyleCnt="0"/>
      <dgm:spPr/>
    </dgm:pt>
    <dgm:pt modelId="{6802F806-7167-ED4A-AACE-7B50F19E3CC7}" type="pres">
      <dgm:prSet presAssocID="{716F49A7-D46E-044F-BF31-5AE8E99D87F9}" presName="compNode" presStyleCnt="0"/>
      <dgm:spPr/>
    </dgm:pt>
    <dgm:pt modelId="{E56E7F71-BEE7-624F-B18B-4081C641E86E}" type="pres">
      <dgm:prSet presAssocID="{716F49A7-D46E-044F-BF31-5AE8E99D87F9}" presName="aNode" presStyleLbl="bgShp" presStyleIdx="1" presStyleCnt="2" custLinFactNeighborX="-1928"/>
      <dgm:spPr/>
    </dgm:pt>
    <dgm:pt modelId="{852C8E9B-4979-AE4D-9DE4-C84CB556FB4F}" type="pres">
      <dgm:prSet presAssocID="{716F49A7-D46E-044F-BF31-5AE8E99D87F9}" presName="textNode" presStyleLbl="bgShp" presStyleIdx="1" presStyleCnt="2"/>
      <dgm:spPr/>
    </dgm:pt>
    <dgm:pt modelId="{B1B5E5F2-0A4A-134A-A049-8DA210E0C37D}" type="pres">
      <dgm:prSet presAssocID="{716F49A7-D46E-044F-BF31-5AE8E99D87F9}" presName="compChildNode" presStyleCnt="0"/>
      <dgm:spPr/>
    </dgm:pt>
    <dgm:pt modelId="{CBD0A2EE-7185-2548-BAB7-EF39BBEB976B}" type="pres">
      <dgm:prSet presAssocID="{716F49A7-D46E-044F-BF31-5AE8E99D87F9}" presName="theInnerList" presStyleCnt="0"/>
      <dgm:spPr/>
    </dgm:pt>
    <dgm:pt modelId="{EE803666-B401-3F4D-ACED-161155BE3FA2}" type="pres">
      <dgm:prSet presAssocID="{A28EFEDF-B377-9743-929F-D528E66008CA}" presName="childNode" presStyleLbl="node1" presStyleIdx="6" presStyleCnt="13">
        <dgm:presLayoutVars>
          <dgm:bulletEnabled val="1"/>
        </dgm:presLayoutVars>
      </dgm:prSet>
      <dgm:spPr/>
    </dgm:pt>
    <dgm:pt modelId="{5BD9E439-6796-0C45-A1E7-664A9B265613}" type="pres">
      <dgm:prSet presAssocID="{A28EFEDF-B377-9743-929F-D528E66008CA}" presName="aSpace2" presStyleCnt="0"/>
      <dgm:spPr/>
    </dgm:pt>
    <dgm:pt modelId="{54E6D41D-E523-ED43-BD9D-7632089DFF05}" type="pres">
      <dgm:prSet presAssocID="{89F3FDB6-217B-1E46-9591-BD62C6F7BE6C}" presName="childNode" presStyleLbl="node1" presStyleIdx="7" presStyleCnt="13">
        <dgm:presLayoutVars>
          <dgm:bulletEnabled val="1"/>
        </dgm:presLayoutVars>
      </dgm:prSet>
      <dgm:spPr/>
    </dgm:pt>
    <dgm:pt modelId="{6BCC7C2E-1035-CB47-8327-7331C892350E}" type="pres">
      <dgm:prSet presAssocID="{89F3FDB6-217B-1E46-9591-BD62C6F7BE6C}" presName="aSpace2" presStyleCnt="0"/>
      <dgm:spPr/>
    </dgm:pt>
    <dgm:pt modelId="{B3AF0291-7362-4D48-B82A-6FC7841BB156}" type="pres">
      <dgm:prSet presAssocID="{3DAA9BED-BDB8-7346-9736-807302810152}" presName="childNode" presStyleLbl="node1" presStyleIdx="8" presStyleCnt="13">
        <dgm:presLayoutVars>
          <dgm:bulletEnabled val="1"/>
        </dgm:presLayoutVars>
      </dgm:prSet>
      <dgm:spPr/>
    </dgm:pt>
    <dgm:pt modelId="{EED0DDBC-76D2-114D-B151-F546AD8DD5C2}" type="pres">
      <dgm:prSet presAssocID="{3DAA9BED-BDB8-7346-9736-807302810152}" presName="aSpace2" presStyleCnt="0"/>
      <dgm:spPr/>
    </dgm:pt>
    <dgm:pt modelId="{42EB8D98-23BC-5C4A-9EBC-CBA767223732}" type="pres">
      <dgm:prSet presAssocID="{70F39084-C378-8E4F-A3C9-9AFEE9FF90F6}" presName="childNode" presStyleLbl="node1" presStyleIdx="9" presStyleCnt="13">
        <dgm:presLayoutVars>
          <dgm:bulletEnabled val="1"/>
        </dgm:presLayoutVars>
      </dgm:prSet>
      <dgm:spPr/>
    </dgm:pt>
    <dgm:pt modelId="{1C23443A-9788-524C-AB1D-211DA1458E48}" type="pres">
      <dgm:prSet presAssocID="{70F39084-C378-8E4F-A3C9-9AFEE9FF90F6}" presName="aSpace2" presStyleCnt="0"/>
      <dgm:spPr/>
    </dgm:pt>
    <dgm:pt modelId="{33F3EF58-EF30-E64F-A432-03AA632C69FE}" type="pres">
      <dgm:prSet presAssocID="{8E704207-36E1-4A46-AEBE-0E5C61B0150E}" presName="childNode" presStyleLbl="node1" presStyleIdx="10" presStyleCnt="13">
        <dgm:presLayoutVars>
          <dgm:bulletEnabled val="1"/>
        </dgm:presLayoutVars>
      </dgm:prSet>
      <dgm:spPr/>
    </dgm:pt>
    <dgm:pt modelId="{1DFAC959-1ECE-DB40-B537-A4D8100BC590}" type="pres">
      <dgm:prSet presAssocID="{8E704207-36E1-4A46-AEBE-0E5C61B0150E}" presName="aSpace2" presStyleCnt="0"/>
      <dgm:spPr/>
    </dgm:pt>
    <dgm:pt modelId="{0DAA10DD-85E4-2449-B22F-A4E2745263AA}" type="pres">
      <dgm:prSet presAssocID="{AB3230E4-6FED-224B-8355-84BE5B1FF5DE}" presName="childNode" presStyleLbl="node1" presStyleIdx="11" presStyleCnt="13">
        <dgm:presLayoutVars>
          <dgm:bulletEnabled val="1"/>
        </dgm:presLayoutVars>
      </dgm:prSet>
      <dgm:spPr/>
    </dgm:pt>
    <dgm:pt modelId="{9106A83C-FD10-B34F-B5CE-402FB0F3BAB2}" type="pres">
      <dgm:prSet presAssocID="{AB3230E4-6FED-224B-8355-84BE5B1FF5DE}" presName="aSpace2" presStyleCnt="0"/>
      <dgm:spPr/>
    </dgm:pt>
    <dgm:pt modelId="{A4DD2AB0-6D21-C744-934D-A47C7972A5B3}" type="pres">
      <dgm:prSet presAssocID="{7EF2A2CA-C6C2-0F42-892F-2CC0ADA89035}" presName="childNode" presStyleLbl="node1" presStyleIdx="12" presStyleCnt="13">
        <dgm:presLayoutVars>
          <dgm:bulletEnabled val="1"/>
        </dgm:presLayoutVars>
      </dgm:prSet>
      <dgm:spPr/>
    </dgm:pt>
  </dgm:ptLst>
  <dgm:cxnLst>
    <dgm:cxn modelId="{84687517-7705-D949-886F-DEDBE4BF7B21}" type="presOf" srcId="{7EF2A2CA-C6C2-0F42-892F-2CC0ADA89035}" destId="{A4DD2AB0-6D21-C744-934D-A47C7972A5B3}" srcOrd="0" destOrd="0" presId="urn:microsoft.com/office/officeart/2005/8/layout/lProcess2"/>
    <dgm:cxn modelId="{E8DA8225-D9E3-9B45-9A52-887D2C07AE56}" srcId="{716F49A7-D46E-044F-BF31-5AE8E99D87F9}" destId="{70F39084-C378-8E4F-A3C9-9AFEE9FF90F6}" srcOrd="3" destOrd="0" parTransId="{D931035B-D28B-E740-AFE3-9A045B42C829}" sibTransId="{C21B959F-9D26-3745-AFA3-F02A62F22A7B}"/>
    <dgm:cxn modelId="{8E99C525-F89D-C249-889E-15CF187FFC5C}" srcId="{716F49A7-D46E-044F-BF31-5AE8E99D87F9}" destId="{AB3230E4-6FED-224B-8355-84BE5B1FF5DE}" srcOrd="5" destOrd="0" parTransId="{77B727F7-27FB-2242-832E-396369B85DD6}" sibTransId="{41A5E31C-2B79-8B47-AF0A-947DD3613535}"/>
    <dgm:cxn modelId="{7684882D-FDBC-F34D-A6ED-7B18C0E2E448}" srcId="{716F49A7-D46E-044F-BF31-5AE8E99D87F9}" destId="{3DAA9BED-BDB8-7346-9736-807302810152}" srcOrd="2" destOrd="0" parTransId="{B23ED8A4-288F-7A44-BA2F-5081B90697D1}" sibTransId="{6E5DD641-19B2-C34B-BC49-32062BCD2764}"/>
    <dgm:cxn modelId="{B8306C5C-9A97-824D-9A8B-C27C1C43823A}" srcId="{716F49A7-D46E-044F-BF31-5AE8E99D87F9}" destId="{A28EFEDF-B377-9743-929F-D528E66008CA}" srcOrd="0" destOrd="0" parTransId="{35D77BA9-A3B9-A74D-98F3-B6E4AC238AD6}" sibTransId="{CEB8AB9C-DC76-BC48-A938-3626469F2CF5}"/>
    <dgm:cxn modelId="{BD71F15C-90F3-C344-B268-8ADE5438F135}" type="presOf" srcId="{AB3230E4-6FED-224B-8355-84BE5B1FF5DE}" destId="{0DAA10DD-85E4-2449-B22F-A4E2745263AA}" srcOrd="0" destOrd="0" presId="urn:microsoft.com/office/officeart/2005/8/layout/lProcess2"/>
    <dgm:cxn modelId="{0DA45E46-DAFB-C34F-827C-2712343D9F7B}" type="presOf" srcId="{19012CA7-CC28-364C-A399-E44DCC8E63A3}" destId="{5CFC6634-7338-BA40-9A36-8BCADB56848F}" srcOrd="1" destOrd="0" presId="urn:microsoft.com/office/officeart/2005/8/layout/lProcess2"/>
    <dgm:cxn modelId="{3C56E048-FC54-C14F-BFA4-7AF9AA76325F}" type="presOf" srcId="{70F39084-C378-8E4F-A3C9-9AFEE9FF90F6}" destId="{42EB8D98-23BC-5C4A-9EBC-CBA767223732}" srcOrd="0" destOrd="0" presId="urn:microsoft.com/office/officeart/2005/8/layout/lProcess2"/>
    <dgm:cxn modelId="{C670F970-7CAB-5944-87A6-87CE1CB07833}" type="presOf" srcId="{716F49A7-D46E-044F-BF31-5AE8E99D87F9}" destId="{E56E7F71-BEE7-624F-B18B-4081C641E86E}" srcOrd="0" destOrd="0" presId="urn:microsoft.com/office/officeart/2005/8/layout/lProcess2"/>
    <dgm:cxn modelId="{911A6B54-5057-1A49-BA0D-1FBCBCD00B2A}" srcId="{19012CA7-CC28-364C-A399-E44DCC8E63A3}" destId="{C529C477-D739-D344-841B-F1509C6FB806}" srcOrd="0" destOrd="0" parTransId="{4694692E-B17C-9947-A441-8C34849DC938}" sibTransId="{2C2FA251-DB3B-6F4E-BFEE-7BC6A653824E}"/>
    <dgm:cxn modelId="{F5B5C274-8D0E-9F46-AF77-83E520ACC62C}" srcId="{19012CA7-CC28-364C-A399-E44DCC8E63A3}" destId="{9099C6EB-F075-2343-93F8-225DD2251D02}" srcOrd="5" destOrd="0" parTransId="{8689D979-88D8-2E4C-9122-FAB4BF5A3B9E}" sibTransId="{0373B435-39FF-4C49-B2F9-72ACBB9FD312}"/>
    <dgm:cxn modelId="{004D7D76-3BCC-F345-8DA1-B6B39FCC8D14}" srcId="{19012CA7-CC28-364C-A399-E44DCC8E63A3}" destId="{88A96B2C-35E7-AD40-8C14-9118BCAE071F}" srcOrd="2" destOrd="0" parTransId="{B6A07B69-DEB0-6A4A-8DE9-817F8210459B}" sibTransId="{E17544B4-1D02-8B4D-9CBE-5E1D139D3DAC}"/>
    <dgm:cxn modelId="{EA53AF58-6BAA-C241-BD83-7924B514E4BC}" type="presOf" srcId="{A28EFEDF-B377-9743-929F-D528E66008CA}" destId="{EE803666-B401-3F4D-ACED-161155BE3FA2}" srcOrd="0" destOrd="0" presId="urn:microsoft.com/office/officeart/2005/8/layout/lProcess2"/>
    <dgm:cxn modelId="{C17C0479-4413-DC41-8DE8-968F4610C784}" type="presOf" srcId="{ABD6F327-7064-514F-97B4-6F87BBDD485F}" destId="{38FA41B8-FCEB-C54D-AA45-372D6DF5F189}" srcOrd="0" destOrd="0" presId="urn:microsoft.com/office/officeart/2005/8/layout/lProcess2"/>
    <dgm:cxn modelId="{C70BA181-6334-A348-B3D5-D0A3F9DB31D4}" srcId="{01028B41-35EF-5449-8898-0E3CAFA7A0B7}" destId="{19012CA7-CC28-364C-A399-E44DCC8E63A3}" srcOrd="0" destOrd="0" parTransId="{157A37F9-9586-2348-801D-B069DB8B1E0D}" sibTransId="{48CB560A-DDBC-514C-887C-F0BD769A79D9}"/>
    <dgm:cxn modelId="{2DCED383-A354-854C-B5C4-58D3C1254672}" srcId="{716F49A7-D46E-044F-BF31-5AE8E99D87F9}" destId="{8E704207-36E1-4A46-AEBE-0E5C61B0150E}" srcOrd="4" destOrd="0" parTransId="{F3790DD7-69B7-D44E-B55A-F9FA200ADB9C}" sibTransId="{2A153B44-C03C-C343-9DEF-E92139962433}"/>
    <dgm:cxn modelId="{DC24E38A-6E13-3844-9FD1-218C608D0635}" srcId="{19012CA7-CC28-364C-A399-E44DCC8E63A3}" destId="{ABD6F327-7064-514F-97B4-6F87BBDD485F}" srcOrd="4" destOrd="0" parTransId="{FBFABFB9-8F1C-B541-A957-CECFE0141CAC}" sibTransId="{07BA851D-48E5-F94A-8F86-C34B39AB35DE}"/>
    <dgm:cxn modelId="{A2F43F8C-71F9-EC45-8BCF-D3D0A790ABF0}" srcId="{716F49A7-D46E-044F-BF31-5AE8E99D87F9}" destId="{89F3FDB6-217B-1E46-9591-BD62C6F7BE6C}" srcOrd="1" destOrd="0" parTransId="{0196A379-28C9-0146-BB20-4AD19E1C5E9E}" sibTransId="{B5D35695-3793-4944-B353-856B75C255C5}"/>
    <dgm:cxn modelId="{0283C58F-BDF9-1940-9839-E3EAF85D2C9C}" type="presOf" srcId="{C529C477-D739-D344-841B-F1509C6FB806}" destId="{29853838-B6FB-E04A-AA93-5E7BC804B731}" srcOrd="0" destOrd="0" presId="urn:microsoft.com/office/officeart/2005/8/layout/lProcess2"/>
    <dgm:cxn modelId="{4864DD94-5269-3C40-BB79-D3F3170EC743}" srcId="{716F49A7-D46E-044F-BF31-5AE8E99D87F9}" destId="{7EF2A2CA-C6C2-0F42-892F-2CC0ADA89035}" srcOrd="6" destOrd="0" parTransId="{FBEBCF9B-AF74-0C40-A3C1-F52A6F9ED556}" sibTransId="{69554CA4-0FB7-7448-8497-A4BB7E635F0B}"/>
    <dgm:cxn modelId="{F586CFAE-7D50-414F-8980-BD1CCCD66A9F}" type="presOf" srcId="{19012CA7-CC28-364C-A399-E44DCC8E63A3}" destId="{15D39820-E7B9-E54B-A134-2986D1D35180}" srcOrd="0" destOrd="0" presId="urn:microsoft.com/office/officeart/2005/8/layout/lProcess2"/>
    <dgm:cxn modelId="{51B78DB8-9776-2444-AF73-FDB4A68B2167}" srcId="{19012CA7-CC28-364C-A399-E44DCC8E63A3}" destId="{C39F882B-8C49-D44C-AFBC-78E362D75D7F}" srcOrd="1" destOrd="0" parTransId="{21AED1EE-5221-D646-BEA6-29D34DEC54A3}" sibTransId="{A68C5952-1661-154A-A76D-8362370B591E}"/>
    <dgm:cxn modelId="{8436A9B9-1DA3-CD45-9488-351C4673E496}" type="presOf" srcId="{89F3FDB6-217B-1E46-9591-BD62C6F7BE6C}" destId="{54E6D41D-E523-ED43-BD9D-7632089DFF05}" srcOrd="0" destOrd="0" presId="urn:microsoft.com/office/officeart/2005/8/layout/lProcess2"/>
    <dgm:cxn modelId="{0E3693BB-DD78-3C46-A37F-787C9C459B23}" type="presOf" srcId="{01028B41-35EF-5449-8898-0E3CAFA7A0B7}" destId="{8C644823-8F6F-EC4A-97B3-D11D585E729F}" srcOrd="0" destOrd="0" presId="urn:microsoft.com/office/officeart/2005/8/layout/lProcess2"/>
    <dgm:cxn modelId="{483A80BE-94E3-8A40-BF12-BE2BE0A0EC41}" type="presOf" srcId="{88A96B2C-35E7-AD40-8C14-9118BCAE071F}" destId="{4C81BE61-EB2F-7144-A77C-50F1211A90D7}" srcOrd="0" destOrd="0" presId="urn:microsoft.com/office/officeart/2005/8/layout/lProcess2"/>
    <dgm:cxn modelId="{FC2678CE-6367-C14B-8AC3-748D7B490029}" type="presOf" srcId="{C39F882B-8C49-D44C-AFBC-78E362D75D7F}" destId="{7A0764A5-4AEA-7248-A127-668012AC46DA}" srcOrd="0" destOrd="0" presId="urn:microsoft.com/office/officeart/2005/8/layout/lProcess2"/>
    <dgm:cxn modelId="{630D09CF-B99F-9943-8349-583E50B9CD07}" type="presOf" srcId="{716F49A7-D46E-044F-BF31-5AE8E99D87F9}" destId="{852C8E9B-4979-AE4D-9DE4-C84CB556FB4F}" srcOrd="1" destOrd="0" presId="urn:microsoft.com/office/officeart/2005/8/layout/lProcess2"/>
    <dgm:cxn modelId="{5D22A7CF-9D79-044F-8C38-44DBB67F450C}" type="presOf" srcId="{9099C6EB-F075-2343-93F8-225DD2251D02}" destId="{361CCC0D-7A2A-EE43-8621-EA65AD03884E}" srcOrd="0" destOrd="0" presId="urn:microsoft.com/office/officeart/2005/8/layout/lProcess2"/>
    <dgm:cxn modelId="{FD12AAD3-D4B5-DE45-9CB3-33E2A5C37723}" type="presOf" srcId="{2C0CA21C-5627-8C43-8CEA-B23FCA1A789D}" destId="{F7F776B3-C908-2545-B399-91EF043DB170}" srcOrd="0" destOrd="0" presId="urn:microsoft.com/office/officeart/2005/8/layout/lProcess2"/>
    <dgm:cxn modelId="{0635EEE6-9E73-2448-BA96-61E2DCF44201}" srcId="{01028B41-35EF-5449-8898-0E3CAFA7A0B7}" destId="{716F49A7-D46E-044F-BF31-5AE8E99D87F9}" srcOrd="1" destOrd="0" parTransId="{E3BDEF41-0C4F-D74B-976E-1EB18A5B83A6}" sibTransId="{408D2087-2160-6945-9E53-ED40503A7114}"/>
    <dgm:cxn modelId="{1A4D24EF-70CF-3A4C-B619-E9ED99B71D41}" type="presOf" srcId="{3DAA9BED-BDB8-7346-9736-807302810152}" destId="{B3AF0291-7362-4D48-B82A-6FC7841BB156}" srcOrd="0" destOrd="0" presId="urn:microsoft.com/office/officeart/2005/8/layout/lProcess2"/>
    <dgm:cxn modelId="{64EFDCF2-FE04-444A-97C1-71D7399AE8EB}" srcId="{19012CA7-CC28-364C-A399-E44DCC8E63A3}" destId="{2C0CA21C-5627-8C43-8CEA-B23FCA1A789D}" srcOrd="3" destOrd="0" parTransId="{B4576BE0-323F-F14A-9E98-0D86928F5A26}" sibTransId="{274D6C20-B3B5-7041-9960-6CBD7FF27BB2}"/>
    <dgm:cxn modelId="{B0E434F5-1448-DD42-9C5B-3378D2373E4A}" type="presOf" srcId="{8E704207-36E1-4A46-AEBE-0E5C61B0150E}" destId="{33F3EF58-EF30-E64F-A432-03AA632C69FE}" srcOrd="0" destOrd="0" presId="urn:microsoft.com/office/officeart/2005/8/layout/lProcess2"/>
    <dgm:cxn modelId="{245832F4-C7DA-1B4E-8DE3-044E5C7FE4B1}" type="presParOf" srcId="{8C644823-8F6F-EC4A-97B3-D11D585E729F}" destId="{E8832CED-460F-2A45-AF15-E0B50F6B48BB}" srcOrd="0" destOrd="0" presId="urn:microsoft.com/office/officeart/2005/8/layout/lProcess2"/>
    <dgm:cxn modelId="{6D010FA0-9A52-184A-8D2A-D18A9BEB01B9}" type="presParOf" srcId="{E8832CED-460F-2A45-AF15-E0B50F6B48BB}" destId="{15D39820-E7B9-E54B-A134-2986D1D35180}" srcOrd="0" destOrd="0" presId="urn:microsoft.com/office/officeart/2005/8/layout/lProcess2"/>
    <dgm:cxn modelId="{B1A32770-5D85-204F-A6EC-E6C3AC21772A}" type="presParOf" srcId="{E8832CED-460F-2A45-AF15-E0B50F6B48BB}" destId="{5CFC6634-7338-BA40-9A36-8BCADB56848F}" srcOrd="1" destOrd="0" presId="urn:microsoft.com/office/officeart/2005/8/layout/lProcess2"/>
    <dgm:cxn modelId="{1EDDC807-F430-2245-B56D-0C22F24324B1}" type="presParOf" srcId="{E8832CED-460F-2A45-AF15-E0B50F6B48BB}" destId="{356C41BB-F510-A04C-9C43-B9DCB361B3B0}" srcOrd="2" destOrd="0" presId="urn:microsoft.com/office/officeart/2005/8/layout/lProcess2"/>
    <dgm:cxn modelId="{2AFDA635-6243-BE42-B8F5-2109CFD70E4A}" type="presParOf" srcId="{356C41BB-F510-A04C-9C43-B9DCB361B3B0}" destId="{03C82AC2-600B-744E-A724-4D592E22D8CE}" srcOrd="0" destOrd="0" presId="urn:microsoft.com/office/officeart/2005/8/layout/lProcess2"/>
    <dgm:cxn modelId="{B8E82957-70B4-504F-AA92-9581409CC139}" type="presParOf" srcId="{03C82AC2-600B-744E-A724-4D592E22D8CE}" destId="{29853838-B6FB-E04A-AA93-5E7BC804B731}" srcOrd="0" destOrd="0" presId="urn:microsoft.com/office/officeart/2005/8/layout/lProcess2"/>
    <dgm:cxn modelId="{C862F4AE-F425-2D49-A2BD-E02FF3D5D0BF}" type="presParOf" srcId="{03C82AC2-600B-744E-A724-4D592E22D8CE}" destId="{2F9E3059-243D-BC4B-87BA-2218C5A031E4}" srcOrd="1" destOrd="0" presId="urn:microsoft.com/office/officeart/2005/8/layout/lProcess2"/>
    <dgm:cxn modelId="{D861B45F-11D0-1947-98AD-2BE2D73BDB7C}" type="presParOf" srcId="{03C82AC2-600B-744E-A724-4D592E22D8CE}" destId="{7A0764A5-4AEA-7248-A127-668012AC46DA}" srcOrd="2" destOrd="0" presId="urn:microsoft.com/office/officeart/2005/8/layout/lProcess2"/>
    <dgm:cxn modelId="{55CD3725-E349-4D45-986A-E9BF8E01D4D9}" type="presParOf" srcId="{03C82AC2-600B-744E-A724-4D592E22D8CE}" destId="{F46B4049-2AE2-8549-B0AE-40E923F3E292}" srcOrd="3" destOrd="0" presId="urn:microsoft.com/office/officeart/2005/8/layout/lProcess2"/>
    <dgm:cxn modelId="{5C067E34-5220-0E43-B300-DE142F36F565}" type="presParOf" srcId="{03C82AC2-600B-744E-A724-4D592E22D8CE}" destId="{4C81BE61-EB2F-7144-A77C-50F1211A90D7}" srcOrd="4" destOrd="0" presId="urn:microsoft.com/office/officeart/2005/8/layout/lProcess2"/>
    <dgm:cxn modelId="{4177F740-1EF6-2F47-A5E1-1712337DC91E}" type="presParOf" srcId="{03C82AC2-600B-744E-A724-4D592E22D8CE}" destId="{E2984340-AA11-C74D-9A98-31579F18090E}" srcOrd="5" destOrd="0" presId="urn:microsoft.com/office/officeart/2005/8/layout/lProcess2"/>
    <dgm:cxn modelId="{D4373280-5808-0F45-950A-AD85F122D2FA}" type="presParOf" srcId="{03C82AC2-600B-744E-A724-4D592E22D8CE}" destId="{F7F776B3-C908-2545-B399-91EF043DB170}" srcOrd="6" destOrd="0" presId="urn:microsoft.com/office/officeart/2005/8/layout/lProcess2"/>
    <dgm:cxn modelId="{DD8E9767-0805-7345-B1A2-328BF2A27287}" type="presParOf" srcId="{03C82AC2-600B-744E-A724-4D592E22D8CE}" destId="{21EE7594-1BF0-5D46-877A-3F4F56422CC8}" srcOrd="7" destOrd="0" presId="urn:microsoft.com/office/officeart/2005/8/layout/lProcess2"/>
    <dgm:cxn modelId="{9AB7882C-1710-FA46-B65A-E626D9920FE7}" type="presParOf" srcId="{03C82AC2-600B-744E-A724-4D592E22D8CE}" destId="{38FA41B8-FCEB-C54D-AA45-372D6DF5F189}" srcOrd="8" destOrd="0" presId="urn:microsoft.com/office/officeart/2005/8/layout/lProcess2"/>
    <dgm:cxn modelId="{09E3232A-E995-D74E-819D-7ED5A700311D}" type="presParOf" srcId="{03C82AC2-600B-744E-A724-4D592E22D8CE}" destId="{C2F74741-7893-6544-9A1E-BD883F3235C3}" srcOrd="9" destOrd="0" presId="urn:microsoft.com/office/officeart/2005/8/layout/lProcess2"/>
    <dgm:cxn modelId="{78425487-ACED-AB41-BE03-D3F0C729070A}" type="presParOf" srcId="{03C82AC2-600B-744E-A724-4D592E22D8CE}" destId="{361CCC0D-7A2A-EE43-8621-EA65AD03884E}" srcOrd="10" destOrd="0" presId="urn:microsoft.com/office/officeart/2005/8/layout/lProcess2"/>
    <dgm:cxn modelId="{6AF69136-5535-1D4C-BF90-1F1BBEA9D94C}" type="presParOf" srcId="{8C644823-8F6F-EC4A-97B3-D11D585E729F}" destId="{3A5A2E64-09E1-2E4F-9975-CBF076E84C74}" srcOrd="1" destOrd="0" presId="urn:microsoft.com/office/officeart/2005/8/layout/lProcess2"/>
    <dgm:cxn modelId="{2EAEEA55-DB84-DE40-8C71-7A16067E6BC0}" type="presParOf" srcId="{8C644823-8F6F-EC4A-97B3-D11D585E729F}" destId="{6802F806-7167-ED4A-AACE-7B50F19E3CC7}" srcOrd="2" destOrd="0" presId="urn:microsoft.com/office/officeart/2005/8/layout/lProcess2"/>
    <dgm:cxn modelId="{E89BBE68-3A84-E24A-B6E8-F1740202BFDE}" type="presParOf" srcId="{6802F806-7167-ED4A-AACE-7B50F19E3CC7}" destId="{E56E7F71-BEE7-624F-B18B-4081C641E86E}" srcOrd="0" destOrd="0" presId="urn:microsoft.com/office/officeart/2005/8/layout/lProcess2"/>
    <dgm:cxn modelId="{EC8CBD7E-1053-594F-8E56-A6F2F2F01FA4}" type="presParOf" srcId="{6802F806-7167-ED4A-AACE-7B50F19E3CC7}" destId="{852C8E9B-4979-AE4D-9DE4-C84CB556FB4F}" srcOrd="1" destOrd="0" presId="urn:microsoft.com/office/officeart/2005/8/layout/lProcess2"/>
    <dgm:cxn modelId="{E4621B98-365B-7742-A2C7-7C7CF35CCB6E}" type="presParOf" srcId="{6802F806-7167-ED4A-AACE-7B50F19E3CC7}" destId="{B1B5E5F2-0A4A-134A-A049-8DA210E0C37D}" srcOrd="2" destOrd="0" presId="urn:microsoft.com/office/officeart/2005/8/layout/lProcess2"/>
    <dgm:cxn modelId="{9BF89932-6AA0-1245-953B-59D287B07D26}" type="presParOf" srcId="{B1B5E5F2-0A4A-134A-A049-8DA210E0C37D}" destId="{CBD0A2EE-7185-2548-BAB7-EF39BBEB976B}" srcOrd="0" destOrd="0" presId="urn:microsoft.com/office/officeart/2005/8/layout/lProcess2"/>
    <dgm:cxn modelId="{D7FC752D-C8A7-854C-9CE2-CDD118CAFF26}" type="presParOf" srcId="{CBD0A2EE-7185-2548-BAB7-EF39BBEB976B}" destId="{EE803666-B401-3F4D-ACED-161155BE3FA2}" srcOrd="0" destOrd="0" presId="urn:microsoft.com/office/officeart/2005/8/layout/lProcess2"/>
    <dgm:cxn modelId="{B79B2A1D-88D2-7F4C-8F15-51FD67C32F6C}" type="presParOf" srcId="{CBD0A2EE-7185-2548-BAB7-EF39BBEB976B}" destId="{5BD9E439-6796-0C45-A1E7-664A9B265613}" srcOrd="1" destOrd="0" presId="urn:microsoft.com/office/officeart/2005/8/layout/lProcess2"/>
    <dgm:cxn modelId="{C0BFD3DC-6CAC-6545-A011-A214CFE11DC8}" type="presParOf" srcId="{CBD0A2EE-7185-2548-BAB7-EF39BBEB976B}" destId="{54E6D41D-E523-ED43-BD9D-7632089DFF05}" srcOrd="2" destOrd="0" presId="urn:microsoft.com/office/officeart/2005/8/layout/lProcess2"/>
    <dgm:cxn modelId="{AE9A43C2-95C1-2048-9169-27C945E63A2E}" type="presParOf" srcId="{CBD0A2EE-7185-2548-BAB7-EF39BBEB976B}" destId="{6BCC7C2E-1035-CB47-8327-7331C892350E}" srcOrd="3" destOrd="0" presId="urn:microsoft.com/office/officeart/2005/8/layout/lProcess2"/>
    <dgm:cxn modelId="{F259AFE6-CEEF-0D4C-A4FE-5061EBB274F5}" type="presParOf" srcId="{CBD0A2EE-7185-2548-BAB7-EF39BBEB976B}" destId="{B3AF0291-7362-4D48-B82A-6FC7841BB156}" srcOrd="4" destOrd="0" presId="urn:microsoft.com/office/officeart/2005/8/layout/lProcess2"/>
    <dgm:cxn modelId="{6453D903-7005-2A41-AB5F-43BCEBCCE045}" type="presParOf" srcId="{CBD0A2EE-7185-2548-BAB7-EF39BBEB976B}" destId="{EED0DDBC-76D2-114D-B151-F546AD8DD5C2}" srcOrd="5" destOrd="0" presId="urn:microsoft.com/office/officeart/2005/8/layout/lProcess2"/>
    <dgm:cxn modelId="{D6E78FBA-3B7B-4946-A6B4-2AFB44E36A17}" type="presParOf" srcId="{CBD0A2EE-7185-2548-BAB7-EF39BBEB976B}" destId="{42EB8D98-23BC-5C4A-9EBC-CBA767223732}" srcOrd="6" destOrd="0" presId="urn:microsoft.com/office/officeart/2005/8/layout/lProcess2"/>
    <dgm:cxn modelId="{5F4DE6CF-82D9-6E40-AFA5-183F975BD481}" type="presParOf" srcId="{CBD0A2EE-7185-2548-BAB7-EF39BBEB976B}" destId="{1C23443A-9788-524C-AB1D-211DA1458E48}" srcOrd="7" destOrd="0" presId="urn:microsoft.com/office/officeart/2005/8/layout/lProcess2"/>
    <dgm:cxn modelId="{31C8F6F3-914D-184B-97EF-4ED30119EE08}" type="presParOf" srcId="{CBD0A2EE-7185-2548-BAB7-EF39BBEB976B}" destId="{33F3EF58-EF30-E64F-A432-03AA632C69FE}" srcOrd="8" destOrd="0" presId="urn:microsoft.com/office/officeart/2005/8/layout/lProcess2"/>
    <dgm:cxn modelId="{703F6BFA-6CB3-3642-AC8B-918F448024D2}" type="presParOf" srcId="{CBD0A2EE-7185-2548-BAB7-EF39BBEB976B}" destId="{1DFAC959-1ECE-DB40-B537-A4D8100BC590}" srcOrd="9" destOrd="0" presId="urn:microsoft.com/office/officeart/2005/8/layout/lProcess2"/>
    <dgm:cxn modelId="{AEFB4BEA-8FA2-B54A-BBF8-CF085EE27264}" type="presParOf" srcId="{CBD0A2EE-7185-2548-BAB7-EF39BBEB976B}" destId="{0DAA10DD-85E4-2449-B22F-A4E2745263AA}" srcOrd="10" destOrd="0" presId="urn:microsoft.com/office/officeart/2005/8/layout/lProcess2"/>
    <dgm:cxn modelId="{2FD74824-C8F6-8340-A567-7BA6B76E0324}" type="presParOf" srcId="{CBD0A2EE-7185-2548-BAB7-EF39BBEB976B}" destId="{9106A83C-FD10-B34F-B5CE-402FB0F3BAB2}" srcOrd="11" destOrd="0" presId="urn:microsoft.com/office/officeart/2005/8/layout/lProcess2"/>
    <dgm:cxn modelId="{9E849249-F902-1C47-B167-2F4A90BF73CC}" type="presParOf" srcId="{CBD0A2EE-7185-2548-BAB7-EF39BBEB976B}" destId="{A4DD2AB0-6D21-C744-934D-A47C7972A5B3}" srcOrd="12"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EE6610E-3062-624C-9306-2F6E1A62CE32}" type="doc">
      <dgm:prSet loTypeId="urn:microsoft.com/office/officeart/2005/8/layout/vList2" loCatId="" qsTypeId="urn:microsoft.com/office/officeart/2005/8/quickstyle/3D3" qsCatId="3D" csTypeId="urn:microsoft.com/office/officeart/2005/8/colors/accent1_2" csCatId="accent1" phldr="1"/>
      <dgm:spPr/>
      <dgm:t>
        <a:bodyPr/>
        <a:lstStyle/>
        <a:p>
          <a:endParaRPr lang="en-US"/>
        </a:p>
      </dgm:t>
    </dgm:pt>
    <dgm:pt modelId="{1F7ED512-C28B-C045-9564-58D3F9E0F63D}">
      <dgm:prSet phldrT="[Text]"/>
      <dgm:spPr/>
      <dgm:t>
        <a:bodyPr/>
        <a:lstStyle/>
        <a:p>
          <a:r>
            <a:rPr lang="en-US" dirty="0"/>
            <a:t>Single instrumental case</a:t>
          </a:r>
        </a:p>
      </dgm:t>
    </dgm:pt>
    <dgm:pt modelId="{272D15DD-B88B-5C4C-8E68-491542DE5A2A}" type="parTrans" cxnId="{08D0BB5C-5B5D-2E40-B396-7B897454463F}">
      <dgm:prSet/>
      <dgm:spPr/>
      <dgm:t>
        <a:bodyPr/>
        <a:lstStyle/>
        <a:p>
          <a:endParaRPr lang="en-US"/>
        </a:p>
      </dgm:t>
    </dgm:pt>
    <dgm:pt modelId="{B0B08481-2C99-7B4D-89EA-6C936232E384}" type="sibTrans" cxnId="{08D0BB5C-5B5D-2E40-B396-7B897454463F}">
      <dgm:prSet/>
      <dgm:spPr/>
      <dgm:t>
        <a:bodyPr/>
        <a:lstStyle/>
        <a:p>
          <a:endParaRPr lang="en-US"/>
        </a:p>
      </dgm:t>
    </dgm:pt>
    <dgm:pt modelId="{1BCE70EA-B0D8-9845-9C62-D856BF980392}">
      <dgm:prSet phldrT="[Text]"/>
      <dgm:spPr/>
      <dgm:t>
        <a:bodyPr/>
        <a:lstStyle/>
        <a:p>
          <a:r>
            <a:rPr lang="en-US" dirty="0"/>
            <a:t>Focus on one issue or concern</a:t>
          </a:r>
        </a:p>
      </dgm:t>
    </dgm:pt>
    <dgm:pt modelId="{59383C1B-B39E-AD4C-9CA4-8805F7E77930}" type="parTrans" cxnId="{ED13A63F-2F32-A144-A29E-37CDA4679EE3}">
      <dgm:prSet/>
      <dgm:spPr/>
      <dgm:t>
        <a:bodyPr/>
        <a:lstStyle/>
        <a:p>
          <a:endParaRPr lang="en-US"/>
        </a:p>
      </dgm:t>
    </dgm:pt>
    <dgm:pt modelId="{1FC574EE-619E-A14D-9E7D-91D11E57090C}" type="sibTrans" cxnId="{ED13A63F-2F32-A144-A29E-37CDA4679EE3}">
      <dgm:prSet/>
      <dgm:spPr/>
      <dgm:t>
        <a:bodyPr/>
        <a:lstStyle/>
        <a:p>
          <a:endParaRPr lang="en-US"/>
        </a:p>
      </dgm:t>
    </dgm:pt>
    <dgm:pt modelId="{79DD9369-6810-6545-9B55-FB534586AF75}">
      <dgm:prSet phldrT="[Text]"/>
      <dgm:spPr/>
      <dgm:t>
        <a:bodyPr/>
        <a:lstStyle/>
        <a:p>
          <a:r>
            <a:rPr lang="en-US" dirty="0"/>
            <a:t>Collective or multiple case</a:t>
          </a:r>
        </a:p>
      </dgm:t>
    </dgm:pt>
    <dgm:pt modelId="{488C5B06-5722-2142-BC6F-DBDF8392D8AC}" type="parTrans" cxnId="{C41B6591-5647-4B46-911D-F5F358872BB2}">
      <dgm:prSet/>
      <dgm:spPr/>
      <dgm:t>
        <a:bodyPr/>
        <a:lstStyle/>
        <a:p>
          <a:endParaRPr lang="en-US"/>
        </a:p>
      </dgm:t>
    </dgm:pt>
    <dgm:pt modelId="{2A805D06-874A-9248-B23E-0BE1D821866F}" type="sibTrans" cxnId="{C41B6591-5647-4B46-911D-F5F358872BB2}">
      <dgm:prSet/>
      <dgm:spPr/>
      <dgm:t>
        <a:bodyPr/>
        <a:lstStyle/>
        <a:p>
          <a:endParaRPr lang="en-US"/>
        </a:p>
      </dgm:t>
    </dgm:pt>
    <dgm:pt modelId="{13D641A7-CDD0-1943-8EF0-19B95DD80010}">
      <dgm:prSet phldrT="[Text]"/>
      <dgm:spPr/>
      <dgm:t>
        <a:bodyPr/>
        <a:lstStyle/>
        <a:p>
          <a:r>
            <a:rPr lang="en-US" dirty="0"/>
            <a:t>Focus on one issue or concern</a:t>
          </a:r>
        </a:p>
      </dgm:t>
    </dgm:pt>
    <dgm:pt modelId="{7C887A8C-1252-934F-ADCA-EA0202EE2DDB}" type="parTrans" cxnId="{272BBDFC-A16E-AB4B-9AFB-70CF1CFC5F61}">
      <dgm:prSet/>
      <dgm:spPr/>
      <dgm:t>
        <a:bodyPr/>
        <a:lstStyle/>
        <a:p>
          <a:endParaRPr lang="en-US"/>
        </a:p>
      </dgm:t>
    </dgm:pt>
    <dgm:pt modelId="{46CAB94D-DE5B-B04E-95C0-1D6B4BB47C03}" type="sibTrans" cxnId="{272BBDFC-A16E-AB4B-9AFB-70CF1CFC5F61}">
      <dgm:prSet/>
      <dgm:spPr/>
      <dgm:t>
        <a:bodyPr/>
        <a:lstStyle/>
        <a:p>
          <a:endParaRPr lang="en-US"/>
        </a:p>
      </dgm:t>
    </dgm:pt>
    <dgm:pt modelId="{92A98E2D-40EF-D34E-871D-33CED35D9C8E}">
      <dgm:prSet phldrT="[Text]"/>
      <dgm:spPr/>
      <dgm:t>
        <a:bodyPr/>
        <a:lstStyle/>
        <a:p>
          <a:r>
            <a:rPr lang="en-US" dirty="0"/>
            <a:t>Intrinsic case</a:t>
          </a:r>
        </a:p>
      </dgm:t>
    </dgm:pt>
    <dgm:pt modelId="{E37FFD12-7FA5-014A-B3E9-29CB1DDA4B39}" type="parTrans" cxnId="{18114D97-5345-F647-9AB4-F79CB28B4CAB}">
      <dgm:prSet/>
      <dgm:spPr/>
      <dgm:t>
        <a:bodyPr/>
        <a:lstStyle/>
        <a:p>
          <a:endParaRPr lang="en-US"/>
        </a:p>
      </dgm:t>
    </dgm:pt>
    <dgm:pt modelId="{B945E839-BCB8-404E-8975-442512412F8C}" type="sibTrans" cxnId="{18114D97-5345-F647-9AB4-F79CB28B4CAB}">
      <dgm:prSet/>
      <dgm:spPr/>
      <dgm:t>
        <a:bodyPr/>
        <a:lstStyle/>
        <a:p>
          <a:endParaRPr lang="en-US"/>
        </a:p>
      </dgm:t>
    </dgm:pt>
    <dgm:pt modelId="{6390B18E-0CDA-CA4B-A9AC-847C79E17614}">
      <dgm:prSet phldrT="[Text]"/>
      <dgm:spPr/>
      <dgm:t>
        <a:bodyPr/>
        <a:lstStyle/>
        <a:p>
          <a:r>
            <a:rPr lang="en-US" dirty="0"/>
            <a:t>Select one bounded case</a:t>
          </a:r>
        </a:p>
      </dgm:t>
    </dgm:pt>
    <dgm:pt modelId="{18CF3221-BA10-0F45-A7B1-FB03F41FB848}" type="parTrans" cxnId="{94AD2080-E6E4-C449-AEB3-BFC93038FA9D}">
      <dgm:prSet/>
      <dgm:spPr/>
      <dgm:t>
        <a:bodyPr/>
        <a:lstStyle/>
        <a:p>
          <a:endParaRPr lang="en-US"/>
        </a:p>
      </dgm:t>
    </dgm:pt>
    <dgm:pt modelId="{7F914E43-8050-5A49-B840-AFA385E3172F}" type="sibTrans" cxnId="{94AD2080-E6E4-C449-AEB3-BFC93038FA9D}">
      <dgm:prSet/>
      <dgm:spPr/>
      <dgm:t>
        <a:bodyPr/>
        <a:lstStyle/>
        <a:p>
          <a:endParaRPr lang="en-US"/>
        </a:p>
      </dgm:t>
    </dgm:pt>
    <dgm:pt modelId="{F017834D-341C-DA4D-9BC1-9315D64C48FB}">
      <dgm:prSet phldrT="[Text]"/>
      <dgm:spPr/>
      <dgm:t>
        <a:bodyPr/>
        <a:lstStyle/>
        <a:p>
          <a:r>
            <a:rPr lang="en-US" dirty="0"/>
            <a:t>Select multiple cases (maybe within one site)</a:t>
          </a:r>
        </a:p>
      </dgm:t>
    </dgm:pt>
    <dgm:pt modelId="{B27E6972-64F7-204F-9043-815A88CBB3D5}" type="parTrans" cxnId="{3EDF2738-3D3B-F34A-955B-17C49F4DCEE3}">
      <dgm:prSet/>
      <dgm:spPr/>
      <dgm:t>
        <a:bodyPr/>
        <a:lstStyle/>
        <a:p>
          <a:endParaRPr lang="en-US"/>
        </a:p>
      </dgm:t>
    </dgm:pt>
    <dgm:pt modelId="{73A6708D-6D14-064D-8B39-9ECB3CAD18B0}" type="sibTrans" cxnId="{3EDF2738-3D3B-F34A-955B-17C49F4DCEE3}">
      <dgm:prSet/>
      <dgm:spPr/>
      <dgm:t>
        <a:bodyPr/>
        <a:lstStyle/>
        <a:p>
          <a:endParaRPr lang="en-US"/>
        </a:p>
      </dgm:t>
    </dgm:pt>
    <dgm:pt modelId="{76490A96-06C8-C742-8F8A-4D4D48C04273}">
      <dgm:prSet phldrT="[Text]"/>
      <dgm:spPr/>
      <dgm:t>
        <a:bodyPr/>
        <a:lstStyle/>
        <a:p>
          <a:r>
            <a:rPr lang="en-US" dirty="0"/>
            <a:t>Focus on case itself for unusual situation</a:t>
          </a:r>
        </a:p>
      </dgm:t>
    </dgm:pt>
    <dgm:pt modelId="{379ECBC1-E626-4243-BD88-22B28035DF0D}" type="parTrans" cxnId="{7978DE17-A066-9F41-8342-F952EA2E901D}">
      <dgm:prSet/>
      <dgm:spPr/>
      <dgm:t>
        <a:bodyPr/>
        <a:lstStyle/>
        <a:p>
          <a:endParaRPr lang="en-US"/>
        </a:p>
      </dgm:t>
    </dgm:pt>
    <dgm:pt modelId="{4693D4E0-CFD5-E443-A652-E2177CC309AF}" type="sibTrans" cxnId="{7978DE17-A066-9F41-8342-F952EA2E901D}">
      <dgm:prSet/>
      <dgm:spPr/>
      <dgm:t>
        <a:bodyPr/>
        <a:lstStyle/>
        <a:p>
          <a:endParaRPr lang="en-US"/>
        </a:p>
      </dgm:t>
    </dgm:pt>
    <dgm:pt modelId="{9232DB7E-4EDC-A548-BB6F-C08637709067}" type="pres">
      <dgm:prSet presAssocID="{BEE6610E-3062-624C-9306-2F6E1A62CE32}" presName="linear" presStyleCnt="0">
        <dgm:presLayoutVars>
          <dgm:animLvl val="lvl"/>
          <dgm:resizeHandles val="exact"/>
        </dgm:presLayoutVars>
      </dgm:prSet>
      <dgm:spPr/>
    </dgm:pt>
    <dgm:pt modelId="{25F3F7D7-F716-A840-A63D-03825DF9C30E}" type="pres">
      <dgm:prSet presAssocID="{1F7ED512-C28B-C045-9564-58D3F9E0F63D}" presName="parentText" presStyleLbl="node1" presStyleIdx="0" presStyleCnt="3">
        <dgm:presLayoutVars>
          <dgm:chMax val="0"/>
          <dgm:bulletEnabled val="1"/>
        </dgm:presLayoutVars>
      </dgm:prSet>
      <dgm:spPr/>
    </dgm:pt>
    <dgm:pt modelId="{7CC2DE68-1BC6-7940-AB88-BC5F827615AB}" type="pres">
      <dgm:prSet presAssocID="{1F7ED512-C28B-C045-9564-58D3F9E0F63D}" presName="childText" presStyleLbl="revTx" presStyleIdx="0" presStyleCnt="3">
        <dgm:presLayoutVars>
          <dgm:bulletEnabled val="1"/>
        </dgm:presLayoutVars>
      </dgm:prSet>
      <dgm:spPr/>
    </dgm:pt>
    <dgm:pt modelId="{1DE77BED-6B57-A04A-A3D6-9290A4CAD753}" type="pres">
      <dgm:prSet presAssocID="{79DD9369-6810-6545-9B55-FB534586AF75}" presName="parentText" presStyleLbl="node1" presStyleIdx="1" presStyleCnt="3">
        <dgm:presLayoutVars>
          <dgm:chMax val="0"/>
          <dgm:bulletEnabled val="1"/>
        </dgm:presLayoutVars>
      </dgm:prSet>
      <dgm:spPr/>
    </dgm:pt>
    <dgm:pt modelId="{75669313-5806-0E4F-9B63-4B637E5BBEAA}" type="pres">
      <dgm:prSet presAssocID="{79DD9369-6810-6545-9B55-FB534586AF75}" presName="childText" presStyleLbl="revTx" presStyleIdx="1" presStyleCnt="3">
        <dgm:presLayoutVars>
          <dgm:bulletEnabled val="1"/>
        </dgm:presLayoutVars>
      </dgm:prSet>
      <dgm:spPr/>
    </dgm:pt>
    <dgm:pt modelId="{55103ED6-39DC-1040-A3E5-98390888BC5D}" type="pres">
      <dgm:prSet presAssocID="{92A98E2D-40EF-D34E-871D-33CED35D9C8E}" presName="parentText" presStyleLbl="node1" presStyleIdx="2" presStyleCnt="3">
        <dgm:presLayoutVars>
          <dgm:chMax val="0"/>
          <dgm:bulletEnabled val="1"/>
        </dgm:presLayoutVars>
      </dgm:prSet>
      <dgm:spPr/>
    </dgm:pt>
    <dgm:pt modelId="{AFFC3491-BE1A-8B4B-8C99-0F322E1B2E98}" type="pres">
      <dgm:prSet presAssocID="{92A98E2D-40EF-D34E-871D-33CED35D9C8E}" presName="childText" presStyleLbl="revTx" presStyleIdx="2" presStyleCnt="3">
        <dgm:presLayoutVars>
          <dgm:bulletEnabled val="1"/>
        </dgm:presLayoutVars>
      </dgm:prSet>
      <dgm:spPr/>
    </dgm:pt>
  </dgm:ptLst>
  <dgm:cxnLst>
    <dgm:cxn modelId="{D0812F0A-08C4-7046-BC40-02B8B920F467}" type="presOf" srcId="{BEE6610E-3062-624C-9306-2F6E1A62CE32}" destId="{9232DB7E-4EDC-A548-BB6F-C08637709067}" srcOrd="0" destOrd="0" presId="urn:microsoft.com/office/officeart/2005/8/layout/vList2"/>
    <dgm:cxn modelId="{EBAE390C-C2DD-0C46-A2F8-C13AAA878C06}" type="presOf" srcId="{79DD9369-6810-6545-9B55-FB534586AF75}" destId="{1DE77BED-6B57-A04A-A3D6-9290A4CAD753}" srcOrd="0" destOrd="0" presId="urn:microsoft.com/office/officeart/2005/8/layout/vList2"/>
    <dgm:cxn modelId="{7978DE17-A066-9F41-8342-F952EA2E901D}" srcId="{92A98E2D-40EF-D34E-871D-33CED35D9C8E}" destId="{76490A96-06C8-C742-8F8A-4D4D48C04273}" srcOrd="0" destOrd="0" parTransId="{379ECBC1-E626-4243-BD88-22B28035DF0D}" sibTransId="{4693D4E0-CFD5-E443-A652-E2177CC309AF}"/>
    <dgm:cxn modelId="{3EDF2738-3D3B-F34A-955B-17C49F4DCEE3}" srcId="{79DD9369-6810-6545-9B55-FB534586AF75}" destId="{F017834D-341C-DA4D-9BC1-9315D64C48FB}" srcOrd="1" destOrd="0" parTransId="{B27E6972-64F7-204F-9043-815A88CBB3D5}" sibTransId="{73A6708D-6D14-064D-8B39-9ECB3CAD18B0}"/>
    <dgm:cxn modelId="{ED13A63F-2F32-A144-A29E-37CDA4679EE3}" srcId="{1F7ED512-C28B-C045-9564-58D3F9E0F63D}" destId="{1BCE70EA-B0D8-9845-9C62-D856BF980392}" srcOrd="0" destOrd="0" parTransId="{59383C1B-B39E-AD4C-9CA4-8805F7E77930}" sibTransId="{1FC574EE-619E-A14D-9E7D-91D11E57090C}"/>
    <dgm:cxn modelId="{EBFA895C-FF21-2D47-8A71-9A2354C44554}" type="presOf" srcId="{F017834D-341C-DA4D-9BC1-9315D64C48FB}" destId="{75669313-5806-0E4F-9B63-4B637E5BBEAA}" srcOrd="0" destOrd="1" presId="urn:microsoft.com/office/officeart/2005/8/layout/vList2"/>
    <dgm:cxn modelId="{08D0BB5C-5B5D-2E40-B396-7B897454463F}" srcId="{BEE6610E-3062-624C-9306-2F6E1A62CE32}" destId="{1F7ED512-C28B-C045-9564-58D3F9E0F63D}" srcOrd="0" destOrd="0" parTransId="{272D15DD-B88B-5C4C-8E68-491542DE5A2A}" sibTransId="{B0B08481-2C99-7B4D-89EA-6C936232E384}"/>
    <dgm:cxn modelId="{99219F4B-49C4-264E-8D6B-F48236F09C6C}" type="presOf" srcId="{13D641A7-CDD0-1943-8EF0-19B95DD80010}" destId="{75669313-5806-0E4F-9B63-4B637E5BBEAA}" srcOrd="0" destOrd="0" presId="urn:microsoft.com/office/officeart/2005/8/layout/vList2"/>
    <dgm:cxn modelId="{94AD2080-E6E4-C449-AEB3-BFC93038FA9D}" srcId="{1F7ED512-C28B-C045-9564-58D3F9E0F63D}" destId="{6390B18E-0CDA-CA4B-A9AC-847C79E17614}" srcOrd="1" destOrd="0" parTransId="{18CF3221-BA10-0F45-A7B1-FB03F41FB848}" sibTransId="{7F914E43-8050-5A49-B840-AFA385E3172F}"/>
    <dgm:cxn modelId="{C41B6591-5647-4B46-911D-F5F358872BB2}" srcId="{BEE6610E-3062-624C-9306-2F6E1A62CE32}" destId="{79DD9369-6810-6545-9B55-FB534586AF75}" srcOrd="1" destOrd="0" parTransId="{488C5B06-5722-2142-BC6F-DBDF8392D8AC}" sibTransId="{2A805D06-874A-9248-B23E-0BE1D821866F}"/>
    <dgm:cxn modelId="{18114D97-5345-F647-9AB4-F79CB28B4CAB}" srcId="{BEE6610E-3062-624C-9306-2F6E1A62CE32}" destId="{92A98E2D-40EF-D34E-871D-33CED35D9C8E}" srcOrd="2" destOrd="0" parTransId="{E37FFD12-7FA5-014A-B3E9-29CB1DDA4B39}" sibTransId="{B945E839-BCB8-404E-8975-442512412F8C}"/>
    <dgm:cxn modelId="{63339AAD-6A40-F148-8B36-3757FD608E60}" type="presOf" srcId="{92A98E2D-40EF-D34E-871D-33CED35D9C8E}" destId="{55103ED6-39DC-1040-A3E5-98390888BC5D}" srcOrd="0" destOrd="0" presId="urn:microsoft.com/office/officeart/2005/8/layout/vList2"/>
    <dgm:cxn modelId="{A6430FBF-9535-B146-A5B2-1E492F7C1F48}" type="presOf" srcId="{6390B18E-0CDA-CA4B-A9AC-847C79E17614}" destId="{7CC2DE68-1BC6-7940-AB88-BC5F827615AB}" srcOrd="0" destOrd="1" presId="urn:microsoft.com/office/officeart/2005/8/layout/vList2"/>
    <dgm:cxn modelId="{8F94D9CA-DBC7-6A4B-B741-A7E4E55A3E2A}" type="presOf" srcId="{76490A96-06C8-C742-8F8A-4D4D48C04273}" destId="{AFFC3491-BE1A-8B4B-8C99-0F322E1B2E98}" srcOrd="0" destOrd="0" presId="urn:microsoft.com/office/officeart/2005/8/layout/vList2"/>
    <dgm:cxn modelId="{47DC46E7-395B-9C4C-8A8B-1DB48F1B71EB}" type="presOf" srcId="{1F7ED512-C28B-C045-9564-58D3F9E0F63D}" destId="{25F3F7D7-F716-A840-A63D-03825DF9C30E}" srcOrd="0" destOrd="0" presId="urn:microsoft.com/office/officeart/2005/8/layout/vList2"/>
    <dgm:cxn modelId="{E0CC5CF9-E032-B74D-A54B-C08A04C09CE7}" type="presOf" srcId="{1BCE70EA-B0D8-9845-9C62-D856BF980392}" destId="{7CC2DE68-1BC6-7940-AB88-BC5F827615AB}" srcOrd="0" destOrd="0" presId="urn:microsoft.com/office/officeart/2005/8/layout/vList2"/>
    <dgm:cxn modelId="{272BBDFC-A16E-AB4B-9AFB-70CF1CFC5F61}" srcId="{79DD9369-6810-6545-9B55-FB534586AF75}" destId="{13D641A7-CDD0-1943-8EF0-19B95DD80010}" srcOrd="0" destOrd="0" parTransId="{7C887A8C-1252-934F-ADCA-EA0202EE2DDB}" sibTransId="{46CAB94D-DE5B-B04E-95C0-1D6B4BB47C03}"/>
    <dgm:cxn modelId="{B4B9426E-6CCD-8340-8558-25FE87DBD9FB}" type="presParOf" srcId="{9232DB7E-4EDC-A548-BB6F-C08637709067}" destId="{25F3F7D7-F716-A840-A63D-03825DF9C30E}" srcOrd="0" destOrd="0" presId="urn:microsoft.com/office/officeart/2005/8/layout/vList2"/>
    <dgm:cxn modelId="{12603324-EC21-8E4C-B6F2-D8C067D331AC}" type="presParOf" srcId="{9232DB7E-4EDC-A548-BB6F-C08637709067}" destId="{7CC2DE68-1BC6-7940-AB88-BC5F827615AB}" srcOrd="1" destOrd="0" presId="urn:microsoft.com/office/officeart/2005/8/layout/vList2"/>
    <dgm:cxn modelId="{AAF15F33-785E-3447-95BD-3401722EEF66}" type="presParOf" srcId="{9232DB7E-4EDC-A548-BB6F-C08637709067}" destId="{1DE77BED-6B57-A04A-A3D6-9290A4CAD753}" srcOrd="2" destOrd="0" presId="urn:microsoft.com/office/officeart/2005/8/layout/vList2"/>
    <dgm:cxn modelId="{959AEC91-CB9C-CA43-A586-0232635C706F}" type="presParOf" srcId="{9232DB7E-4EDC-A548-BB6F-C08637709067}" destId="{75669313-5806-0E4F-9B63-4B637E5BBEAA}" srcOrd="3" destOrd="0" presId="urn:microsoft.com/office/officeart/2005/8/layout/vList2"/>
    <dgm:cxn modelId="{0C812D75-22BF-504D-8C1F-71B8741FFB82}" type="presParOf" srcId="{9232DB7E-4EDC-A548-BB6F-C08637709067}" destId="{55103ED6-39DC-1040-A3E5-98390888BC5D}" srcOrd="4" destOrd="0" presId="urn:microsoft.com/office/officeart/2005/8/layout/vList2"/>
    <dgm:cxn modelId="{982DD47B-AFEA-0B45-AA53-4A26C4F6B231}" type="presParOf" srcId="{9232DB7E-4EDC-A548-BB6F-C08637709067}" destId="{AFFC3491-BE1A-8B4B-8C99-0F322E1B2E98}"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D83409C-7492-AB47-B8DF-6A6FC57C1A3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12577660-6640-E84C-9D83-F52B9F15585A}">
      <dgm:prSet phldrT="[Text]"/>
      <dgm:spPr/>
      <dgm:t>
        <a:bodyPr/>
        <a:lstStyle/>
        <a:p>
          <a:r>
            <a:rPr lang="en-US" dirty="0"/>
            <a:t>Research Problem</a:t>
          </a:r>
        </a:p>
      </dgm:t>
    </dgm:pt>
    <dgm:pt modelId="{6BF9300C-9E94-EA44-81B3-C7AE1FD38246}" type="parTrans" cxnId="{52AF7B15-29B9-2E4A-979A-5D427C71418B}">
      <dgm:prSet/>
      <dgm:spPr/>
      <dgm:t>
        <a:bodyPr/>
        <a:lstStyle/>
        <a:p>
          <a:endParaRPr lang="en-US"/>
        </a:p>
      </dgm:t>
    </dgm:pt>
    <dgm:pt modelId="{98536FA0-9DB7-5844-BC8C-EA22182EE8E1}" type="sibTrans" cxnId="{52AF7B15-29B9-2E4A-979A-5D427C71418B}">
      <dgm:prSet/>
      <dgm:spPr/>
      <dgm:t>
        <a:bodyPr/>
        <a:lstStyle/>
        <a:p>
          <a:endParaRPr lang="en-US"/>
        </a:p>
      </dgm:t>
    </dgm:pt>
    <dgm:pt modelId="{D52F96DB-6229-1044-B502-11AEAB5401FD}">
      <dgm:prSet phldrT="[Text]"/>
      <dgm:spPr/>
      <dgm:t>
        <a:bodyPr/>
        <a:lstStyle/>
        <a:p>
          <a:r>
            <a:rPr lang="en-US" dirty="0"/>
            <a:t>Data Collection</a:t>
          </a:r>
        </a:p>
      </dgm:t>
    </dgm:pt>
    <dgm:pt modelId="{A1FD2D06-AC53-B347-975F-4FB58652C83A}" type="parTrans" cxnId="{A50D14F8-9BF0-2B4A-8454-6092828B254D}">
      <dgm:prSet/>
      <dgm:spPr/>
      <dgm:t>
        <a:bodyPr/>
        <a:lstStyle/>
        <a:p>
          <a:endParaRPr lang="en-US"/>
        </a:p>
      </dgm:t>
    </dgm:pt>
    <dgm:pt modelId="{8E60F88E-1D16-F843-A4B7-603A26678C58}" type="sibTrans" cxnId="{A50D14F8-9BF0-2B4A-8454-6092828B254D}">
      <dgm:prSet/>
      <dgm:spPr/>
      <dgm:t>
        <a:bodyPr/>
        <a:lstStyle/>
        <a:p>
          <a:endParaRPr lang="en-US"/>
        </a:p>
      </dgm:t>
    </dgm:pt>
    <dgm:pt modelId="{065EB24E-3601-5C47-9DCD-1D1F0FCCDB64}">
      <dgm:prSet phldrT="[Text]"/>
      <dgm:spPr/>
      <dgm:t>
        <a:bodyPr/>
        <a:lstStyle/>
        <a:p>
          <a:r>
            <a:rPr lang="en-US" dirty="0"/>
            <a:t>Data Analysis</a:t>
          </a:r>
        </a:p>
      </dgm:t>
    </dgm:pt>
    <dgm:pt modelId="{A14EC049-2DB3-2944-BC67-4985EFADC448}" type="parTrans" cxnId="{EC21506F-68F7-304E-93A5-B50CA5662D11}">
      <dgm:prSet/>
      <dgm:spPr/>
      <dgm:t>
        <a:bodyPr/>
        <a:lstStyle/>
        <a:p>
          <a:endParaRPr lang="en-US"/>
        </a:p>
      </dgm:t>
    </dgm:pt>
    <dgm:pt modelId="{0990009D-89D7-7440-BBAD-9EBE36D344B3}" type="sibTrans" cxnId="{EC21506F-68F7-304E-93A5-B50CA5662D11}">
      <dgm:prSet/>
      <dgm:spPr/>
      <dgm:t>
        <a:bodyPr/>
        <a:lstStyle/>
        <a:p>
          <a:endParaRPr lang="en-US"/>
        </a:p>
      </dgm:t>
    </dgm:pt>
    <dgm:pt modelId="{6C38907E-535A-2F42-8D52-1B419DA4B1D0}">
      <dgm:prSet phldrT="[Text]"/>
      <dgm:spPr/>
      <dgm:t>
        <a:bodyPr/>
        <a:lstStyle/>
        <a:p>
          <a:r>
            <a:rPr lang="en-US" dirty="0"/>
            <a:t>Research Report</a:t>
          </a:r>
        </a:p>
      </dgm:t>
    </dgm:pt>
    <dgm:pt modelId="{1A8DA65F-AAAC-9A4B-BDBC-74B54FF04499}" type="parTrans" cxnId="{3F6AA851-5493-9A42-99BC-4CDDC30D3389}">
      <dgm:prSet/>
      <dgm:spPr/>
      <dgm:t>
        <a:bodyPr/>
        <a:lstStyle/>
        <a:p>
          <a:endParaRPr lang="en-US"/>
        </a:p>
      </dgm:t>
    </dgm:pt>
    <dgm:pt modelId="{5B3AF7BB-9160-D545-AF52-373A10DA163F}" type="sibTrans" cxnId="{3F6AA851-5493-9A42-99BC-4CDDC30D3389}">
      <dgm:prSet/>
      <dgm:spPr/>
      <dgm:t>
        <a:bodyPr/>
        <a:lstStyle/>
        <a:p>
          <a:endParaRPr lang="en-US"/>
        </a:p>
      </dgm:t>
    </dgm:pt>
    <dgm:pt modelId="{697A9E5F-B312-1342-8F47-CB298AB2A304}">
      <dgm:prSet phldrT="[Text]"/>
      <dgm:spPr/>
      <dgm:t>
        <a:bodyPr/>
        <a:lstStyle/>
        <a:p>
          <a:r>
            <a:rPr lang="en-US" dirty="0"/>
            <a:t>Research Questions</a:t>
          </a:r>
        </a:p>
      </dgm:t>
    </dgm:pt>
    <dgm:pt modelId="{2433EA09-0B77-554F-9695-72A5AE6AB07F}" type="sibTrans" cxnId="{F40DAAE8-3112-A149-BD8D-7072FFD14FAC}">
      <dgm:prSet/>
      <dgm:spPr/>
      <dgm:t>
        <a:bodyPr/>
        <a:lstStyle/>
        <a:p>
          <a:endParaRPr lang="en-US"/>
        </a:p>
      </dgm:t>
    </dgm:pt>
    <dgm:pt modelId="{16793E77-4E0B-FF4D-94DA-004DF2515989}" type="parTrans" cxnId="{F40DAAE8-3112-A149-BD8D-7072FFD14FAC}">
      <dgm:prSet/>
      <dgm:spPr/>
      <dgm:t>
        <a:bodyPr/>
        <a:lstStyle/>
        <a:p>
          <a:endParaRPr lang="en-US"/>
        </a:p>
      </dgm:t>
    </dgm:pt>
    <dgm:pt modelId="{9AB83781-B886-4DD1-8337-54AFE3B86E2E}" type="pres">
      <dgm:prSet presAssocID="{7D83409C-7492-AB47-B8DF-6A6FC57C1A38}" presName="linear" presStyleCnt="0">
        <dgm:presLayoutVars>
          <dgm:animLvl val="lvl"/>
          <dgm:resizeHandles val="exact"/>
        </dgm:presLayoutVars>
      </dgm:prSet>
      <dgm:spPr/>
    </dgm:pt>
    <dgm:pt modelId="{E5096952-3597-4A97-9A6B-0D78D74EA01F}" type="pres">
      <dgm:prSet presAssocID="{12577660-6640-E84C-9D83-F52B9F15585A}" presName="parentText" presStyleLbl="node1" presStyleIdx="0" presStyleCnt="5">
        <dgm:presLayoutVars>
          <dgm:chMax val="0"/>
          <dgm:bulletEnabled val="1"/>
        </dgm:presLayoutVars>
      </dgm:prSet>
      <dgm:spPr/>
    </dgm:pt>
    <dgm:pt modelId="{4231D992-A505-47D2-9078-93208A38C13D}" type="pres">
      <dgm:prSet presAssocID="{98536FA0-9DB7-5844-BC8C-EA22182EE8E1}" presName="spacer" presStyleCnt="0"/>
      <dgm:spPr/>
    </dgm:pt>
    <dgm:pt modelId="{682BF9FD-53F1-4046-A6CE-D824F57EDCB8}" type="pres">
      <dgm:prSet presAssocID="{697A9E5F-B312-1342-8F47-CB298AB2A304}" presName="parentText" presStyleLbl="node1" presStyleIdx="1" presStyleCnt="5">
        <dgm:presLayoutVars>
          <dgm:chMax val="0"/>
          <dgm:bulletEnabled val="1"/>
        </dgm:presLayoutVars>
      </dgm:prSet>
      <dgm:spPr/>
    </dgm:pt>
    <dgm:pt modelId="{1B3B33C2-DBDF-4493-ACEC-51D1B201B2C0}" type="pres">
      <dgm:prSet presAssocID="{2433EA09-0B77-554F-9695-72A5AE6AB07F}" presName="spacer" presStyleCnt="0"/>
      <dgm:spPr/>
    </dgm:pt>
    <dgm:pt modelId="{CB763A81-712F-420C-AF49-B4B93318D185}" type="pres">
      <dgm:prSet presAssocID="{D52F96DB-6229-1044-B502-11AEAB5401FD}" presName="parentText" presStyleLbl="node1" presStyleIdx="2" presStyleCnt="5">
        <dgm:presLayoutVars>
          <dgm:chMax val="0"/>
          <dgm:bulletEnabled val="1"/>
        </dgm:presLayoutVars>
      </dgm:prSet>
      <dgm:spPr/>
    </dgm:pt>
    <dgm:pt modelId="{121029D0-503E-4137-8EFD-0E164AA03986}" type="pres">
      <dgm:prSet presAssocID="{8E60F88E-1D16-F843-A4B7-603A26678C58}" presName="spacer" presStyleCnt="0"/>
      <dgm:spPr/>
    </dgm:pt>
    <dgm:pt modelId="{8A62D309-AC45-4D61-90E1-E98BEC84DC0E}" type="pres">
      <dgm:prSet presAssocID="{065EB24E-3601-5C47-9DCD-1D1F0FCCDB64}" presName="parentText" presStyleLbl="node1" presStyleIdx="3" presStyleCnt="5">
        <dgm:presLayoutVars>
          <dgm:chMax val="0"/>
          <dgm:bulletEnabled val="1"/>
        </dgm:presLayoutVars>
      </dgm:prSet>
      <dgm:spPr/>
    </dgm:pt>
    <dgm:pt modelId="{7260943E-34C8-415D-B042-B07F72255D20}" type="pres">
      <dgm:prSet presAssocID="{0990009D-89D7-7440-BBAD-9EBE36D344B3}" presName="spacer" presStyleCnt="0"/>
      <dgm:spPr/>
    </dgm:pt>
    <dgm:pt modelId="{59AF778B-637A-4636-9B1E-41CFB9931648}" type="pres">
      <dgm:prSet presAssocID="{6C38907E-535A-2F42-8D52-1B419DA4B1D0}" presName="parentText" presStyleLbl="node1" presStyleIdx="4" presStyleCnt="5">
        <dgm:presLayoutVars>
          <dgm:chMax val="0"/>
          <dgm:bulletEnabled val="1"/>
        </dgm:presLayoutVars>
      </dgm:prSet>
      <dgm:spPr/>
    </dgm:pt>
  </dgm:ptLst>
  <dgm:cxnLst>
    <dgm:cxn modelId="{52AF7B15-29B9-2E4A-979A-5D427C71418B}" srcId="{7D83409C-7492-AB47-B8DF-6A6FC57C1A38}" destId="{12577660-6640-E84C-9D83-F52B9F15585A}" srcOrd="0" destOrd="0" parTransId="{6BF9300C-9E94-EA44-81B3-C7AE1FD38246}" sibTransId="{98536FA0-9DB7-5844-BC8C-EA22182EE8E1}"/>
    <dgm:cxn modelId="{460FC63E-6082-4DC1-A3E6-27EFF7A6F5A7}" type="presOf" srcId="{6C38907E-535A-2F42-8D52-1B419DA4B1D0}" destId="{59AF778B-637A-4636-9B1E-41CFB9931648}" srcOrd="0" destOrd="0" presId="urn:microsoft.com/office/officeart/2005/8/layout/vList2"/>
    <dgm:cxn modelId="{EC21506F-68F7-304E-93A5-B50CA5662D11}" srcId="{7D83409C-7492-AB47-B8DF-6A6FC57C1A38}" destId="{065EB24E-3601-5C47-9DCD-1D1F0FCCDB64}" srcOrd="3" destOrd="0" parTransId="{A14EC049-2DB3-2944-BC67-4985EFADC448}" sibTransId="{0990009D-89D7-7440-BBAD-9EBE36D344B3}"/>
    <dgm:cxn modelId="{3F6AA851-5493-9A42-99BC-4CDDC30D3389}" srcId="{7D83409C-7492-AB47-B8DF-6A6FC57C1A38}" destId="{6C38907E-535A-2F42-8D52-1B419DA4B1D0}" srcOrd="4" destOrd="0" parTransId="{1A8DA65F-AAAC-9A4B-BDBC-74B54FF04499}" sibTransId="{5B3AF7BB-9160-D545-AF52-373A10DA163F}"/>
    <dgm:cxn modelId="{15305972-CBDA-41D7-8BCC-63BF58B0C9FA}" type="presOf" srcId="{065EB24E-3601-5C47-9DCD-1D1F0FCCDB64}" destId="{8A62D309-AC45-4D61-90E1-E98BEC84DC0E}" srcOrd="0" destOrd="0" presId="urn:microsoft.com/office/officeart/2005/8/layout/vList2"/>
    <dgm:cxn modelId="{91855CCA-E0A9-46CE-831B-0391B0FA715F}" type="presOf" srcId="{7D83409C-7492-AB47-B8DF-6A6FC57C1A38}" destId="{9AB83781-B886-4DD1-8337-54AFE3B86E2E}" srcOrd="0" destOrd="0" presId="urn:microsoft.com/office/officeart/2005/8/layout/vList2"/>
    <dgm:cxn modelId="{DED910CF-CF2B-42BB-8FB6-ED3659154E10}" type="presOf" srcId="{697A9E5F-B312-1342-8F47-CB298AB2A304}" destId="{682BF9FD-53F1-4046-A6CE-D824F57EDCB8}" srcOrd="0" destOrd="0" presId="urn:microsoft.com/office/officeart/2005/8/layout/vList2"/>
    <dgm:cxn modelId="{FD3A9CD3-4392-4B98-920B-84C8841EC616}" type="presOf" srcId="{D52F96DB-6229-1044-B502-11AEAB5401FD}" destId="{CB763A81-712F-420C-AF49-B4B93318D185}" srcOrd="0" destOrd="0" presId="urn:microsoft.com/office/officeart/2005/8/layout/vList2"/>
    <dgm:cxn modelId="{EC1F36D5-C2E7-4DC5-B00F-EE0EB644229C}" type="presOf" srcId="{12577660-6640-E84C-9D83-F52B9F15585A}" destId="{E5096952-3597-4A97-9A6B-0D78D74EA01F}" srcOrd="0" destOrd="0" presId="urn:microsoft.com/office/officeart/2005/8/layout/vList2"/>
    <dgm:cxn modelId="{F40DAAE8-3112-A149-BD8D-7072FFD14FAC}" srcId="{7D83409C-7492-AB47-B8DF-6A6FC57C1A38}" destId="{697A9E5F-B312-1342-8F47-CB298AB2A304}" srcOrd="1" destOrd="0" parTransId="{16793E77-4E0B-FF4D-94DA-004DF2515989}" sibTransId="{2433EA09-0B77-554F-9695-72A5AE6AB07F}"/>
    <dgm:cxn modelId="{A50D14F8-9BF0-2B4A-8454-6092828B254D}" srcId="{7D83409C-7492-AB47-B8DF-6A6FC57C1A38}" destId="{D52F96DB-6229-1044-B502-11AEAB5401FD}" srcOrd="2" destOrd="0" parTransId="{A1FD2D06-AC53-B347-975F-4FB58652C83A}" sibTransId="{8E60F88E-1D16-F843-A4B7-603A26678C58}"/>
    <dgm:cxn modelId="{2DBAB098-2A16-48E2-94CD-22BF3ABD0D27}" type="presParOf" srcId="{9AB83781-B886-4DD1-8337-54AFE3B86E2E}" destId="{E5096952-3597-4A97-9A6B-0D78D74EA01F}" srcOrd="0" destOrd="0" presId="urn:microsoft.com/office/officeart/2005/8/layout/vList2"/>
    <dgm:cxn modelId="{31A9A529-91E1-4781-8BA0-E78A053D575F}" type="presParOf" srcId="{9AB83781-B886-4DD1-8337-54AFE3B86E2E}" destId="{4231D992-A505-47D2-9078-93208A38C13D}" srcOrd="1" destOrd="0" presId="urn:microsoft.com/office/officeart/2005/8/layout/vList2"/>
    <dgm:cxn modelId="{5655C91D-4E66-4CE4-85BB-23A364B82AAF}" type="presParOf" srcId="{9AB83781-B886-4DD1-8337-54AFE3B86E2E}" destId="{682BF9FD-53F1-4046-A6CE-D824F57EDCB8}" srcOrd="2" destOrd="0" presId="urn:microsoft.com/office/officeart/2005/8/layout/vList2"/>
    <dgm:cxn modelId="{6D1BE1E1-56C1-49C2-9000-8D7BA5D82FCA}" type="presParOf" srcId="{9AB83781-B886-4DD1-8337-54AFE3B86E2E}" destId="{1B3B33C2-DBDF-4493-ACEC-51D1B201B2C0}" srcOrd="3" destOrd="0" presId="urn:microsoft.com/office/officeart/2005/8/layout/vList2"/>
    <dgm:cxn modelId="{9ECDB0BC-58E6-441A-A98D-8903449F59EE}" type="presParOf" srcId="{9AB83781-B886-4DD1-8337-54AFE3B86E2E}" destId="{CB763A81-712F-420C-AF49-B4B93318D185}" srcOrd="4" destOrd="0" presId="urn:microsoft.com/office/officeart/2005/8/layout/vList2"/>
    <dgm:cxn modelId="{EA05F368-B46C-4CA9-873F-F6609338C05F}" type="presParOf" srcId="{9AB83781-B886-4DD1-8337-54AFE3B86E2E}" destId="{121029D0-503E-4137-8EFD-0E164AA03986}" srcOrd="5" destOrd="0" presId="urn:microsoft.com/office/officeart/2005/8/layout/vList2"/>
    <dgm:cxn modelId="{2F8D5C42-E75D-4909-9CC6-CC6F15F167F3}" type="presParOf" srcId="{9AB83781-B886-4DD1-8337-54AFE3B86E2E}" destId="{8A62D309-AC45-4D61-90E1-E98BEC84DC0E}" srcOrd="6" destOrd="0" presId="urn:microsoft.com/office/officeart/2005/8/layout/vList2"/>
    <dgm:cxn modelId="{D07ABD7A-C0B3-4E53-B14A-29C1828419D8}" type="presParOf" srcId="{9AB83781-B886-4DD1-8337-54AFE3B86E2E}" destId="{7260943E-34C8-415D-B042-B07F72255D20}" srcOrd="7" destOrd="0" presId="urn:microsoft.com/office/officeart/2005/8/layout/vList2"/>
    <dgm:cxn modelId="{6397057F-B0ED-4852-99B4-E611E675D41E}" type="presParOf" srcId="{9AB83781-B886-4DD1-8337-54AFE3B86E2E}" destId="{59AF778B-637A-4636-9B1E-41CFB9931648}"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8383C4-A1C3-4E5B-BC7A-5E5F076D3B00}">
      <dsp:nvSpPr>
        <dsp:cNvPr id="0" name=""/>
        <dsp:cNvSpPr/>
      </dsp:nvSpPr>
      <dsp:spPr>
        <a:xfrm>
          <a:off x="0" y="3558996"/>
          <a:ext cx="7242048" cy="233508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1592" tIns="291592" rIns="291592" bIns="291592" numCol="1" spcCol="1270" anchor="ctr" anchorCtr="0">
          <a:noAutofit/>
        </a:bodyPr>
        <a:lstStyle/>
        <a:p>
          <a:pPr marL="0" lvl="0" indent="0" algn="ctr" defTabSz="1822450">
            <a:lnSpc>
              <a:spcPct val="90000"/>
            </a:lnSpc>
            <a:spcBef>
              <a:spcPct val="0"/>
            </a:spcBef>
            <a:spcAft>
              <a:spcPct val="35000"/>
            </a:spcAft>
            <a:buNone/>
          </a:pPr>
          <a:r>
            <a:rPr lang="en-US" sz="4100" kern="1200"/>
            <a:t>Major research paradigms</a:t>
          </a:r>
        </a:p>
      </dsp:txBody>
      <dsp:txXfrm>
        <a:off x="0" y="3558996"/>
        <a:ext cx="7242048" cy="1260947"/>
      </dsp:txXfrm>
    </dsp:sp>
    <dsp:sp modelId="{661AC46E-27E3-45CC-9FEE-B747F2BE8085}">
      <dsp:nvSpPr>
        <dsp:cNvPr id="0" name=""/>
        <dsp:cNvSpPr/>
      </dsp:nvSpPr>
      <dsp:spPr>
        <a:xfrm>
          <a:off x="0" y="4773242"/>
          <a:ext cx="1810512" cy="107414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US" sz="1900" kern="1200"/>
            <a:t>Postpositivism</a:t>
          </a:r>
        </a:p>
      </dsp:txBody>
      <dsp:txXfrm>
        <a:off x="0" y="4773242"/>
        <a:ext cx="1810512" cy="1074140"/>
      </dsp:txXfrm>
    </dsp:sp>
    <dsp:sp modelId="{067E3EF1-109E-4D59-9206-E00D5A4BE64B}">
      <dsp:nvSpPr>
        <dsp:cNvPr id="0" name=""/>
        <dsp:cNvSpPr/>
      </dsp:nvSpPr>
      <dsp:spPr>
        <a:xfrm>
          <a:off x="1810512" y="4773242"/>
          <a:ext cx="1810512" cy="1074140"/>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US" sz="1900" kern="1200"/>
            <a:t>Social constructivism</a:t>
          </a:r>
        </a:p>
      </dsp:txBody>
      <dsp:txXfrm>
        <a:off x="1810512" y="4773242"/>
        <a:ext cx="1810512" cy="1074140"/>
      </dsp:txXfrm>
    </dsp:sp>
    <dsp:sp modelId="{1A574E31-3B16-4E8F-A39B-2E1ABCE26176}">
      <dsp:nvSpPr>
        <dsp:cNvPr id="0" name=""/>
        <dsp:cNvSpPr/>
      </dsp:nvSpPr>
      <dsp:spPr>
        <a:xfrm>
          <a:off x="3621024" y="4773242"/>
          <a:ext cx="1810512" cy="1074140"/>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US" sz="1900" kern="1200"/>
            <a:t>Transformative frameworks</a:t>
          </a:r>
        </a:p>
      </dsp:txBody>
      <dsp:txXfrm>
        <a:off x="3621024" y="4773242"/>
        <a:ext cx="1810512" cy="1074140"/>
      </dsp:txXfrm>
    </dsp:sp>
    <dsp:sp modelId="{F4F804B3-5B7B-4531-ADA1-FCC58F0AFA62}">
      <dsp:nvSpPr>
        <dsp:cNvPr id="0" name=""/>
        <dsp:cNvSpPr/>
      </dsp:nvSpPr>
      <dsp:spPr>
        <a:xfrm>
          <a:off x="5431536" y="4773242"/>
          <a:ext cx="1810512" cy="107414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US" sz="1900" kern="1200"/>
            <a:t>Pragmatism</a:t>
          </a:r>
        </a:p>
      </dsp:txBody>
      <dsp:txXfrm>
        <a:off x="5431536" y="4773242"/>
        <a:ext cx="1810512" cy="1074140"/>
      </dsp:txXfrm>
    </dsp:sp>
    <dsp:sp modelId="{EA92C9CF-6556-4B7B-9943-82DBAAA6C536}">
      <dsp:nvSpPr>
        <dsp:cNvPr id="0" name=""/>
        <dsp:cNvSpPr/>
      </dsp:nvSpPr>
      <dsp:spPr>
        <a:xfrm rot="10800000">
          <a:off x="0" y="2659"/>
          <a:ext cx="7242048" cy="3591364"/>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1592" tIns="291592" rIns="291592" bIns="291592" numCol="1" spcCol="1270" anchor="ctr" anchorCtr="0">
          <a:noAutofit/>
        </a:bodyPr>
        <a:lstStyle/>
        <a:p>
          <a:pPr marL="0" lvl="0" indent="0" algn="ctr" defTabSz="1822450">
            <a:lnSpc>
              <a:spcPct val="90000"/>
            </a:lnSpc>
            <a:spcBef>
              <a:spcPct val="0"/>
            </a:spcBef>
            <a:spcAft>
              <a:spcPct val="35000"/>
            </a:spcAft>
            <a:buNone/>
          </a:pPr>
          <a:r>
            <a:rPr lang="en-US" sz="4100" kern="1200"/>
            <a:t>Definition of paradigm: a basic set of beliefs that guide action (Guba, 1990, p. 17).</a:t>
          </a:r>
        </a:p>
      </dsp:txBody>
      <dsp:txXfrm rot="10800000">
        <a:off x="0" y="2659"/>
        <a:ext cx="7242048" cy="23335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743DC2-78DB-444D-9155-AE237CF093DA}">
      <dsp:nvSpPr>
        <dsp:cNvPr id="0" name=""/>
        <dsp:cNvSpPr/>
      </dsp:nvSpPr>
      <dsp:spPr>
        <a:xfrm>
          <a:off x="0" y="132946"/>
          <a:ext cx="7242048" cy="71954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Approach</a:t>
          </a:r>
        </a:p>
      </dsp:txBody>
      <dsp:txXfrm>
        <a:off x="35125" y="168071"/>
        <a:ext cx="7171798" cy="649299"/>
      </dsp:txXfrm>
    </dsp:sp>
    <dsp:sp modelId="{29193ABD-20F7-48B4-B692-798AB245FD8E}">
      <dsp:nvSpPr>
        <dsp:cNvPr id="0" name=""/>
        <dsp:cNvSpPr/>
      </dsp:nvSpPr>
      <dsp:spPr>
        <a:xfrm>
          <a:off x="0" y="852496"/>
          <a:ext cx="7242048" cy="1583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9935"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a:t>Scientific</a:t>
          </a:r>
        </a:p>
        <a:p>
          <a:pPr marL="228600" lvl="1" indent="-228600" algn="l" defTabSz="1022350">
            <a:lnSpc>
              <a:spcPct val="90000"/>
            </a:lnSpc>
            <a:spcBef>
              <a:spcPct val="0"/>
            </a:spcBef>
            <a:spcAft>
              <a:spcPct val="20000"/>
            </a:spcAft>
            <a:buChar char="•"/>
          </a:pPr>
          <a:r>
            <a:rPr lang="en-US" sz="2300" kern="1200"/>
            <a:t>Reductionistic</a:t>
          </a:r>
        </a:p>
        <a:p>
          <a:pPr marL="228600" lvl="1" indent="-228600" algn="l" defTabSz="1022350">
            <a:lnSpc>
              <a:spcPct val="90000"/>
            </a:lnSpc>
            <a:spcBef>
              <a:spcPct val="0"/>
            </a:spcBef>
            <a:spcAft>
              <a:spcPct val="20000"/>
            </a:spcAft>
            <a:buChar char="•"/>
          </a:pPr>
          <a:r>
            <a:rPr lang="en-US" sz="2300" kern="1200"/>
            <a:t>Cause/effect</a:t>
          </a:r>
        </a:p>
        <a:p>
          <a:pPr marL="228600" lvl="1" indent="-228600" algn="l" defTabSz="1022350">
            <a:lnSpc>
              <a:spcPct val="90000"/>
            </a:lnSpc>
            <a:spcBef>
              <a:spcPct val="0"/>
            </a:spcBef>
            <a:spcAft>
              <a:spcPct val="20000"/>
            </a:spcAft>
            <a:buChar char="•"/>
          </a:pPr>
          <a:r>
            <a:rPr lang="en-US" sz="2300" kern="1200"/>
            <a:t>A priori theories</a:t>
          </a:r>
        </a:p>
      </dsp:txBody>
      <dsp:txXfrm>
        <a:off x="0" y="852496"/>
        <a:ext cx="7242048" cy="1583549"/>
      </dsp:txXfrm>
    </dsp:sp>
    <dsp:sp modelId="{B752908C-D930-4140-97D7-880CCD6BBEE7}">
      <dsp:nvSpPr>
        <dsp:cNvPr id="0" name=""/>
        <dsp:cNvSpPr/>
      </dsp:nvSpPr>
      <dsp:spPr>
        <a:xfrm>
          <a:off x="0" y="2436046"/>
          <a:ext cx="7242048" cy="719549"/>
        </a:xfrm>
        <a:prstGeom prst="roundRect">
          <a:avLst/>
        </a:prstGeom>
        <a:solidFill>
          <a:schemeClr val="accent2">
            <a:hueOff val="-1888395"/>
            <a:satOff val="35136"/>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Practice</a:t>
          </a:r>
        </a:p>
      </dsp:txBody>
      <dsp:txXfrm>
        <a:off x="35125" y="2471171"/>
        <a:ext cx="7171798" cy="649299"/>
      </dsp:txXfrm>
    </dsp:sp>
    <dsp:sp modelId="{FFFA19C4-5A84-4056-9545-1920C0361AF1}">
      <dsp:nvSpPr>
        <dsp:cNvPr id="0" name=""/>
        <dsp:cNvSpPr/>
      </dsp:nvSpPr>
      <dsp:spPr>
        <a:xfrm>
          <a:off x="0" y="3155596"/>
          <a:ext cx="7242048" cy="260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9935"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a:t>Inquiry in logically related steps</a:t>
          </a:r>
        </a:p>
        <a:p>
          <a:pPr marL="228600" lvl="1" indent="-228600" algn="l" defTabSz="1022350">
            <a:lnSpc>
              <a:spcPct val="90000"/>
            </a:lnSpc>
            <a:spcBef>
              <a:spcPct val="0"/>
            </a:spcBef>
            <a:spcAft>
              <a:spcPct val="20000"/>
            </a:spcAft>
            <a:buChar char="•"/>
          </a:pPr>
          <a:r>
            <a:rPr lang="en-US" sz="2300" kern="1200"/>
            <a:t>Multiple perspectives from participants not single reality</a:t>
          </a:r>
        </a:p>
        <a:p>
          <a:pPr marL="228600" lvl="1" indent="-228600" algn="l" defTabSz="1022350">
            <a:lnSpc>
              <a:spcPct val="90000"/>
            </a:lnSpc>
            <a:spcBef>
              <a:spcPct val="0"/>
            </a:spcBef>
            <a:spcAft>
              <a:spcPct val="20000"/>
            </a:spcAft>
            <a:buChar char="•"/>
          </a:pPr>
          <a:r>
            <a:rPr lang="en-US" sz="2300" kern="1200"/>
            <a:t>Rigorous data collection and analysis</a:t>
          </a:r>
        </a:p>
        <a:p>
          <a:pPr marL="228600" lvl="1" indent="-228600" algn="l" defTabSz="1022350">
            <a:lnSpc>
              <a:spcPct val="90000"/>
            </a:lnSpc>
            <a:spcBef>
              <a:spcPct val="0"/>
            </a:spcBef>
            <a:spcAft>
              <a:spcPct val="20000"/>
            </a:spcAft>
            <a:buChar char="•"/>
          </a:pPr>
          <a:r>
            <a:rPr lang="en-US" sz="2300" kern="1200"/>
            <a:t>Use of computer programs</a:t>
          </a:r>
        </a:p>
        <a:p>
          <a:pPr marL="228600" lvl="1" indent="-228600" algn="l" defTabSz="1022350">
            <a:lnSpc>
              <a:spcPct val="90000"/>
            </a:lnSpc>
            <a:spcBef>
              <a:spcPct val="0"/>
            </a:spcBef>
            <a:spcAft>
              <a:spcPct val="20000"/>
            </a:spcAft>
            <a:buChar char="•"/>
          </a:pPr>
          <a:r>
            <a:rPr lang="en-US" sz="2300" kern="1200"/>
            <a:t>Reports have scientific structure (e.g., problem, data collection, etc.)</a:t>
          </a:r>
        </a:p>
      </dsp:txBody>
      <dsp:txXfrm>
        <a:off x="0" y="3155596"/>
        <a:ext cx="7242048" cy="26082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DEAA57-C434-42DD-BCC1-066F98953543}">
      <dsp:nvSpPr>
        <dsp:cNvPr id="0" name=""/>
        <dsp:cNvSpPr/>
      </dsp:nvSpPr>
      <dsp:spPr>
        <a:xfrm>
          <a:off x="0" y="423381"/>
          <a:ext cx="6367912" cy="197505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4221" tIns="458216" rIns="494221" bIns="156464" numCol="1" spcCol="1270" anchor="t" anchorCtr="0">
          <a:noAutofit/>
        </a:bodyPr>
        <a:lstStyle/>
        <a:p>
          <a:pPr marL="228600" lvl="1" indent="-228600" algn="l" defTabSz="977900">
            <a:lnSpc>
              <a:spcPct val="90000"/>
            </a:lnSpc>
            <a:spcBef>
              <a:spcPct val="0"/>
            </a:spcBef>
            <a:spcAft>
              <a:spcPct val="15000"/>
            </a:spcAft>
            <a:buChar char="•"/>
          </a:pPr>
          <a:r>
            <a:rPr lang="en-US" sz="2200" kern="1200"/>
            <a:t>Seek understanding of the world in which participants live and work</a:t>
          </a:r>
        </a:p>
        <a:p>
          <a:pPr marL="228600" lvl="1" indent="-228600" algn="l" defTabSz="977900">
            <a:lnSpc>
              <a:spcPct val="90000"/>
            </a:lnSpc>
            <a:spcBef>
              <a:spcPct val="0"/>
            </a:spcBef>
            <a:spcAft>
              <a:spcPct val="15000"/>
            </a:spcAft>
            <a:buChar char="•"/>
          </a:pPr>
          <a:r>
            <a:rPr lang="en-US" sz="2200" kern="1200"/>
            <a:t>Develop varied, multiple meanings</a:t>
          </a:r>
        </a:p>
        <a:p>
          <a:pPr marL="228600" lvl="1" indent="-228600" algn="l" defTabSz="977900">
            <a:lnSpc>
              <a:spcPct val="90000"/>
            </a:lnSpc>
            <a:spcBef>
              <a:spcPct val="0"/>
            </a:spcBef>
            <a:spcAft>
              <a:spcPct val="15000"/>
            </a:spcAft>
            <a:buChar char="•"/>
          </a:pPr>
          <a:r>
            <a:rPr lang="en-US" sz="2200" kern="1200"/>
            <a:t>Look for complexity of views</a:t>
          </a:r>
        </a:p>
      </dsp:txBody>
      <dsp:txXfrm>
        <a:off x="0" y="423381"/>
        <a:ext cx="6367912" cy="1975050"/>
      </dsp:txXfrm>
    </dsp:sp>
    <dsp:sp modelId="{94170964-B311-4A71-A098-8FC2BB3F2D01}">
      <dsp:nvSpPr>
        <dsp:cNvPr id="0" name=""/>
        <dsp:cNvSpPr/>
      </dsp:nvSpPr>
      <dsp:spPr>
        <a:xfrm>
          <a:off x="318395" y="98661"/>
          <a:ext cx="4457539" cy="64944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484" tIns="0" rIns="168484" bIns="0" numCol="1" spcCol="1270" anchor="ctr" anchorCtr="0">
          <a:noAutofit/>
        </a:bodyPr>
        <a:lstStyle/>
        <a:p>
          <a:pPr marL="0" lvl="0" indent="0" algn="l" defTabSz="977900">
            <a:lnSpc>
              <a:spcPct val="90000"/>
            </a:lnSpc>
            <a:spcBef>
              <a:spcPct val="0"/>
            </a:spcBef>
            <a:spcAft>
              <a:spcPct val="35000"/>
            </a:spcAft>
            <a:buNone/>
          </a:pPr>
          <a:r>
            <a:rPr lang="en-US" sz="2200" kern="1200"/>
            <a:t>Approach</a:t>
          </a:r>
        </a:p>
      </dsp:txBody>
      <dsp:txXfrm>
        <a:off x="350098" y="130364"/>
        <a:ext cx="4394133" cy="586034"/>
      </dsp:txXfrm>
    </dsp:sp>
    <dsp:sp modelId="{84F76DBD-39F7-47F2-BA9E-3FBAA457539A}">
      <dsp:nvSpPr>
        <dsp:cNvPr id="0" name=""/>
        <dsp:cNvSpPr/>
      </dsp:nvSpPr>
      <dsp:spPr>
        <a:xfrm>
          <a:off x="0" y="2841951"/>
          <a:ext cx="6367912" cy="34650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4221" tIns="458216" rIns="494221" bIns="156464" numCol="1" spcCol="1270" anchor="t" anchorCtr="0">
          <a:noAutofit/>
        </a:bodyPr>
        <a:lstStyle/>
        <a:p>
          <a:pPr marL="228600" lvl="1" indent="-228600" algn="l" defTabSz="977900">
            <a:lnSpc>
              <a:spcPct val="90000"/>
            </a:lnSpc>
            <a:spcBef>
              <a:spcPct val="0"/>
            </a:spcBef>
            <a:spcAft>
              <a:spcPct val="15000"/>
            </a:spcAft>
            <a:buChar char="•"/>
          </a:pPr>
          <a:r>
            <a:rPr lang="en-US" sz="2200" kern="1200"/>
            <a:t>Ask broad general open-ended questions</a:t>
          </a:r>
        </a:p>
        <a:p>
          <a:pPr marL="228600" lvl="1" indent="-228600" algn="l" defTabSz="977900">
            <a:lnSpc>
              <a:spcPct val="90000"/>
            </a:lnSpc>
            <a:spcBef>
              <a:spcPct val="0"/>
            </a:spcBef>
            <a:spcAft>
              <a:spcPct val="15000"/>
            </a:spcAft>
            <a:buChar char="•"/>
          </a:pPr>
          <a:r>
            <a:rPr lang="en-US" sz="2200" kern="1200"/>
            <a:t>Address the </a:t>
          </a:r>
          <a:r>
            <a:rPr lang="ja-JP" sz="2200" kern="1200"/>
            <a:t>“</a:t>
          </a:r>
          <a:r>
            <a:rPr lang="en-US" sz="2200" kern="1200"/>
            <a:t>processes</a:t>
          </a:r>
          <a:r>
            <a:rPr lang="ja-JP" sz="2200" kern="1200"/>
            <a:t>”</a:t>
          </a:r>
          <a:r>
            <a:rPr lang="en-US" sz="2200" kern="1200"/>
            <a:t> of interaction</a:t>
          </a:r>
        </a:p>
        <a:p>
          <a:pPr marL="228600" lvl="1" indent="-228600" algn="l" defTabSz="977900">
            <a:lnSpc>
              <a:spcPct val="90000"/>
            </a:lnSpc>
            <a:spcBef>
              <a:spcPct val="0"/>
            </a:spcBef>
            <a:spcAft>
              <a:spcPct val="15000"/>
            </a:spcAft>
            <a:buChar char="•"/>
          </a:pPr>
          <a:r>
            <a:rPr lang="en-US" sz="2200" kern="1200"/>
            <a:t>Focus on historical and cultural settings of participants</a:t>
          </a:r>
        </a:p>
        <a:p>
          <a:pPr marL="228600" lvl="1" indent="-228600" algn="l" defTabSz="977900">
            <a:lnSpc>
              <a:spcPct val="90000"/>
            </a:lnSpc>
            <a:spcBef>
              <a:spcPct val="0"/>
            </a:spcBef>
            <a:spcAft>
              <a:spcPct val="15000"/>
            </a:spcAft>
            <a:buChar char="•"/>
          </a:pPr>
          <a:r>
            <a:rPr lang="en-US" sz="2200" kern="1200"/>
            <a:t>Acknowledge researchers’ backgrounds shapes interpretation</a:t>
          </a:r>
        </a:p>
        <a:p>
          <a:pPr marL="228600" lvl="1" indent="-228600" algn="l" defTabSz="977900">
            <a:lnSpc>
              <a:spcPct val="90000"/>
            </a:lnSpc>
            <a:spcBef>
              <a:spcPct val="0"/>
            </a:spcBef>
            <a:spcAft>
              <a:spcPct val="15000"/>
            </a:spcAft>
            <a:buChar char="•"/>
          </a:pPr>
          <a:r>
            <a:rPr lang="en-US" sz="2200" kern="1200"/>
            <a:t>Make sense of the meanings others have about the world</a:t>
          </a:r>
        </a:p>
      </dsp:txBody>
      <dsp:txXfrm>
        <a:off x="0" y="2841951"/>
        <a:ext cx="6367912" cy="3465000"/>
      </dsp:txXfrm>
    </dsp:sp>
    <dsp:sp modelId="{02A20DA1-59BF-4F71-BB43-90B0547AD7DA}">
      <dsp:nvSpPr>
        <dsp:cNvPr id="0" name=""/>
        <dsp:cNvSpPr/>
      </dsp:nvSpPr>
      <dsp:spPr>
        <a:xfrm>
          <a:off x="318395" y="2517231"/>
          <a:ext cx="4457539" cy="64944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484" tIns="0" rIns="168484" bIns="0" numCol="1" spcCol="1270" anchor="ctr" anchorCtr="0">
          <a:noAutofit/>
        </a:bodyPr>
        <a:lstStyle/>
        <a:p>
          <a:pPr marL="0" lvl="0" indent="0" algn="l" defTabSz="977900">
            <a:lnSpc>
              <a:spcPct val="90000"/>
            </a:lnSpc>
            <a:spcBef>
              <a:spcPct val="0"/>
            </a:spcBef>
            <a:spcAft>
              <a:spcPct val="35000"/>
            </a:spcAft>
            <a:buNone/>
          </a:pPr>
          <a:r>
            <a:rPr lang="en-US" sz="2200" kern="1200"/>
            <a:t>Practice</a:t>
          </a:r>
        </a:p>
      </dsp:txBody>
      <dsp:txXfrm>
        <a:off x="350098" y="2548934"/>
        <a:ext cx="4394133" cy="5860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1582A5-9646-46C4-BEDA-C24837190502}">
      <dsp:nvSpPr>
        <dsp:cNvPr id="0" name=""/>
        <dsp:cNvSpPr/>
      </dsp:nvSpPr>
      <dsp:spPr>
        <a:xfrm>
          <a:off x="0" y="54966"/>
          <a:ext cx="6367912" cy="1272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Defined by configuration of methodology</a:t>
          </a:r>
        </a:p>
      </dsp:txBody>
      <dsp:txXfrm>
        <a:off x="62141" y="117107"/>
        <a:ext cx="6243630" cy="1148678"/>
      </dsp:txXfrm>
    </dsp:sp>
    <dsp:sp modelId="{8BBAB14C-D291-40D7-AAF3-76538E73B7C9}">
      <dsp:nvSpPr>
        <dsp:cNvPr id="0" name=""/>
        <dsp:cNvSpPr/>
      </dsp:nvSpPr>
      <dsp:spPr>
        <a:xfrm>
          <a:off x="0" y="1420086"/>
          <a:ext cx="6367912" cy="1272960"/>
        </a:xfrm>
        <a:prstGeom prst="roundRect">
          <a:avLst/>
        </a:prstGeom>
        <a:solidFill>
          <a:schemeClr val="accent2">
            <a:hueOff val="-944198"/>
            <a:satOff val="17568"/>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An example from Ethnography</a:t>
          </a:r>
        </a:p>
      </dsp:txBody>
      <dsp:txXfrm>
        <a:off x="62141" y="1482227"/>
        <a:ext cx="6243630" cy="1148678"/>
      </dsp:txXfrm>
    </dsp:sp>
    <dsp:sp modelId="{D8D07E20-3F90-4081-B862-EB34BAF569F4}">
      <dsp:nvSpPr>
        <dsp:cNvPr id="0" name=""/>
        <dsp:cNvSpPr/>
      </dsp:nvSpPr>
      <dsp:spPr>
        <a:xfrm>
          <a:off x="0" y="2693046"/>
          <a:ext cx="6367912" cy="2384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2181"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US" sz="2500" kern="1200"/>
            <a:t>Understand changes in how people think, encourage people to interact, become activists, examine conditions</a:t>
          </a:r>
        </a:p>
        <a:p>
          <a:pPr marL="228600" lvl="1" indent="-228600" algn="l" defTabSz="1111250">
            <a:lnSpc>
              <a:spcPct val="90000"/>
            </a:lnSpc>
            <a:spcBef>
              <a:spcPct val="0"/>
            </a:spcBef>
            <a:spcAft>
              <a:spcPct val="20000"/>
            </a:spcAft>
            <a:buChar char="•"/>
          </a:pPr>
          <a:r>
            <a:rPr lang="en-US" sz="2500" kern="1200"/>
            <a:t>An intensive case study or historically comparative cases of specific actors</a:t>
          </a:r>
        </a:p>
        <a:p>
          <a:pPr marL="228600" lvl="1" indent="-228600" algn="l" defTabSz="1111250">
            <a:lnSpc>
              <a:spcPct val="90000"/>
            </a:lnSpc>
            <a:spcBef>
              <a:spcPct val="0"/>
            </a:spcBef>
            <a:spcAft>
              <a:spcPct val="20000"/>
            </a:spcAft>
            <a:buChar char="•"/>
          </a:pPr>
          <a:r>
            <a:rPr lang="en-US" sz="2500" kern="1200"/>
            <a:t>Formal models</a:t>
          </a:r>
        </a:p>
      </dsp:txBody>
      <dsp:txXfrm>
        <a:off x="0" y="2693046"/>
        <a:ext cx="6367912" cy="2384640"/>
      </dsp:txXfrm>
    </dsp:sp>
    <dsp:sp modelId="{AE7D0FF3-F925-4F27-9FF2-8F588BFBEB1C}">
      <dsp:nvSpPr>
        <dsp:cNvPr id="0" name=""/>
        <dsp:cNvSpPr/>
      </dsp:nvSpPr>
      <dsp:spPr>
        <a:xfrm>
          <a:off x="0" y="5077686"/>
          <a:ext cx="6367912" cy="1272960"/>
        </a:xfrm>
        <a:prstGeom prst="roundRect">
          <a:avLst/>
        </a:prstGeom>
        <a:solidFill>
          <a:schemeClr val="accent2">
            <a:hueOff val="-1888395"/>
            <a:satOff val="35136"/>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Substantive theories and topics of the investigators</a:t>
          </a:r>
        </a:p>
      </dsp:txBody>
      <dsp:txXfrm>
        <a:off x="62141" y="5139827"/>
        <a:ext cx="6243630" cy="11486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E27B7E-24A6-4DD9-A8F0-D7EFDB6B8922}">
      <dsp:nvSpPr>
        <dsp:cNvPr id="0" name=""/>
        <dsp:cNvSpPr/>
      </dsp:nvSpPr>
      <dsp:spPr>
        <a:xfrm>
          <a:off x="0" y="376806"/>
          <a:ext cx="6367912" cy="2898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4221" tIns="416560" rIns="494221"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a:t>To present stories about discrimination from the perspective of people of color (e.g., cases studies of descriptions and interviews</a:t>
          </a:r>
        </a:p>
        <a:p>
          <a:pPr marL="228600" lvl="1" indent="-228600" algn="l" defTabSz="889000">
            <a:lnSpc>
              <a:spcPct val="90000"/>
            </a:lnSpc>
            <a:spcBef>
              <a:spcPct val="0"/>
            </a:spcBef>
            <a:spcAft>
              <a:spcPct val="15000"/>
            </a:spcAft>
            <a:buChar char="•"/>
          </a:pPr>
          <a:r>
            <a:rPr lang="en-US" sz="2000" kern="1200"/>
            <a:t>To eradicate racial subjugation while recognizing that race is a social construct</a:t>
          </a:r>
        </a:p>
        <a:p>
          <a:pPr marL="228600" lvl="1" indent="-228600" algn="l" defTabSz="889000">
            <a:lnSpc>
              <a:spcPct val="90000"/>
            </a:lnSpc>
            <a:spcBef>
              <a:spcPct val="0"/>
            </a:spcBef>
            <a:spcAft>
              <a:spcPct val="15000"/>
            </a:spcAft>
            <a:buChar char="•"/>
          </a:pPr>
          <a:r>
            <a:rPr lang="en-US" sz="2000" kern="1200"/>
            <a:t>To interact race with other inequities such as gender and class and inequities experienced by individuals</a:t>
          </a:r>
        </a:p>
      </dsp:txBody>
      <dsp:txXfrm>
        <a:off x="0" y="376806"/>
        <a:ext cx="6367912" cy="2898000"/>
      </dsp:txXfrm>
    </dsp:sp>
    <dsp:sp modelId="{8632B8F8-13D9-4DA2-8DD3-799661D91361}">
      <dsp:nvSpPr>
        <dsp:cNvPr id="0" name=""/>
        <dsp:cNvSpPr/>
      </dsp:nvSpPr>
      <dsp:spPr>
        <a:xfrm>
          <a:off x="318395" y="81606"/>
          <a:ext cx="4457539" cy="590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484" tIns="0" rIns="168484" bIns="0" numCol="1" spcCol="1270" anchor="ctr" anchorCtr="0">
          <a:noAutofit/>
        </a:bodyPr>
        <a:lstStyle/>
        <a:p>
          <a:pPr marL="0" lvl="0" indent="0" algn="l" defTabSz="889000">
            <a:lnSpc>
              <a:spcPct val="90000"/>
            </a:lnSpc>
            <a:spcBef>
              <a:spcPct val="0"/>
            </a:spcBef>
            <a:spcAft>
              <a:spcPct val="35000"/>
            </a:spcAft>
            <a:buNone/>
          </a:pPr>
          <a:r>
            <a:rPr lang="en-US" sz="2000" kern="1200"/>
            <a:t>Goals of CRT</a:t>
          </a:r>
        </a:p>
      </dsp:txBody>
      <dsp:txXfrm>
        <a:off x="347216" y="110427"/>
        <a:ext cx="4399897" cy="532758"/>
      </dsp:txXfrm>
    </dsp:sp>
    <dsp:sp modelId="{9F1937BC-90B1-4305-80E2-215139765254}">
      <dsp:nvSpPr>
        <dsp:cNvPr id="0" name=""/>
        <dsp:cNvSpPr/>
      </dsp:nvSpPr>
      <dsp:spPr>
        <a:xfrm>
          <a:off x="0" y="3678006"/>
          <a:ext cx="6367912" cy="26460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4221" tIns="416560" rIns="494221"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a:t>Race and racism is in the foreground of all aspects of the research process</a:t>
          </a:r>
        </a:p>
        <a:p>
          <a:pPr marL="228600" lvl="1" indent="-228600" algn="l" defTabSz="889000">
            <a:lnSpc>
              <a:spcPct val="90000"/>
            </a:lnSpc>
            <a:spcBef>
              <a:spcPct val="0"/>
            </a:spcBef>
            <a:spcAft>
              <a:spcPct val="15000"/>
            </a:spcAft>
            <a:buChar char="•"/>
          </a:pPr>
          <a:r>
            <a:rPr lang="en-US" sz="2000" kern="1200"/>
            <a:t>Challenge the traditional research paradigms, texts, and theories to explain the experiences of people of color</a:t>
          </a:r>
        </a:p>
        <a:p>
          <a:pPr marL="228600" lvl="1" indent="-228600" algn="l" defTabSz="889000">
            <a:lnSpc>
              <a:spcPct val="90000"/>
            </a:lnSpc>
            <a:spcBef>
              <a:spcPct val="0"/>
            </a:spcBef>
            <a:spcAft>
              <a:spcPct val="15000"/>
            </a:spcAft>
            <a:buChar char="•"/>
          </a:pPr>
          <a:r>
            <a:rPr lang="en-US" sz="2000" kern="1200"/>
            <a:t>Offers transformative solutions if racial, gender and class subordination</a:t>
          </a:r>
        </a:p>
      </dsp:txBody>
      <dsp:txXfrm>
        <a:off x="0" y="3678006"/>
        <a:ext cx="6367912" cy="2646000"/>
      </dsp:txXfrm>
    </dsp:sp>
    <dsp:sp modelId="{44170877-C1ED-419A-BF4C-913AC201B054}">
      <dsp:nvSpPr>
        <dsp:cNvPr id="0" name=""/>
        <dsp:cNvSpPr/>
      </dsp:nvSpPr>
      <dsp:spPr>
        <a:xfrm>
          <a:off x="318395" y="3382806"/>
          <a:ext cx="4457539" cy="5904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484" tIns="0" rIns="168484" bIns="0" numCol="1" spcCol="1270" anchor="ctr" anchorCtr="0">
          <a:noAutofit/>
        </a:bodyPr>
        <a:lstStyle/>
        <a:p>
          <a:pPr marL="0" lvl="0" indent="0" algn="l" defTabSz="889000">
            <a:lnSpc>
              <a:spcPct val="90000"/>
            </a:lnSpc>
            <a:spcBef>
              <a:spcPct val="0"/>
            </a:spcBef>
            <a:spcAft>
              <a:spcPct val="35000"/>
            </a:spcAft>
            <a:buNone/>
          </a:pPr>
          <a:r>
            <a:rPr lang="en-US" sz="2000" kern="1200"/>
            <a:t>Practice</a:t>
          </a:r>
        </a:p>
      </dsp:txBody>
      <dsp:txXfrm>
        <a:off x="347216" y="3411627"/>
        <a:ext cx="4399897" cy="5327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07DCE6-215A-4102-A3D3-48E4DB5944D2}">
      <dsp:nvSpPr>
        <dsp:cNvPr id="0" name=""/>
        <dsp:cNvSpPr/>
      </dsp:nvSpPr>
      <dsp:spPr>
        <a:xfrm>
          <a:off x="0" y="566256"/>
          <a:ext cx="6367912" cy="2116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4221" tIns="437388" rIns="494221" bIns="149352" numCol="1" spcCol="1270" anchor="t" anchorCtr="0">
          <a:noAutofit/>
        </a:bodyPr>
        <a:lstStyle/>
        <a:p>
          <a:pPr marL="228600" lvl="1" indent="-228600" algn="l" defTabSz="933450">
            <a:lnSpc>
              <a:spcPct val="90000"/>
            </a:lnSpc>
            <a:spcBef>
              <a:spcPct val="0"/>
            </a:spcBef>
            <a:spcAft>
              <a:spcPct val="15000"/>
            </a:spcAft>
            <a:buChar char="•"/>
          </a:pPr>
          <a:r>
            <a:rPr lang="en-US" sz="2100" kern="1200"/>
            <a:t>Addresses the meaning of inclusion in schools and encompasses administrators, teachers and parents who have children with disabilities</a:t>
          </a:r>
        </a:p>
        <a:p>
          <a:pPr marL="228600" lvl="1" indent="-228600" algn="l" defTabSz="933450">
            <a:lnSpc>
              <a:spcPct val="90000"/>
            </a:lnSpc>
            <a:spcBef>
              <a:spcPct val="0"/>
            </a:spcBef>
            <a:spcAft>
              <a:spcPct val="15000"/>
            </a:spcAft>
            <a:buChar char="•"/>
          </a:pPr>
          <a:r>
            <a:rPr lang="en-US" sz="2100" kern="1200"/>
            <a:t>Interpretive lens: disability as a dimension of human difference, not a defect</a:t>
          </a:r>
        </a:p>
      </dsp:txBody>
      <dsp:txXfrm>
        <a:off x="0" y="566256"/>
        <a:ext cx="6367912" cy="2116800"/>
      </dsp:txXfrm>
    </dsp:sp>
    <dsp:sp modelId="{45481B75-BFDC-4324-9E3A-E66FD5C4BBD7}">
      <dsp:nvSpPr>
        <dsp:cNvPr id="0" name=""/>
        <dsp:cNvSpPr/>
      </dsp:nvSpPr>
      <dsp:spPr>
        <a:xfrm>
          <a:off x="318395" y="256296"/>
          <a:ext cx="4457539" cy="6199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484" tIns="0" rIns="168484" bIns="0" numCol="1" spcCol="1270" anchor="ctr" anchorCtr="0">
          <a:noAutofit/>
        </a:bodyPr>
        <a:lstStyle/>
        <a:p>
          <a:pPr marL="0" lvl="0" indent="0" algn="l" defTabSz="933450">
            <a:lnSpc>
              <a:spcPct val="90000"/>
            </a:lnSpc>
            <a:spcBef>
              <a:spcPct val="0"/>
            </a:spcBef>
            <a:spcAft>
              <a:spcPct val="35000"/>
            </a:spcAft>
            <a:buNone/>
          </a:pPr>
          <a:r>
            <a:rPr lang="en-US" sz="2100" kern="1200"/>
            <a:t>Assumptions</a:t>
          </a:r>
        </a:p>
      </dsp:txBody>
      <dsp:txXfrm>
        <a:off x="348657" y="286558"/>
        <a:ext cx="4397015" cy="559396"/>
      </dsp:txXfrm>
    </dsp:sp>
    <dsp:sp modelId="{DF55E68D-0330-44A8-AA16-EEFE6ECA4126}">
      <dsp:nvSpPr>
        <dsp:cNvPr id="0" name=""/>
        <dsp:cNvSpPr/>
      </dsp:nvSpPr>
      <dsp:spPr>
        <a:xfrm>
          <a:off x="0" y="3106416"/>
          <a:ext cx="6367912" cy="3042899"/>
        </a:xfrm>
        <a:prstGeom prst="rect">
          <a:avLst/>
        </a:prstGeom>
        <a:solidFill>
          <a:schemeClr val="lt1">
            <a:alpha val="90000"/>
            <a:hueOff val="0"/>
            <a:satOff val="0"/>
            <a:lumOff val="0"/>
            <a:alphaOff val="0"/>
          </a:schemeClr>
        </a:solidFill>
        <a:ln w="12700" cap="flat" cmpd="sng" algn="ctr">
          <a:solidFill>
            <a:schemeClr val="accent2">
              <a:hueOff val="-1888395"/>
              <a:satOff val="35136"/>
              <a:lumOff val="470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4221" tIns="437388" rIns="494221" bIns="149352" numCol="1" spcCol="1270" anchor="t" anchorCtr="0">
          <a:noAutofit/>
        </a:bodyPr>
        <a:lstStyle/>
        <a:p>
          <a:pPr marL="228600" lvl="1" indent="-228600" algn="l" defTabSz="933450">
            <a:lnSpc>
              <a:spcPct val="90000"/>
            </a:lnSpc>
            <a:spcBef>
              <a:spcPct val="0"/>
            </a:spcBef>
            <a:spcAft>
              <a:spcPct val="15000"/>
            </a:spcAft>
            <a:buChar char="•"/>
          </a:pPr>
          <a:r>
            <a:rPr lang="en-US" sz="2100" kern="1200"/>
            <a:t>The research process views individuals with disabilities as different</a:t>
          </a:r>
        </a:p>
        <a:p>
          <a:pPr marL="228600" lvl="1" indent="-228600" algn="l" defTabSz="933450">
            <a:lnSpc>
              <a:spcPct val="90000"/>
            </a:lnSpc>
            <a:spcBef>
              <a:spcPct val="0"/>
            </a:spcBef>
            <a:spcAft>
              <a:spcPct val="15000"/>
            </a:spcAft>
            <a:buChar char="•"/>
          </a:pPr>
          <a:r>
            <a:rPr lang="en-US" sz="2100" kern="1200"/>
            <a:t>The questions asked, labels applied to these individuals, communication methods, and consideration of how data collection will benefit the community are considered</a:t>
          </a:r>
        </a:p>
        <a:p>
          <a:pPr marL="228600" lvl="1" indent="-228600" algn="l" defTabSz="933450">
            <a:lnSpc>
              <a:spcPct val="90000"/>
            </a:lnSpc>
            <a:spcBef>
              <a:spcPct val="0"/>
            </a:spcBef>
            <a:spcAft>
              <a:spcPct val="15000"/>
            </a:spcAft>
            <a:buChar char="•"/>
          </a:pPr>
          <a:r>
            <a:rPr lang="en-US" sz="2100" kern="1200"/>
            <a:t>The data are reported in a way that is respectful of power relationships.</a:t>
          </a:r>
        </a:p>
      </dsp:txBody>
      <dsp:txXfrm>
        <a:off x="0" y="3106416"/>
        <a:ext cx="6367912" cy="3042899"/>
      </dsp:txXfrm>
    </dsp:sp>
    <dsp:sp modelId="{1B75B82D-7BE0-4A16-8084-112D82AAC555}">
      <dsp:nvSpPr>
        <dsp:cNvPr id="0" name=""/>
        <dsp:cNvSpPr/>
      </dsp:nvSpPr>
      <dsp:spPr>
        <a:xfrm>
          <a:off x="318395" y="2796456"/>
          <a:ext cx="4457539" cy="619920"/>
        </a:xfrm>
        <a:prstGeom prst="roundRect">
          <a:avLst/>
        </a:prstGeom>
        <a:solidFill>
          <a:schemeClr val="accent2">
            <a:hueOff val="-1888395"/>
            <a:satOff val="35136"/>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484" tIns="0" rIns="168484" bIns="0" numCol="1" spcCol="1270" anchor="ctr" anchorCtr="0">
          <a:noAutofit/>
        </a:bodyPr>
        <a:lstStyle/>
        <a:p>
          <a:pPr marL="0" lvl="0" indent="0" algn="l" defTabSz="933450">
            <a:lnSpc>
              <a:spcPct val="90000"/>
            </a:lnSpc>
            <a:spcBef>
              <a:spcPct val="0"/>
            </a:spcBef>
            <a:spcAft>
              <a:spcPct val="35000"/>
            </a:spcAft>
            <a:buNone/>
          </a:pPr>
          <a:r>
            <a:rPr lang="en-US" sz="2100" kern="1200"/>
            <a:t>Practice</a:t>
          </a:r>
        </a:p>
      </dsp:txBody>
      <dsp:txXfrm>
        <a:off x="348657" y="2826718"/>
        <a:ext cx="4397015" cy="55939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AC8245-10E4-4441-8F01-514CCF3EEFDC}">
      <dsp:nvSpPr>
        <dsp:cNvPr id="0" name=""/>
        <dsp:cNvSpPr/>
      </dsp:nvSpPr>
      <dsp:spPr>
        <a:xfrm>
          <a:off x="0" y="441909"/>
          <a:ext cx="10515600" cy="3880800"/>
        </a:xfrm>
        <a:prstGeom prst="rect">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816127" tIns="583184" rIns="816127" bIns="199136" numCol="1" spcCol="1270" anchor="t" anchorCtr="0">
          <a:noAutofit/>
        </a:bodyPr>
        <a:lstStyle/>
        <a:p>
          <a:pPr marL="285750" lvl="1" indent="-285750" algn="l" defTabSz="1244600">
            <a:lnSpc>
              <a:spcPct val="90000"/>
            </a:lnSpc>
            <a:spcBef>
              <a:spcPct val="0"/>
            </a:spcBef>
            <a:spcAft>
              <a:spcPct val="15000"/>
            </a:spcAft>
            <a:buChar char="•"/>
          </a:pPr>
          <a:r>
            <a:rPr lang="en-US" sz="2800" kern="1200"/>
            <a:t>the process of research</a:t>
          </a:r>
        </a:p>
        <a:p>
          <a:pPr marL="285750" lvl="1" indent="-285750" algn="l" defTabSz="1244600">
            <a:lnSpc>
              <a:spcPct val="90000"/>
            </a:lnSpc>
            <a:spcBef>
              <a:spcPct val="0"/>
            </a:spcBef>
            <a:spcAft>
              <a:spcPct val="15000"/>
            </a:spcAft>
            <a:buChar char="•"/>
          </a:pPr>
          <a:r>
            <a:rPr lang="en-US" sz="2800" kern="1200"/>
            <a:t>the introduction to a study through its purpose and research questions</a:t>
          </a:r>
        </a:p>
        <a:p>
          <a:pPr marL="285750" lvl="1" indent="-285750" algn="l" defTabSz="1244600">
            <a:lnSpc>
              <a:spcPct val="90000"/>
            </a:lnSpc>
            <a:spcBef>
              <a:spcPct val="0"/>
            </a:spcBef>
            <a:spcAft>
              <a:spcPct val="15000"/>
            </a:spcAft>
            <a:buChar char="•"/>
          </a:pPr>
          <a:r>
            <a:rPr lang="en-US" sz="2800" kern="1200"/>
            <a:t>data collection</a:t>
          </a:r>
        </a:p>
        <a:p>
          <a:pPr marL="285750" lvl="1" indent="-285750" algn="l" defTabSz="1244600">
            <a:lnSpc>
              <a:spcPct val="90000"/>
            </a:lnSpc>
            <a:spcBef>
              <a:spcPct val="0"/>
            </a:spcBef>
            <a:spcAft>
              <a:spcPct val="15000"/>
            </a:spcAft>
            <a:buChar char="•"/>
          </a:pPr>
          <a:r>
            <a:rPr lang="en-US" sz="2800" kern="1200"/>
            <a:t>data analysis</a:t>
          </a:r>
        </a:p>
        <a:p>
          <a:pPr marL="285750" lvl="1" indent="-285750" algn="l" defTabSz="1244600">
            <a:lnSpc>
              <a:spcPct val="90000"/>
            </a:lnSpc>
            <a:spcBef>
              <a:spcPct val="0"/>
            </a:spcBef>
            <a:spcAft>
              <a:spcPct val="15000"/>
            </a:spcAft>
            <a:buChar char="•"/>
          </a:pPr>
          <a:r>
            <a:rPr lang="en-US" sz="2800" kern="1200"/>
            <a:t>report writing</a:t>
          </a:r>
        </a:p>
        <a:p>
          <a:pPr marL="285750" lvl="1" indent="-285750" algn="l" defTabSz="1244600">
            <a:lnSpc>
              <a:spcPct val="90000"/>
            </a:lnSpc>
            <a:spcBef>
              <a:spcPct val="0"/>
            </a:spcBef>
            <a:spcAft>
              <a:spcPct val="15000"/>
            </a:spcAft>
            <a:buChar char="•"/>
          </a:pPr>
          <a:r>
            <a:rPr lang="en-US" sz="2800" kern="1200"/>
            <a:t>standards of validation and evaluation</a:t>
          </a:r>
        </a:p>
      </dsp:txBody>
      <dsp:txXfrm>
        <a:off x="0" y="441909"/>
        <a:ext cx="10515600" cy="3880800"/>
      </dsp:txXfrm>
    </dsp:sp>
    <dsp:sp modelId="{D0554B95-9048-4D3B-9ACF-50ACD7FF0B80}">
      <dsp:nvSpPr>
        <dsp:cNvPr id="0" name=""/>
        <dsp:cNvSpPr/>
      </dsp:nvSpPr>
      <dsp:spPr>
        <a:xfrm>
          <a:off x="525780" y="28629"/>
          <a:ext cx="7360920" cy="82656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244600">
            <a:lnSpc>
              <a:spcPct val="90000"/>
            </a:lnSpc>
            <a:spcBef>
              <a:spcPct val="0"/>
            </a:spcBef>
            <a:spcAft>
              <a:spcPct val="35000"/>
            </a:spcAft>
            <a:buNone/>
          </a:pPr>
          <a:r>
            <a:rPr lang="en-US" sz="2800" kern="1200"/>
            <a:t>Each differs by </a:t>
          </a:r>
        </a:p>
      </dsp:txBody>
      <dsp:txXfrm>
        <a:off x="566129" y="68978"/>
        <a:ext cx="7280222" cy="74586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1124BD-1B14-0445-81A8-51D591613A95}">
      <dsp:nvSpPr>
        <dsp:cNvPr id="0" name=""/>
        <dsp:cNvSpPr/>
      </dsp:nvSpPr>
      <dsp:spPr>
        <a:xfrm>
          <a:off x="7183" y="794189"/>
          <a:ext cx="7617231" cy="686603"/>
        </a:xfrm>
        <a:prstGeom prst="chevron">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0480" tIns="15240" rIns="0" bIns="15240" numCol="1" spcCol="1270" anchor="ctr" anchorCtr="0">
          <a:noAutofit/>
        </a:bodyPr>
        <a:lstStyle/>
        <a:p>
          <a:pPr marL="0" lvl="0" indent="0" algn="l" defTabSz="1066800">
            <a:lnSpc>
              <a:spcPct val="90000"/>
            </a:lnSpc>
            <a:spcBef>
              <a:spcPct val="0"/>
            </a:spcBef>
            <a:spcAft>
              <a:spcPct val="35000"/>
            </a:spcAft>
            <a:buNone/>
          </a:pPr>
          <a:r>
            <a:rPr lang="en-US" sz="2400" kern="1200"/>
            <a:t>1. Determine suitability of design</a:t>
          </a:r>
          <a:endParaRPr lang="en-US" sz="2400" kern="1200" dirty="0"/>
        </a:p>
      </dsp:txBody>
      <dsp:txXfrm>
        <a:off x="350485" y="794189"/>
        <a:ext cx="6930628" cy="686603"/>
      </dsp:txXfrm>
    </dsp:sp>
    <dsp:sp modelId="{E4157945-DE51-794A-AB70-4E54A72BC0B6}">
      <dsp:nvSpPr>
        <dsp:cNvPr id="0" name=""/>
        <dsp:cNvSpPr/>
      </dsp:nvSpPr>
      <dsp:spPr>
        <a:xfrm>
          <a:off x="7183" y="1578414"/>
          <a:ext cx="7617231" cy="686603"/>
        </a:xfrm>
        <a:prstGeom prst="chevron">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0480" tIns="15240" rIns="0" bIns="15240" numCol="1" spcCol="1270" anchor="ctr" anchorCtr="0">
          <a:noAutofit/>
        </a:bodyPr>
        <a:lstStyle/>
        <a:p>
          <a:pPr marL="0" lvl="0" indent="0" algn="l" defTabSz="1066800">
            <a:lnSpc>
              <a:spcPct val="90000"/>
            </a:lnSpc>
            <a:spcBef>
              <a:spcPct val="0"/>
            </a:spcBef>
            <a:spcAft>
              <a:spcPct val="35000"/>
            </a:spcAft>
            <a:buNone/>
          </a:pPr>
          <a:r>
            <a:rPr lang="en-US" sz="2400" kern="1200"/>
            <a:t>2. Select one or more participants</a:t>
          </a:r>
          <a:endParaRPr lang="en-US" sz="2400" kern="1200" dirty="0"/>
        </a:p>
      </dsp:txBody>
      <dsp:txXfrm>
        <a:off x="350485" y="1578414"/>
        <a:ext cx="6930628" cy="686603"/>
      </dsp:txXfrm>
    </dsp:sp>
    <dsp:sp modelId="{CD9BFE38-F9AB-3D46-9BEB-307C9F03E1F6}">
      <dsp:nvSpPr>
        <dsp:cNvPr id="0" name=""/>
        <dsp:cNvSpPr/>
      </dsp:nvSpPr>
      <dsp:spPr>
        <a:xfrm>
          <a:off x="7183" y="2361142"/>
          <a:ext cx="7617231" cy="686603"/>
        </a:xfrm>
        <a:prstGeom prst="chevron">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0480" tIns="15240" rIns="0" bIns="15240" numCol="1" spcCol="1270" anchor="ctr" anchorCtr="0">
          <a:noAutofit/>
        </a:bodyPr>
        <a:lstStyle/>
        <a:p>
          <a:pPr marL="0" lvl="0" indent="0" algn="l" defTabSz="1066800">
            <a:lnSpc>
              <a:spcPct val="90000"/>
            </a:lnSpc>
            <a:spcBef>
              <a:spcPct val="0"/>
            </a:spcBef>
            <a:spcAft>
              <a:spcPct val="35000"/>
            </a:spcAft>
            <a:buNone/>
          </a:pPr>
          <a:r>
            <a:rPr lang="en-US" sz="2400" kern="1200"/>
            <a:t>3. Consider shape of data collection / recording</a:t>
          </a:r>
          <a:endParaRPr lang="en-US" sz="2400" kern="1200" dirty="0"/>
        </a:p>
      </dsp:txBody>
      <dsp:txXfrm>
        <a:off x="350485" y="2361142"/>
        <a:ext cx="6930628" cy="686603"/>
      </dsp:txXfrm>
    </dsp:sp>
    <dsp:sp modelId="{52722C9C-6113-4E4B-B80E-ECAA556A5CBC}">
      <dsp:nvSpPr>
        <dsp:cNvPr id="0" name=""/>
        <dsp:cNvSpPr/>
      </dsp:nvSpPr>
      <dsp:spPr>
        <a:xfrm>
          <a:off x="7183" y="3143870"/>
          <a:ext cx="7617231" cy="686603"/>
        </a:xfrm>
        <a:prstGeom prst="chevron">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0480" tIns="15240" rIns="0" bIns="15240" numCol="1" spcCol="1270" anchor="ctr" anchorCtr="0">
          <a:noAutofit/>
        </a:bodyPr>
        <a:lstStyle/>
        <a:p>
          <a:pPr marL="0" lvl="0" indent="0" algn="l" defTabSz="1066800">
            <a:lnSpc>
              <a:spcPct val="90000"/>
            </a:lnSpc>
            <a:spcBef>
              <a:spcPct val="0"/>
            </a:spcBef>
            <a:spcAft>
              <a:spcPct val="35000"/>
            </a:spcAft>
            <a:buNone/>
          </a:pPr>
          <a:r>
            <a:rPr lang="en-US" sz="2400" kern="1200" dirty="0"/>
            <a:t>4. Collect information about context</a:t>
          </a:r>
        </a:p>
      </dsp:txBody>
      <dsp:txXfrm>
        <a:off x="350485" y="3143870"/>
        <a:ext cx="6930628" cy="686603"/>
      </dsp:txXfrm>
    </dsp:sp>
    <dsp:sp modelId="{BF5D23B4-3DD8-7841-872A-CE8A8B7D66BB}">
      <dsp:nvSpPr>
        <dsp:cNvPr id="0" name=""/>
        <dsp:cNvSpPr/>
      </dsp:nvSpPr>
      <dsp:spPr>
        <a:xfrm>
          <a:off x="7401269" y="3200735"/>
          <a:ext cx="1424702" cy="569880"/>
        </a:xfrm>
        <a:prstGeom prst="chevron">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5240" tIns="7620" rIns="0" bIns="7620" numCol="1" spcCol="1270" anchor="ctr" anchorCtr="0">
          <a:noAutofit/>
        </a:bodyPr>
        <a:lstStyle/>
        <a:p>
          <a:pPr marL="0" lvl="0" indent="0" algn="ctr" defTabSz="533400">
            <a:lnSpc>
              <a:spcPct val="90000"/>
            </a:lnSpc>
            <a:spcBef>
              <a:spcPct val="0"/>
            </a:spcBef>
            <a:spcAft>
              <a:spcPct val="35000"/>
            </a:spcAft>
            <a:buNone/>
          </a:pPr>
          <a:r>
            <a:rPr lang="en-US" sz="1200" kern="1200"/>
            <a:t>e.g. Historical</a:t>
          </a:r>
          <a:endParaRPr lang="en-US" sz="1200" kern="1200" dirty="0"/>
        </a:p>
      </dsp:txBody>
      <dsp:txXfrm>
        <a:off x="7686209" y="3200735"/>
        <a:ext cx="854822" cy="569880"/>
      </dsp:txXfrm>
    </dsp:sp>
    <dsp:sp modelId="{E1DC9C74-B40C-1043-B55B-2133E12AA0B5}">
      <dsp:nvSpPr>
        <dsp:cNvPr id="0" name=""/>
        <dsp:cNvSpPr/>
      </dsp:nvSpPr>
      <dsp:spPr>
        <a:xfrm>
          <a:off x="7183" y="3926598"/>
          <a:ext cx="7617231" cy="686603"/>
        </a:xfrm>
        <a:prstGeom prst="chevron">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0480" tIns="15240" rIns="0" bIns="15240" numCol="1" spcCol="1270" anchor="ctr" anchorCtr="0">
          <a:noAutofit/>
        </a:bodyPr>
        <a:lstStyle/>
        <a:p>
          <a:pPr marL="0" lvl="0" indent="0" algn="l" defTabSz="1066800">
            <a:lnSpc>
              <a:spcPct val="90000"/>
            </a:lnSpc>
            <a:spcBef>
              <a:spcPct val="0"/>
            </a:spcBef>
            <a:spcAft>
              <a:spcPct val="35000"/>
            </a:spcAft>
            <a:buNone/>
          </a:pPr>
          <a:r>
            <a:rPr lang="en-US" sz="2400" kern="1200"/>
            <a:t>5. Analyze participants’ stories</a:t>
          </a:r>
          <a:endParaRPr lang="en-US" sz="2400" kern="1200" dirty="0"/>
        </a:p>
      </dsp:txBody>
      <dsp:txXfrm>
        <a:off x="350485" y="3926598"/>
        <a:ext cx="6930628" cy="686603"/>
      </dsp:txXfrm>
    </dsp:sp>
    <dsp:sp modelId="{0F82A58E-475F-D340-A54C-4949DAAAB945}">
      <dsp:nvSpPr>
        <dsp:cNvPr id="0" name=""/>
        <dsp:cNvSpPr/>
      </dsp:nvSpPr>
      <dsp:spPr>
        <a:xfrm>
          <a:off x="7401269" y="3983463"/>
          <a:ext cx="1424702" cy="569880"/>
        </a:xfrm>
        <a:prstGeom prst="chevron">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5240" tIns="7620" rIns="0" bIns="7620" numCol="1" spcCol="1270" anchor="ctr" anchorCtr="0">
          <a:noAutofit/>
        </a:bodyPr>
        <a:lstStyle/>
        <a:p>
          <a:pPr marL="0" lvl="0" indent="0" algn="ctr" defTabSz="533400">
            <a:lnSpc>
              <a:spcPct val="90000"/>
            </a:lnSpc>
            <a:spcBef>
              <a:spcPct val="0"/>
            </a:spcBef>
            <a:spcAft>
              <a:spcPct val="35000"/>
            </a:spcAft>
            <a:buNone/>
          </a:pPr>
          <a:r>
            <a:rPr lang="en-US" sz="1200" kern="1200"/>
            <a:t>e.g. Restory</a:t>
          </a:r>
          <a:endParaRPr lang="en-US" sz="1200" kern="1200" dirty="0"/>
        </a:p>
      </dsp:txBody>
      <dsp:txXfrm>
        <a:off x="7686209" y="3983463"/>
        <a:ext cx="854822" cy="569880"/>
      </dsp:txXfrm>
    </dsp:sp>
    <dsp:sp modelId="{3ABA727E-FE8F-184E-A219-98C917A64CFA}">
      <dsp:nvSpPr>
        <dsp:cNvPr id="0" name=""/>
        <dsp:cNvSpPr/>
      </dsp:nvSpPr>
      <dsp:spPr>
        <a:xfrm>
          <a:off x="7183" y="4709326"/>
          <a:ext cx="7617231" cy="686603"/>
        </a:xfrm>
        <a:prstGeom prst="chevron">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0480" tIns="15240" rIns="0" bIns="15240" numCol="1" spcCol="1270" anchor="ctr" anchorCtr="0">
          <a:noAutofit/>
        </a:bodyPr>
        <a:lstStyle/>
        <a:p>
          <a:pPr marL="0" lvl="0" indent="0" algn="l" defTabSz="1066800">
            <a:lnSpc>
              <a:spcPct val="90000"/>
            </a:lnSpc>
            <a:spcBef>
              <a:spcPct val="0"/>
            </a:spcBef>
            <a:spcAft>
              <a:spcPct val="35000"/>
            </a:spcAft>
            <a:buNone/>
          </a:pPr>
          <a:r>
            <a:rPr lang="en-US" sz="2400" kern="1200"/>
            <a:t>6. Collaborate with participants</a:t>
          </a:r>
          <a:endParaRPr lang="en-US" sz="2400" kern="1200" dirty="0"/>
        </a:p>
      </dsp:txBody>
      <dsp:txXfrm>
        <a:off x="350485" y="4709326"/>
        <a:ext cx="6930628" cy="686603"/>
      </dsp:txXfrm>
    </dsp:sp>
    <dsp:sp modelId="{5CBD24BD-4DD7-3C48-99CC-739AAFF4E421}">
      <dsp:nvSpPr>
        <dsp:cNvPr id="0" name=""/>
        <dsp:cNvSpPr/>
      </dsp:nvSpPr>
      <dsp:spPr>
        <a:xfrm>
          <a:off x="7401269" y="4766191"/>
          <a:ext cx="1424702" cy="569880"/>
        </a:xfrm>
        <a:prstGeom prst="chevron">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5240" tIns="7620" rIns="0" bIns="7620" numCol="1" spcCol="1270" anchor="ctr" anchorCtr="0">
          <a:noAutofit/>
        </a:bodyPr>
        <a:lstStyle/>
        <a:p>
          <a:pPr marL="0" lvl="0" indent="0" algn="ctr" defTabSz="533400">
            <a:lnSpc>
              <a:spcPct val="90000"/>
            </a:lnSpc>
            <a:spcBef>
              <a:spcPct val="0"/>
            </a:spcBef>
            <a:spcAft>
              <a:spcPct val="35000"/>
            </a:spcAft>
            <a:buNone/>
          </a:pPr>
          <a:r>
            <a:rPr lang="en-US" sz="1200" kern="1200"/>
            <a:t>Negotiate relationships &amp; transitions</a:t>
          </a:r>
          <a:endParaRPr lang="en-US" sz="1200" kern="1200" dirty="0"/>
        </a:p>
      </dsp:txBody>
      <dsp:txXfrm>
        <a:off x="7686209" y="4766191"/>
        <a:ext cx="854822" cy="569880"/>
      </dsp:txXfrm>
    </dsp:sp>
    <dsp:sp modelId="{22A5C5C3-DE8E-A54C-82F2-4D6FC4F362D5}">
      <dsp:nvSpPr>
        <dsp:cNvPr id="0" name=""/>
        <dsp:cNvSpPr/>
      </dsp:nvSpPr>
      <dsp:spPr>
        <a:xfrm>
          <a:off x="8626513" y="4766191"/>
          <a:ext cx="1424702" cy="569880"/>
        </a:xfrm>
        <a:prstGeom prst="chevron">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5240" tIns="7620" rIns="0" bIns="7620" numCol="1" spcCol="1270" anchor="ctr" anchorCtr="0">
          <a:noAutofit/>
        </a:bodyPr>
        <a:lstStyle/>
        <a:p>
          <a:pPr marL="0" lvl="0" indent="0" algn="ctr" defTabSz="533400">
            <a:lnSpc>
              <a:spcPct val="90000"/>
            </a:lnSpc>
            <a:spcBef>
              <a:spcPct val="0"/>
            </a:spcBef>
            <a:spcAft>
              <a:spcPct val="35000"/>
            </a:spcAft>
            <a:buNone/>
          </a:pPr>
          <a:r>
            <a:rPr lang="en-US" sz="1200" kern="1200"/>
            <a:t>Epiphanies (turning points)</a:t>
          </a:r>
          <a:endParaRPr lang="en-US" sz="1200" kern="1200" dirty="0"/>
        </a:p>
      </dsp:txBody>
      <dsp:txXfrm>
        <a:off x="8911453" y="4766191"/>
        <a:ext cx="854822" cy="569880"/>
      </dsp:txXfrm>
    </dsp:sp>
    <dsp:sp modelId="{5B6D810C-92D0-E34B-98AE-1ED346F2738D}">
      <dsp:nvSpPr>
        <dsp:cNvPr id="0" name=""/>
        <dsp:cNvSpPr/>
      </dsp:nvSpPr>
      <dsp:spPr>
        <a:xfrm>
          <a:off x="7183" y="5490558"/>
          <a:ext cx="7617935" cy="573252"/>
        </a:xfrm>
        <a:prstGeom prst="chevron">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0480" tIns="15240" rIns="0" bIns="15240" numCol="1" spcCol="1270" anchor="ctr" anchorCtr="0">
          <a:noAutofit/>
        </a:bodyPr>
        <a:lstStyle/>
        <a:p>
          <a:pPr marL="0" lvl="0" indent="0" algn="l" defTabSz="1066800">
            <a:lnSpc>
              <a:spcPct val="90000"/>
            </a:lnSpc>
            <a:spcBef>
              <a:spcPct val="0"/>
            </a:spcBef>
            <a:spcAft>
              <a:spcPct val="35000"/>
            </a:spcAft>
            <a:buNone/>
          </a:pPr>
          <a:r>
            <a:rPr lang="en-US" sz="2400" kern="1200"/>
            <a:t>7. Present narrative in written form </a:t>
          </a:r>
          <a:endParaRPr lang="en-US" sz="2400" kern="1200" dirty="0"/>
        </a:p>
      </dsp:txBody>
      <dsp:txXfrm>
        <a:off x="293809" y="5490558"/>
        <a:ext cx="7044683" cy="57325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AFE64D-2DA3-4EDE-9CE4-51745CE0341B}">
      <dsp:nvSpPr>
        <dsp:cNvPr id="0" name=""/>
        <dsp:cNvSpPr/>
      </dsp:nvSpPr>
      <dsp:spPr>
        <a:xfrm>
          <a:off x="30" y="184988"/>
          <a:ext cx="2926905" cy="1003485"/>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dirty="0"/>
            <a:t>Hermeneutical phenomenology</a:t>
          </a:r>
        </a:p>
      </dsp:txBody>
      <dsp:txXfrm>
        <a:off x="30" y="184988"/>
        <a:ext cx="2926905" cy="1003485"/>
      </dsp:txXfrm>
    </dsp:sp>
    <dsp:sp modelId="{6EF6B2D3-3C24-42DE-8B17-CDD36A6F9023}">
      <dsp:nvSpPr>
        <dsp:cNvPr id="0" name=""/>
        <dsp:cNvSpPr/>
      </dsp:nvSpPr>
      <dsp:spPr>
        <a:xfrm>
          <a:off x="30" y="1188474"/>
          <a:ext cx="2926905" cy="4131224"/>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van Manen (1990, 2014)</a:t>
          </a:r>
        </a:p>
        <a:p>
          <a:pPr marL="228600" lvl="1" indent="-228600" algn="l" defTabSz="889000">
            <a:lnSpc>
              <a:spcPct val="90000"/>
            </a:lnSpc>
            <a:spcBef>
              <a:spcPct val="0"/>
            </a:spcBef>
            <a:spcAft>
              <a:spcPct val="15000"/>
            </a:spcAft>
            <a:buChar char="•"/>
          </a:pPr>
          <a:r>
            <a:rPr lang="en-US" sz="2000" kern="1200"/>
            <a:t>Lived experience interpreting ‘texts’ of life</a:t>
          </a:r>
          <a:endParaRPr lang="en-US" sz="2000" kern="1200" dirty="0"/>
        </a:p>
        <a:p>
          <a:pPr marL="228600" lvl="1" indent="-228600" algn="l" defTabSz="889000">
            <a:lnSpc>
              <a:spcPct val="90000"/>
            </a:lnSpc>
            <a:spcBef>
              <a:spcPct val="0"/>
            </a:spcBef>
            <a:spcAft>
              <a:spcPct val="15000"/>
            </a:spcAft>
            <a:buChar char="•"/>
          </a:pPr>
          <a:r>
            <a:rPr lang="en-US" sz="2000" kern="1200" dirty="0"/>
            <a:t>Researcher’s abiding concern</a:t>
          </a:r>
        </a:p>
      </dsp:txBody>
      <dsp:txXfrm>
        <a:off x="30" y="1188474"/>
        <a:ext cx="2926905" cy="4131224"/>
      </dsp:txXfrm>
    </dsp:sp>
    <dsp:sp modelId="{3110BD0C-ED48-4EA5-9A76-D6DB337E9F5D}">
      <dsp:nvSpPr>
        <dsp:cNvPr id="0" name=""/>
        <dsp:cNvSpPr/>
      </dsp:nvSpPr>
      <dsp:spPr>
        <a:xfrm>
          <a:off x="3336703" y="184988"/>
          <a:ext cx="2926905" cy="1003485"/>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dirty="0"/>
            <a:t>Transcendental or psychological phenomenology</a:t>
          </a:r>
        </a:p>
      </dsp:txBody>
      <dsp:txXfrm>
        <a:off x="3336703" y="184988"/>
        <a:ext cx="2926905" cy="1003485"/>
      </dsp:txXfrm>
    </dsp:sp>
    <dsp:sp modelId="{2B905750-E292-446F-9811-133EEB8C3175}">
      <dsp:nvSpPr>
        <dsp:cNvPr id="0" name=""/>
        <dsp:cNvSpPr/>
      </dsp:nvSpPr>
      <dsp:spPr>
        <a:xfrm>
          <a:off x="3336703" y="1188474"/>
          <a:ext cx="2926905" cy="4131224"/>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Moustakas (1994)</a:t>
          </a:r>
        </a:p>
        <a:p>
          <a:pPr marL="228600" lvl="1" indent="-228600" algn="l" defTabSz="889000">
            <a:lnSpc>
              <a:spcPct val="90000"/>
            </a:lnSpc>
            <a:spcBef>
              <a:spcPct val="0"/>
            </a:spcBef>
            <a:spcAft>
              <a:spcPct val="15000"/>
            </a:spcAft>
            <a:buChar char="•"/>
          </a:pPr>
          <a:r>
            <a:rPr lang="en-US" sz="2000" kern="1200"/>
            <a:t>Epoche or bracketing for fresh perspective</a:t>
          </a:r>
          <a:endParaRPr lang="en-US" sz="2000" kern="1200" dirty="0"/>
        </a:p>
        <a:p>
          <a:pPr marL="228600" lvl="1" indent="-228600" algn="l" defTabSz="889000">
            <a:lnSpc>
              <a:spcPct val="90000"/>
            </a:lnSpc>
            <a:spcBef>
              <a:spcPct val="0"/>
            </a:spcBef>
            <a:spcAft>
              <a:spcPct val="15000"/>
            </a:spcAft>
            <a:buChar char="•"/>
          </a:pPr>
          <a:r>
            <a:rPr lang="en-US" sz="2000" kern="1200" dirty="0"/>
            <a:t>Transcendental: significance statements or quotes into themes</a:t>
          </a:r>
        </a:p>
        <a:p>
          <a:pPr marL="228600" lvl="1" indent="-228600" algn="l" defTabSz="889000">
            <a:lnSpc>
              <a:spcPct val="90000"/>
            </a:lnSpc>
            <a:spcBef>
              <a:spcPct val="0"/>
            </a:spcBef>
            <a:spcAft>
              <a:spcPct val="15000"/>
            </a:spcAft>
            <a:buChar char="•"/>
          </a:pPr>
          <a:r>
            <a:rPr lang="en-US" sz="2000" kern="1200"/>
            <a:t>Textural description: what experienced</a:t>
          </a:r>
          <a:endParaRPr lang="en-US" sz="2000" kern="1200" dirty="0"/>
        </a:p>
        <a:p>
          <a:pPr marL="228600" lvl="1" indent="-228600" algn="l" defTabSz="889000">
            <a:lnSpc>
              <a:spcPct val="90000"/>
            </a:lnSpc>
            <a:spcBef>
              <a:spcPct val="0"/>
            </a:spcBef>
            <a:spcAft>
              <a:spcPct val="15000"/>
            </a:spcAft>
            <a:buChar char="•"/>
          </a:pPr>
          <a:r>
            <a:rPr lang="en-US" sz="2000" kern="1200" dirty="0"/>
            <a:t>Structural description: how experienced</a:t>
          </a:r>
        </a:p>
        <a:p>
          <a:pPr marL="228600" lvl="1" indent="-228600" algn="l" defTabSz="889000">
            <a:lnSpc>
              <a:spcPct val="90000"/>
            </a:lnSpc>
            <a:spcBef>
              <a:spcPct val="0"/>
            </a:spcBef>
            <a:spcAft>
              <a:spcPct val="15000"/>
            </a:spcAft>
            <a:buChar char="•"/>
          </a:pPr>
          <a:r>
            <a:rPr lang="en-US" sz="2000" kern="1200" dirty="0"/>
            <a:t>Essence: textural &amp; structural descriptions combined</a:t>
          </a:r>
        </a:p>
      </dsp:txBody>
      <dsp:txXfrm>
        <a:off x="3336703" y="1188474"/>
        <a:ext cx="2926905" cy="413122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D3E2A6-CD77-43C7-94C3-56DACA1AD769}">
      <dsp:nvSpPr>
        <dsp:cNvPr id="0" name=""/>
        <dsp:cNvSpPr/>
      </dsp:nvSpPr>
      <dsp:spPr>
        <a:xfrm>
          <a:off x="131700" y="1448"/>
          <a:ext cx="4429178" cy="28125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B1C9D7-4949-474A-936C-F9C635424576}">
      <dsp:nvSpPr>
        <dsp:cNvPr id="0" name=""/>
        <dsp:cNvSpPr/>
      </dsp:nvSpPr>
      <dsp:spPr>
        <a:xfrm>
          <a:off x="623831" y="468973"/>
          <a:ext cx="4429178" cy="28125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With </a:t>
          </a:r>
          <a:r>
            <a:rPr lang="en-GB" sz="2500" b="1" kern="1200"/>
            <a:t>Transcendental Phenomenology</a:t>
          </a:r>
          <a:r>
            <a:rPr lang="en-GB" sz="2500" kern="1200"/>
            <a:t> the researcher seeks to obtain an unbiased description of the raw data. As such, the researcher brackets his or her personal bias. </a:t>
          </a:r>
          <a:endParaRPr lang="en-US" sz="2500" kern="1200"/>
        </a:p>
      </dsp:txBody>
      <dsp:txXfrm>
        <a:off x="706207" y="551349"/>
        <a:ext cx="4264426" cy="2647776"/>
      </dsp:txXfrm>
    </dsp:sp>
    <dsp:sp modelId="{582D956E-0C59-40FD-BE47-52C7FF5DE1B4}">
      <dsp:nvSpPr>
        <dsp:cNvPr id="0" name=""/>
        <dsp:cNvSpPr/>
      </dsp:nvSpPr>
      <dsp:spPr>
        <a:xfrm>
          <a:off x="5545140" y="1448"/>
          <a:ext cx="4429178" cy="28125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D8BB8C-1A55-42C9-A41D-E16BEF1BCD89}">
      <dsp:nvSpPr>
        <dsp:cNvPr id="0" name=""/>
        <dsp:cNvSpPr/>
      </dsp:nvSpPr>
      <dsp:spPr>
        <a:xfrm>
          <a:off x="6037271" y="468973"/>
          <a:ext cx="4429178" cy="28125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With </a:t>
          </a:r>
          <a:r>
            <a:rPr lang="en-GB" sz="2500" b="1" kern="1200" dirty="0"/>
            <a:t>Hermeneutic Phenomenology</a:t>
          </a:r>
          <a:r>
            <a:rPr lang="en-GB" sz="2500" kern="1200" dirty="0"/>
            <a:t>, the researcher’s opinions are important as the researcher seeks to interpret the descriptions and to co construct meaning.</a:t>
          </a:r>
          <a:endParaRPr lang="en-US" sz="2500" kern="1200" dirty="0"/>
        </a:p>
      </dsp:txBody>
      <dsp:txXfrm>
        <a:off x="6119647" y="551349"/>
        <a:ext cx="4264426" cy="264777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33C4CB-41A6-1D4B-ABE5-488233103BE5}">
      <dsp:nvSpPr>
        <dsp:cNvPr id="0" name=""/>
        <dsp:cNvSpPr/>
      </dsp:nvSpPr>
      <dsp:spPr>
        <a:xfrm>
          <a:off x="0" y="299983"/>
          <a:ext cx="8229600" cy="302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D324D56B-CF35-3D45-8B56-99AFD1698A71}">
      <dsp:nvSpPr>
        <dsp:cNvPr id="0" name=""/>
        <dsp:cNvSpPr/>
      </dsp:nvSpPr>
      <dsp:spPr>
        <a:xfrm>
          <a:off x="411480" y="122863"/>
          <a:ext cx="7558410" cy="354240"/>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889000">
            <a:lnSpc>
              <a:spcPct val="90000"/>
            </a:lnSpc>
            <a:spcBef>
              <a:spcPct val="0"/>
            </a:spcBef>
            <a:spcAft>
              <a:spcPct val="35000"/>
            </a:spcAft>
            <a:buNone/>
          </a:pPr>
          <a:r>
            <a:rPr lang="en-US" sz="2000" kern="1200"/>
            <a:t>Open coding: main categories</a:t>
          </a:r>
          <a:endParaRPr lang="en-US" sz="2000" kern="1200" dirty="0"/>
        </a:p>
      </dsp:txBody>
      <dsp:txXfrm>
        <a:off x="428773" y="140156"/>
        <a:ext cx="7523824" cy="319654"/>
      </dsp:txXfrm>
    </dsp:sp>
    <dsp:sp modelId="{8BA6DFEC-7E8D-BC46-A020-3C74A1A57123}">
      <dsp:nvSpPr>
        <dsp:cNvPr id="0" name=""/>
        <dsp:cNvSpPr/>
      </dsp:nvSpPr>
      <dsp:spPr>
        <a:xfrm>
          <a:off x="0" y="844303"/>
          <a:ext cx="8229600" cy="302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9F6881C8-F456-924F-B714-C8A8EE818E40}">
      <dsp:nvSpPr>
        <dsp:cNvPr id="0" name=""/>
        <dsp:cNvSpPr/>
      </dsp:nvSpPr>
      <dsp:spPr>
        <a:xfrm>
          <a:off x="411480" y="667183"/>
          <a:ext cx="7558410" cy="354240"/>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889000">
            <a:lnSpc>
              <a:spcPct val="90000"/>
            </a:lnSpc>
            <a:spcBef>
              <a:spcPct val="0"/>
            </a:spcBef>
            <a:spcAft>
              <a:spcPct val="35000"/>
            </a:spcAft>
            <a:buNone/>
          </a:pPr>
          <a:r>
            <a:rPr lang="en-US" sz="2000" kern="1200" dirty="0"/>
            <a:t>Axial coding: Identify ‘core’ phenomenon from open coding</a:t>
          </a:r>
        </a:p>
      </dsp:txBody>
      <dsp:txXfrm>
        <a:off x="428773" y="684476"/>
        <a:ext cx="7523824" cy="319654"/>
      </dsp:txXfrm>
    </dsp:sp>
    <dsp:sp modelId="{BC1AAAE4-8E52-D149-9FD5-4E0C06CD8D4B}">
      <dsp:nvSpPr>
        <dsp:cNvPr id="0" name=""/>
        <dsp:cNvSpPr/>
      </dsp:nvSpPr>
      <dsp:spPr>
        <a:xfrm>
          <a:off x="0" y="1388623"/>
          <a:ext cx="8229600" cy="302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7A407A4B-31C5-7C49-A371-BAD5A4742C88}">
      <dsp:nvSpPr>
        <dsp:cNvPr id="0" name=""/>
        <dsp:cNvSpPr/>
      </dsp:nvSpPr>
      <dsp:spPr>
        <a:xfrm>
          <a:off x="411480" y="1211503"/>
          <a:ext cx="7558410" cy="354240"/>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889000">
            <a:lnSpc>
              <a:spcPct val="90000"/>
            </a:lnSpc>
            <a:spcBef>
              <a:spcPct val="0"/>
            </a:spcBef>
            <a:spcAft>
              <a:spcPct val="35000"/>
            </a:spcAft>
            <a:buNone/>
          </a:pPr>
          <a:r>
            <a:rPr lang="en-US" sz="2000" kern="1200" dirty="0"/>
            <a:t>Causal conditions: factors causing core phenomenon</a:t>
          </a:r>
        </a:p>
      </dsp:txBody>
      <dsp:txXfrm>
        <a:off x="428773" y="1228796"/>
        <a:ext cx="7523824" cy="319654"/>
      </dsp:txXfrm>
    </dsp:sp>
    <dsp:sp modelId="{2FD0FC98-25D4-584C-AA06-87570CAC8E23}">
      <dsp:nvSpPr>
        <dsp:cNvPr id="0" name=""/>
        <dsp:cNvSpPr/>
      </dsp:nvSpPr>
      <dsp:spPr>
        <a:xfrm>
          <a:off x="0" y="1932943"/>
          <a:ext cx="8229600" cy="302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F9B31B0E-684F-944A-9BCC-6E1F179032C4}">
      <dsp:nvSpPr>
        <dsp:cNvPr id="0" name=""/>
        <dsp:cNvSpPr/>
      </dsp:nvSpPr>
      <dsp:spPr>
        <a:xfrm>
          <a:off x="411480" y="1755823"/>
          <a:ext cx="7558410" cy="354240"/>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889000">
            <a:lnSpc>
              <a:spcPct val="90000"/>
            </a:lnSpc>
            <a:spcBef>
              <a:spcPct val="0"/>
            </a:spcBef>
            <a:spcAft>
              <a:spcPct val="35000"/>
            </a:spcAft>
            <a:buNone/>
          </a:pPr>
          <a:r>
            <a:rPr lang="en-US" sz="2000" kern="1200"/>
            <a:t>Strategies: actions in response to core phenomenon</a:t>
          </a:r>
          <a:endParaRPr lang="en-US" sz="2000" kern="1200" dirty="0"/>
        </a:p>
      </dsp:txBody>
      <dsp:txXfrm>
        <a:off x="428773" y="1773116"/>
        <a:ext cx="7523824" cy="319654"/>
      </dsp:txXfrm>
    </dsp:sp>
    <dsp:sp modelId="{9D998AE6-0EDA-4A44-9295-D9CED760A16A}">
      <dsp:nvSpPr>
        <dsp:cNvPr id="0" name=""/>
        <dsp:cNvSpPr/>
      </dsp:nvSpPr>
      <dsp:spPr>
        <a:xfrm>
          <a:off x="0" y="2477263"/>
          <a:ext cx="8229600" cy="302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BAB9D2AE-703E-B94F-A098-EB92C3836AED}">
      <dsp:nvSpPr>
        <dsp:cNvPr id="0" name=""/>
        <dsp:cNvSpPr/>
      </dsp:nvSpPr>
      <dsp:spPr>
        <a:xfrm>
          <a:off x="411480" y="2300143"/>
          <a:ext cx="7558410" cy="354240"/>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889000">
            <a:lnSpc>
              <a:spcPct val="90000"/>
            </a:lnSpc>
            <a:spcBef>
              <a:spcPct val="0"/>
            </a:spcBef>
            <a:spcAft>
              <a:spcPct val="35000"/>
            </a:spcAft>
            <a:buNone/>
          </a:pPr>
          <a:r>
            <a:rPr lang="en-US" sz="2000" kern="1200"/>
            <a:t>Intervening conditions: broad situational factors</a:t>
          </a:r>
          <a:endParaRPr lang="en-US" sz="2000" kern="1200" dirty="0"/>
        </a:p>
      </dsp:txBody>
      <dsp:txXfrm>
        <a:off x="428773" y="2317436"/>
        <a:ext cx="7523824" cy="319654"/>
      </dsp:txXfrm>
    </dsp:sp>
    <dsp:sp modelId="{FF968524-5F69-154E-A1DD-6029D9175C75}">
      <dsp:nvSpPr>
        <dsp:cNvPr id="0" name=""/>
        <dsp:cNvSpPr/>
      </dsp:nvSpPr>
      <dsp:spPr>
        <a:xfrm>
          <a:off x="0" y="3021583"/>
          <a:ext cx="8229600" cy="302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6B567774-53B6-D54A-9671-E894A3EDF02B}">
      <dsp:nvSpPr>
        <dsp:cNvPr id="0" name=""/>
        <dsp:cNvSpPr/>
      </dsp:nvSpPr>
      <dsp:spPr>
        <a:xfrm>
          <a:off x="411480" y="2844463"/>
          <a:ext cx="7558410" cy="354240"/>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889000">
            <a:lnSpc>
              <a:spcPct val="90000"/>
            </a:lnSpc>
            <a:spcBef>
              <a:spcPct val="0"/>
            </a:spcBef>
            <a:spcAft>
              <a:spcPct val="35000"/>
            </a:spcAft>
            <a:buNone/>
          </a:pPr>
          <a:r>
            <a:rPr lang="en-US" sz="2000" kern="1200"/>
            <a:t>Consequences: outcomes of strategies</a:t>
          </a:r>
          <a:endParaRPr lang="en-US" sz="2000" kern="1200" dirty="0"/>
        </a:p>
      </dsp:txBody>
      <dsp:txXfrm>
        <a:off x="428773" y="2861756"/>
        <a:ext cx="7523824" cy="319654"/>
      </dsp:txXfrm>
    </dsp:sp>
    <dsp:sp modelId="{530CF08D-7B7F-FE4D-B76D-BCE1646C4803}">
      <dsp:nvSpPr>
        <dsp:cNvPr id="0" name=""/>
        <dsp:cNvSpPr/>
      </dsp:nvSpPr>
      <dsp:spPr>
        <a:xfrm>
          <a:off x="0" y="3565903"/>
          <a:ext cx="8229600" cy="302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4CB20CB4-DD7A-434F-B25F-E075DED12564}">
      <dsp:nvSpPr>
        <dsp:cNvPr id="0" name=""/>
        <dsp:cNvSpPr/>
      </dsp:nvSpPr>
      <dsp:spPr>
        <a:xfrm>
          <a:off x="411480" y="3388783"/>
          <a:ext cx="7558410" cy="354240"/>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889000">
            <a:lnSpc>
              <a:spcPct val="90000"/>
            </a:lnSpc>
            <a:spcBef>
              <a:spcPct val="0"/>
            </a:spcBef>
            <a:spcAft>
              <a:spcPct val="35000"/>
            </a:spcAft>
            <a:buNone/>
          </a:pPr>
          <a:r>
            <a:rPr lang="en-US" sz="2000" kern="1200"/>
            <a:t>Axial coding: visually model core &amp; surrounding categories</a:t>
          </a:r>
          <a:endParaRPr lang="en-US" sz="2000" kern="1200" dirty="0"/>
        </a:p>
      </dsp:txBody>
      <dsp:txXfrm>
        <a:off x="428773" y="3406076"/>
        <a:ext cx="7523824" cy="319654"/>
      </dsp:txXfrm>
    </dsp:sp>
    <dsp:sp modelId="{AFC75C80-3D3F-2444-9C19-5228F86A842E}">
      <dsp:nvSpPr>
        <dsp:cNvPr id="0" name=""/>
        <dsp:cNvSpPr/>
      </dsp:nvSpPr>
      <dsp:spPr>
        <a:xfrm>
          <a:off x="0" y="4110223"/>
          <a:ext cx="8229600" cy="302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B4A909E3-BFE1-B545-8D89-ADC232FB640F}">
      <dsp:nvSpPr>
        <dsp:cNvPr id="0" name=""/>
        <dsp:cNvSpPr/>
      </dsp:nvSpPr>
      <dsp:spPr>
        <a:xfrm>
          <a:off x="411480" y="3933103"/>
          <a:ext cx="7558410" cy="354240"/>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889000">
            <a:lnSpc>
              <a:spcPct val="90000"/>
            </a:lnSpc>
            <a:spcBef>
              <a:spcPct val="0"/>
            </a:spcBef>
            <a:spcAft>
              <a:spcPct val="35000"/>
            </a:spcAft>
            <a:buNone/>
          </a:pPr>
          <a:r>
            <a:rPr lang="en-US" sz="2000" kern="1200"/>
            <a:t>Selective coding: develop propositions or hypotheses</a:t>
          </a:r>
          <a:endParaRPr lang="en-US" sz="2000" kern="1200" dirty="0"/>
        </a:p>
      </dsp:txBody>
      <dsp:txXfrm>
        <a:off x="428773" y="3950396"/>
        <a:ext cx="7523824" cy="31965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5C467D-F7D3-DB42-8DBA-F90EE371359D}">
      <dsp:nvSpPr>
        <dsp:cNvPr id="0" name=""/>
        <dsp:cNvSpPr/>
      </dsp:nvSpPr>
      <dsp:spPr>
        <a:xfrm rot="5400000">
          <a:off x="4459974" y="-2201925"/>
          <a:ext cx="837529" cy="5624592"/>
        </a:xfrm>
        <a:prstGeom prst="round2Same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US" sz="1500" kern="1200" dirty="0"/>
            <a:t>Determine suitability of grounded theory</a:t>
          </a:r>
        </a:p>
        <a:p>
          <a:pPr marL="114300" lvl="1" indent="-114300" algn="l" defTabSz="666750">
            <a:lnSpc>
              <a:spcPct val="90000"/>
            </a:lnSpc>
            <a:spcBef>
              <a:spcPct val="0"/>
            </a:spcBef>
            <a:spcAft>
              <a:spcPct val="15000"/>
            </a:spcAft>
            <a:buChar char="•"/>
          </a:pPr>
          <a:r>
            <a:rPr lang="en-US" sz="1500" kern="1200" dirty="0"/>
            <a:t>Focus the interview on how individuals experience the process</a:t>
          </a:r>
        </a:p>
        <a:p>
          <a:pPr marL="114300" lvl="1" indent="-114300" algn="l" defTabSz="666750">
            <a:lnSpc>
              <a:spcPct val="90000"/>
            </a:lnSpc>
            <a:spcBef>
              <a:spcPct val="0"/>
            </a:spcBef>
            <a:spcAft>
              <a:spcPct val="15000"/>
            </a:spcAft>
            <a:buChar char="•"/>
          </a:pPr>
          <a:r>
            <a:rPr lang="en-US" sz="1500" kern="1200" dirty="0"/>
            <a:t>Theory building through iterative data collection, analysis, </a:t>
          </a:r>
          <a:r>
            <a:rPr lang="en-US" sz="1500" kern="1200" dirty="0" err="1"/>
            <a:t>memoing</a:t>
          </a:r>
          <a:endParaRPr lang="en-US" sz="1500" kern="1200" dirty="0"/>
        </a:p>
      </dsp:txBody>
      <dsp:txXfrm rot="-5400000">
        <a:off x="2066443" y="232491"/>
        <a:ext cx="5583707" cy="755759"/>
      </dsp:txXfrm>
    </dsp:sp>
    <dsp:sp modelId="{1C2A9460-AC0F-4741-8CB9-C3855E69BF25}">
      <dsp:nvSpPr>
        <dsp:cNvPr id="0" name=""/>
        <dsp:cNvSpPr/>
      </dsp:nvSpPr>
      <dsp:spPr>
        <a:xfrm>
          <a:off x="105167" y="2527"/>
          <a:ext cx="1961275" cy="121568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dirty="0"/>
            <a:t>Process</a:t>
          </a:r>
        </a:p>
      </dsp:txBody>
      <dsp:txXfrm>
        <a:off x="164512" y="61872"/>
        <a:ext cx="1842585" cy="1096995"/>
      </dsp:txXfrm>
    </dsp:sp>
    <dsp:sp modelId="{30C9BF72-4283-D04B-8AE6-C9F00E52D036}">
      <dsp:nvSpPr>
        <dsp:cNvPr id="0" name=""/>
        <dsp:cNvSpPr/>
      </dsp:nvSpPr>
      <dsp:spPr>
        <a:xfrm rot="5400000">
          <a:off x="4416729" y="-921164"/>
          <a:ext cx="920264" cy="5616010"/>
        </a:xfrm>
        <a:prstGeom prst="round2SameRect">
          <a:avLst/>
        </a:prstGeom>
        <a:solidFill>
          <a:schemeClr val="accent4">
            <a:tint val="40000"/>
            <a:alpha val="90000"/>
            <a:hueOff val="702629"/>
            <a:satOff val="32820"/>
            <a:lumOff val="1633"/>
            <a:alphaOff val="0"/>
          </a:schemeClr>
        </a:solidFill>
        <a:ln w="12700" cap="flat" cmpd="sng" algn="ctr">
          <a:solidFill>
            <a:schemeClr val="accent4">
              <a:tint val="40000"/>
              <a:alpha val="90000"/>
              <a:hueOff val="702629"/>
              <a:satOff val="32820"/>
              <a:lumOff val="163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Categories</a:t>
          </a:r>
        </a:p>
        <a:p>
          <a:pPr marL="171450" lvl="1" indent="-171450" algn="l" defTabSz="711200">
            <a:lnSpc>
              <a:spcPct val="90000"/>
            </a:lnSpc>
            <a:spcBef>
              <a:spcPct val="0"/>
            </a:spcBef>
            <a:spcAft>
              <a:spcPct val="15000"/>
            </a:spcAft>
            <a:buChar char="•"/>
          </a:pPr>
          <a:r>
            <a:rPr lang="en-US" sz="1600" kern="1200" dirty="0"/>
            <a:t>Properties</a:t>
          </a:r>
        </a:p>
      </dsp:txBody>
      <dsp:txXfrm rot="-5400000">
        <a:off x="2068856" y="1471633"/>
        <a:ext cx="5571086" cy="830416"/>
      </dsp:txXfrm>
    </dsp:sp>
    <dsp:sp modelId="{5D185AEE-679E-4942-A322-D16FB55F6667}">
      <dsp:nvSpPr>
        <dsp:cNvPr id="0" name=""/>
        <dsp:cNvSpPr/>
      </dsp:nvSpPr>
      <dsp:spPr>
        <a:xfrm>
          <a:off x="105167" y="1278997"/>
          <a:ext cx="1963688" cy="1215685"/>
        </a:xfrm>
        <a:prstGeom prst="roundRect">
          <a:avLst/>
        </a:prstGeom>
        <a:solidFill>
          <a:schemeClr val="accent4">
            <a:hueOff val="914518"/>
            <a:satOff val="33067"/>
            <a:lumOff val="-1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dirty="0"/>
            <a:t>Open coding</a:t>
          </a:r>
        </a:p>
      </dsp:txBody>
      <dsp:txXfrm>
        <a:off x="164512" y="1338342"/>
        <a:ext cx="1844998" cy="1096995"/>
      </dsp:txXfrm>
    </dsp:sp>
    <dsp:sp modelId="{18E36A66-AFC3-D54F-A5DC-B447134F6449}">
      <dsp:nvSpPr>
        <dsp:cNvPr id="0" name=""/>
        <dsp:cNvSpPr/>
      </dsp:nvSpPr>
      <dsp:spPr>
        <a:xfrm rot="5400000">
          <a:off x="4393656" y="352236"/>
          <a:ext cx="972548" cy="5622147"/>
        </a:xfrm>
        <a:prstGeom prst="round2SameRect">
          <a:avLst/>
        </a:prstGeom>
        <a:solidFill>
          <a:schemeClr val="accent4">
            <a:tint val="40000"/>
            <a:alpha val="90000"/>
            <a:hueOff val="1405259"/>
            <a:satOff val="65640"/>
            <a:lumOff val="3267"/>
            <a:alphaOff val="0"/>
          </a:schemeClr>
        </a:solidFill>
        <a:ln w="12700" cap="flat" cmpd="sng" algn="ctr">
          <a:solidFill>
            <a:schemeClr val="accent4">
              <a:tint val="40000"/>
              <a:alpha val="90000"/>
              <a:hueOff val="1405259"/>
              <a:satOff val="65640"/>
              <a:lumOff val="326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Logic diagram</a:t>
          </a:r>
        </a:p>
        <a:p>
          <a:pPr marL="171450" lvl="1" indent="-171450" algn="l" defTabSz="711200">
            <a:lnSpc>
              <a:spcPct val="90000"/>
            </a:lnSpc>
            <a:spcBef>
              <a:spcPct val="0"/>
            </a:spcBef>
            <a:spcAft>
              <a:spcPct val="15000"/>
            </a:spcAft>
            <a:buChar char="•"/>
          </a:pPr>
          <a:r>
            <a:rPr lang="en-US" sz="1600" kern="1200" dirty="0"/>
            <a:t>Central phenomenon</a:t>
          </a:r>
        </a:p>
        <a:p>
          <a:pPr marL="171450" lvl="1" indent="-171450" algn="l" defTabSz="711200">
            <a:lnSpc>
              <a:spcPct val="90000"/>
            </a:lnSpc>
            <a:spcBef>
              <a:spcPct val="0"/>
            </a:spcBef>
            <a:spcAft>
              <a:spcPct val="15000"/>
            </a:spcAft>
            <a:buChar char="•"/>
          </a:pPr>
          <a:r>
            <a:rPr lang="en-US" sz="1600" kern="1200" dirty="0"/>
            <a:t>Causal &amp; intervening conditions</a:t>
          </a:r>
        </a:p>
        <a:p>
          <a:pPr marL="171450" lvl="1" indent="-171450" algn="l" defTabSz="711200">
            <a:lnSpc>
              <a:spcPct val="90000"/>
            </a:lnSpc>
            <a:spcBef>
              <a:spcPct val="0"/>
            </a:spcBef>
            <a:spcAft>
              <a:spcPct val="15000"/>
            </a:spcAft>
            <a:buChar char="•"/>
          </a:pPr>
          <a:r>
            <a:rPr lang="en-US" sz="1600" kern="1200" dirty="0"/>
            <a:t>Consequences</a:t>
          </a:r>
        </a:p>
      </dsp:txBody>
      <dsp:txXfrm rot="-5400000">
        <a:off x="2068857" y="2724511"/>
        <a:ext cx="5574671" cy="877596"/>
      </dsp:txXfrm>
    </dsp:sp>
    <dsp:sp modelId="{3E628A84-6B40-E149-BCDC-76A8D2ADF825}">
      <dsp:nvSpPr>
        <dsp:cNvPr id="0" name=""/>
        <dsp:cNvSpPr/>
      </dsp:nvSpPr>
      <dsp:spPr>
        <a:xfrm>
          <a:off x="105167" y="2555467"/>
          <a:ext cx="1963688" cy="1215685"/>
        </a:xfrm>
        <a:prstGeom prst="roundRect">
          <a:avLst/>
        </a:prstGeom>
        <a:solidFill>
          <a:schemeClr val="accent4">
            <a:hueOff val="1829036"/>
            <a:satOff val="66133"/>
            <a:lumOff val="-2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dirty="0"/>
            <a:t>Axial coding</a:t>
          </a:r>
        </a:p>
      </dsp:txBody>
      <dsp:txXfrm>
        <a:off x="164512" y="2614812"/>
        <a:ext cx="1844998" cy="1096995"/>
      </dsp:txXfrm>
    </dsp:sp>
    <dsp:sp modelId="{1E895989-2E0B-004F-95B1-5C3B375BEEE1}">
      <dsp:nvSpPr>
        <dsp:cNvPr id="0" name=""/>
        <dsp:cNvSpPr/>
      </dsp:nvSpPr>
      <dsp:spPr>
        <a:xfrm rot="5400000">
          <a:off x="4442463" y="1628706"/>
          <a:ext cx="874933" cy="5622147"/>
        </a:xfrm>
        <a:prstGeom prst="round2SameRect">
          <a:avLst/>
        </a:prstGeom>
        <a:solidFill>
          <a:schemeClr val="accent4">
            <a:tint val="40000"/>
            <a:alpha val="90000"/>
            <a:hueOff val="2107888"/>
            <a:satOff val="98460"/>
            <a:lumOff val="4900"/>
            <a:alphaOff val="0"/>
          </a:schemeClr>
        </a:solidFill>
        <a:ln w="12700" cap="flat" cmpd="sng" algn="ctr">
          <a:solidFill>
            <a:schemeClr val="accent4">
              <a:tint val="40000"/>
              <a:alpha val="90000"/>
              <a:hueOff val="2107888"/>
              <a:satOff val="98460"/>
              <a:lumOff val="490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Presented as a discussion or a model</a:t>
          </a:r>
        </a:p>
      </dsp:txBody>
      <dsp:txXfrm rot="-5400000">
        <a:off x="2068857" y="4045024"/>
        <a:ext cx="5579436" cy="789511"/>
      </dsp:txXfrm>
    </dsp:sp>
    <dsp:sp modelId="{B8374BFB-54E3-4046-85CB-21247BF6C060}">
      <dsp:nvSpPr>
        <dsp:cNvPr id="0" name=""/>
        <dsp:cNvSpPr/>
      </dsp:nvSpPr>
      <dsp:spPr>
        <a:xfrm>
          <a:off x="105167" y="3831937"/>
          <a:ext cx="1963688" cy="1215685"/>
        </a:xfrm>
        <a:prstGeom prst="roundRect">
          <a:avLst/>
        </a:prstGeom>
        <a:solidFill>
          <a:schemeClr val="accent4">
            <a:hueOff val="2743554"/>
            <a:satOff val="99200"/>
            <a:lumOff val="-3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dirty="0"/>
            <a:t>Substantive-level theory</a:t>
          </a:r>
        </a:p>
      </dsp:txBody>
      <dsp:txXfrm>
        <a:off x="164512" y="3891282"/>
        <a:ext cx="1844998" cy="109699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FE7B36-048E-294C-BB53-94121D2C2D58}">
      <dsp:nvSpPr>
        <dsp:cNvPr id="0" name=""/>
        <dsp:cNvSpPr/>
      </dsp:nvSpPr>
      <dsp:spPr>
        <a:xfrm rot="5400000">
          <a:off x="5347650" y="-2322487"/>
          <a:ext cx="496954" cy="526694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US" sz="2100" kern="1200" dirty="0"/>
            <a:t>Complex description</a:t>
          </a:r>
        </a:p>
      </dsp:txBody>
      <dsp:txXfrm rot="-5400000">
        <a:off x="2962656" y="86766"/>
        <a:ext cx="5242685" cy="448436"/>
      </dsp:txXfrm>
    </dsp:sp>
    <dsp:sp modelId="{49292970-93AB-1240-8323-D6DC53B00C84}">
      <dsp:nvSpPr>
        <dsp:cNvPr id="0" name=""/>
        <dsp:cNvSpPr/>
      </dsp:nvSpPr>
      <dsp:spPr>
        <a:xfrm>
          <a:off x="0" y="387"/>
          <a:ext cx="2962656" cy="6211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t>Culture</a:t>
          </a:r>
        </a:p>
      </dsp:txBody>
      <dsp:txXfrm>
        <a:off x="30324" y="30711"/>
        <a:ext cx="2902008" cy="560545"/>
      </dsp:txXfrm>
    </dsp:sp>
    <dsp:sp modelId="{BE318BF0-990A-5945-ABEA-24B2056D0A48}">
      <dsp:nvSpPr>
        <dsp:cNvPr id="0" name=""/>
        <dsp:cNvSpPr/>
      </dsp:nvSpPr>
      <dsp:spPr>
        <a:xfrm rot="5400000">
          <a:off x="5347650" y="-1670234"/>
          <a:ext cx="496954" cy="526694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US" sz="2100" kern="1200" dirty="0"/>
            <a:t>Look for patterns</a:t>
          </a:r>
        </a:p>
      </dsp:txBody>
      <dsp:txXfrm rot="-5400000">
        <a:off x="2962656" y="739019"/>
        <a:ext cx="5242685" cy="448436"/>
      </dsp:txXfrm>
    </dsp:sp>
    <dsp:sp modelId="{5857BB6B-9292-A24A-B941-5B5C290958EF}">
      <dsp:nvSpPr>
        <dsp:cNvPr id="0" name=""/>
        <dsp:cNvSpPr/>
      </dsp:nvSpPr>
      <dsp:spPr>
        <a:xfrm>
          <a:off x="0" y="652640"/>
          <a:ext cx="2962656" cy="6211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t>Ideas &amp; beliefs</a:t>
          </a:r>
        </a:p>
      </dsp:txBody>
      <dsp:txXfrm>
        <a:off x="30324" y="682964"/>
        <a:ext cx="2902008" cy="560545"/>
      </dsp:txXfrm>
    </dsp:sp>
    <dsp:sp modelId="{E52B591E-6259-2F43-8579-B29866AF38F7}">
      <dsp:nvSpPr>
        <dsp:cNvPr id="0" name=""/>
        <dsp:cNvSpPr/>
      </dsp:nvSpPr>
      <dsp:spPr>
        <a:xfrm rot="5400000">
          <a:off x="5347650" y="-1017981"/>
          <a:ext cx="496954" cy="526694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US" sz="2100" kern="1200" dirty="0"/>
            <a:t>Long enough to develop patterns</a:t>
          </a:r>
        </a:p>
      </dsp:txBody>
      <dsp:txXfrm rot="-5400000">
        <a:off x="2962656" y="1391272"/>
        <a:ext cx="5242685" cy="448436"/>
      </dsp:txXfrm>
    </dsp:sp>
    <dsp:sp modelId="{A450A0BC-7814-C945-95D8-8DC765AB3A36}">
      <dsp:nvSpPr>
        <dsp:cNvPr id="0" name=""/>
        <dsp:cNvSpPr/>
      </dsp:nvSpPr>
      <dsp:spPr>
        <a:xfrm>
          <a:off x="0" y="1304893"/>
          <a:ext cx="2962656" cy="6211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t>Group intact</a:t>
          </a:r>
        </a:p>
      </dsp:txBody>
      <dsp:txXfrm>
        <a:off x="30324" y="1335217"/>
        <a:ext cx="2902008" cy="560545"/>
      </dsp:txXfrm>
    </dsp:sp>
    <dsp:sp modelId="{ACE0D006-FF6D-4C48-9BE7-556162447E8D}">
      <dsp:nvSpPr>
        <dsp:cNvPr id="0" name=""/>
        <dsp:cNvSpPr/>
      </dsp:nvSpPr>
      <dsp:spPr>
        <a:xfrm rot="5400000">
          <a:off x="5347650" y="-365728"/>
          <a:ext cx="496954" cy="526694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US" sz="2100" kern="1200" dirty="0"/>
            <a:t>Interviews, observations, symbols, artifacts</a:t>
          </a:r>
        </a:p>
      </dsp:txBody>
      <dsp:txXfrm rot="-5400000">
        <a:off x="2962656" y="2043525"/>
        <a:ext cx="5242685" cy="448436"/>
      </dsp:txXfrm>
    </dsp:sp>
    <dsp:sp modelId="{5946FEA6-79C5-0B46-A860-E8FDF8B250E7}">
      <dsp:nvSpPr>
        <dsp:cNvPr id="0" name=""/>
        <dsp:cNvSpPr/>
      </dsp:nvSpPr>
      <dsp:spPr>
        <a:xfrm>
          <a:off x="0" y="1957146"/>
          <a:ext cx="2962656" cy="6211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t>Extensive fieldwork</a:t>
          </a:r>
        </a:p>
      </dsp:txBody>
      <dsp:txXfrm>
        <a:off x="30324" y="1987470"/>
        <a:ext cx="2902008" cy="560545"/>
      </dsp:txXfrm>
    </dsp:sp>
    <dsp:sp modelId="{F4FA7FF5-24C7-BE40-8C9B-B27E3E27435C}">
      <dsp:nvSpPr>
        <dsp:cNvPr id="0" name=""/>
        <dsp:cNvSpPr/>
      </dsp:nvSpPr>
      <dsp:spPr>
        <a:xfrm rot="5400000">
          <a:off x="5347650" y="286524"/>
          <a:ext cx="496954" cy="526694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US" sz="2100" kern="1200" dirty="0"/>
            <a:t>Participant, insider views</a:t>
          </a:r>
        </a:p>
      </dsp:txBody>
      <dsp:txXfrm rot="-5400000">
        <a:off x="2962656" y="2695778"/>
        <a:ext cx="5242685" cy="448436"/>
      </dsp:txXfrm>
    </dsp:sp>
    <dsp:sp modelId="{2EAE706A-837D-1F4A-A859-6386586AC4C0}">
      <dsp:nvSpPr>
        <dsp:cNvPr id="0" name=""/>
        <dsp:cNvSpPr/>
      </dsp:nvSpPr>
      <dsp:spPr>
        <a:xfrm>
          <a:off x="0" y="2609399"/>
          <a:ext cx="2962656" cy="6211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t>Emic perspective</a:t>
          </a:r>
        </a:p>
      </dsp:txBody>
      <dsp:txXfrm>
        <a:off x="30324" y="2639723"/>
        <a:ext cx="2902008" cy="560545"/>
      </dsp:txXfrm>
    </dsp:sp>
    <dsp:sp modelId="{0DFD9FE1-05EC-2C4F-A8AE-72EDC386E552}">
      <dsp:nvSpPr>
        <dsp:cNvPr id="0" name=""/>
        <dsp:cNvSpPr/>
      </dsp:nvSpPr>
      <dsp:spPr>
        <a:xfrm rot="5400000">
          <a:off x="5347650" y="938777"/>
          <a:ext cx="496954" cy="526694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US" sz="2100" kern="1200" dirty="0"/>
            <a:t>Develop new, novel understanding</a:t>
          </a:r>
        </a:p>
      </dsp:txBody>
      <dsp:txXfrm rot="-5400000">
        <a:off x="2962656" y="3348031"/>
        <a:ext cx="5242685" cy="448436"/>
      </dsp:txXfrm>
    </dsp:sp>
    <dsp:sp modelId="{CBE31B94-B05F-294A-ACC1-EABBCF242CEC}">
      <dsp:nvSpPr>
        <dsp:cNvPr id="0" name=""/>
        <dsp:cNvSpPr/>
      </dsp:nvSpPr>
      <dsp:spPr>
        <a:xfrm>
          <a:off x="0" y="3261652"/>
          <a:ext cx="2962656" cy="6211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t>Cultural interpretation</a:t>
          </a:r>
        </a:p>
      </dsp:txBody>
      <dsp:txXfrm>
        <a:off x="30324" y="3291976"/>
        <a:ext cx="2902008" cy="560545"/>
      </dsp:txXfrm>
    </dsp:sp>
    <dsp:sp modelId="{648A60BA-F7FA-1546-B756-B56F0F03751C}">
      <dsp:nvSpPr>
        <dsp:cNvPr id="0" name=""/>
        <dsp:cNvSpPr/>
      </dsp:nvSpPr>
      <dsp:spPr>
        <a:xfrm rot="5400000">
          <a:off x="5347650" y="1591030"/>
          <a:ext cx="496954" cy="526694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US" sz="2100" kern="1200" dirty="0"/>
            <a:t>Essence of function, way of life</a:t>
          </a:r>
        </a:p>
      </dsp:txBody>
      <dsp:txXfrm rot="-5400000">
        <a:off x="2962656" y="4000284"/>
        <a:ext cx="5242685" cy="448436"/>
      </dsp:txXfrm>
    </dsp:sp>
    <dsp:sp modelId="{2A286FC2-4759-BF46-8234-417AE3B0FE5A}">
      <dsp:nvSpPr>
        <dsp:cNvPr id="0" name=""/>
        <dsp:cNvSpPr/>
      </dsp:nvSpPr>
      <dsp:spPr>
        <a:xfrm>
          <a:off x="0" y="3913906"/>
          <a:ext cx="2962656" cy="6211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t>How culture-sharing group works</a:t>
          </a:r>
        </a:p>
      </dsp:txBody>
      <dsp:txXfrm>
        <a:off x="30324" y="3944230"/>
        <a:ext cx="2902008" cy="56054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D39820-E7B9-E54B-A134-2986D1D35180}">
      <dsp:nvSpPr>
        <dsp:cNvPr id="0" name=""/>
        <dsp:cNvSpPr/>
      </dsp:nvSpPr>
      <dsp:spPr>
        <a:xfrm>
          <a:off x="51862" y="0"/>
          <a:ext cx="3962102" cy="4535487"/>
        </a:xfrm>
        <a:prstGeom prst="roundRect">
          <a:avLst>
            <a:gd name="adj" fmla="val 10000"/>
          </a:avLst>
        </a:prstGeom>
        <a:solidFill>
          <a:schemeClr val="accent1">
            <a:tint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Realist Ethnography</a:t>
          </a:r>
        </a:p>
      </dsp:txBody>
      <dsp:txXfrm>
        <a:off x="51862" y="0"/>
        <a:ext cx="3962102" cy="1360646"/>
      </dsp:txXfrm>
    </dsp:sp>
    <dsp:sp modelId="{29853838-B6FB-E04A-AA93-5E7BC804B731}">
      <dsp:nvSpPr>
        <dsp:cNvPr id="0" name=""/>
        <dsp:cNvSpPr/>
      </dsp:nvSpPr>
      <dsp:spPr>
        <a:xfrm>
          <a:off x="400329" y="1360867"/>
          <a:ext cx="3169681" cy="435444"/>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Traditional</a:t>
          </a:r>
        </a:p>
      </dsp:txBody>
      <dsp:txXfrm>
        <a:off x="413083" y="1373621"/>
        <a:ext cx="3144173" cy="409936"/>
      </dsp:txXfrm>
    </dsp:sp>
    <dsp:sp modelId="{7A0764A5-4AEA-7248-A127-668012AC46DA}">
      <dsp:nvSpPr>
        <dsp:cNvPr id="0" name=""/>
        <dsp:cNvSpPr/>
      </dsp:nvSpPr>
      <dsp:spPr>
        <a:xfrm>
          <a:off x="400329" y="1863303"/>
          <a:ext cx="3169681" cy="435444"/>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Objective account</a:t>
          </a:r>
        </a:p>
      </dsp:txBody>
      <dsp:txXfrm>
        <a:off x="413083" y="1876057"/>
        <a:ext cx="3144173" cy="409936"/>
      </dsp:txXfrm>
    </dsp:sp>
    <dsp:sp modelId="{4C81BE61-EB2F-7144-A77C-50F1211A90D7}">
      <dsp:nvSpPr>
        <dsp:cNvPr id="0" name=""/>
        <dsp:cNvSpPr/>
      </dsp:nvSpPr>
      <dsp:spPr>
        <a:xfrm>
          <a:off x="400329" y="2365739"/>
          <a:ext cx="3169681" cy="435444"/>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3</a:t>
          </a:r>
          <a:r>
            <a:rPr lang="en-US" sz="1800" kern="1200" baseline="30000" dirty="0"/>
            <a:t>rd</a:t>
          </a:r>
          <a:r>
            <a:rPr lang="en-US" sz="1800" kern="1200" dirty="0"/>
            <a:t> person</a:t>
          </a:r>
        </a:p>
      </dsp:txBody>
      <dsp:txXfrm>
        <a:off x="413083" y="2378493"/>
        <a:ext cx="3144173" cy="409936"/>
      </dsp:txXfrm>
    </dsp:sp>
    <dsp:sp modelId="{F7F776B3-C908-2545-B399-91EF043DB170}">
      <dsp:nvSpPr>
        <dsp:cNvPr id="0" name=""/>
        <dsp:cNvSpPr/>
      </dsp:nvSpPr>
      <dsp:spPr>
        <a:xfrm>
          <a:off x="400329" y="2868175"/>
          <a:ext cx="3169681" cy="435444"/>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Dispassionate report of facts</a:t>
          </a:r>
        </a:p>
      </dsp:txBody>
      <dsp:txXfrm>
        <a:off x="413083" y="2880929"/>
        <a:ext cx="3144173" cy="409936"/>
      </dsp:txXfrm>
    </dsp:sp>
    <dsp:sp modelId="{38FA41B8-FCEB-C54D-AA45-372D6DF5F189}">
      <dsp:nvSpPr>
        <dsp:cNvPr id="0" name=""/>
        <dsp:cNvSpPr/>
      </dsp:nvSpPr>
      <dsp:spPr>
        <a:xfrm>
          <a:off x="400329" y="3370610"/>
          <a:ext cx="3169681" cy="435444"/>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Standard categories</a:t>
          </a:r>
        </a:p>
      </dsp:txBody>
      <dsp:txXfrm>
        <a:off x="413083" y="3383364"/>
        <a:ext cx="3144173" cy="409936"/>
      </dsp:txXfrm>
    </dsp:sp>
    <dsp:sp modelId="{361CCC0D-7A2A-EE43-8621-EA65AD03884E}">
      <dsp:nvSpPr>
        <dsp:cNvPr id="0" name=""/>
        <dsp:cNvSpPr/>
      </dsp:nvSpPr>
      <dsp:spPr>
        <a:xfrm>
          <a:off x="400329" y="3873046"/>
          <a:ext cx="3169681" cy="435444"/>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Ethnographer interprets</a:t>
          </a:r>
        </a:p>
      </dsp:txBody>
      <dsp:txXfrm>
        <a:off x="413083" y="3885800"/>
        <a:ext cx="3144173" cy="409936"/>
      </dsp:txXfrm>
    </dsp:sp>
    <dsp:sp modelId="{E56E7F71-BEE7-624F-B18B-4081C641E86E}">
      <dsp:nvSpPr>
        <dsp:cNvPr id="0" name=""/>
        <dsp:cNvSpPr/>
      </dsp:nvSpPr>
      <dsp:spPr>
        <a:xfrm>
          <a:off x="4186989" y="0"/>
          <a:ext cx="3962102" cy="4535487"/>
        </a:xfrm>
        <a:prstGeom prst="roundRect">
          <a:avLst>
            <a:gd name="adj" fmla="val 10000"/>
          </a:avLst>
        </a:prstGeom>
        <a:solidFill>
          <a:schemeClr val="accent1">
            <a:tint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Critical Ethnography</a:t>
          </a:r>
        </a:p>
      </dsp:txBody>
      <dsp:txXfrm>
        <a:off x="4186989" y="0"/>
        <a:ext cx="3962102" cy="1360646"/>
      </dsp:txXfrm>
    </dsp:sp>
    <dsp:sp modelId="{EE803666-B401-3F4D-ACED-161155BE3FA2}">
      <dsp:nvSpPr>
        <dsp:cNvPr id="0" name=""/>
        <dsp:cNvSpPr/>
      </dsp:nvSpPr>
      <dsp:spPr>
        <a:xfrm>
          <a:off x="4659589" y="1363414"/>
          <a:ext cx="3169681" cy="37138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Advocates for emancipation</a:t>
          </a:r>
        </a:p>
      </dsp:txBody>
      <dsp:txXfrm>
        <a:off x="4670467" y="1374292"/>
        <a:ext cx="3147925" cy="349631"/>
      </dsp:txXfrm>
    </dsp:sp>
    <dsp:sp modelId="{54E6D41D-E523-ED43-BD9D-7632089DFF05}">
      <dsp:nvSpPr>
        <dsp:cNvPr id="0" name=""/>
        <dsp:cNvSpPr/>
      </dsp:nvSpPr>
      <dsp:spPr>
        <a:xfrm>
          <a:off x="4659589" y="1791938"/>
          <a:ext cx="3169681" cy="37138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Serves marginalized groups</a:t>
          </a:r>
        </a:p>
      </dsp:txBody>
      <dsp:txXfrm>
        <a:off x="4670467" y="1802816"/>
        <a:ext cx="3147925" cy="349631"/>
      </dsp:txXfrm>
    </dsp:sp>
    <dsp:sp modelId="{B3AF0291-7362-4D48-B82A-6FC7841BB156}">
      <dsp:nvSpPr>
        <dsp:cNvPr id="0" name=""/>
        <dsp:cNvSpPr/>
      </dsp:nvSpPr>
      <dsp:spPr>
        <a:xfrm>
          <a:off x="4659589" y="2220461"/>
          <a:ext cx="3169681" cy="37138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Against inequality / domination</a:t>
          </a:r>
        </a:p>
      </dsp:txBody>
      <dsp:txXfrm>
        <a:off x="4670467" y="2231339"/>
        <a:ext cx="3147925" cy="349631"/>
      </dsp:txXfrm>
    </dsp:sp>
    <dsp:sp modelId="{42EB8D98-23BC-5C4A-9EBC-CBA767223732}">
      <dsp:nvSpPr>
        <dsp:cNvPr id="0" name=""/>
        <dsp:cNvSpPr/>
      </dsp:nvSpPr>
      <dsp:spPr>
        <a:xfrm>
          <a:off x="4659589" y="2648985"/>
          <a:ext cx="3169681" cy="37138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Value-laden</a:t>
          </a:r>
        </a:p>
      </dsp:txBody>
      <dsp:txXfrm>
        <a:off x="4670467" y="2659863"/>
        <a:ext cx="3147925" cy="349631"/>
      </dsp:txXfrm>
    </dsp:sp>
    <dsp:sp modelId="{33F3EF58-EF30-E64F-A432-03AA632C69FE}">
      <dsp:nvSpPr>
        <dsp:cNvPr id="0" name=""/>
        <dsp:cNvSpPr/>
      </dsp:nvSpPr>
      <dsp:spPr>
        <a:xfrm>
          <a:off x="4659589" y="3077509"/>
          <a:ext cx="3169681" cy="37138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Empowers people</a:t>
          </a:r>
        </a:p>
      </dsp:txBody>
      <dsp:txXfrm>
        <a:off x="4670467" y="3088387"/>
        <a:ext cx="3147925" cy="349631"/>
      </dsp:txXfrm>
    </dsp:sp>
    <dsp:sp modelId="{0DAA10DD-85E4-2449-B22F-A4E2745263AA}">
      <dsp:nvSpPr>
        <dsp:cNvPr id="0" name=""/>
        <dsp:cNvSpPr/>
      </dsp:nvSpPr>
      <dsp:spPr>
        <a:xfrm>
          <a:off x="4659589" y="3506033"/>
          <a:ext cx="3169681" cy="37138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Challenges status quo</a:t>
          </a:r>
        </a:p>
      </dsp:txBody>
      <dsp:txXfrm>
        <a:off x="4670467" y="3516911"/>
        <a:ext cx="3147925" cy="349631"/>
      </dsp:txXfrm>
    </dsp:sp>
    <dsp:sp modelId="{A4DD2AB0-6D21-C744-934D-A47C7972A5B3}">
      <dsp:nvSpPr>
        <dsp:cNvPr id="0" name=""/>
        <dsp:cNvSpPr/>
      </dsp:nvSpPr>
      <dsp:spPr>
        <a:xfrm>
          <a:off x="4659589" y="3934557"/>
          <a:ext cx="3169681" cy="37138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t>Addresses power &amp; control</a:t>
          </a:r>
        </a:p>
      </dsp:txBody>
      <dsp:txXfrm>
        <a:off x="4670467" y="3945435"/>
        <a:ext cx="3147925" cy="34963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F3F7D7-F716-A840-A63D-03825DF9C30E}">
      <dsp:nvSpPr>
        <dsp:cNvPr id="0" name=""/>
        <dsp:cNvSpPr/>
      </dsp:nvSpPr>
      <dsp:spPr>
        <a:xfrm>
          <a:off x="0" y="61550"/>
          <a:ext cx="8229600" cy="743535"/>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Single instrumental case</a:t>
          </a:r>
        </a:p>
      </dsp:txBody>
      <dsp:txXfrm>
        <a:off x="36296" y="97846"/>
        <a:ext cx="8157008" cy="670943"/>
      </dsp:txXfrm>
    </dsp:sp>
    <dsp:sp modelId="{7CC2DE68-1BC6-7940-AB88-BC5F827615AB}">
      <dsp:nvSpPr>
        <dsp:cNvPr id="0" name=""/>
        <dsp:cNvSpPr/>
      </dsp:nvSpPr>
      <dsp:spPr>
        <a:xfrm>
          <a:off x="0" y="805085"/>
          <a:ext cx="8229600" cy="834210"/>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261290"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Focus on one issue or concern</a:t>
          </a:r>
        </a:p>
        <a:p>
          <a:pPr marL="228600" lvl="1" indent="-228600" algn="l" defTabSz="1066800">
            <a:lnSpc>
              <a:spcPct val="90000"/>
            </a:lnSpc>
            <a:spcBef>
              <a:spcPct val="0"/>
            </a:spcBef>
            <a:spcAft>
              <a:spcPct val="20000"/>
            </a:spcAft>
            <a:buChar char="•"/>
          </a:pPr>
          <a:r>
            <a:rPr lang="en-US" sz="2400" kern="1200" dirty="0"/>
            <a:t>Select one bounded case</a:t>
          </a:r>
        </a:p>
      </dsp:txBody>
      <dsp:txXfrm>
        <a:off x="0" y="805085"/>
        <a:ext cx="8229600" cy="834210"/>
      </dsp:txXfrm>
    </dsp:sp>
    <dsp:sp modelId="{1DE77BED-6B57-A04A-A3D6-9290A4CAD753}">
      <dsp:nvSpPr>
        <dsp:cNvPr id="0" name=""/>
        <dsp:cNvSpPr/>
      </dsp:nvSpPr>
      <dsp:spPr>
        <a:xfrm>
          <a:off x="0" y="1639295"/>
          <a:ext cx="8229600" cy="743535"/>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Collective or multiple case</a:t>
          </a:r>
        </a:p>
      </dsp:txBody>
      <dsp:txXfrm>
        <a:off x="36296" y="1675591"/>
        <a:ext cx="8157008" cy="670943"/>
      </dsp:txXfrm>
    </dsp:sp>
    <dsp:sp modelId="{75669313-5806-0E4F-9B63-4B637E5BBEAA}">
      <dsp:nvSpPr>
        <dsp:cNvPr id="0" name=""/>
        <dsp:cNvSpPr/>
      </dsp:nvSpPr>
      <dsp:spPr>
        <a:xfrm>
          <a:off x="0" y="2382831"/>
          <a:ext cx="8229600" cy="834210"/>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261290"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Focus on one issue or concern</a:t>
          </a:r>
        </a:p>
        <a:p>
          <a:pPr marL="228600" lvl="1" indent="-228600" algn="l" defTabSz="1066800">
            <a:lnSpc>
              <a:spcPct val="90000"/>
            </a:lnSpc>
            <a:spcBef>
              <a:spcPct val="0"/>
            </a:spcBef>
            <a:spcAft>
              <a:spcPct val="20000"/>
            </a:spcAft>
            <a:buChar char="•"/>
          </a:pPr>
          <a:r>
            <a:rPr lang="en-US" sz="2400" kern="1200" dirty="0"/>
            <a:t>Select multiple cases (maybe within one site)</a:t>
          </a:r>
        </a:p>
      </dsp:txBody>
      <dsp:txXfrm>
        <a:off x="0" y="2382831"/>
        <a:ext cx="8229600" cy="834210"/>
      </dsp:txXfrm>
    </dsp:sp>
    <dsp:sp modelId="{55103ED6-39DC-1040-A3E5-98390888BC5D}">
      <dsp:nvSpPr>
        <dsp:cNvPr id="0" name=""/>
        <dsp:cNvSpPr/>
      </dsp:nvSpPr>
      <dsp:spPr>
        <a:xfrm>
          <a:off x="0" y="3217040"/>
          <a:ext cx="8229600" cy="743535"/>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Intrinsic case</a:t>
          </a:r>
        </a:p>
      </dsp:txBody>
      <dsp:txXfrm>
        <a:off x="36296" y="3253336"/>
        <a:ext cx="8157008" cy="670943"/>
      </dsp:txXfrm>
    </dsp:sp>
    <dsp:sp modelId="{AFFC3491-BE1A-8B4B-8C99-0F322E1B2E98}">
      <dsp:nvSpPr>
        <dsp:cNvPr id="0" name=""/>
        <dsp:cNvSpPr/>
      </dsp:nvSpPr>
      <dsp:spPr>
        <a:xfrm>
          <a:off x="0" y="3960576"/>
          <a:ext cx="8229600" cy="513360"/>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261290"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Focus on case itself for unusual situation</a:t>
          </a:r>
        </a:p>
      </dsp:txBody>
      <dsp:txXfrm>
        <a:off x="0" y="3960576"/>
        <a:ext cx="8229600" cy="51336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096952-3597-4A97-9A6B-0D78D74EA01F}">
      <dsp:nvSpPr>
        <dsp:cNvPr id="0" name=""/>
        <dsp:cNvSpPr/>
      </dsp:nvSpPr>
      <dsp:spPr>
        <a:xfrm>
          <a:off x="0" y="57721"/>
          <a:ext cx="6263640" cy="98338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dirty="0"/>
            <a:t>Research Problem</a:t>
          </a:r>
        </a:p>
      </dsp:txBody>
      <dsp:txXfrm>
        <a:off x="48005" y="105726"/>
        <a:ext cx="6167630" cy="887374"/>
      </dsp:txXfrm>
    </dsp:sp>
    <dsp:sp modelId="{682BF9FD-53F1-4046-A6CE-D824F57EDCB8}">
      <dsp:nvSpPr>
        <dsp:cNvPr id="0" name=""/>
        <dsp:cNvSpPr/>
      </dsp:nvSpPr>
      <dsp:spPr>
        <a:xfrm>
          <a:off x="0" y="1159186"/>
          <a:ext cx="6263640" cy="983384"/>
        </a:xfrm>
        <a:prstGeom prst="roundRect">
          <a:avLst/>
        </a:prstGeom>
        <a:solidFill>
          <a:schemeClr val="accent2">
            <a:hueOff val="-472099"/>
            <a:satOff val="8784"/>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dirty="0"/>
            <a:t>Research Questions</a:t>
          </a:r>
        </a:p>
      </dsp:txBody>
      <dsp:txXfrm>
        <a:off x="48005" y="1207191"/>
        <a:ext cx="6167630" cy="887374"/>
      </dsp:txXfrm>
    </dsp:sp>
    <dsp:sp modelId="{CB763A81-712F-420C-AF49-B4B93318D185}">
      <dsp:nvSpPr>
        <dsp:cNvPr id="0" name=""/>
        <dsp:cNvSpPr/>
      </dsp:nvSpPr>
      <dsp:spPr>
        <a:xfrm>
          <a:off x="0" y="2260651"/>
          <a:ext cx="6263640" cy="983384"/>
        </a:xfrm>
        <a:prstGeom prst="roundRect">
          <a:avLst/>
        </a:prstGeom>
        <a:solidFill>
          <a:schemeClr val="accent2">
            <a:hueOff val="-944198"/>
            <a:satOff val="17568"/>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dirty="0"/>
            <a:t>Data Collection</a:t>
          </a:r>
        </a:p>
      </dsp:txBody>
      <dsp:txXfrm>
        <a:off x="48005" y="2308656"/>
        <a:ext cx="6167630" cy="887374"/>
      </dsp:txXfrm>
    </dsp:sp>
    <dsp:sp modelId="{8A62D309-AC45-4D61-90E1-E98BEC84DC0E}">
      <dsp:nvSpPr>
        <dsp:cNvPr id="0" name=""/>
        <dsp:cNvSpPr/>
      </dsp:nvSpPr>
      <dsp:spPr>
        <a:xfrm>
          <a:off x="0" y="3362116"/>
          <a:ext cx="6263640" cy="983384"/>
        </a:xfrm>
        <a:prstGeom prst="roundRect">
          <a:avLst/>
        </a:prstGeom>
        <a:solidFill>
          <a:schemeClr val="accent2">
            <a:hueOff val="-1416296"/>
            <a:satOff val="26352"/>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dirty="0"/>
            <a:t>Data Analysis</a:t>
          </a:r>
        </a:p>
      </dsp:txBody>
      <dsp:txXfrm>
        <a:off x="48005" y="3410121"/>
        <a:ext cx="6167630" cy="887374"/>
      </dsp:txXfrm>
    </dsp:sp>
    <dsp:sp modelId="{59AF778B-637A-4636-9B1E-41CFB9931648}">
      <dsp:nvSpPr>
        <dsp:cNvPr id="0" name=""/>
        <dsp:cNvSpPr/>
      </dsp:nvSpPr>
      <dsp:spPr>
        <a:xfrm>
          <a:off x="0" y="4463581"/>
          <a:ext cx="6263640" cy="983384"/>
        </a:xfrm>
        <a:prstGeom prst="roundRect">
          <a:avLst/>
        </a:prstGeom>
        <a:solidFill>
          <a:schemeClr val="accent2">
            <a:hueOff val="-1888395"/>
            <a:satOff val="35136"/>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dirty="0"/>
            <a:t>Research Report</a:t>
          </a:r>
        </a:p>
      </dsp:txBody>
      <dsp:txXfrm>
        <a:off x="48005" y="4511586"/>
        <a:ext cx="6167630" cy="887374"/>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3BDEEF-69CE-459A-BF78-CD6A367AA461}" type="datetimeFigureOut">
              <a:rPr lang="en-GB" smtClean="0"/>
              <a:t>18/10/2022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CFF2A3-1342-4061-BB95-E3BE99430D11}" type="slidenum">
              <a:rPr lang="en-GB" smtClean="0"/>
              <a:t>‹#›</a:t>
            </a:fld>
            <a:endParaRPr lang="en-GB"/>
          </a:p>
        </p:txBody>
      </p:sp>
    </p:spTree>
    <p:extLst>
      <p:ext uri="{BB962C8B-B14F-4D97-AF65-F5344CB8AC3E}">
        <p14:creationId xmlns:p14="http://schemas.microsoft.com/office/powerpoint/2010/main" val="36102378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27CD11A-EED3-40CE-98A3-28FEE84867B3}" type="slidenum">
              <a:rPr lang="en-US" smtClean="0"/>
              <a:t>1</a:t>
            </a:fld>
            <a:endParaRPr lang="en-US"/>
          </a:p>
        </p:txBody>
      </p:sp>
    </p:spTree>
    <p:extLst>
      <p:ext uri="{BB962C8B-B14F-4D97-AF65-F5344CB8AC3E}">
        <p14:creationId xmlns:p14="http://schemas.microsoft.com/office/powerpoint/2010/main" val="24911602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52345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Hermeneutics involves the art of reading text or experiences in such a way that the intention and meaning behind the appearances are understood. The point of view is known as well as the cultural and social forces that may influence it. Here Moustakas quotes Gadamer, who claims that “the starting points of hermeneutic studies are to be found in art and in philological-historical insights.” Gadamer believes that “the autonomy of viewing art from the vantage point of the history of style has been shaken by hermeneutical reflection (…) including shake up of fixed presuppositions.” (Gadamer 1976, p. 38-39). Empirical phenomenological research returns to experience in order to obtain comprehensive descriptions.</a:t>
            </a:r>
            <a:endParaRPr lang="en-GB" dirty="0"/>
          </a:p>
        </p:txBody>
      </p:sp>
      <p:sp>
        <p:nvSpPr>
          <p:cNvPr id="4" name="Slide Number Placeholder 3"/>
          <p:cNvSpPr>
            <a:spLocks noGrp="1"/>
          </p:cNvSpPr>
          <p:nvPr>
            <p:ph type="sldNum" sz="quarter" idx="5"/>
          </p:nvPr>
        </p:nvSpPr>
        <p:spPr/>
        <p:txBody>
          <a:bodyPr/>
          <a:lstStyle/>
          <a:p>
            <a:fld id="{60CFF2A3-1342-4061-BB95-E3BE99430D11}" type="slidenum">
              <a:rPr lang="en-GB" smtClean="0"/>
              <a:t>34</a:t>
            </a:fld>
            <a:endParaRPr lang="en-GB"/>
          </a:p>
        </p:txBody>
      </p:sp>
    </p:spTree>
    <p:extLst>
      <p:ext uri="{BB962C8B-B14F-4D97-AF65-F5344CB8AC3E}">
        <p14:creationId xmlns:p14="http://schemas.microsoft.com/office/powerpoint/2010/main" val="99478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Hermeneutics involves the art of reading text or experiences in such a way that the intention and meaning behind the appearances are understood. The point of view is known as well as the cultural and social forces that may influence it. Here Moustakas quotes Gadamer, who claims that “the starting points of hermeneutic studies are to be found in art and in philological-historical insights.” Gadamer believes that “the autonomy of viewing art from the vantage point of the history of style has been shaken by hermeneutical reflection (…) including shake up of fixed presuppositions.” (Gadamer 1976, p. 38-39). Empirical phenomenological research returns to experience in order to obtain comprehensive descriptions.</a:t>
            </a:r>
            <a:endParaRPr lang="en-GB" dirty="0"/>
          </a:p>
        </p:txBody>
      </p:sp>
      <p:sp>
        <p:nvSpPr>
          <p:cNvPr id="4" name="Slide Number Placeholder 3"/>
          <p:cNvSpPr>
            <a:spLocks noGrp="1"/>
          </p:cNvSpPr>
          <p:nvPr>
            <p:ph type="sldNum" sz="quarter" idx="5"/>
          </p:nvPr>
        </p:nvSpPr>
        <p:spPr/>
        <p:txBody>
          <a:bodyPr/>
          <a:lstStyle/>
          <a:p>
            <a:fld id="{60CFF2A3-1342-4061-BB95-E3BE99430D11}" type="slidenum">
              <a:rPr lang="en-GB" smtClean="0"/>
              <a:t>36</a:t>
            </a:fld>
            <a:endParaRPr lang="en-GB"/>
          </a:p>
        </p:txBody>
      </p:sp>
    </p:spTree>
    <p:extLst>
      <p:ext uri="{BB962C8B-B14F-4D97-AF65-F5344CB8AC3E}">
        <p14:creationId xmlns:p14="http://schemas.microsoft.com/office/powerpoint/2010/main" val="5103591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Hermeneutics involves the art of reading text or experiences in such a way that the intention and meaning behind the appearances are understood. The point of view is known as well as the cultural and social forces that may influence it. Here Moustakas quotes Gadamer, who claims that “the starting points of hermeneutic studies are to be found in art and in philological-historical insights.” Gadamer believes that “the autonomy of viewing art from the vantage point of the history of style has been shaken by hermeneutical reflection (…) including shake up of fixed presuppositions.” (Gadamer 1976, p. 38-39). Empirical phenomenological research returns to experience in order to obtain comprehensive descriptions.</a:t>
            </a:r>
            <a:endParaRPr lang="en-GB" dirty="0"/>
          </a:p>
        </p:txBody>
      </p:sp>
      <p:sp>
        <p:nvSpPr>
          <p:cNvPr id="4" name="Slide Number Placeholder 3"/>
          <p:cNvSpPr>
            <a:spLocks noGrp="1"/>
          </p:cNvSpPr>
          <p:nvPr>
            <p:ph type="sldNum" sz="quarter" idx="5"/>
          </p:nvPr>
        </p:nvSpPr>
        <p:spPr/>
        <p:txBody>
          <a:bodyPr/>
          <a:lstStyle/>
          <a:p>
            <a:fld id="{60CFF2A3-1342-4061-BB95-E3BE99430D11}" type="slidenum">
              <a:rPr lang="en-GB" smtClean="0"/>
              <a:t>37</a:t>
            </a:fld>
            <a:endParaRPr lang="en-GB"/>
          </a:p>
        </p:txBody>
      </p:sp>
    </p:spTree>
    <p:extLst>
      <p:ext uri="{BB962C8B-B14F-4D97-AF65-F5344CB8AC3E}">
        <p14:creationId xmlns:p14="http://schemas.microsoft.com/office/powerpoint/2010/main" val="18097693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CB2A957-B8E9-284B-9BC3-FCFA6BD692DA}" type="slidenum">
              <a:rPr lang="en-US" smtClean="0"/>
              <a:pPr/>
              <a:t>68</a:t>
            </a:fld>
            <a:endParaRPr lang="en-US"/>
          </a:p>
        </p:txBody>
      </p:sp>
    </p:spTree>
    <p:extLst>
      <p:ext uri="{BB962C8B-B14F-4D97-AF65-F5344CB8AC3E}">
        <p14:creationId xmlns:p14="http://schemas.microsoft.com/office/powerpoint/2010/main" val="1477240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Axial coding here (p86) contradicts</a:t>
            </a:r>
            <a:r>
              <a:rPr lang="en-US" baseline="0" dirty="0"/>
              <a:t> previous slide (p85)</a:t>
            </a:r>
            <a:endParaRPr lang="en-US" dirty="0"/>
          </a:p>
        </p:txBody>
      </p:sp>
      <p:sp>
        <p:nvSpPr>
          <p:cNvPr id="4" name="Slide Number Placeholder 3"/>
          <p:cNvSpPr>
            <a:spLocks noGrp="1"/>
          </p:cNvSpPr>
          <p:nvPr>
            <p:ph type="sldNum" sz="quarter" idx="10"/>
          </p:nvPr>
        </p:nvSpPr>
        <p:spPr/>
        <p:txBody>
          <a:bodyPr/>
          <a:lstStyle/>
          <a:p>
            <a:fld id="{ECB2A957-B8E9-284B-9BC3-FCFA6BD692DA}" type="slidenum">
              <a:rPr lang="en-US" smtClean="0"/>
              <a:pPr/>
              <a:t>71</a:t>
            </a:fld>
            <a:endParaRPr lang="en-US"/>
          </a:p>
        </p:txBody>
      </p:sp>
    </p:spTree>
    <p:extLst>
      <p:ext uri="{BB962C8B-B14F-4D97-AF65-F5344CB8AC3E}">
        <p14:creationId xmlns:p14="http://schemas.microsoft.com/office/powerpoint/2010/main" val="588688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Axial coding here (p86) contradicts</a:t>
            </a:r>
            <a:r>
              <a:rPr lang="en-US" baseline="0" dirty="0"/>
              <a:t> previous slide (p85)</a:t>
            </a:r>
          </a:p>
          <a:p>
            <a:r>
              <a:rPr lang="en-US" baseline="0" dirty="0"/>
              <a:t>- CHECK STRAUSS &amp; CORBIN 1990</a:t>
            </a:r>
            <a:endParaRPr lang="en-US" dirty="0"/>
          </a:p>
        </p:txBody>
      </p:sp>
      <p:sp>
        <p:nvSpPr>
          <p:cNvPr id="4" name="Slide Number Placeholder 3"/>
          <p:cNvSpPr>
            <a:spLocks noGrp="1"/>
          </p:cNvSpPr>
          <p:nvPr>
            <p:ph type="sldNum" sz="quarter" idx="10"/>
          </p:nvPr>
        </p:nvSpPr>
        <p:spPr/>
        <p:txBody>
          <a:bodyPr/>
          <a:lstStyle/>
          <a:p>
            <a:fld id="{ECB2A957-B8E9-284B-9BC3-FCFA6BD692DA}" type="slidenum">
              <a:rPr lang="en-US" smtClean="0"/>
              <a:pPr/>
              <a:t>72</a:t>
            </a:fld>
            <a:endParaRPr lang="en-US"/>
          </a:p>
        </p:txBody>
      </p:sp>
    </p:spTree>
    <p:extLst>
      <p:ext uri="{BB962C8B-B14F-4D97-AF65-F5344CB8AC3E}">
        <p14:creationId xmlns:p14="http://schemas.microsoft.com/office/powerpoint/2010/main" val="588688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Axial coding here (p86) contradicts</a:t>
            </a:r>
            <a:r>
              <a:rPr lang="en-US" baseline="0" dirty="0"/>
              <a:t> previous slide (p85)</a:t>
            </a:r>
          </a:p>
          <a:p>
            <a:r>
              <a:rPr lang="en-US" baseline="0"/>
              <a:t>- CHECK STRAUSS &amp; CORBIN 1990</a:t>
            </a:r>
            <a:endParaRPr lang="en-US" dirty="0"/>
          </a:p>
        </p:txBody>
      </p:sp>
      <p:sp>
        <p:nvSpPr>
          <p:cNvPr id="4" name="Slide Number Placeholder 3"/>
          <p:cNvSpPr>
            <a:spLocks noGrp="1"/>
          </p:cNvSpPr>
          <p:nvPr>
            <p:ph type="sldNum" sz="quarter" idx="10"/>
          </p:nvPr>
        </p:nvSpPr>
        <p:spPr/>
        <p:txBody>
          <a:bodyPr/>
          <a:lstStyle/>
          <a:p>
            <a:fld id="{ECB2A957-B8E9-284B-9BC3-FCFA6BD692DA}" type="slidenum">
              <a:rPr lang="en-US" smtClean="0"/>
              <a:pPr/>
              <a:t>73</a:t>
            </a:fld>
            <a:endParaRPr lang="en-US"/>
          </a:p>
        </p:txBody>
      </p:sp>
    </p:spTree>
    <p:extLst>
      <p:ext uri="{BB962C8B-B14F-4D97-AF65-F5344CB8AC3E}">
        <p14:creationId xmlns:p14="http://schemas.microsoft.com/office/powerpoint/2010/main" val="588688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A3C33-6D7B-4547-A9EF-37BA0B5F8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2135CB9-5AC1-4171-8328-D40B661685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B6EF761-21BF-470C-953D-F56392A0E4D8}"/>
              </a:ext>
            </a:extLst>
          </p:cNvPr>
          <p:cNvSpPr>
            <a:spLocks noGrp="1"/>
          </p:cNvSpPr>
          <p:nvPr>
            <p:ph type="dt" sz="half" idx="10"/>
          </p:nvPr>
        </p:nvSpPr>
        <p:spPr/>
        <p:txBody>
          <a:bodyPr/>
          <a:lstStyle/>
          <a:p>
            <a:fld id="{AEC8495D-D0DB-4B63-B2D3-E3C182FE8BA9}" type="datetimeFigureOut">
              <a:rPr lang="en-GB" smtClean="0"/>
              <a:t>18/10/2022</a:t>
            </a:fld>
            <a:endParaRPr lang="en-GB"/>
          </a:p>
        </p:txBody>
      </p:sp>
      <p:sp>
        <p:nvSpPr>
          <p:cNvPr id="5" name="Footer Placeholder 4">
            <a:extLst>
              <a:ext uri="{FF2B5EF4-FFF2-40B4-BE49-F238E27FC236}">
                <a16:creationId xmlns:a16="http://schemas.microsoft.com/office/drawing/2014/main" id="{99E9BDE0-2012-4053-A34D-D708D496B8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DFFEF2-882B-4024-9617-4156555EDD12}"/>
              </a:ext>
            </a:extLst>
          </p:cNvPr>
          <p:cNvSpPr>
            <a:spLocks noGrp="1"/>
          </p:cNvSpPr>
          <p:nvPr>
            <p:ph type="sldNum" sz="quarter" idx="12"/>
          </p:nvPr>
        </p:nvSpPr>
        <p:spPr/>
        <p:txBody>
          <a:bodyPr/>
          <a:lstStyle/>
          <a:p>
            <a:fld id="{42811AA2-88C5-4948-B248-DF0BBD29FB3D}" type="slidenum">
              <a:rPr lang="en-GB" smtClean="0"/>
              <a:t>‹#›</a:t>
            </a:fld>
            <a:endParaRPr lang="en-GB"/>
          </a:p>
        </p:txBody>
      </p:sp>
    </p:spTree>
    <p:extLst>
      <p:ext uri="{BB962C8B-B14F-4D97-AF65-F5344CB8AC3E}">
        <p14:creationId xmlns:p14="http://schemas.microsoft.com/office/powerpoint/2010/main" val="28135195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CC16C-F8BF-439D-80DE-A1BD61C0F7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D47B7EA-EA63-427D-AEB4-1B68F06E43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688FC3-A332-4401-8ED1-17D8AE63F084}"/>
              </a:ext>
            </a:extLst>
          </p:cNvPr>
          <p:cNvSpPr>
            <a:spLocks noGrp="1"/>
          </p:cNvSpPr>
          <p:nvPr>
            <p:ph type="dt" sz="half" idx="10"/>
          </p:nvPr>
        </p:nvSpPr>
        <p:spPr/>
        <p:txBody>
          <a:bodyPr/>
          <a:lstStyle/>
          <a:p>
            <a:fld id="{AEC8495D-D0DB-4B63-B2D3-E3C182FE8BA9}" type="datetimeFigureOut">
              <a:rPr lang="en-GB" smtClean="0"/>
              <a:t>18/10/2022</a:t>
            </a:fld>
            <a:endParaRPr lang="en-GB"/>
          </a:p>
        </p:txBody>
      </p:sp>
      <p:sp>
        <p:nvSpPr>
          <p:cNvPr id="5" name="Footer Placeholder 4">
            <a:extLst>
              <a:ext uri="{FF2B5EF4-FFF2-40B4-BE49-F238E27FC236}">
                <a16:creationId xmlns:a16="http://schemas.microsoft.com/office/drawing/2014/main" id="{E78FBED1-35E7-48B4-9F49-033EE03BF4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0B61B4-536C-4953-8EE1-79821E4CB189}"/>
              </a:ext>
            </a:extLst>
          </p:cNvPr>
          <p:cNvSpPr>
            <a:spLocks noGrp="1"/>
          </p:cNvSpPr>
          <p:nvPr>
            <p:ph type="sldNum" sz="quarter" idx="12"/>
          </p:nvPr>
        </p:nvSpPr>
        <p:spPr/>
        <p:txBody>
          <a:bodyPr/>
          <a:lstStyle/>
          <a:p>
            <a:fld id="{42811AA2-88C5-4948-B248-DF0BBD29FB3D}" type="slidenum">
              <a:rPr lang="en-GB" smtClean="0"/>
              <a:t>‹#›</a:t>
            </a:fld>
            <a:endParaRPr lang="en-GB"/>
          </a:p>
        </p:txBody>
      </p:sp>
    </p:spTree>
    <p:extLst>
      <p:ext uri="{BB962C8B-B14F-4D97-AF65-F5344CB8AC3E}">
        <p14:creationId xmlns:p14="http://schemas.microsoft.com/office/powerpoint/2010/main" val="898350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843C5-CDE1-492C-8092-221B6BC85EE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C0F9A58-E5C9-49EB-965F-3207DDFCA45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0A5608F-1C4E-4B2C-A525-E1B97594EB32}"/>
              </a:ext>
            </a:extLst>
          </p:cNvPr>
          <p:cNvSpPr>
            <a:spLocks noGrp="1"/>
          </p:cNvSpPr>
          <p:nvPr>
            <p:ph type="dt" sz="half" idx="10"/>
          </p:nvPr>
        </p:nvSpPr>
        <p:spPr/>
        <p:txBody>
          <a:bodyPr/>
          <a:lstStyle/>
          <a:p>
            <a:fld id="{AEC8495D-D0DB-4B63-B2D3-E3C182FE8BA9}" type="datetimeFigureOut">
              <a:rPr lang="en-GB" smtClean="0"/>
              <a:t>18/10/2022</a:t>
            </a:fld>
            <a:endParaRPr lang="en-GB"/>
          </a:p>
        </p:txBody>
      </p:sp>
      <p:sp>
        <p:nvSpPr>
          <p:cNvPr id="5" name="Footer Placeholder 4">
            <a:extLst>
              <a:ext uri="{FF2B5EF4-FFF2-40B4-BE49-F238E27FC236}">
                <a16:creationId xmlns:a16="http://schemas.microsoft.com/office/drawing/2014/main" id="{AFC9EF91-BFF4-48D6-B934-DCB7CECBC1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4BC96E-8C42-48E8-AD42-33BF170B1B4D}"/>
              </a:ext>
            </a:extLst>
          </p:cNvPr>
          <p:cNvSpPr>
            <a:spLocks noGrp="1"/>
          </p:cNvSpPr>
          <p:nvPr>
            <p:ph type="sldNum" sz="quarter" idx="12"/>
          </p:nvPr>
        </p:nvSpPr>
        <p:spPr/>
        <p:txBody>
          <a:bodyPr/>
          <a:lstStyle/>
          <a:p>
            <a:fld id="{42811AA2-88C5-4948-B248-DF0BBD29FB3D}" type="slidenum">
              <a:rPr lang="en-GB" smtClean="0"/>
              <a:t>‹#›</a:t>
            </a:fld>
            <a:endParaRPr lang="en-GB"/>
          </a:p>
        </p:txBody>
      </p:sp>
    </p:spTree>
    <p:extLst>
      <p:ext uri="{BB962C8B-B14F-4D97-AF65-F5344CB8AC3E}">
        <p14:creationId xmlns:p14="http://schemas.microsoft.com/office/powerpoint/2010/main" val="34951540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E2E09-A134-4FB9-B349-8322336AC3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F07118-0923-435E-B828-FD45B0C4CE7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5704DF1-4070-4B14-A1EA-D400C745616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9CDD666-3F96-45A5-8E89-3031103E5299}"/>
              </a:ext>
            </a:extLst>
          </p:cNvPr>
          <p:cNvSpPr>
            <a:spLocks noGrp="1"/>
          </p:cNvSpPr>
          <p:nvPr>
            <p:ph type="dt" sz="half" idx="10"/>
          </p:nvPr>
        </p:nvSpPr>
        <p:spPr/>
        <p:txBody>
          <a:bodyPr/>
          <a:lstStyle/>
          <a:p>
            <a:fld id="{AEC8495D-D0DB-4B63-B2D3-E3C182FE8BA9}" type="datetimeFigureOut">
              <a:rPr lang="en-GB" smtClean="0"/>
              <a:t>18/10/2022</a:t>
            </a:fld>
            <a:endParaRPr lang="en-GB"/>
          </a:p>
        </p:txBody>
      </p:sp>
      <p:sp>
        <p:nvSpPr>
          <p:cNvPr id="6" name="Footer Placeholder 5">
            <a:extLst>
              <a:ext uri="{FF2B5EF4-FFF2-40B4-BE49-F238E27FC236}">
                <a16:creationId xmlns:a16="http://schemas.microsoft.com/office/drawing/2014/main" id="{A261EC45-7962-4590-82C0-EEEF06EA7B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5CC1CD-8269-4374-9688-CB54AC64398B}"/>
              </a:ext>
            </a:extLst>
          </p:cNvPr>
          <p:cNvSpPr>
            <a:spLocks noGrp="1"/>
          </p:cNvSpPr>
          <p:nvPr>
            <p:ph type="sldNum" sz="quarter" idx="12"/>
          </p:nvPr>
        </p:nvSpPr>
        <p:spPr/>
        <p:txBody>
          <a:bodyPr/>
          <a:lstStyle/>
          <a:p>
            <a:fld id="{42811AA2-88C5-4948-B248-DF0BBD29FB3D}" type="slidenum">
              <a:rPr lang="en-GB" smtClean="0"/>
              <a:t>‹#›</a:t>
            </a:fld>
            <a:endParaRPr lang="en-GB"/>
          </a:p>
        </p:txBody>
      </p:sp>
    </p:spTree>
    <p:extLst>
      <p:ext uri="{BB962C8B-B14F-4D97-AF65-F5344CB8AC3E}">
        <p14:creationId xmlns:p14="http://schemas.microsoft.com/office/powerpoint/2010/main" val="3100137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0299C-0CB5-4727-A7E8-9B0B745E91A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BF89A52-2C29-492F-8EB3-B348334A3E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BD13F1-0036-41CD-BEF0-879CBDA3890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54EB800-05C8-450C-BA76-6657E870D98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0562FAE-5BBB-4C71-8E5D-2EDF1A87CDD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F82E244-3B8D-43ED-B62E-741432048F05}"/>
              </a:ext>
            </a:extLst>
          </p:cNvPr>
          <p:cNvSpPr>
            <a:spLocks noGrp="1"/>
          </p:cNvSpPr>
          <p:nvPr>
            <p:ph type="dt" sz="half" idx="10"/>
          </p:nvPr>
        </p:nvSpPr>
        <p:spPr/>
        <p:txBody>
          <a:bodyPr/>
          <a:lstStyle/>
          <a:p>
            <a:fld id="{AEC8495D-D0DB-4B63-B2D3-E3C182FE8BA9}" type="datetimeFigureOut">
              <a:rPr lang="en-GB" smtClean="0"/>
              <a:t>18/10/2022</a:t>
            </a:fld>
            <a:endParaRPr lang="en-GB"/>
          </a:p>
        </p:txBody>
      </p:sp>
      <p:sp>
        <p:nvSpPr>
          <p:cNvPr id="8" name="Footer Placeholder 7">
            <a:extLst>
              <a:ext uri="{FF2B5EF4-FFF2-40B4-BE49-F238E27FC236}">
                <a16:creationId xmlns:a16="http://schemas.microsoft.com/office/drawing/2014/main" id="{5641A7B6-AB29-4D3D-A610-FC6BA91E88A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B80E45-6A81-454A-BFC7-AD09023A1D1C}"/>
              </a:ext>
            </a:extLst>
          </p:cNvPr>
          <p:cNvSpPr>
            <a:spLocks noGrp="1"/>
          </p:cNvSpPr>
          <p:nvPr>
            <p:ph type="sldNum" sz="quarter" idx="12"/>
          </p:nvPr>
        </p:nvSpPr>
        <p:spPr/>
        <p:txBody>
          <a:bodyPr/>
          <a:lstStyle/>
          <a:p>
            <a:fld id="{42811AA2-88C5-4948-B248-DF0BBD29FB3D}" type="slidenum">
              <a:rPr lang="en-GB" smtClean="0"/>
              <a:t>‹#›</a:t>
            </a:fld>
            <a:endParaRPr lang="en-GB"/>
          </a:p>
        </p:txBody>
      </p:sp>
    </p:spTree>
    <p:extLst>
      <p:ext uri="{BB962C8B-B14F-4D97-AF65-F5344CB8AC3E}">
        <p14:creationId xmlns:p14="http://schemas.microsoft.com/office/powerpoint/2010/main" val="843002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F8F24-6235-487D-B9DC-CA9808B8276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376F337-C82E-4B71-8B7B-209602E8CCC0}"/>
              </a:ext>
            </a:extLst>
          </p:cNvPr>
          <p:cNvSpPr>
            <a:spLocks noGrp="1"/>
          </p:cNvSpPr>
          <p:nvPr>
            <p:ph type="dt" sz="half" idx="10"/>
          </p:nvPr>
        </p:nvSpPr>
        <p:spPr/>
        <p:txBody>
          <a:bodyPr/>
          <a:lstStyle/>
          <a:p>
            <a:fld id="{AEC8495D-D0DB-4B63-B2D3-E3C182FE8BA9}" type="datetimeFigureOut">
              <a:rPr lang="en-GB" smtClean="0"/>
              <a:t>18/10/2022</a:t>
            </a:fld>
            <a:endParaRPr lang="en-GB"/>
          </a:p>
        </p:txBody>
      </p:sp>
      <p:sp>
        <p:nvSpPr>
          <p:cNvPr id="4" name="Footer Placeholder 3">
            <a:extLst>
              <a:ext uri="{FF2B5EF4-FFF2-40B4-BE49-F238E27FC236}">
                <a16:creationId xmlns:a16="http://schemas.microsoft.com/office/drawing/2014/main" id="{F6629863-8F7C-43E0-B041-20F120275DB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0250A73-D29E-4D22-A357-855890B38834}"/>
              </a:ext>
            </a:extLst>
          </p:cNvPr>
          <p:cNvSpPr>
            <a:spLocks noGrp="1"/>
          </p:cNvSpPr>
          <p:nvPr>
            <p:ph type="sldNum" sz="quarter" idx="12"/>
          </p:nvPr>
        </p:nvSpPr>
        <p:spPr/>
        <p:txBody>
          <a:bodyPr/>
          <a:lstStyle/>
          <a:p>
            <a:fld id="{42811AA2-88C5-4948-B248-DF0BBD29FB3D}" type="slidenum">
              <a:rPr lang="en-GB" smtClean="0"/>
              <a:t>‹#›</a:t>
            </a:fld>
            <a:endParaRPr lang="en-GB"/>
          </a:p>
        </p:txBody>
      </p:sp>
    </p:spTree>
    <p:extLst>
      <p:ext uri="{BB962C8B-B14F-4D97-AF65-F5344CB8AC3E}">
        <p14:creationId xmlns:p14="http://schemas.microsoft.com/office/powerpoint/2010/main" val="575278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09E69E-16EF-47AB-8D52-0DAE7D982B74}"/>
              </a:ext>
            </a:extLst>
          </p:cNvPr>
          <p:cNvSpPr>
            <a:spLocks noGrp="1"/>
          </p:cNvSpPr>
          <p:nvPr>
            <p:ph type="dt" sz="half" idx="10"/>
          </p:nvPr>
        </p:nvSpPr>
        <p:spPr/>
        <p:txBody>
          <a:bodyPr/>
          <a:lstStyle/>
          <a:p>
            <a:fld id="{AEC8495D-D0DB-4B63-B2D3-E3C182FE8BA9}" type="datetimeFigureOut">
              <a:rPr lang="en-GB" smtClean="0"/>
              <a:t>18/10/2022</a:t>
            </a:fld>
            <a:endParaRPr lang="en-GB"/>
          </a:p>
        </p:txBody>
      </p:sp>
      <p:sp>
        <p:nvSpPr>
          <p:cNvPr id="3" name="Footer Placeholder 2">
            <a:extLst>
              <a:ext uri="{FF2B5EF4-FFF2-40B4-BE49-F238E27FC236}">
                <a16:creationId xmlns:a16="http://schemas.microsoft.com/office/drawing/2014/main" id="{5FC275CA-F188-4CE1-9C4C-7A1B38E4BE9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90996E1-DABE-4216-A724-7060338606BA}"/>
              </a:ext>
            </a:extLst>
          </p:cNvPr>
          <p:cNvSpPr>
            <a:spLocks noGrp="1"/>
          </p:cNvSpPr>
          <p:nvPr>
            <p:ph type="sldNum" sz="quarter" idx="12"/>
          </p:nvPr>
        </p:nvSpPr>
        <p:spPr/>
        <p:txBody>
          <a:bodyPr/>
          <a:lstStyle/>
          <a:p>
            <a:fld id="{42811AA2-88C5-4948-B248-DF0BBD29FB3D}" type="slidenum">
              <a:rPr lang="en-GB" smtClean="0"/>
              <a:t>‹#›</a:t>
            </a:fld>
            <a:endParaRPr lang="en-GB"/>
          </a:p>
        </p:txBody>
      </p:sp>
    </p:spTree>
    <p:extLst>
      <p:ext uri="{BB962C8B-B14F-4D97-AF65-F5344CB8AC3E}">
        <p14:creationId xmlns:p14="http://schemas.microsoft.com/office/powerpoint/2010/main" val="42065855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D6BC8-84FE-4A8C-A82B-F89703D57C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56D550A-8099-4E3C-BC0E-1F842E37CA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7A177AC-E944-41A4-99A3-DC1F60CABD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FE6C01-EFC4-426A-86D6-03708BA1B536}"/>
              </a:ext>
            </a:extLst>
          </p:cNvPr>
          <p:cNvSpPr>
            <a:spLocks noGrp="1"/>
          </p:cNvSpPr>
          <p:nvPr>
            <p:ph type="dt" sz="half" idx="10"/>
          </p:nvPr>
        </p:nvSpPr>
        <p:spPr/>
        <p:txBody>
          <a:bodyPr/>
          <a:lstStyle/>
          <a:p>
            <a:fld id="{AEC8495D-D0DB-4B63-B2D3-E3C182FE8BA9}" type="datetimeFigureOut">
              <a:rPr lang="en-GB" smtClean="0"/>
              <a:t>18/10/2022</a:t>
            </a:fld>
            <a:endParaRPr lang="en-GB"/>
          </a:p>
        </p:txBody>
      </p:sp>
      <p:sp>
        <p:nvSpPr>
          <p:cNvPr id="6" name="Footer Placeholder 5">
            <a:extLst>
              <a:ext uri="{FF2B5EF4-FFF2-40B4-BE49-F238E27FC236}">
                <a16:creationId xmlns:a16="http://schemas.microsoft.com/office/drawing/2014/main" id="{5B4E7766-B9A5-459D-B88A-F00A5DDF79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59980F-4EF1-4532-824C-404B16D9F7BE}"/>
              </a:ext>
            </a:extLst>
          </p:cNvPr>
          <p:cNvSpPr>
            <a:spLocks noGrp="1"/>
          </p:cNvSpPr>
          <p:nvPr>
            <p:ph type="sldNum" sz="quarter" idx="12"/>
          </p:nvPr>
        </p:nvSpPr>
        <p:spPr/>
        <p:txBody>
          <a:bodyPr/>
          <a:lstStyle/>
          <a:p>
            <a:fld id="{42811AA2-88C5-4948-B248-DF0BBD29FB3D}" type="slidenum">
              <a:rPr lang="en-GB" smtClean="0"/>
              <a:t>‹#›</a:t>
            </a:fld>
            <a:endParaRPr lang="en-GB"/>
          </a:p>
        </p:txBody>
      </p:sp>
    </p:spTree>
    <p:extLst>
      <p:ext uri="{BB962C8B-B14F-4D97-AF65-F5344CB8AC3E}">
        <p14:creationId xmlns:p14="http://schemas.microsoft.com/office/powerpoint/2010/main" val="20530620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1B194-65A2-444B-B6B4-89545C5906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5DE037F-738E-4BB2-98CB-DB8FCAB936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2618DBD-497E-46D1-B421-6290F8EC82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5DAA77-80AF-406D-96D8-217BC615A408}"/>
              </a:ext>
            </a:extLst>
          </p:cNvPr>
          <p:cNvSpPr>
            <a:spLocks noGrp="1"/>
          </p:cNvSpPr>
          <p:nvPr>
            <p:ph type="dt" sz="half" idx="10"/>
          </p:nvPr>
        </p:nvSpPr>
        <p:spPr/>
        <p:txBody>
          <a:bodyPr/>
          <a:lstStyle/>
          <a:p>
            <a:fld id="{AEC8495D-D0DB-4B63-B2D3-E3C182FE8BA9}" type="datetimeFigureOut">
              <a:rPr lang="en-GB" smtClean="0"/>
              <a:t>18/10/2022</a:t>
            </a:fld>
            <a:endParaRPr lang="en-GB"/>
          </a:p>
        </p:txBody>
      </p:sp>
      <p:sp>
        <p:nvSpPr>
          <p:cNvPr id="6" name="Footer Placeholder 5">
            <a:extLst>
              <a:ext uri="{FF2B5EF4-FFF2-40B4-BE49-F238E27FC236}">
                <a16:creationId xmlns:a16="http://schemas.microsoft.com/office/drawing/2014/main" id="{A51B2A0D-BCD3-42C2-B7A2-A2DB9F3D11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91E93D-5761-459C-B757-73EDD385F88C}"/>
              </a:ext>
            </a:extLst>
          </p:cNvPr>
          <p:cNvSpPr>
            <a:spLocks noGrp="1"/>
          </p:cNvSpPr>
          <p:nvPr>
            <p:ph type="sldNum" sz="quarter" idx="12"/>
          </p:nvPr>
        </p:nvSpPr>
        <p:spPr/>
        <p:txBody>
          <a:bodyPr/>
          <a:lstStyle/>
          <a:p>
            <a:fld id="{42811AA2-88C5-4948-B248-DF0BBD29FB3D}" type="slidenum">
              <a:rPr lang="en-GB" smtClean="0"/>
              <a:t>‹#›</a:t>
            </a:fld>
            <a:endParaRPr lang="en-GB"/>
          </a:p>
        </p:txBody>
      </p:sp>
    </p:spTree>
    <p:extLst>
      <p:ext uri="{BB962C8B-B14F-4D97-AF65-F5344CB8AC3E}">
        <p14:creationId xmlns:p14="http://schemas.microsoft.com/office/powerpoint/2010/main" val="14229632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47969-DCEE-4FA3-A8C1-7B463E5AC0E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D7DA83C-15A4-4E40-9B11-97EA1DFA08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B8DC42-E416-49BA-BE66-28E2A6689AE7}"/>
              </a:ext>
            </a:extLst>
          </p:cNvPr>
          <p:cNvSpPr>
            <a:spLocks noGrp="1"/>
          </p:cNvSpPr>
          <p:nvPr>
            <p:ph type="dt" sz="half" idx="10"/>
          </p:nvPr>
        </p:nvSpPr>
        <p:spPr/>
        <p:txBody>
          <a:bodyPr/>
          <a:lstStyle/>
          <a:p>
            <a:fld id="{AEC8495D-D0DB-4B63-B2D3-E3C182FE8BA9}" type="datetimeFigureOut">
              <a:rPr lang="en-GB" smtClean="0"/>
              <a:t>18/10/2022</a:t>
            </a:fld>
            <a:endParaRPr lang="en-GB"/>
          </a:p>
        </p:txBody>
      </p:sp>
      <p:sp>
        <p:nvSpPr>
          <p:cNvPr id="5" name="Footer Placeholder 4">
            <a:extLst>
              <a:ext uri="{FF2B5EF4-FFF2-40B4-BE49-F238E27FC236}">
                <a16:creationId xmlns:a16="http://schemas.microsoft.com/office/drawing/2014/main" id="{D972EF53-DBAA-408C-BE28-F15E77A06F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2801AD-4FF1-4BA2-89F1-8C281D0AB6BE}"/>
              </a:ext>
            </a:extLst>
          </p:cNvPr>
          <p:cNvSpPr>
            <a:spLocks noGrp="1"/>
          </p:cNvSpPr>
          <p:nvPr>
            <p:ph type="sldNum" sz="quarter" idx="12"/>
          </p:nvPr>
        </p:nvSpPr>
        <p:spPr/>
        <p:txBody>
          <a:bodyPr/>
          <a:lstStyle/>
          <a:p>
            <a:fld id="{42811AA2-88C5-4948-B248-DF0BBD29FB3D}" type="slidenum">
              <a:rPr lang="en-GB" smtClean="0"/>
              <a:t>‹#›</a:t>
            </a:fld>
            <a:endParaRPr lang="en-GB"/>
          </a:p>
        </p:txBody>
      </p:sp>
    </p:spTree>
    <p:extLst>
      <p:ext uri="{BB962C8B-B14F-4D97-AF65-F5344CB8AC3E}">
        <p14:creationId xmlns:p14="http://schemas.microsoft.com/office/powerpoint/2010/main" val="38397958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C83D32E-1879-4DF6-908E-595F8A5637E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3238A7-AA3A-4384-8C17-486EDD05CC8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286D9D-B8D9-44DE-80CE-F212598DDAE3}"/>
              </a:ext>
            </a:extLst>
          </p:cNvPr>
          <p:cNvSpPr>
            <a:spLocks noGrp="1"/>
          </p:cNvSpPr>
          <p:nvPr>
            <p:ph type="dt" sz="half" idx="10"/>
          </p:nvPr>
        </p:nvSpPr>
        <p:spPr/>
        <p:txBody>
          <a:bodyPr/>
          <a:lstStyle/>
          <a:p>
            <a:fld id="{AEC8495D-D0DB-4B63-B2D3-E3C182FE8BA9}" type="datetimeFigureOut">
              <a:rPr lang="en-GB" smtClean="0"/>
              <a:t>18/10/2022</a:t>
            </a:fld>
            <a:endParaRPr lang="en-GB"/>
          </a:p>
        </p:txBody>
      </p:sp>
      <p:sp>
        <p:nvSpPr>
          <p:cNvPr id="5" name="Footer Placeholder 4">
            <a:extLst>
              <a:ext uri="{FF2B5EF4-FFF2-40B4-BE49-F238E27FC236}">
                <a16:creationId xmlns:a16="http://schemas.microsoft.com/office/drawing/2014/main" id="{49D7B4B5-D335-45BC-916D-7695D039E8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425669-68CA-486A-9BAC-193A5CF5CC4B}"/>
              </a:ext>
            </a:extLst>
          </p:cNvPr>
          <p:cNvSpPr>
            <a:spLocks noGrp="1"/>
          </p:cNvSpPr>
          <p:nvPr>
            <p:ph type="sldNum" sz="quarter" idx="12"/>
          </p:nvPr>
        </p:nvSpPr>
        <p:spPr/>
        <p:txBody>
          <a:bodyPr/>
          <a:lstStyle/>
          <a:p>
            <a:fld id="{42811AA2-88C5-4948-B248-DF0BBD29FB3D}" type="slidenum">
              <a:rPr lang="en-GB" smtClean="0"/>
              <a:t>‹#›</a:t>
            </a:fld>
            <a:endParaRPr lang="en-GB"/>
          </a:p>
        </p:txBody>
      </p:sp>
    </p:spTree>
    <p:extLst>
      <p:ext uri="{BB962C8B-B14F-4D97-AF65-F5344CB8AC3E}">
        <p14:creationId xmlns:p14="http://schemas.microsoft.com/office/powerpoint/2010/main" val="27773714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FF7924-7F27-4D04-B172-40DC2D0460C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8F391A2-FFBD-4490-B3DC-5C7485E90F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0A8259-1FF2-42CF-BBFB-8453ECE05BB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C8495D-D0DB-4B63-B2D3-E3C182FE8BA9}" type="datetimeFigureOut">
              <a:rPr lang="en-GB" smtClean="0"/>
              <a:t>18/10/2022</a:t>
            </a:fld>
            <a:endParaRPr lang="en-GB"/>
          </a:p>
        </p:txBody>
      </p:sp>
      <p:sp>
        <p:nvSpPr>
          <p:cNvPr id="5" name="Footer Placeholder 4">
            <a:extLst>
              <a:ext uri="{FF2B5EF4-FFF2-40B4-BE49-F238E27FC236}">
                <a16:creationId xmlns:a16="http://schemas.microsoft.com/office/drawing/2014/main" id="{908D6D4F-B309-41CF-9E1F-9B83842B964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7E909F5-E45D-4047-8CB7-BB64628A6E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811AA2-88C5-4948-B248-DF0BBD29FB3D}" type="slidenum">
              <a:rPr lang="en-GB" smtClean="0"/>
              <a:t>‹#›</a:t>
            </a:fld>
            <a:endParaRPr lang="en-GB"/>
          </a:p>
        </p:txBody>
      </p:sp>
    </p:spTree>
    <p:extLst>
      <p:ext uri="{BB962C8B-B14F-4D97-AF65-F5344CB8AC3E}">
        <p14:creationId xmlns:p14="http://schemas.microsoft.com/office/powerpoint/2010/main" val="27292311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hyperlink" Target="file:///C:\Users\bus-cj\Downloads\58890.pdf" TargetMode="External"/><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5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6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78.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8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8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9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9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a:extLst>
              <a:ext uri="{FF2B5EF4-FFF2-40B4-BE49-F238E27FC236}">
                <a16:creationId xmlns:a16="http://schemas.microsoft.com/office/drawing/2014/main" id="{D4906370-1564-49FA-A802-58546B392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5A50CEF1-FD37-4ACE-B36D-E898FD1E54B1}"/>
              </a:ext>
            </a:extLst>
          </p:cNvPr>
          <p:cNvPicPr>
            <a:picLocks noChangeAspect="1"/>
          </p:cNvPicPr>
          <p:nvPr/>
        </p:nvPicPr>
        <p:blipFill rotWithShape="1">
          <a:blip r:embed="rId3">
            <a:alphaModFix amt="55000"/>
          </a:blip>
          <a:srcRect b="43750"/>
          <a:stretch/>
        </p:blipFill>
        <p:spPr>
          <a:xfrm>
            <a:off x="20" y="1"/>
            <a:ext cx="12191980" cy="6857999"/>
          </a:xfrm>
          <a:prstGeom prst="rect">
            <a:avLst/>
          </a:prstGeom>
        </p:spPr>
      </p:pic>
      <p:sp>
        <p:nvSpPr>
          <p:cNvPr id="26" name="Oval 25">
            <a:extLst>
              <a:ext uri="{FF2B5EF4-FFF2-40B4-BE49-F238E27FC236}">
                <a16:creationId xmlns:a16="http://schemas.microsoft.com/office/drawing/2014/main" id="{EF640709-BDFD-453B-B75D-6212E7A87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11500" y="370600"/>
            <a:ext cx="5923842" cy="5923842"/>
          </a:xfrm>
          <a:prstGeom prst="ellipse">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577192" y="1032483"/>
            <a:ext cx="5037616" cy="2982360"/>
          </a:xfrm>
        </p:spPr>
        <p:txBody>
          <a:bodyPr vert="horz" lIns="91440" tIns="45720" rIns="91440" bIns="45720" rtlCol="0">
            <a:normAutofit/>
          </a:bodyPr>
          <a:lstStyle/>
          <a:p>
            <a:r>
              <a:rPr lang="en-US" sz="4200"/>
              <a:t>EXTRAS </a:t>
            </a:r>
            <a:br>
              <a:rPr lang="en-US" sz="4200"/>
            </a:br>
            <a:r>
              <a:rPr lang="en-US" sz="4200"/>
              <a:t>RESEARCH </a:t>
            </a:r>
            <a:r>
              <a:rPr lang="en-US" sz="4200" dirty="0"/>
              <a:t>PRINCIPLES AND PHILOSOPHY</a:t>
            </a:r>
            <a:br>
              <a:rPr lang="en-US" sz="4200" dirty="0"/>
            </a:br>
            <a:endParaRPr lang="en-US" sz="4200" dirty="0"/>
          </a:p>
        </p:txBody>
      </p:sp>
      <p:sp>
        <p:nvSpPr>
          <p:cNvPr id="3" name="Subtitle 2"/>
          <p:cNvSpPr>
            <a:spLocks noGrp="1"/>
          </p:cNvSpPr>
          <p:nvPr>
            <p:ph type="subTitle" idx="1"/>
          </p:nvPr>
        </p:nvSpPr>
        <p:spPr>
          <a:xfrm>
            <a:off x="3577192" y="4106918"/>
            <a:ext cx="5037616" cy="1655762"/>
          </a:xfrm>
        </p:spPr>
        <p:txBody>
          <a:bodyPr vert="horz" lIns="91440" tIns="45720" rIns="91440" bIns="45720" rtlCol="0">
            <a:normAutofit/>
          </a:bodyPr>
          <a:lstStyle/>
          <a:p>
            <a:r>
              <a:rPr lang="en-US" dirty="0"/>
              <a:t>2022</a:t>
            </a:r>
          </a:p>
          <a:p>
            <a:endParaRPr lang="en-US" dirty="0"/>
          </a:p>
        </p:txBody>
      </p:sp>
      <p:sp>
        <p:nvSpPr>
          <p:cNvPr id="28" name="Arc 27">
            <a:extLst>
              <a:ext uri="{FF2B5EF4-FFF2-40B4-BE49-F238E27FC236}">
                <a16:creationId xmlns:a16="http://schemas.microsoft.com/office/drawing/2014/main" id="{B4019478-3FDC-438C-8848-1D7DA864A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366740" flipV="1">
            <a:off x="2607299" y="8363"/>
            <a:ext cx="6816262" cy="6816262"/>
          </a:xfrm>
          <a:prstGeom prst="arc">
            <a:avLst>
              <a:gd name="adj1" fmla="val 16200000"/>
              <a:gd name="adj2" fmla="val 20401595"/>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0" name="Oval 29">
            <a:extLst>
              <a:ext uri="{FF2B5EF4-FFF2-40B4-BE49-F238E27FC236}">
                <a16:creationId xmlns:a16="http://schemas.microsoft.com/office/drawing/2014/main" id="{FE406479-1D57-4209-B128-3C81746247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3400" y="4609861"/>
            <a:ext cx="873032" cy="84934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908815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alphaModFix/>
          </a:blip>
          <a:srcRect l="6827" r="34434" b="-1"/>
          <a:stretch/>
        </p:blipFill>
        <p:spPr>
          <a:xfrm>
            <a:off x="5797543" y="10"/>
            <a:ext cx="6394152" cy="6857990"/>
          </a:xfrm>
          <a:prstGeom prst="rect">
            <a:avLst/>
          </a:prstGeom>
        </p:spPr>
      </p:pic>
      <p:pic>
        <p:nvPicPr>
          <p:cNvPr id="6" name="Picture 8">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804998" y="798445"/>
            <a:ext cx="4803636" cy="1311664"/>
          </a:xfrm>
        </p:spPr>
        <p:txBody>
          <a:bodyPr>
            <a:normAutofit/>
          </a:bodyPr>
          <a:lstStyle/>
          <a:p>
            <a:r>
              <a:rPr lang="en-GB">
                <a:solidFill>
                  <a:srgbClr val="000000"/>
                </a:solidFill>
              </a:rPr>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804997" y="2272143"/>
            <a:ext cx="4706803" cy="3788830"/>
          </a:xfrm>
        </p:spPr>
        <p:txBody>
          <a:bodyPr anchor="ctr">
            <a:normAutofit/>
          </a:bodyPr>
          <a:lstStyle/>
          <a:p>
            <a:r>
              <a:rPr lang="en-GB" sz="1900" dirty="0">
                <a:solidFill>
                  <a:srgbClr val="000000"/>
                </a:solidFill>
              </a:rPr>
              <a:t>This presentation  will introduce you to some aspects of research methods – but it is NOT intended to replace key reading, such as Bryman, Denscombe, Creswell, Maxwell, Guba and Lincoln and Cohen etc.  </a:t>
            </a:r>
          </a:p>
          <a:p>
            <a:r>
              <a:rPr lang="en-GB" sz="1900" dirty="0">
                <a:solidFill>
                  <a:srgbClr val="000000"/>
                </a:solidFill>
              </a:rPr>
              <a:t>You must read key texts and beyond at doctoral level that cover the method and for this you may have to go beyond your modules reading list.</a:t>
            </a:r>
          </a:p>
          <a:p>
            <a:r>
              <a:rPr lang="en-GB" sz="1900" dirty="0">
                <a:solidFill>
                  <a:srgbClr val="000000"/>
                </a:solidFill>
              </a:rPr>
              <a:t>Again some slides will not be focused on and you are expected at this doctoral level to be motivated, engaged and understand the areas you need to explore.</a:t>
            </a:r>
          </a:p>
          <a:p>
            <a:endParaRPr lang="en-GB" sz="1900" dirty="0">
              <a:solidFill>
                <a:srgbClr val="000000"/>
              </a:solidFill>
            </a:endParaRPr>
          </a:p>
        </p:txBody>
      </p:sp>
    </p:spTree>
    <p:extLst>
      <p:ext uri="{BB962C8B-B14F-4D97-AF65-F5344CB8AC3E}">
        <p14:creationId xmlns:p14="http://schemas.microsoft.com/office/powerpoint/2010/main" val="3443060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p:cNvSpPr>
            <a:spLocks noGrp="1"/>
          </p:cNvSpPr>
          <p:nvPr>
            <p:ph type="title"/>
          </p:nvPr>
        </p:nvSpPr>
        <p:spPr>
          <a:xfrm>
            <a:off x="556532" y="643467"/>
            <a:ext cx="11210925" cy="744836"/>
          </a:xfrm>
        </p:spPr>
        <p:txBody>
          <a:bodyPr vert="horz" lIns="91440" tIns="45720" rIns="91440" bIns="45720" rtlCol="0" anchor="ctr">
            <a:normAutofit fontScale="90000"/>
          </a:bodyPr>
          <a:lstStyle/>
          <a:p>
            <a:pPr algn="ctr"/>
            <a:r>
              <a:rPr lang="en-US" sz="3200" kern="1200" dirty="0">
                <a:solidFill>
                  <a:schemeClr val="bg1"/>
                </a:solidFill>
                <a:latin typeface="+mj-lt"/>
                <a:ea typeface="+mj-ea"/>
                <a:cs typeface="+mj-cs"/>
              </a:rPr>
              <a:t>Five main traditions in qualitative research (according to Gaudet </a:t>
            </a:r>
            <a:r>
              <a:rPr lang="en-US" sz="3200" kern="1200">
                <a:solidFill>
                  <a:schemeClr val="bg1"/>
                </a:solidFill>
                <a:latin typeface="+mj-lt"/>
                <a:ea typeface="+mj-ea"/>
                <a:cs typeface="+mj-cs"/>
              </a:rPr>
              <a:t>and Robert 2018)</a:t>
            </a:r>
          </a:p>
        </p:txBody>
      </p:sp>
      <p:sp>
        <p:nvSpPr>
          <p:cNvPr id="3" name="Espace réservé du pied de page 2"/>
          <p:cNvSpPr>
            <a:spLocks noGrp="1"/>
          </p:cNvSpPr>
          <p:nvPr>
            <p:ph type="ftr" sz="quarter" idx="11"/>
          </p:nvPr>
        </p:nvSpPr>
        <p:spPr>
          <a:xfrm>
            <a:off x="3443288" y="6356350"/>
            <a:ext cx="4710112" cy="365125"/>
          </a:xfrm>
        </p:spPr>
        <p:txBody>
          <a:bodyPr vert="horz" lIns="91440" tIns="45720" rIns="91440" bIns="45720" rtlCol="0" anchor="ctr">
            <a:noAutofit/>
          </a:bodyPr>
          <a:lstStyle/>
          <a:p>
            <a:r>
              <a:rPr lang="en-US" sz="1050" b="1" kern="1200" dirty="0">
                <a:solidFill>
                  <a:schemeClr val="tx1"/>
                </a:solidFill>
                <a:latin typeface="+mn-lt"/>
                <a:ea typeface="+mn-ea"/>
                <a:cs typeface="+mn-cs"/>
              </a:rPr>
              <a:t>Gaudet, </a:t>
            </a:r>
            <a:r>
              <a:rPr lang="en-US" sz="1050" b="1" kern="1200" dirty="0" err="1">
                <a:solidFill>
                  <a:schemeClr val="tx1"/>
                </a:solidFill>
                <a:latin typeface="+mn-lt"/>
                <a:ea typeface="+mn-ea"/>
                <a:cs typeface="+mn-cs"/>
              </a:rPr>
              <a:t>Stéphanie</a:t>
            </a:r>
            <a:r>
              <a:rPr lang="en-US" sz="1050" b="1" kern="1200" dirty="0">
                <a:solidFill>
                  <a:schemeClr val="tx1"/>
                </a:solidFill>
                <a:latin typeface="+mn-lt"/>
                <a:ea typeface="+mn-ea"/>
                <a:cs typeface="+mn-cs"/>
              </a:rPr>
              <a:t> and Dominique Robert. (2018). </a:t>
            </a:r>
          </a:p>
          <a:p>
            <a:r>
              <a:rPr lang="en-US" sz="1050" b="1" i="1" kern="1200" dirty="0">
                <a:solidFill>
                  <a:schemeClr val="tx1"/>
                </a:solidFill>
                <a:latin typeface="+mn-lt"/>
                <a:ea typeface="+mn-ea"/>
                <a:cs typeface="+mn-cs"/>
              </a:rPr>
              <a:t>A Journey through Qualitative Research. From Design to Reporting. </a:t>
            </a:r>
            <a:r>
              <a:rPr lang="en-US" sz="1050" b="1" kern="1200" dirty="0">
                <a:solidFill>
                  <a:schemeClr val="tx1"/>
                </a:solidFill>
                <a:latin typeface="+mn-lt"/>
                <a:ea typeface="+mn-ea"/>
                <a:cs typeface="+mn-cs"/>
              </a:rPr>
              <a:t>London: Sage</a:t>
            </a:r>
          </a:p>
        </p:txBody>
      </p:sp>
      <p:graphicFrame>
        <p:nvGraphicFramePr>
          <p:cNvPr id="4" name="Tableau 3"/>
          <p:cNvGraphicFramePr>
            <a:graphicFrameLocks noGrp="1"/>
          </p:cNvGraphicFramePr>
          <p:nvPr>
            <p:extLst>
              <p:ext uri="{D42A27DB-BD31-4B8C-83A1-F6EECF244321}">
                <p14:modId xmlns:p14="http://schemas.microsoft.com/office/powerpoint/2010/main" val="2000687866"/>
              </p:ext>
            </p:extLst>
          </p:nvPr>
        </p:nvGraphicFramePr>
        <p:xfrm>
          <a:off x="643467" y="1764030"/>
          <a:ext cx="10905069" cy="4216594"/>
        </p:xfrm>
        <a:graphic>
          <a:graphicData uri="http://schemas.openxmlformats.org/drawingml/2006/table">
            <a:tbl>
              <a:tblPr firstRow="1" firstCol="1" bandRow="1">
                <a:tableStyleId>{5C22544A-7EE6-4342-B048-85BDC9FD1C3A}</a:tableStyleId>
              </a:tblPr>
              <a:tblGrid>
                <a:gridCol w="1399562">
                  <a:extLst>
                    <a:ext uri="{9D8B030D-6E8A-4147-A177-3AD203B41FA5}">
                      <a16:colId xmlns:a16="http://schemas.microsoft.com/office/drawing/2014/main" val="64709657"/>
                    </a:ext>
                  </a:extLst>
                </a:gridCol>
                <a:gridCol w="2178548">
                  <a:extLst>
                    <a:ext uri="{9D8B030D-6E8A-4147-A177-3AD203B41FA5}">
                      <a16:colId xmlns:a16="http://schemas.microsoft.com/office/drawing/2014/main" val="2843592799"/>
                    </a:ext>
                  </a:extLst>
                </a:gridCol>
                <a:gridCol w="1749478">
                  <a:extLst>
                    <a:ext uri="{9D8B030D-6E8A-4147-A177-3AD203B41FA5}">
                      <a16:colId xmlns:a16="http://schemas.microsoft.com/office/drawing/2014/main" val="2114194864"/>
                    </a:ext>
                  </a:extLst>
                </a:gridCol>
                <a:gridCol w="1922410">
                  <a:extLst>
                    <a:ext uri="{9D8B030D-6E8A-4147-A177-3AD203B41FA5}">
                      <a16:colId xmlns:a16="http://schemas.microsoft.com/office/drawing/2014/main" val="1370370246"/>
                    </a:ext>
                  </a:extLst>
                </a:gridCol>
                <a:gridCol w="1723757">
                  <a:extLst>
                    <a:ext uri="{9D8B030D-6E8A-4147-A177-3AD203B41FA5}">
                      <a16:colId xmlns:a16="http://schemas.microsoft.com/office/drawing/2014/main" val="774267668"/>
                    </a:ext>
                  </a:extLst>
                </a:gridCol>
                <a:gridCol w="1931314">
                  <a:extLst>
                    <a:ext uri="{9D8B030D-6E8A-4147-A177-3AD203B41FA5}">
                      <a16:colId xmlns:a16="http://schemas.microsoft.com/office/drawing/2014/main" val="3374820455"/>
                    </a:ext>
                  </a:extLst>
                </a:gridCol>
              </a:tblGrid>
              <a:tr h="668154">
                <a:tc>
                  <a:txBody>
                    <a:bodyPr/>
                    <a:lstStyle/>
                    <a:p>
                      <a:pPr>
                        <a:lnSpc>
                          <a:spcPct val="100000"/>
                        </a:lnSpc>
                        <a:spcAft>
                          <a:spcPts val="0"/>
                        </a:spcAft>
                      </a:pPr>
                      <a:r>
                        <a:rPr lang="en-CA" sz="2100">
                          <a:effectLst/>
                        </a:rPr>
                        <a:t>Approach</a:t>
                      </a:r>
                      <a:endParaRPr lang="fr-CA" sz="210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tc>
                <a:tc>
                  <a:txBody>
                    <a:bodyPr/>
                    <a:lstStyle/>
                    <a:p>
                      <a:pPr>
                        <a:lnSpc>
                          <a:spcPct val="100000"/>
                        </a:lnSpc>
                        <a:spcAft>
                          <a:spcPts val="0"/>
                        </a:spcAft>
                      </a:pPr>
                      <a:r>
                        <a:rPr lang="en-CA" sz="2100" dirty="0">
                          <a:effectLst/>
                        </a:rPr>
                        <a:t>Phenomenology</a:t>
                      </a:r>
                      <a:endParaRPr lang="fr-CA" sz="2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solidFill>
                      <a:schemeClr val="accent2"/>
                    </a:solidFill>
                  </a:tcPr>
                </a:tc>
                <a:tc>
                  <a:txBody>
                    <a:bodyPr/>
                    <a:lstStyle/>
                    <a:p>
                      <a:pPr>
                        <a:lnSpc>
                          <a:spcPct val="100000"/>
                        </a:lnSpc>
                        <a:spcAft>
                          <a:spcPts val="0"/>
                        </a:spcAft>
                      </a:pPr>
                      <a:r>
                        <a:rPr lang="en-CA" sz="2100">
                          <a:effectLst/>
                        </a:rPr>
                        <a:t>Grounded theory</a:t>
                      </a:r>
                      <a:endParaRPr lang="fr-CA" sz="210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tc>
                <a:tc>
                  <a:txBody>
                    <a:bodyPr/>
                    <a:lstStyle/>
                    <a:p>
                      <a:pPr>
                        <a:lnSpc>
                          <a:spcPct val="100000"/>
                        </a:lnSpc>
                        <a:spcAft>
                          <a:spcPts val="0"/>
                        </a:spcAft>
                      </a:pPr>
                      <a:r>
                        <a:rPr lang="en-CA" sz="2100" dirty="0">
                          <a:effectLst/>
                        </a:rPr>
                        <a:t>Discourse analysis</a:t>
                      </a:r>
                      <a:endParaRPr lang="fr-CA" sz="2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solidFill>
                      <a:schemeClr val="accent2"/>
                    </a:solidFill>
                  </a:tcPr>
                </a:tc>
                <a:tc>
                  <a:txBody>
                    <a:bodyPr/>
                    <a:lstStyle/>
                    <a:p>
                      <a:pPr>
                        <a:lnSpc>
                          <a:spcPct val="100000"/>
                        </a:lnSpc>
                        <a:spcAft>
                          <a:spcPts val="0"/>
                        </a:spcAft>
                      </a:pPr>
                      <a:r>
                        <a:rPr lang="en-CA" sz="2100">
                          <a:effectLst/>
                        </a:rPr>
                        <a:t>Narrative analysis</a:t>
                      </a:r>
                      <a:endParaRPr lang="fr-CA" sz="210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tc>
                <a:tc>
                  <a:txBody>
                    <a:bodyPr/>
                    <a:lstStyle/>
                    <a:p>
                      <a:pPr>
                        <a:lnSpc>
                          <a:spcPct val="100000"/>
                        </a:lnSpc>
                        <a:spcAft>
                          <a:spcPts val="0"/>
                        </a:spcAft>
                      </a:pPr>
                      <a:r>
                        <a:rPr lang="en-CA" sz="2100">
                          <a:effectLst/>
                        </a:rPr>
                        <a:t>Ethnography</a:t>
                      </a:r>
                      <a:endParaRPr lang="fr-CA" sz="210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tc>
                <a:extLst>
                  <a:ext uri="{0D108BD9-81ED-4DB2-BD59-A6C34878D82A}">
                    <a16:rowId xmlns:a16="http://schemas.microsoft.com/office/drawing/2014/main" val="556415149"/>
                  </a:ext>
                </a:extLst>
              </a:tr>
              <a:tr h="984173">
                <a:tc>
                  <a:txBody>
                    <a:bodyPr/>
                    <a:lstStyle/>
                    <a:p>
                      <a:pPr>
                        <a:lnSpc>
                          <a:spcPct val="100000"/>
                        </a:lnSpc>
                        <a:spcAft>
                          <a:spcPts val="0"/>
                        </a:spcAft>
                      </a:pPr>
                      <a:r>
                        <a:rPr lang="en-CA" sz="2100">
                          <a:effectLst/>
                        </a:rPr>
                        <a:t>Field of origin or reference</a:t>
                      </a:r>
                      <a:endParaRPr lang="fr-CA" sz="210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tc>
                <a:tc>
                  <a:txBody>
                    <a:bodyPr/>
                    <a:lstStyle/>
                    <a:p>
                      <a:pPr>
                        <a:lnSpc>
                          <a:spcPct val="100000"/>
                        </a:lnSpc>
                        <a:spcAft>
                          <a:spcPts val="0"/>
                        </a:spcAft>
                      </a:pPr>
                      <a:r>
                        <a:rPr lang="en-CA" sz="2100">
                          <a:effectLst/>
                        </a:rPr>
                        <a:t>Philosophy</a:t>
                      </a:r>
                      <a:endParaRPr lang="fr-CA" sz="210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solidFill>
                      <a:schemeClr val="accent2"/>
                    </a:solidFill>
                  </a:tcPr>
                </a:tc>
                <a:tc>
                  <a:txBody>
                    <a:bodyPr/>
                    <a:lstStyle/>
                    <a:p>
                      <a:pPr>
                        <a:lnSpc>
                          <a:spcPct val="100000"/>
                        </a:lnSpc>
                        <a:spcAft>
                          <a:spcPts val="0"/>
                        </a:spcAft>
                      </a:pPr>
                      <a:r>
                        <a:rPr lang="en-CA" sz="2100">
                          <a:effectLst/>
                        </a:rPr>
                        <a:t>Sociology</a:t>
                      </a:r>
                      <a:endParaRPr lang="fr-CA" sz="210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tc>
                <a:tc>
                  <a:txBody>
                    <a:bodyPr/>
                    <a:lstStyle/>
                    <a:p>
                      <a:pPr>
                        <a:lnSpc>
                          <a:spcPct val="100000"/>
                        </a:lnSpc>
                        <a:spcAft>
                          <a:spcPts val="0"/>
                        </a:spcAft>
                      </a:pPr>
                      <a:r>
                        <a:rPr lang="en-CA" sz="2100" dirty="0">
                          <a:effectLst/>
                        </a:rPr>
                        <a:t>Applied linguistics</a:t>
                      </a:r>
                      <a:endParaRPr lang="fr-CA" sz="2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solidFill>
                      <a:schemeClr val="accent2"/>
                    </a:solidFill>
                  </a:tcPr>
                </a:tc>
                <a:tc>
                  <a:txBody>
                    <a:bodyPr/>
                    <a:lstStyle/>
                    <a:p>
                      <a:pPr>
                        <a:lnSpc>
                          <a:spcPct val="100000"/>
                        </a:lnSpc>
                        <a:spcAft>
                          <a:spcPts val="0"/>
                        </a:spcAft>
                      </a:pPr>
                      <a:r>
                        <a:rPr lang="en-CA" sz="2100">
                          <a:effectLst/>
                        </a:rPr>
                        <a:t>Literature</a:t>
                      </a:r>
                      <a:endParaRPr lang="fr-CA" sz="210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tc>
                <a:tc>
                  <a:txBody>
                    <a:bodyPr/>
                    <a:lstStyle/>
                    <a:p>
                      <a:pPr>
                        <a:lnSpc>
                          <a:spcPct val="100000"/>
                        </a:lnSpc>
                        <a:spcAft>
                          <a:spcPts val="0"/>
                        </a:spcAft>
                      </a:pPr>
                      <a:r>
                        <a:rPr lang="en-CA" sz="2100">
                          <a:effectLst/>
                        </a:rPr>
                        <a:t>Anthropology</a:t>
                      </a:r>
                      <a:endParaRPr lang="fr-CA" sz="210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tc>
                <a:extLst>
                  <a:ext uri="{0D108BD9-81ED-4DB2-BD59-A6C34878D82A}">
                    <a16:rowId xmlns:a16="http://schemas.microsoft.com/office/drawing/2014/main" val="4287224394"/>
                  </a:ext>
                </a:extLst>
              </a:tr>
              <a:tr h="2564267">
                <a:tc>
                  <a:txBody>
                    <a:bodyPr/>
                    <a:lstStyle/>
                    <a:p>
                      <a:pPr>
                        <a:lnSpc>
                          <a:spcPct val="100000"/>
                        </a:lnSpc>
                        <a:spcAft>
                          <a:spcPts val="0"/>
                        </a:spcAft>
                      </a:pPr>
                      <a:r>
                        <a:rPr lang="en-CA" sz="2100">
                          <a:effectLst/>
                        </a:rPr>
                        <a:t>Main aim</a:t>
                      </a:r>
                      <a:endParaRPr lang="fr-CA" sz="210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tc>
                <a:tc>
                  <a:txBody>
                    <a:bodyPr/>
                    <a:lstStyle/>
                    <a:p>
                      <a:pPr>
                        <a:lnSpc>
                          <a:spcPct val="100000"/>
                        </a:lnSpc>
                        <a:spcAft>
                          <a:spcPts val="0"/>
                        </a:spcAft>
                      </a:pPr>
                      <a:r>
                        <a:rPr lang="en-CA" sz="2100" dirty="0">
                          <a:effectLst/>
                        </a:rPr>
                        <a:t>Unearthing the lived experience of a phenomenon</a:t>
                      </a:r>
                      <a:endParaRPr lang="fr-CA" sz="2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solidFill>
                      <a:schemeClr val="accent2"/>
                    </a:solidFill>
                  </a:tcPr>
                </a:tc>
                <a:tc>
                  <a:txBody>
                    <a:bodyPr/>
                    <a:lstStyle/>
                    <a:p>
                      <a:pPr>
                        <a:lnSpc>
                          <a:spcPct val="100000"/>
                        </a:lnSpc>
                        <a:spcAft>
                          <a:spcPts val="0"/>
                        </a:spcAft>
                      </a:pPr>
                      <a:r>
                        <a:rPr lang="en-CA" sz="2100">
                          <a:effectLst/>
                        </a:rPr>
                        <a:t>Creating substantive theories of a social process</a:t>
                      </a:r>
                      <a:endParaRPr lang="fr-CA" sz="210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tc>
                <a:tc>
                  <a:txBody>
                    <a:bodyPr/>
                    <a:lstStyle/>
                    <a:p>
                      <a:pPr>
                        <a:lnSpc>
                          <a:spcPct val="100000"/>
                        </a:lnSpc>
                        <a:spcAft>
                          <a:spcPts val="0"/>
                        </a:spcAft>
                      </a:pPr>
                      <a:r>
                        <a:rPr lang="en-CA" sz="2100" dirty="0">
                          <a:effectLst/>
                        </a:rPr>
                        <a:t>Documenting the ways language in use contributes to producing structures and practices</a:t>
                      </a:r>
                      <a:endParaRPr lang="fr-CA" sz="2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solidFill>
                      <a:schemeClr val="accent2"/>
                    </a:solidFill>
                  </a:tcPr>
                </a:tc>
                <a:tc>
                  <a:txBody>
                    <a:bodyPr/>
                    <a:lstStyle/>
                    <a:p>
                      <a:pPr>
                        <a:lnSpc>
                          <a:spcPct val="100000"/>
                        </a:lnSpc>
                        <a:spcAft>
                          <a:spcPts val="0"/>
                        </a:spcAft>
                      </a:pPr>
                      <a:r>
                        <a:rPr lang="en-CA" sz="2100">
                          <a:effectLst/>
                        </a:rPr>
                        <a:t>Showing the work and effect of stories in individual, social and political situations</a:t>
                      </a:r>
                      <a:endParaRPr lang="fr-CA" sz="210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tc>
                <a:tc>
                  <a:txBody>
                    <a:bodyPr/>
                    <a:lstStyle/>
                    <a:p>
                      <a:pPr>
                        <a:lnSpc>
                          <a:spcPct val="100000"/>
                        </a:lnSpc>
                        <a:spcAft>
                          <a:spcPts val="0"/>
                        </a:spcAft>
                      </a:pPr>
                      <a:r>
                        <a:rPr lang="en-CA" sz="2100" dirty="0">
                          <a:effectLst/>
                        </a:rPr>
                        <a:t>Offering a rich description of a milieu or a situation through witnessing or participating in it</a:t>
                      </a:r>
                      <a:endParaRPr lang="fr-CA" sz="2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9424" marR="69424" marT="0" marB="0"/>
                </a:tc>
                <a:extLst>
                  <a:ext uri="{0D108BD9-81ED-4DB2-BD59-A6C34878D82A}">
                    <a16:rowId xmlns:a16="http://schemas.microsoft.com/office/drawing/2014/main" val="1637327476"/>
                  </a:ext>
                </a:extLst>
              </a:tr>
            </a:tbl>
          </a:graphicData>
        </a:graphic>
      </p:graphicFrame>
    </p:spTree>
    <p:extLst>
      <p:ext uri="{BB962C8B-B14F-4D97-AF65-F5344CB8AC3E}">
        <p14:creationId xmlns:p14="http://schemas.microsoft.com/office/powerpoint/2010/main" val="20905811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p:cNvSpPr>
            <a:spLocks noGrp="1" noChangeArrowheads="1"/>
          </p:cNvSpPr>
          <p:nvPr>
            <p:ph type="title"/>
          </p:nvPr>
        </p:nvSpPr>
        <p:spPr>
          <a:xfrm>
            <a:off x="556532" y="643467"/>
            <a:ext cx="11210925" cy="744836"/>
          </a:xfrm>
        </p:spPr>
        <p:txBody>
          <a:bodyPr vert="horz" lIns="91440" tIns="45720" rIns="91440" bIns="45720" rtlCol="0" anchor="ctr">
            <a:normAutofit/>
          </a:bodyPr>
          <a:lstStyle/>
          <a:p>
            <a:pPr algn="ctr"/>
            <a:r>
              <a:rPr lang="en-US" sz="3200" kern="1200" dirty="0">
                <a:solidFill>
                  <a:schemeClr val="bg1"/>
                </a:solidFill>
                <a:latin typeface="+mj-lt"/>
                <a:ea typeface="+mj-ea"/>
                <a:cs typeface="+mj-cs"/>
              </a:rPr>
              <a:t>Perspectives</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21320" y="1675227"/>
            <a:ext cx="9349359" cy="4394199"/>
          </a:xfrm>
          <a:prstGeom prst="rect">
            <a:avLst/>
          </a:prstGeom>
        </p:spPr>
      </p:pic>
      <p:sp>
        <p:nvSpPr>
          <p:cNvPr id="4" name="TextBox 3"/>
          <p:cNvSpPr txBox="1"/>
          <p:nvPr/>
        </p:nvSpPr>
        <p:spPr>
          <a:xfrm>
            <a:off x="2174763" y="5948060"/>
            <a:ext cx="2880320" cy="369332"/>
          </a:xfrm>
          <a:prstGeom prst="rect">
            <a:avLst/>
          </a:prstGeom>
          <a:noFill/>
        </p:spPr>
        <p:txBody>
          <a:bodyPr wrap="square" rtlCol="0">
            <a:spAutoFit/>
          </a:bodyPr>
          <a:lstStyle/>
          <a:p>
            <a:pPr>
              <a:spcAft>
                <a:spcPts val="600"/>
              </a:spcAft>
            </a:pPr>
            <a:r>
              <a:rPr lang="en-GB" dirty="0"/>
              <a:t>Adapted  from Crotty, 1998</a:t>
            </a:r>
            <a:endParaRPr lang="en-GB"/>
          </a:p>
        </p:txBody>
      </p:sp>
    </p:spTree>
    <p:extLst>
      <p:ext uri="{BB962C8B-B14F-4D97-AF65-F5344CB8AC3E}">
        <p14:creationId xmlns:p14="http://schemas.microsoft.com/office/powerpoint/2010/main" val="22919408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EFE41E5-602C-4F7C-B7FA-F93F67B72FF5}"/>
              </a:ext>
            </a:extLst>
          </p:cNvPr>
          <p:cNvPicPr>
            <a:picLocks noChangeAspect="1"/>
          </p:cNvPicPr>
          <p:nvPr/>
        </p:nvPicPr>
        <p:blipFill rotWithShape="1">
          <a:blip r:embed="rId2">
            <a:alphaModFix/>
          </a:blip>
          <a:srcRect r="15"/>
          <a:stretch/>
        </p:blipFill>
        <p:spPr>
          <a:xfrm>
            <a:off x="5797543" y="10"/>
            <a:ext cx="6394152" cy="6857990"/>
          </a:xfrm>
          <a:prstGeom prst="rect">
            <a:avLst/>
          </a:prstGeom>
        </p:spPr>
      </p:pic>
      <p:pic>
        <p:nvPicPr>
          <p:cNvPr id="136" name="Picture 135">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3074" name="Rectangle 2"/>
          <p:cNvSpPr>
            <a:spLocks noGrp="1" noChangeArrowheads="1"/>
          </p:cNvSpPr>
          <p:nvPr>
            <p:ph type="title"/>
          </p:nvPr>
        </p:nvSpPr>
        <p:spPr>
          <a:xfrm>
            <a:off x="804998" y="798445"/>
            <a:ext cx="4803636" cy="1311664"/>
          </a:xfrm>
        </p:spPr>
        <p:txBody>
          <a:bodyPr>
            <a:normAutofit/>
          </a:bodyPr>
          <a:lstStyle/>
          <a:p>
            <a:r>
              <a:rPr lang="en-US">
                <a:solidFill>
                  <a:srgbClr val="000000"/>
                </a:solidFill>
              </a:rPr>
              <a:t>Key Questions</a:t>
            </a:r>
          </a:p>
        </p:txBody>
      </p:sp>
      <p:sp>
        <p:nvSpPr>
          <p:cNvPr id="3075" name="Rectangle 3"/>
          <p:cNvSpPr>
            <a:spLocks noGrp="1" noChangeArrowheads="1"/>
          </p:cNvSpPr>
          <p:nvPr>
            <p:ph idx="1"/>
          </p:nvPr>
        </p:nvSpPr>
        <p:spPr>
          <a:xfrm>
            <a:off x="804997" y="2272143"/>
            <a:ext cx="4706803" cy="3788830"/>
          </a:xfrm>
        </p:spPr>
        <p:txBody>
          <a:bodyPr anchor="ctr">
            <a:normAutofit/>
          </a:bodyPr>
          <a:lstStyle/>
          <a:p>
            <a:endParaRPr lang="en-US" sz="2000">
              <a:solidFill>
                <a:srgbClr val="000000"/>
              </a:solidFill>
            </a:endParaRPr>
          </a:p>
          <a:p>
            <a:pPr lvl="0"/>
            <a:r>
              <a:rPr lang="en-US" sz="2000">
                <a:solidFill>
                  <a:srgbClr val="000000"/>
                </a:solidFill>
              </a:rPr>
              <a:t>Where do philosophy and interpretive frameworks (theory) fit into the overall process of research?</a:t>
            </a:r>
          </a:p>
          <a:p>
            <a:pPr lvl="0"/>
            <a:r>
              <a:rPr lang="en-US" sz="2000">
                <a:solidFill>
                  <a:srgbClr val="000000"/>
                </a:solidFill>
              </a:rPr>
              <a:t>Why is it important to understand the philosophical assumptions?</a:t>
            </a:r>
          </a:p>
          <a:p>
            <a:pPr lvl="0"/>
            <a:r>
              <a:rPr lang="en-US" sz="2000">
                <a:solidFill>
                  <a:srgbClr val="000000"/>
                </a:solidFill>
              </a:rPr>
              <a:t>What four philosophical assumptions exist when you choose qualitative research?</a:t>
            </a:r>
          </a:p>
          <a:p>
            <a:r>
              <a:rPr lang="en-US" sz="2000">
                <a:solidFill>
                  <a:srgbClr val="000000"/>
                </a:solidFill>
              </a:rPr>
              <a:t>How are these philosophical assumptions used and written into a qualitative study?</a:t>
            </a:r>
          </a:p>
          <a:p>
            <a:endParaRPr lang="en-US" sz="2000">
              <a:solidFill>
                <a:srgbClr val="000000"/>
              </a:solidFill>
            </a:endParaRPr>
          </a:p>
        </p:txBody>
      </p:sp>
    </p:spTree>
    <p:extLst>
      <p:ext uri="{BB962C8B-B14F-4D97-AF65-F5344CB8AC3E}">
        <p14:creationId xmlns:p14="http://schemas.microsoft.com/office/powerpoint/2010/main" val="38600148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2"/>
              </a:gs>
              <a:gs pos="25000">
                <a:schemeClr val="accent2"/>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vert="horz" lIns="91440" tIns="45720" rIns="91440" bIns="45720" rtlCol="0" anchor="ctr">
            <a:normAutofit/>
          </a:bodyPr>
          <a:lstStyle/>
          <a:p>
            <a:r>
              <a:rPr lang="en-US" sz="3100">
                <a:solidFill>
                  <a:srgbClr val="000000"/>
                </a:solidFill>
              </a:rPr>
              <a:t>Situating Philosophy and Interpretive Frameworks Within the Research Process</a:t>
            </a:r>
          </a:p>
        </p:txBody>
      </p:sp>
      <p:sp>
        <p:nvSpPr>
          <p:cNvPr id="19"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F44C7178-8750-433A-966A-946BD40F763E}"/>
              </a:ext>
            </a:extLst>
          </p:cNvPr>
          <p:cNvPicPr>
            <a:picLocks noChangeAspect="1"/>
          </p:cNvPicPr>
          <p:nvPr/>
        </p:nvPicPr>
        <p:blipFill rotWithShape="1">
          <a:blip r:embed="rId3">
            <a:alphaModFix/>
          </a:blip>
          <a:srcRect r="214" b="-3"/>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10" name="Rectangle 9"/>
          <p:cNvSpPr/>
          <p:nvPr/>
        </p:nvSpPr>
        <p:spPr>
          <a:xfrm>
            <a:off x="6090574" y="2421682"/>
            <a:ext cx="4977578" cy="363928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solidFill>
                  <a:srgbClr val="000000"/>
                </a:solidFill>
              </a:rPr>
              <a:t>Source: Adapted from Denzin and Lincoln (2011, p. 12). Used with permission, SAGE.</a:t>
            </a:r>
          </a:p>
        </p:txBody>
      </p:sp>
    </p:spTree>
    <p:extLst>
      <p:ext uri="{BB962C8B-B14F-4D97-AF65-F5344CB8AC3E}">
        <p14:creationId xmlns:p14="http://schemas.microsoft.com/office/powerpoint/2010/main" val="1275536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B774422-EF69-4AD8-9AA2-AA35FE23885A}"/>
              </a:ext>
            </a:extLst>
          </p:cNvPr>
          <p:cNvPicPr>
            <a:picLocks noChangeAspect="1"/>
          </p:cNvPicPr>
          <p:nvPr/>
        </p:nvPicPr>
        <p:blipFill>
          <a:blip r:embed="rId2"/>
          <a:stretch>
            <a:fillRect/>
          </a:stretch>
        </p:blipFill>
        <p:spPr>
          <a:xfrm>
            <a:off x="3423297" y="-41564"/>
            <a:ext cx="5377804" cy="6899563"/>
          </a:xfrm>
          <a:prstGeom prst="rect">
            <a:avLst/>
          </a:prstGeom>
        </p:spPr>
      </p:pic>
    </p:spTree>
    <p:extLst>
      <p:ext uri="{BB962C8B-B14F-4D97-AF65-F5344CB8AC3E}">
        <p14:creationId xmlns:p14="http://schemas.microsoft.com/office/powerpoint/2010/main" val="18151515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791592C-4A11-4415-BFD9-8EA40E0D3893}"/>
              </a:ext>
            </a:extLst>
          </p:cNvPr>
          <p:cNvPicPr>
            <a:picLocks noChangeAspect="1"/>
          </p:cNvPicPr>
          <p:nvPr/>
        </p:nvPicPr>
        <p:blipFill rotWithShape="1">
          <a:blip r:embed="rId2">
            <a:alphaModFix/>
          </a:blip>
          <a:srcRect r="2625"/>
          <a:stretch/>
        </p:blipFill>
        <p:spPr>
          <a:xfrm>
            <a:off x="5797543" y="5948"/>
            <a:ext cx="6394152" cy="6857990"/>
          </a:xfrm>
          <a:prstGeom prst="rect">
            <a:avLst/>
          </a:prstGeom>
        </p:spPr>
      </p:pic>
      <p:pic>
        <p:nvPicPr>
          <p:cNvPr id="9" name="Picture 8">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p:cNvSpPr>
            <a:spLocks noGrp="1"/>
          </p:cNvSpPr>
          <p:nvPr>
            <p:ph type="title"/>
          </p:nvPr>
        </p:nvSpPr>
        <p:spPr>
          <a:xfrm>
            <a:off x="804998" y="798445"/>
            <a:ext cx="4803636" cy="1311664"/>
          </a:xfrm>
        </p:spPr>
        <p:txBody>
          <a:bodyPr>
            <a:normAutofit/>
          </a:bodyPr>
          <a:lstStyle/>
          <a:p>
            <a:r>
              <a:rPr lang="en-US">
                <a:solidFill>
                  <a:srgbClr val="000000"/>
                </a:solidFill>
              </a:rPr>
              <a:t>Why Philosophy is Important</a:t>
            </a:r>
          </a:p>
        </p:txBody>
      </p:sp>
      <p:sp>
        <p:nvSpPr>
          <p:cNvPr id="3" name="Content Placeholder 2"/>
          <p:cNvSpPr>
            <a:spLocks noGrp="1"/>
          </p:cNvSpPr>
          <p:nvPr>
            <p:ph idx="1"/>
          </p:nvPr>
        </p:nvSpPr>
        <p:spPr>
          <a:xfrm>
            <a:off x="804997" y="2272143"/>
            <a:ext cx="4706803" cy="3788830"/>
          </a:xfrm>
        </p:spPr>
        <p:txBody>
          <a:bodyPr anchor="ctr">
            <a:normAutofit/>
          </a:bodyPr>
          <a:lstStyle/>
          <a:p>
            <a:r>
              <a:rPr lang="en-US" sz="2000">
                <a:solidFill>
                  <a:srgbClr val="000000"/>
                </a:solidFill>
              </a:rPr>
              <a:t>It affects how we develop and address our research questions</a:t>
            </a:r>
          </a:p>
          <a:p>
            <a:r>
              <a:rPr lang="en-US" sz="2000">
                <a:solidFill>
                  <a:srgbClr val="000000"/>
                </a:solidFill>
              </a:rPr>
              <a:t>Our training and scholarly community shape our philosophical assumption</a:t>
            </a:r>
          </a:p>
          <a:p>
            <a:r>
              <a:rPr lang="en-US" sz="2000">
                <a:solidFill>
                  <a:srgbClr val="000000"/>
                </a:solidFill>
              </a:rPr>
              <a:t>Reviewers make philosophical assumptions when evaluating studies</a:t>
            </a:r>
          </a:p>
        </p:txBody>
      </p:sp>
    </p:spTree>
    <p:extLst>
      <p:ext uri="{BB962C8B-B14F-4D97-AF65-F5344CB8AC3E}">
        <p14:creationId xmlns:p14="http://schemas.microsoft.com/office/powerpoint/2010/main" val="27193712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90A300C-CE46-460C-A886-9D6F2F8A35C4}"/>
              </a:ext>
            </a:extLst>
          </p:cNvPr>
          <p:cNvPicPr>
            <a:picLocks noChangeAspect="1"/>
          </p:cNvPicPr>
          <p:nvPr/>
        </p:nvPicPr>
        <p:blipFill rotWithShape="1">
          <a:blip r:embed="rId2">
            <a:alphaModFix/>
          </a:blip>
          <a:srcRect r="2625"/>
          <a:stretch/>
        </p:blipFill>
        <p:spPr>
          <a:xfrm>
            <a:off x="5797543" y="10"/>
            <a:ext cx="6394152" cy="6857990"/>
          </a:xfrm>
          <a:prstGeom prst="rect">
            <a:avLst/>
          </a:prstGeom>
        </p:spPr>
      </p:pic>
      <p:pic>
        <p:nvPicPr>
          <p:cNvPr id="72" name="Picture 71">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4578" name="Rectangle 2"/>
          <p:cNvSpPr>
            <a:spLocks noGrp="1" noChangeArrowheads="1"/>
          </p:cNvSpPr>
          <p:nvPr>
            <p:ph type="title"/>
          </p:nvPr>
        </p:nvSpPr>
        <p:spPr>
          <a:xfrm>
            <a:off x="804998" y="798445"/>
            <a:ext cx="4803636" cy="1311664"/>
          </a:xfrm>
        </p:spPr>
        <p:txBody>
          <a:bodyPr>
            <a:normAutofit/>
          </a:bodyPr>
          <a:lstStyle/>
          <a:p>
            <a:r>
              <a:rPr lang="en-US">
                <a:solidFill>
                  <a:srgbClr val="000000"/>
                </a:solidFill>
              </a:rPr>
              <a:t>Philosophical Assumptions</a:t>
            </a:r>
          </a:p>
        </p:txBody>
      </p:sp>
      <p:sp>
        <p:nvSpPr>
          <p:cNvPr id="24579" name="Rectangle 3"/>
          <p:cNvSpPr>
            <a:spLocks noGrp="1" noChangeArrowheads="1"/>
          </p:cNvSpPr>
          <p:nvPr>
            <p:ph idx="1"/>
          </p:nvPr>
        </p:nvSpPr>
        <p:spPr>
          <a:xfrm>
            <a:off x="804997" y="2272143"/>
            <a:ext cx="4706803" cy="3788830"/>
          </a:xfrm>
        </p:spPr>
        <p:txBody>
          <a:bodyPr anchor="ctr">
            <a:normAutofit/>
          </a:bodyPr>
          <a:lstStyle/>
          <a:p>
            <a:r>
              <a:rPr lang="en-US" sz="2000">
                <a:solidFill>
                  <a:srgbClr val="000000"/>
                </a:solidFill>
              </a:rPr>
              <a:t>The nature of reality (ontology)</a:t>
            </a:r>
          </a:p>
          <a:p>
            <a:r>
              <a:rPr lang="en-US" sz="2000">
                <a:solidFill>
                  <a:srgbClr val="000000"/>
                </a:solidFill>
              </a:rPr>
              <a:t>How knowledge is known (epistemology)</a:t>
            </a:r>
          </a:p>
          <a:p>
            <a:r>
              <a:rPr lang="en-US" sz="2000">
                <a:solidFill>
                  <a:srgbClr val="000000"/>
                </a:solidFill>
              </a:rPr>
              <a:t>The acknowledgement of values in research (axiology)</a:t>
            </a:r>
          </a:p>
          <a:p>
            <a:r>
              <a:rPr lang="en-US" sz="2000">
                <a:solidFill>
                  <a:srgbClr val="000000"/>
                </a:solidFill>
              </a:rPr>
              <a:t>The procedures of qualitative research (methodology)</a:t>
            </a:r>
          </a:p>
        </p:txBody>
      </p:sp>
    </p:spTree>
    <p:extLst>
      <p:ext uri="{BB962C8B-B14F-4D97-AF65-F5344CB8AC3E}">
        <p14:creationId xmlns:p14="http://schemas.microsoft.com/office/powerpoint/2010/main" val="667543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98" name="Rectangle 2"/>
          <p:cNvSpPr>
            <a:spLocks noGrp="1" noChangeArrowheads="1"/>
          </p:cNvSpPr>
          <p:nvPr>
            <p:ph type="title"/>
          </p:nvPr>
        </p:nvSpPr>
        <p:spPr>
          <a:xfrm>
            <a:off x="838201" y="365125"/>
            <a:ext cx="5251316" cy="1807305"/>
          </a:xfrm>
        </p:spPr>
        <p:txBody>
          <a:bodyPr>
            <a:normAutofit/>
          </a:bodyPr>
          <a:lstStyle/>
          <a:p>
            <a:r>
              <a:rPr lang="en-US" sz="4100"/>
              <a:t>Philosophical Assumption:</a:t>
            </a:r>
            <a:br>
              <a:rPr lang="en-US" sz="4100"/>
            </a:br>
            <a:r>
              <a:rPr lang="en-US" sz="4100"/>
              <a:t>Ontological</a:t>
            </a:r>
          </a:p>
        </p:txBody>
      </p:sp>
      <p:sp>
        <p:nvSpPr>
          <p:cNvPr id="29699" name="Rectangle 3"/>
          <p:cNvSpPr>
            <a:spLocks noGrp="1" noChangeArrowheads="1"/>
          </p:cNvSpPr>
          <p:nvPr>
            <p:ph idx="1"/>
          </p:nvPr>
        </p:nvSpPr>
        <p:spPr>
          <a:xfrm>
            <a:off x="838200" y="2333297"/>
            <a:ext cx="4619621" cy="3843666"/>
          </a:xfrm>
        </p:spPr>
        <p:txBody>
          <a:bodyPr>
            <a:normAutofit/>
          </a:bodyPr>
          <a:lstStyle/>
          <a:p>
            <a:r>
              <a:rPr lang="en-US" sz="2000" dirty="0"/>
              <a:t>Question: What is the nature of reality?</a:t>
            </a:r>
          </a:p>
          <a:p>
            <a:r>
              <a:rPr lang="en-US" sz="2000" dirty="0"/>
              <a:t>Characteristics: Reality is multiple as seen through many different views</a:t>
            </a:r>
          </a:p>
          <a:p>
            <a:r>
              <a:rPr lang="en-US" sz="2000" dirty="0"/>
              <a:t>Implications for Practice: Researcher reports different perspectives as themes develop in the findings</a:t>
            </a:r>
          </a:p>
          <a:p>
            <a:endParaRPr lang="en-US" sz="2000" dirty="0"/>
          </a:p>
        </p:txBody>
      </p:sp>
      <p:pic>
        <p:nvPicPr>
          <p:cNvPr id="2" name="Picture 1">
            <a:extLst>
              <a:ext uri="{FF2B5EF4-FFF2-40B4-BE49-F238E27FC236}">
                <a16:creationId xmlns:a16="http://schemas.microsoft.com/office/drawing/2014/main" id="{A58DD097-F2AB-428D-9691-392E4C9B504F}"/>
              </a:ext>
            </a:extLst>
          </p:cNvPr>
          <p:cNvPicPr>
            <a:picLocks noChangeAspect="1"/>
          </p:cNvPicPr>
          <p:nvPr/>
        </p:nvPicPr>
        <p:blipFill rotWithShape="1">
          <a:blip r:embed="rId2"/>
          <a:srcRect l="1768" r="7426"/>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166049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22C7B62-608E-465C-9E6B-0D4D574C9237}"/>
              </a:ext>
            </a:extLst>
          </p:cNvPr>
          <p:cNvPicPr>
            <a:picLocks noChangeAspect="1"/>
          </p:cNvPicPr>
          <p:nvPr/>
        </p:nvPicPr>
        <p:blipFill rotWithShape="1">
          <a:blip r:embed="rId2">
            <a:alphaModFix/>
          </a:blip>
          <a:srcRect r="15"/>
          <a:stretch/>
        </p:blipFill>
        <p:spPr>
          <a:xfrm>
            <a:off x="5797543" y="10"/>
            <a:ext cx="6394152" cy="6857990"/>
          </a:xfrm>
          <a:prstGeom prst="rect">
            <a:avLst/>
          </a:prstGeom>
        </p:spPr>
      </p:pic>
      <p:pic>
        <p:nvPicPr>
          <p:cNvPr id="136" name="Picture 135">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30722" name="Rectangle 2"/>
          <p:cNvSpPr>
            <a:spLocks noGrp="1" noChangeArrowheads="1"/>
          </p:cNvSpPr>
          <p:nvPr>
            <p:ph type="title"/>
          </p:nvPr>
        </p:nvSpPr>
        <p:spPr>
          <a:xfrm>
            <a:off x="804998" y="798445"/>
            <a:ext cx="4803636" cy="1311664"/>
          </a:xfrm>
        </p:spPr>
        <p:txBody>
          <a:bodyPr>
            <a:normAutofit/>
          </a:bodyPr>
          <a:lstStyle/>
          <a:p>
            <a:r>
              <a:rPr lang="en-US" sz="3400">
                <a:solidFill>
                  <a:srgbClr val="000000"/>
                </a:solidFill>
              </a:rPr>
              <a:t>Philosophical Assumption:</a:t>
            </a:r>
            <a:br>
              <a:rPr lang="en-US" sz="3400">
                <a:solidFill>
                  <a:srgbClr val="000000"/>
                </a:solidFill>
              </a:rPr>
            </a:br>
            <a:r>
              <a:rPr lang="en-US" sz="3400">
                <a:solidFill>
                  <a:srgbClr val="000000"/>
                </a:solidFill>
              </a:rPr>
              <a:t>Epistemological</a:t>
            </a:r>
          </a:p>
        </p:txBody>
      </p:sp>
      <p:sp>
        <p:nvSpPr>
          <p:cNvPr id="30723" name="Rectangle 3"/>
          <p:cNvSpPr>
            <a:spLocks noGrp="1" noChangeArrowheads="1"/>
          </p:cNvSpPr>
          <p:nvPr>
            <p:ph idx="1"/>
          </p:nvPr>
        </p:nvSpPr>
        <p:spPr>
          <a:xfrm>
            <a:off x="804997" y="2272143"/>
            <a:ext cx="4706803" cy="3788830"/>
          </a:xfrm>
        </p:spPr>
        <p:txBody>
          <a:bodyPr anchor="ctr">
            <a:normAutofit/>
          </a:bodyPr>
          <a:lstStyle/>
          <a:p>
            <a:r>
              <a:rPr lang="en-US" sz="1900" dirty="0">
                <a:solidFill>
                  <a:srgbClr val="000000"/>
                </a:solidFill>
              </a:rPr>
              <a:t>Questions: What counts as knowledge? How are knowledge claims justified? What is the relationship between the researcher and that being researched?</a:t>
            </a:r>
          </a:p>
          <a:p>
            <a:r>
              <a:rPr lang="en-US" sz="1900" dirty="0">
                <a:solidFill>
                  <a:srgbClr val="000000"/>
                </a:solidFill>
              </a:rPr>
              <a:t>Characteristics: Researchers attempt to lessen distance between themselves and that what is being researched, subjective evidence</a:t>
            </a:r>
          </a:p>
          <a:p>
            <a:r>
              <a:rPr lang="en-US" sz="1900" dirty="0">
                <a:solidFill>
                  <a:srgbClr val="000000"/>
                </a:solidFill>
              </a:rPr>
              <a:t>Implications for Practice: Researchers collaborate and spend time in field with participants, to become an </a:t>
            </a:r>
            <a:r>
              <a:rPr lang="ja-JP" altLang="en-US" sz="1900" dirty="0">
                <a:solidFill>
                  <a:srgbClr val="000000"/>
                </a:solidFill>
              </a:rPr>
              <a:t>“</a:t>
            </a:r>
            <a:r>
              <a:rPr lang="en-US" sz="1900" dirty="0">
                <a:solidFill>
                  <a:srgbClr val="000000"/>
                </a:solidFill>
              </a:rPr>
              <a:t>insider” and</a:t>
            </a:r>
            <a:r>
              <a:rPr lang="en-US" altLang="ja-JP" sz="1900" dirty="0">
                <a:solidFill>
                  <a:srgbClr val="000000"/>
                </a:solidFill>
              </a:rPr>
              <a:t> rely on quotes from participants as evidence </a:t>
            </a:r>
            <a:endParaRPr lang="en-US" sz="1900" dirty="0">
              <a:solidFill>
                <a:srgbClr val="000000"/>
              </a:solidFill>
            </a:endParaRPr>
          </a:p>
          <a:p>
            <a:pPr marL="0" indent="0">
              <a:buNone/>
            </a:pPr>
            <a:endParaRPr lang="en-US" sz="1900" dirty="0">
              <a:solidFill>
                <a:srgbClr val="000000"/>
              </a:solidFill>
            </a:endParaRPr>
          </a:p>
        </p:txBody>
      </p:sp>
    </p:spTree>
    <p:extLst>
      <p:ext uri="{BB962C8B-B14F-4D97-AF65-F5344CB8AC3E}">
        <p14:creationId xmlns:p14="http://schemas.microsoft.com/office/powerpoint/2010/main" val="38038048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B3DE202-2BCF-4AD1-9FE0-A5744C46F4BB}"/>
              </a:ext>
            </a:extLst>
          </p:cNvPr>
          <p:cNvPicPr>
            <a:picLocks noChangeAspect="1"/>
          </p:cNvPicPr>
          <p:nvPr/>
        </p:nvPicPr>
        <p:blipFill rotWithShape="1">
          <a:blip r:embed="rId2">
            <a:alphaModFix/>
          </a:blip>
          <a:srcRect r="15"/>
          <a:stretch/>
        </p:blipFill>
        <p:spPr>
          <a:xfrm>
            <a:off x="5797543" y="10"/>
            <a:ext cx="6394152" cy="6857990"/>
          </a:xfrm>
          <a:prstGeom prst="rect">
            <a:avLst/>
          </a:prstGeom>
        </p:spPr>
      </p:pic>
      <p:pic>
        <p:nvPicPr>
          <p:cNvPr id="72" name="Picture 71">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31746" name="Rectangle 2"/>
          <p:cNvSpPr>
            <a:spLocks noGrp="1" noChangeArrowheads="1"/>
          </p:cNvSpPr>
          <p:nvPr>
            <p:ph type="title"/>
          </p:nvPr>
        </p:nvSpPr>
        <p:spPr>
          <a:xfrm>
            <a:off x="804998" y="798445"/>
            <a:ext cx="4803636" cy="1311664"/>
          </a:xfrm>
        </p:spPr>
        <p:txBody>
          <a:bodyPr>
            <a:normAutofit/>
          </a:bodyPr>
          <a:lstStyle/>
          <a:p>
            <a:r>
              <a:rPr lang="en-US" sz="3400">
                <a:solidFill>
                  <a:srgbClr val="000000"/>
                </a:solidFill>
              </a:rPr>
              <a:t>Philosophical Assumption:</a:t>
            </a:r>
            <a:br>
              <a:rPr lang="en-US" sz="3400">
                <a:solidFill>
                  <a:srgbClr val="000000"/>
                </a:solidFill>
              </a:rPr>
            </a:br>
            <a:r>
              <a:rPr lang="en-US" sz="3400">
                <a:solidFill>
                  <a:srgbClr val="000000"/>
                </a:solidFill>
              </a:rPr>
              <a:t>Axiological</a:t>
            </a:r>
          </a:p>
        </p:txBody>
      </p:sp>
      <p:sp>
        <p:nvSpPr>
          <p:cNvPr id="31747" name="Rectangle 3"/>
          <p:cNvSpPr>
            <a:spLocks noGrp="1" noChangeArrowheads="1"/>
          </p:cNvSpPr>
          <p:nvPr>
            <p:ph idx="1"/>
          </p:nvPr>
        </p:nvSpPr>
        <p:spPr>
          <a:xfrm>
            <a:off x="804997" y="2272143"/>
            <a:ext cx="4706803" cy="3788830"/>
          </a:xfrm>
        </p:spPr>
        <p:txBody>
          <a:bodyPr anchor="ctr">
            <a:normAutofit/>
          </a:bodyPr>
          <a:lstStyle/>
          <a:p>
            <a:r>
              <a:rPr lang="en-US" sz="2000">
                <a:solidFill>
                  <a:srgbClr val="000000"/>
                </a:solidFill>
              </a:rPr>
              <a:t>Question: What is the role of values?</a:t>
            </a:r>
          </a:p>
          <a:p>
            <a:r>
              <a:rPr lang="en-US" sz="2000">
                <a:solidFill>
                  <a:srgbClr val="000000"/>
                </a:solidFill>
              </a:rPr>
              <a:t>Characteristics: Researchers acknowledge that research is value-laden and that biases are present</a:t>
            </a:r>
          </a:p>
          <a:p>
            <a:r>
              <a:rPr lang="en-US" sz="2000">
                <a:solidFill>
                  <a:srgbClr val="000000"/>
                </a:solidFill>
              </a:rPr>
              <a:t>Implications for Practice: Researchers openly discusses values that shape the narrative and includes own interpretation in conjunction with the interpretation of participants</a:t>
            </a:r>
          </a:p>
          <a:p>
            <a:endParaRPr lang="en-US" sz="2000">
              <a:solidFill>
                <a:srgbClr val="000000"/>
              </a:solidFill>
            </a:endParaRPr>
          </a:p>
        </p:txBody>
      </p:sp>
    </p:spTree>
    <p:extLst>
      <p:ext uri="{BB962C8B-B14F-4D97-AF65-F5344CB8AC3E}">
        <p14:creationId xmlns:p14="http://schemas.microsoft.com/office/powerpoint/2010/main" val="37210848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1CBE19A-BFF8-4179-837E-DC1A09544870}"/>
              </a:ext>
            </a:extLst>
          </p:cNvPr>
          <p:cNvPicPr>
            <a:picLocks noChangeAspect="1"/>
          </p:cNvPicPr>
          <p:nvPr/>
        </p:nvPicPr>
        <p:blipFill rotWithShape="1">
          <a:blip r:embed="rId2">
            <a:alphaModFix/>
          </a:blip>
          <a:srcRect r="15"/>
          <a:stretch/>
        </p:blipFill>
        <p:spPr>
          <a:xfrm>
            <a:off x="5797543" y="10"/>
            <a:ext cx="6394152" cy="6857990"/>
          </a:xfrm>
          <a:prstGeom prst="rect">
            <a:avLst/>
          </a:prstGeom>
        </p:spPr>
      </p:pic>
      <p:pic>
        <p:nvPicPr>
          <p:cNvPr id="72" name="Picture 71">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33794" name="Rectangle 2"/>
          <p:cNvSpPr>
            <a:spLocks noGrp="1" noChangeArrowheads="1"/>
          </p:cNvSpPr>
          <p:nvPr>
            <p:ph type="title"/>
          </p:nvPr>
        </p:nvSpPr>
        <p:spPr>
          <a:xfrm>
            <a:off x="804998" y="798445"/>
            <a:ext cx="4803636" cy="1311664"/>
          </a:xfrm>
        </p:spPr>
        <p:txBody>
          <a:bodyPr>
            <a:normAutofit/>
          </a:bodyPr>
          <a:lstStyle/>
          <a:p>
            <a:r>
              <a:rPr lang="en-US" sz="3400">
                <a:solidFill>
                  <a:srgbClr val="000000"/>
                </a:solidFill>
              </a:rPr>
              <a:t>Philosophical Assumption:</a:t>
            </a:r>
            <a:br>
              <a:rPr lang="en-US" sz="3400">
                <a:solidFill>
                  <a:srgbClr val="000000"/>
                </a:solidFill>
              </a:rPr>
            </a:br>
            <a:r>
              <a:rPr lang="en-US" sz="3400">
                <a:solidFill>
                  <a:srgbClr val="000000"/>
                </a:solidFill>
              </a:rPr>
              <a:t>Methodological</a:t>
            </a:r>
          </a:p>
        </p:txBody>
      </p:sp>
      <p:sp>
        <p:nvSpPr>
          <p:cNvPr id="33795" name="Rectangle 3"/>
          <p:cNvSpPr>
            <a:spLocks noGrp="1" noChangeArrowheads="1"/>
          </p:cNvSpPr>
          <p:nvPr>
            <p:ph idx="1"/>
          </p:nvPr>
        </p:nvSpPr>
        <p:spPr>
          <a:xfrm>
            <a:off x="804997" y="2272143"/>
            <a:ext cx="4706803" cy="3788830"/>
          </a:xfrm>
        </p:spPr>
        <p:txBody>
          <a:bodyPr anchor="ctr">
            <a:normAutofit/>
          </a:bodyPr>
          <a:lstStyle/>
          <a:p>
            <a:r>
              <a:rPr lang="en-US" sz="2000" dirty="0">
                <a:solidFill>
                  <a:srgbClr val="000000"/>
                </a:solidFill>
              </a:rPr>
              <a:t>Questions: What is the process of research? What is the language of research?</a:t>
            </a:r>
          </a:p>
          <a:p>
            <a:r>
              <a:rPr lang="en-US" sz="2000" dirty="0">
                <a:solidFill>
                  <a:srgbClr val="000000"/>
                </a:solidFill>
              </a:rPr>
              <a:t>Characteristics: Researcher uses inductive logic, studies in the topic within its context, and uses an emerging design</a:t>
            </a:r>
          </a:p>
          <a:p>
            <a:r>
              <a:rPr lang="en-US" sz="2000" dirty="0">
                <a:solidFill>
                  <a:srgbClr val="000000"/>
                </a:solidFill>
              </a:rPr>
              <a:t>Implications for Practice: Researcher works with particulars (details) before generalizations, describe in detail the context of the study, and continually revise questions from experiences in the field</a:t>
            </a:r>
          </a:p>
        </p:txBody>
      </p:sp>
    </p:spTree>
    <p:extLst>
      <p:ext uri="{BB962C8B-B14F-4D97-AF65-F5344CB8AC3E}">
        <p14:creationId xmlns:p14="http://schemas.microsoft.com/office/powerpoint/2010/main" val="10911742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a:normAutofit/>
          </a:bodyPr>
          <a:lstStyle/>
          <a:p>
            <a:r>
              <a:rPr lang="en-US" sz="3100">
                <a:solidFill>
                  <a:srgbClr val="000000"/>
                </a:solidFill>
              </a:rPr>
              <a:t>Writing Philosophical Assumptions into Qualitative Studies</a:t>
            </a:r>
          </a:p>
        </p:txBody>
      </p:sp>
      <p:sp>
        <p:nvSpPr>
          <p:cNvPr id="13"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68490003-724F-402F-84AB-18ED23B2DCF8}"/>
              </a:ext>
            </a:extLst>
          </p:cNvPr>
          <p:cNvPicPr>
            <a:picLocks noChangeAspect="1"/>
          </p:cNvPicPr>
          <p:nvPr/>
        </p:nvPicPr>
        <p:blipFill rotWithShape="1">
          <a:blip r:embed="rId3">
            <a:alphaModFix/>
          </a:blip>
          <a:srcRect r="3" b="2403"/>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p:cNvSpPr>
            <a:spLocks noGrp="1"/>
          </p:cNvSpPr>
          <p:nvPr>
            <p:ph idx="1"/>
          </p:nvPr>
        </p:nvSpPr>
        <p:spPr>
          <a:xfrm>
            <a:off x="6090574" y="2421682"/>
            <a:ext cx="4977578" cy="3639289"/>
          </a:xfrm>
        </p:spPr>
        <p:txBody>
          <a:bodyPr anchor="ctr">
            <a:normAutofit/>
          </a:bodyPr>
          <a:lstStyle/>
          <a:p>
            <a:r>
              <a:rPr lang="en-US" sz="2000">
                <a:solidFill>
                  <a:srgbClr val="000000"/>
                </a:solidFill>
              </a:rPr>
              <a:t>Throughout the study through</a:t>
            </a:r>
          </a:p>
          <a:p>
            <a:pPr lvl="1"/>
            <a:r>
              <a:rPr lang="en-US" sz="2000">
                <a:solidFill>
                  <a:srgbClr val="000000"/>
                </a:solidFill>
              </a:rPr>
              <a:t>Multiple perspectives reported as themes</a:t>
            </a:r>
          </a:p>
          <a:p>
            <a:pPr lvl="1"/>
            <a:r>
              <a:rPr lang="en-US" sz="2000">
                <a:solidFill>
                  <a:srgbClr val="000000"/>
                </a:solidFill>
              </a:rPr>
              <a:t>Quotes of participants</a:t>
            </a:r>
          </a:p>
          <a:p>
            <a:pPr lvl="1"/>
            <a:r>
              <a:rPr lang="en-US" sz="2000">
                <a:solidFill>
                  <a:srgbClr val="000000"/>
                </a:solidFill>
              </a:rPr>
              <a:t>Discussion of researcher values and biases</a:t>
            </a:r>
          </a:p>
          <a:p>
            <a:pPr lvl="1"/>
            <a:r>
              <a:rPr lang="en-US" sz="2000">
                <a:solidFill>
                  <a:srgbClr val="000000"/>
                </a:solidFill>
              </a:rPr>
              <a:t>Describe details and particulars before generalizations</a:t>
            </a:r>
          </a:p>
          <a:p>
            <a:r>
              <a:rPr lang="en-US" sz="2000">
                <a:solidFill>
                  <a:srgbClr val="000000"/>
                </a:solidFill>
              </a:rPr>
              <a:t>As a special section on philosophy </a:t>
            </a:r>
          </a:p>
        </p:txBody>
      </p:sp>
    </p:spTree>
    <p:extLst>
      <p:ext uri="{BB962C8B-B14F-4D97-AF65-F5344CB8AC3E}">
        <p14:creationId xmlns:p14="http://schemas.microsoft.com/office/powerpoint/2010/main" val="6621851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3657600"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2" name="Rectangle 2"/>
          <p:cNvSpPr>
            <a:spLocks noGrp="1" noChangeArrowheads="1"/>
          </p:cNvSpPr>
          <p:nvPr>
            <p:ph type="title"/>
          </p:nvPr>
        </p:nvSpPr>
        <p:spPr>
          <a:xfrm>
            <a:off x="594360" y="637125"/>
            <a:ext cx="3163824" cy="5256371"/>
          </a:xfrm>
        </p:spPr>
        <p:txBody>
          <a:bodyPr>
            <a:normAutofit/>
          </a:bodyPr>
          <a:lstStyle/>
          <a:p>
            <a:r>
              <a:rPr lang="en-US">
                <a:solidFill>
                  <a:schemeClr val="bg1"/>
                </a:solidFill>
              </a:rPr>
              <a:t>Interpretive Frameworks</a:t>
            </a:r>
          </a:p>
        </p:txBody>
      </p:sp>
      <p:graphicFrame>
        <p:nvGraphicFramePr>
          <p:cNvPr id="35845" name="Rectangle 3">
            <a:extLst>
              <a:ext uri="{FF2B5EF4-FFF2-40B4-BE49-F238E27FC236}">
                <a16:creationId xmlns:a16="http://schemas.microsoft.com/office/drawing/2014/main" id="{D73E677A-1E1F-41AE-AE83-D611EF56BA28}"/>
              </a:ext>
            </a:extLst>
          </p:cNvPr>
          <p:cNvGraphicFramePr>
            <a:graphicFrameLocks noGrp="1"/>
          </p:cNvGraphicFramePr>
          <p:nvPr>
            <p:ph idx="1"/>
            <p:extLst>
              <p:ext uri="{D42A27DB-BD31-4B8C-83A1-F6EECF244321}">
                <p14:modId xmlns:p14="http://schemas.microsoft.com/office/powerpoint/2010/main" val="1781377547"/>
              </p:ext>
            </p:extLst>
          </p:nvPr>
        </p:nvGraphicFramePr>
        <p:xfrm>
          <a:off x="4517136" y="303591"/>
          <a:ext cx="7242048"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467308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3657600"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Rectangle 2"/>
          <p:cNvSpPr>
            <a:spLocks noGrp="1" noChangeArrowheads="1"/>
          </p:cNvSpPr>
          <p:nvPr>
            <p:ph type="title"/>
          </p:nvPr>
        </p:nvSpPr>
        <p:spPr>
          <a:xfrm>
            <a:off x="594360" y="637125"/>
            <a:ext cx="3163824" cy="5256371"/>
          </a:xfrm>
        </p:spPr>
        <p:txBody>
          <a:bodyPr>
            <a:normAutofit/>
          </a:bodyPr>
          <a:lstStyle/>
          <a:p>
            <a:r>
              <a:rPr lang="en-US" sz="3700">
                <a:solidFill>
                  <a:schemeClr val="bg1"/>
                </a:solidFill>
              </a:rPr>
              <a:t>Postpositivism</a:t>
            </a:r>
          </a:p>
        </p:txBody>
      </p:sp>
      <p:graphicFrame>
        <p:nvGraphicFramePr>
          <p:cNvPr id="37893" name="Rectangle 3">
            <a:extLst>
              <a:ext uri="{FF2B5EF4-FFF2-40B4-BE49-F238E27FC236}">
                <a16:creationId xmlns:a16="http://schemas.microsoft.com/office/drawing/2014/main" id="{2D893F91-0F29-46C8-B876-BA667F0A63D6}"/>
              </a:ext>
            </a:extLst>
          </p:cNvPr>
          <p:cNvGraphicFramePr>
            <a:graphicFrameLocks noGrp="1"/>
          </p:cNvGraphicFramePr>
          <p:nvPr>
            <p:ph idx="1"/>
            <p:extLst>
              <p:ext uri="{D42A27DB-BD31-4B8C-83A1-F6EECF244321}">
                <p14:modId xmlns:p14="http://schemas.microsoft.com/office/powerpoint/2010/main" val="1083797277"/>
              </p:ext>
            </p:extLst>
          </p:nvPr>
        </p:nvGraphicFramePr>
        <p:xfrm>
          <a:off x="4517136" y="303591"/>
          <a:ext cx="7242048"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34766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7" name="Group 76">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78"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1" name="Group 8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82" name="Freeform: Shape 81">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3" name="Freeform: Shape 82">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4" name="Freeform: Shape 83">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5" name="Freeform: Shape 84">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6" name="Freeform: Shape 85">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7" name="Freeform: Shape 86">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8" name="Freeform: Shape 87">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8914" name="Rectangle 2"/>
          <p:cNvSpPr>
            <a:spLocks noGrp="1" noChangeArrowheads="1"/>
          </p:cNvSpPr>
          <p:nvPr>
            <p:ph type="title"/>
          </p:nvPr>
        </p:nvSpPr>
        <p:spPr>
          <a:xfrm>
            <a:off x="786385" y="841248"/>
            <a:ext cx="3515244" cy="5340097"/>
          </a:xfrm>
        </p:spPr>
        <p:txBody>
          <a:bodyPr anchor="ctr">
            <a:normAutofit/>
          </a:bodyPr>
          <a:lstStyle/>
          <a:p>
            <a:r>
              <a:rPr lang="en-US">
                <a:solidFill>
                  <a:schemeClr val="bg1"/>
                </a:solidFill>
              </a:rPr>
              <a:t>Social Constructivism</a:t>
            </a:r>
          </a:p>
        </p:txBody>
      </p:sp>
      <p:graphicFrame>
        <p:nvGraphicFramePr>
          <p:cNvPr id="38917" name="Rectangle 3">
            <a:extLst>
              <a:ext uri="{FF2B5EF4-FFF2-40B4-BE49-F238E27FC236}">
                <a16:creationId xmlns:a16="http://schemas.microsoft.com/office/drawing/2014/main" id="{ECB179DA-7DB9-4D77-96EC-FD0169D615FD}"/>
              </a:ext>
            </a:extLst>
          </p:cNvPr>
          <p:cNvGraphicFramePr>
            <a:graphicFrameLocks noGrp="1"/>
          </p:cNvGraphicFramePr>
          <p:nvPr>
            <p:ph idx="1"/>
            <p:extLst>
              <p:ext uri="{D42A27DB-BD31-4B8C-83A1-F6EECF244321}">
                <p14:modId xmlns:p14="http://schemas.microsoft.com/office/powerpoint/2010/main" val="2723310193"/>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45050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Freeform: Shape 8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Rectangle 8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38" name="Rectangle 2"/>
          <p:cNvSpPr>
            <a:spLocks noGrp="1" noChangeArrowheads="1"/>
          </p:cNvSpPr>
          <p:nvPr>
            <p:ph type="title"/>
          </p:nvPr>
        </p:nvSpPr>
        <p:spPr>
          <a:xfrm>
            <a:off x="466722" y="586855"/>
            <a:ext cx="3201366" cy="3387497"/>
          </a:xfrm>
        </p:spPr>
        <p:txBody>
          <a:bodyPr anchor="b">
            <a:normAutofit/>
          </a:bodyPr>
          <a:lstStyle/>
          <a:p>
            <a:pPr algn="r"/>
            <a:r>
              <a:rPr lang="en-US" sz="3700">
                <a:solidFill>
                  <a:srgbClr val="FFFFFF"/>
                </a:solidFill>
              </a:rPr>
              <a:t>Transformative Frameworks</a:t>
            </a:r>
          </a:p>
        </p:txBody>
      </p:sp>
      <p:sp>
        <p:nvSpPr>
          <p:cNvPr id="39939" name="Rectangle 3"/>
          <p:cNvSpPr>
            <a:spLocks noGrp="1" noChangeArrowheads="1"/>
          </p:cNvSpPr>
          <p:nvPr>
            <p:ph idx="1"/>
          </p:nvPr>
        </p:nvSpPr>
        <p:spPr>
          <a:xfrm>
            <a:off x="4810259" y="649480"/>
            <a:ext cx="6555347" cy="5546047"/>
          </a:xfrm>
        </p:spPr>
        <p:txBody>
          <a:bodyPr anchor="ctr">
            <a:normAutofit/>
          </a:bodyPr>
          <a:lstStyle/>
          <a:p>
            <a:r>
              <a:rPr lang="en-US" sz="2000" dirty="0"/>
              <a:t>Approach</a:t>
            </a:r>
          </a:p>
          <a:p>
            <a:r>
              <a:rPr lang="en-US" sz="2000" dirty="0">
                <a:highlight>
                  <a:srgbClr val="FFFF00"/>
                </a:highlight>
              </a:rPr>
              <a:t>Aid people to improve society</a:t>
            </a:r>
          </a:p>
          <a:p>
            <a:r>
              <a:rPr lang="en-US" sz="2000" dirty="0"/>
              <a:t>Knowledge reflects power and social relationships </a:t>
            </a:r>
          </a:p>
          <a:p>
            <a:r>
              <a:rPr lang="en-US" sz="2000" dirty="0"/>
              <a:t>Issues include oppression, domination, suppression, alienation, and hegemony</a:t>
            </a:r>
          </a:p>
          <a:p>
            <a:r>
              <a:rPr lang="en-US" sz="2000" dirty="0"/>
              <a:t>Participatory action research-recursive or dialectical, people free themselves, emancipatory, and practical and collaborative </a:t>
            </a:r>
            <a:r>
              <a:rPr lang="ja-JP" altLang="en-US" sz="2000" dirty="0"/>
              <a:t>“</a:t>
            </a:r>
            <a:r>
              <a:rPr lang="en-US" sz="2000" dirty="0"/>
              <a:t>with</a:t>
            </a:r>
            <a:r>
              <a:rPr lang="ja-JP" altLang="en-US" sz="2000" dirty="0"/>
              <a:t>”</a:t>
            </a:r>
            <a:r>
              <a:rPr lang="en-US" sz="2000" dirty="0"/>
              <a:t> others</a:t>
            </a:r>
          </a:p>
          <a:p>
            <a:r>
              <a:rPr lang="en-US" sz="2000" dirty="0"/>
              <a:t>Practice</a:t>
            </a:r>
          </a:p>
          <a:p>
            <a:r>
              <a:rPr lang="en-US" sz="2000" dirty="0"/>
              <a:t>Issues help shape research questions</a:t>
            </a:r>
          </a:p>
          <a:p>
            <a:r>
              <a:rPr lang="en-US" sz="2000" dirty="0"/>
              <a:t>Work with participants to design questions, collect and analyze, and report</a:t>
            </a:r>
          </a:p>
          <a:p>
            <a:r>
              <a:rPr lang="en-US" sz="2000" dirty="0"/>
              <a:t>The </a:t>
            </a:r>
            <a:r>
              <a:rPr lang="ja-JP" altLang="en-US" sz="2000" dirty="0"/>
              <a:t>“</a:t>
            </a:r>
            <a:r>
              <a:rPr lang="en-US" sz="2000" dirty="0"/>
              <a:t>voice</a:t>
            </a:r>
            <a:r>
              <a:rPr lang="ja-JP" altLang="en-US" sz="2000" dirty="0"/>
              <a:t>”</a:t>
            </a:r>
            <a:r>
              <a:rPr lang="en-US" sz="2000" dirty="0"/>
              <a:t> of the participants is heard throughout the research process</a:t>
            </a:r>
          </a:p>
        </p:txBody>
      </p:sp>
    </p:spTree>
    <p:extLst>
      <p:ext uri="{BB962C8B-B14F-4D97-AF65-F5344CB8AC3E}">
        <p14:creationId xmlns:p14="http://schemas.microsoft.com/office/powerpoint/2010/main" val="3133511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Freeform: Shape 8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Rectangle 8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34" name="Rectangle 2"/>
          <p:cNvSpPr>
            <a:spLocks noGrp="1" noChangeArrowheads="1"/>
          </p:cNvSpPr>
          <p:nvPr>
            <p:ph type="title"/>
          </p:nvPr>
        </p:nvSpPr>
        <p:spPr>
          <a:xfrm>
            <a:off x="466722" y="586855"/>
            <a:ext cx="3201366" cy="3387497"/>
          </a:xfrm>
        </p:spPr>
        <p:txBody>
          <a:bodyPr anchor="b">
            <a:normAutofit/>
          </a:bodyPr>
          <a:lstStyle/>
          <a:p>
            <a:pPr algn="r"/>
            <a:r>
              <a:rPr lang="en-US" sz="4000">
                <a:solidFill>
                  <a:srgbClr val="FFFFFF"/>
                </a:solidFill>
              </a:rPr>
              <a:t>Postmodern Perspectives</a:t>
            </a:r>
          </a:p>
        </p:txBody>
      </p:sp>
      <p:sp>
        <p:nvSpPr>
          <p:cNvPr id="44035" name="Rectangle 3"/>
          <p:cNvSpPr>
            <a:spLocks noGrp="1" noChangeArrowheads="1"/>
          </p:cNvSpPr>
          <p:nvPr>
            <p:ph idx="1"/>
          </p:nvPr>
        </p:nvSpPr>
        <p:spPr>
          <a:xfrm>
            <a:off x="4810259" y="649480"/>
            <a:ext cx="6555347" cy="5546047"/>
          </a:xfrm>
        </p:spPr>
        <p:txBody>
          <a:bodyPr anchor="ctr">
            <a:normAutofit/>
          </a:bodyPr>
          <a:lstStyle/>
          <a:p>
            <a:r>
              <a:rPr lang="en-US" sz="2000" dirty="0"/>
              <a:t>Assumptions</a:t>
            </a:r>
          </a:p>
          <a:p>
            <a:r>
              <a:rPr lang="en-US" sz="2000" dirty="0">
                <a:highlight>
                  <a:srgbClr val="FFFF00"/>
                </a:highlight>
              </a:rPr>
              <a:t>Knowledge claims must be set within the world today in multiple perspectives such as race, gender, class, and group affiliations</a:t>
            </a:r>
          </a:p>
          <a:p>
            <a:r>
              <a:rPr lang="en-US" sz="2000" dirty="0"/>
              <a:t>Negative conditions show themselves hierarchies, power and control by individuals, and multiple meanings of language</a:t>
            </a:r>
          </a:p>
          <a:p>
            <a:r>
              <a:rPr lang="en-US" sz="2000" dirty="0">
                <a:highlight>
                  <a:srgbClr val="FFFF00"/>
                </a:highlight>
              </a:rPr>
              <a:t>Marginalized people are important</a:t>
            </a:r>
          </a:p>
          <a:p>
            <a:r>
              <a:rPr lang="en-US" sz="2000" dirty="0"/>
              <a:t>Meta-narratives or universals span social conditions</a:t>
            </a:r>
          </a:p>
          <a:p>
            <a:r>
              <a:rPr lang="ja-JP" altLang="en-US" sz="2000" dirty="0"/>
              <a:t>“</a:t>
            </a:r>
            <a:r>
              <a:rPr lang="en-US" altLang="ja-JP" sz="2000" dirty="0"/>
              <a:t>D</a:t>
            </a:r>
            <a:r>
              <a:rPr lang="en-US" sz="2000" dirty="0"/>
              <a:t>econstruct</a:t>
            </a:r>
            <a:r>
              <a:rPr lang="ja-JP" altLang="en-US" sz="2000" dirty="0"/>
              <a:t>”</a:t>
            </a:r>
            <a:r>
              <a:rPr lang="en-US" sz="2000" dirty="0"/>
              <a:t> texts in terms of language to learn about the hierarchies, oppositions, contradictions</a:t>
            </a:r>
          </a:p>
          <a:p>
            <a:pPr lvl="1"/>
            <a:r>
              <a:rPr lang="en-US" sz="2000" dirty="0"/>
              <a:t>E.g., influence of information technologies</a:t>
            </a:r>
          </a:p>
          <a:p>
            <a:pPr lvl="1"/>
            <a:endParaRPr lang="en-US" sz="2000" dirty="0"/>
          </a:p>
        </p:txBody>
      </p:sp>
    </p:spTree>
    <p:extLst>
      <p:ext uri="{BB962C8B-B14F-4D97-AF65-F5344CB8AC3E}">
        <p14:creationId xmlns:p14="http://schemas.microsoft.com/office/powerpoint/2010/main" val="26014987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7C6FC94-4716-43BC-AF48-323EBB6595CA}"/>
              </a:ext>
            </a:extLst>
          </p:cNvPr>
          <p:cNvPicPr>
            <a:picLocks noChangeAspect="1"/>
          </p:cNvPicPr>
          <p:nvPr/>
        </p:nvPicPr>
        <p:blipFill rotWithShape="1">
          <a:blip r:embed="rId2"/>
          <a:srcRect t="2079" r="9091" b="50236"/>
          <a:stretch/>
        </p:blipFill>
        <p:spPr>
          <a:xfrm>
            <a:off x="20" y="10"/>
            <a:ext cx="12191980" cy="6857990"/>
          </a:xfrm>
          <a:prstGeom prst="rect">
            <a:avLst/>
          </a:prstGeom>
        </p:spPr>
      </p:pic>
      <p:sp>
        <p:nvSpPr>
          <p:cNvPr id="136" name="Rectangle 135">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62" name="Rectangle 2"/>
          <p:cNvSpPr>
            <a:spLocks noGrp="1" noChangeArrowheads="1"/>
          </p:cNvSpPr>
          <p:nvPr>
            <p:ph type="title"/>
          </p:nvPr>
        </p:nvSpPr>
        <p:spPr>
          <a:xfrm>
            <a:off x="594804" y="640263"/>
            <a:ext cx="6619811" cy="1344975"/>
          </a:xfrm>
        </p:spPr>
        <p:txBody>
          <a:bodyPr>
            <a:normAutofit/>
          </a:bodyPr>
          <a:lstStyle/>
          <a:p>
            <a:r>
              <a:rPr lang="en-US" sz="4000"/>
              <a:t>Pragmatism</a:t>
            </a:r>
          </a:p>
        </p:txBody>
      </p:sp>
      <p:sp>
        <p:nvSpPr>
          <p:cNvPr id="40963" name="Rectangle 3"/>
          <p:cNvSpPr>
            <a:spLocks noGrp="1" noChangeArrowheads="1"/>
          </p:cNvSpPr>
          <p:nvPr>
            <p:ph idx="1"/>
          </p:nvPr>
        </p:nvSpPr>
        <p:spPr>
          <a:xfrm>
            <a:off x="594109" y="2121763"/>
            <a:ext cx="6620505" cy="3773010"/>
          </a:xfrm>
        </p:spPr>
        <p:txBody>
          <a:bodyPr>
            <a:normAutofit/>
          </a:bodyPr>
          <a:lstStyle/>
          <a:p>
            <a:r>
              <a:rPr lang="en-US" sz="1700" dirty="0"/>
              <a:t>Approach</a:t>
            </a:r>
          </a:p>
          <a:p>
            <a:r>
              <a:rPr lang="en-US" sz="1700" dirty="0"/>
              <a:t>Focus is on the outcomes of the research</a:t>
            </a:r>
          </a:p>
          <a:p>
            <a:r>
              <a:rPr lang="ja-JP" altLang="en-US" sz="1700" dirty="0"/>
              <a:t>“</a:t>
            </a:r>
            <a:r>
              <a:rPr lang="en-US" altLang="ja-JP" sz="1700" dirty="0"/>
              <a:t>W</a:t>
            </a:r>
            <a:r>
              <a:rPr lang="en-US" sz="1700" dirty="0"/>
              <a:t>hat works</a:t>
            </a:r>
            <a:r>
              <a:rPr lang="ja-JP" altLang="en-US" sz="1700" dirty="0"/>
              <a:t>”</a:t>
            </a:r>
            <a:r>
              <a:rPr lang="en-US" sz="1700" dirty="0"/>
              <a:t> to address the research problem</a:t>
            </a:r>
          </a:p>
          <a:p>
            <a:r>
              <a:rPr lang="en-US" sz="1700" dirty="0"/>
              <a:t>The problem being studied and questions asked about it</a:t>
            </a:r>
          </a:p>
          <a:p>
            <a:r>
              <a:rPr lang="en-US" sz="1700" dirty="0"/>
              <a:t>The “what and how” of research based on where the researcher wants to go</a:t>
            </a:r>
          </a:p>
          <a:p>
            <a:r>
              <a:rPr lang="en-US" sz="1700" dirty="0"/>
              <a:t>Practice</a:t>
            </a:r>
          </a:p>
          <a:p>
            <a:r>
              <a:rPr lang="en-US" sz="1700" dirty="0">
                <a:highlight>
                  <a:srgbClr val="FFFF00"/>
                </a:highlight>
              </a:rPr>
              <a:t>Use multiple methods to answer research questions</a:t>
            </a:r>
          </a:p>
          <a:p>
            <a:r>
              <a:rPr lang="en-US" sz="1700" dirty="0"/>
              <a:t>Employ multiple sources of data</a:t>
            </a:r>
          </a:p>
          <a:p>
            <a:pPr lvl="1"/>
            <a:r>
              <a:rPr lang="en-US" sz="1700" dirty="0"/>
              <a:t>E.g., ethnographers may employ surveys and qualitative data</a:t>
            </a:r>
          </a:p>
          <a:p>
            <a:r>
              <a:rPr lang="en-US" sz="1700" dirty="0"/>
              <a:t>Conduct research that best addresses the research problem</a:t>
            </a:r>
          </a:p>
        </p:txBody>
      </p:sp>
    </p:spTree>
    <p:extLst>
      <p:ext uri="{BB962C8B-B14F-4D97-AF65-F5344CB8AC3E}">
        <p14:creationId xmlns:p14="http://schemas.microsoft.com/office/powerpoint/2010/main" val="21802737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58" name="Rectangle 2"/>
          <p:cNvSpPr>
            <a:spLocks noGrp="1" noChangeArrowheads="1"/>
          </p:cNvSpPr>
          <p:nvPr>
            <p:ph type="title"/>
          </p:nvPr>
        </p:nvSpPr>
        <p:spPr>
          <a:xfrm>
            <a:off x="838200" y="631825"/>
            <a:ext cx="10515600" cy="1325563"/>
          </a:xfrm>
        </p:spPr>
        <p:txBody>
          <a:bodyPr>
            <a:normAutofit/>
          </a:bodyPr>
          <a:lstStyle/>
          <a:p>
            <a:r>
              <a:rPr lang="en-US"/>
              <a:t>Feminist Theories</a:t>
            </a:r>
            <a:endParaRPr lang="en-US" dirty="0"/>
          </a:p>
        </p:txBody>
      </p:sp>
      <p:sp>
        <p:nvSpPr>
          <p:cNvPr id="45059" name="Rectangle 3"/>
          <p:cNvSpPr>
            <a:spLocks noGrp="1" noChangeArrowheads="1"/>
          </p:cNvSpPr>
          <p:nvPr>
            <p:ph idx="1"/>
          </p:nvPr>
        </p:nvSpPr>
        <p:spPr>
          <a:xfrm>
            <a:off x="838200" y="2057400"/>
            <a:ext cx="10515600" cy="3871762"/>
          </a:xfrm>
        </p:spPr>
        <p:txBody>
          <a:bodyPr>
            <a:normAutofit/>
          </a:bodyPr>
          <a:lstStyle/>
          <a:p>
            <a:r>
              <a:rPr lang="en-US" sz="2000"/>
              <a:t>Approach</a:t>
            </a:r>
          </a:p>
          <a:p>
            <a:r>
              <a:rPr lang="en-US" sz="2000"/>
              <a:t>Make problematic women’s diverse situations and the institutions that frame those situations</a:t>
            </a:r>
          </a:p>
          <a:p>
            <a:r>
              <a:rPr lang="en-US" sz="2000"/>
              <a:t>Gender domination within a patriarchal society </a:t>
            </a:r>
          </a:p>
          <a:p>
            <a:r>
              <a:rPr lang="en-US" sz="2000"/>
              <a:t>Establish collaborative, nonexploitative relationships</a:t>
            </a:r>
          </a:p>
          <a:p>
            <a:r>
              <a:rPr lang="en-US" sz="2000"/>
              <a:t>Place the researcher within the study so as not to be objective but transformative</a:t>
            </a:r>
          </a:p>
          <a:p>
            <a:r>
              <a:rPr lang="en-US" sz="2000"/>
              <a:t>Gender as a social construct that differs for each individual</a:t>
            </a:r>
          </a:p>
          <a:p>
            <a:r>
              <a:rPr lang="en-US" sz="2000"/>
              <a:t>Practice</a:t>
            </a:r>
          </a:p>
          <a:p>
            <a:r>
              <a:rPr lang="en-US" sz="2000">
                <a:highlight>
                  <a:srgbClr val="FFFF00"/>
                </a:highlight>
              </a:rPr>
              <a:t>Questions relate to centrality of gender in shaping consciousness</a:t>
            </a:r>
          </a:p>
          <a:p>
            <a:r>
              <a:rPr lang="en-US" sz="2000"/>
              <a:t>Any method can be made feminist</a:t>
            </a:r>
          </a:p>
        </p:txBody>
      </p:sp>
    </p:spTree>
    <p:extLst>
      <p:ext uri="{BB962C8B-B14F-4D97-AF65-F5344CB8AC3E}">
        <p14:creationId xmlns:p14="http://schemas.microsoft.com/office/powerpoint/2010/main" val="3818103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Freeform: Shape 8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Rectangle 8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82" name="Rectangle 2"/>
          <p:cNvSpPr>
            <a:spLocks noGrp="1" noChangeArrowheads="1"/>
          </p:cNvSpPr>
          <p:nvPr>
            <p:ph type="title"/>
          </p:nvPr>
        </p:nvSpPr>
        <p:spPr>
          <a:xfrm>
            <a:off x="466722" y="586855"/>
            <a:ext cx="3201366" cy="3387497"/>
          </a:xfrm>
        </p:spPr>
        <p:txBody>
          <a:bodyPr anchor="b">
            <a:normAutofit/>
          </a:bodyPr>
          <a:lstStyle/>
          <a:p>
            <a:pPr algn="r"/>
            <a:r>
              <a:rPr lang="en-US" sz="4000">
                <a:solidFill>
                  <a:srgbClr val="FFFFFF"/>
                </a:solidFill>
              </a:rPr>
              <a:t>Critical Theory</a:t>
            </a:r>
          </a:p>
        </p:txBody>
      </p:sp>
      <p:sp>
        <p:nvSpPr>
          <p:cNvPr id="46083" name="Rectangle 3"/>
          <p:cNvSpPr>
            <a:spLocks noGrp="1" noChangeArrowheads="1"/>
          </p:cNvSpPr>
          <p:nvPr>
            <p:ph idx="1"/>
          </p:nvPr>
        </p:nvSpPr>
        <p:spPr>
          <a:xfrm>
            <a:off x="4810259" y="649480"/>
            <a:ext cx="6555347" cy="5546047"/>
          </a:xfrm>
        </p:spPr>
        <p:txBody>
          <a:bodyPr anchor="ctr">
            <a:normAutofit/>
          </a:bodyPr>
          <a:lstStyle/>
          <a:p>
            <a:r>
              <a:rPr lang="en-US" sz="2000" dirty="0"/>
              <a:t>Assumptions</a:t>
            </a:r>
          </a:p>
          <a:p>
            <a:pPr lvl="1"/>
            <a:r>
              <a:rPr lang="en-US" sz="2000" dirty="0"/>
              <a:t>Empowering people to transcend the constraints placed on them by race, class, gender, and power differences</a:t>
            </a:r>
          </a:p>
          <a:p>
            <a:pPr lvl="1"/>
            <a:r>
              <a:rPr lang="en-US" sz="2000" dirty="0"/>
              <a:t>Scientific study of social institutions and their transformation through interpreting meanings of social life; historical problems of domination, alienation, and social struggles; and critique of society</a:t>
            </a:r>
          </a:p>
        </p:txBody>
      </p:sp>
    </p:spTree>
    <p:extLst>
      <p:ext uri="{BB962C8B-B14F-4D97-AF65-F5344CB8AC3E}">
        <p14:creationId xmlns:p14="http://schemas.microsoft.com/office/powerpoint/2010/main" val="35337328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7" name="Group 76">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78"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1" name="Group 8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82" name="Freeform: Shape 81">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3" name="Freeform: Shape 82">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4" name="Freeform: Shape 83">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5" name="Freeform: Shape 84">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6" name="Freeform: Shape 85">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7" name="Freeform: Shape 86">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8" name="Freeform: Shape 87">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54274" name="Rectangle 2"/>
          <p:cNvSpPr>
            <a:spLocks noGrp="1" noChangeArrowheads="1"/>
          </p:cNvSpPr>
          <p:nvPr>
            <p:ph type="title"/>
          </p:nvPr>
        </p:nvSpPr>
        <p:spPr>
          <a:xfrm>
            <a:off x="786385" y="841248"/>
            <a:ext cx="3515244" cy="5340097"/>
          </a:xfrm>
        </p:spPr>
        <p:txBody>
          <a:bodyPr anchor="ctr">
            <a:normAutofit/>
          </a:bodyPr>
          <a:lstStyle/>
          <a:p>
            <a:r>
              <a:rPr lang="en-US" sz="4800">
                <a:solidFill>
                  <a:schemeClr val="bg1"/>
                </a:solidFill>
              </a:rPr>
              <a:t>Critical Theory (continued)</a:t>
            </a:r>
          </a:p>
        </p:txBody>
      </p:sp>
      <p:graphicFrame>
        <p:nvGraphicFramePr>
          <p:cNvPr id="54277" name="Rectangle 3">
            <a:extLst>
              <a:ext uri="{FF2B5EF4-FFF2-40B4-BE49-F238E27FC236}">
                <a16:creationId xmlns:a16="http://schemas.microsoft.com/office/drawing/2014/main" id="{11F7E7CE-8A88-43D3-B461-67D82B522387}"/>
              </a:ext>
            </a:extLst>
          </p:cNvPr>
          <p:cNvGraphicFramePr>
            <a:graphicFrameLocks noGrp="1"/>
          </p:cNvGraphicFramePr>
          <p:nvPr>
            <p:ph idx="1"/>
            <p:extLst>
              <p:ext uri="{D42A27DB-BD31-4B8C-83A1-F6EECF244321}">
                <p14:modId xmlns:p14="http://schemas.microsoft.com/office/powerpoint/2010/main" val="473827358"/>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90917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7" name="Group 76">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78"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1" name="Group 8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82" name="Freeform: Shape 81">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3" name="Freeform: Shape 82">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4" name="Freeform: Shape 83">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5" name="Freeform: Shape 84">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6" name="Freeform: Shape 85">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7" name="Freeform: Shape 86">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8" name="Freeform: Shape 87">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47106" name="Rectangle 2"/>
          <p:cNvSpPr>
            <a:spLocks noGrp="1" noChangeArrowheads="1"/>
          </p:cNvSpPr>
          <p:nvPr>
            <p:ph type="title"/>
          </p:nvPr>
        </p:nvSpPr>
        <p:spPr>
          <a:xfrm>
            <a:off x="786385" y="841248"/>
            <a:ext cx="3515244" cy="5340097"/>
          </a:xfrm>
        </p:spPr>
        <p:txBody>
          <a:bodyPr anchor="ctr">
            <a:normAutofit/>
          </a:bodyPr>
          <a:lstStyle/>
          <a:p>
            <a:r>
              <a:rPr lang="en-US" sz="4800">
                <a:solidFill>
                  <a:schemeClr val="bg1"/>
                </a:solidFill>
              </a:rPr>
              <a:t>Critical Race Theory (CRT)</a:t>
            </a:r>
          </a:p>
        </p:txBody>
      </p:sp>
      <p:graphicFrame>
        <p:nvGraphicFramePr>
          <p:cNvPr id="47109" name="Rectangle 3">
            <a:extLst>
              <a:ext uri="{FF2B5EF4-FFF2-40B4-BE49-F238E27FC236}">
                <a16:creationId xmlns:a16="http://schemas.microsoft.com/office/drawing/2014/main" id="{1133ABE9-B2AB-4D85-BE68-2EA28C78A2D9}"/>
              </a:ext>
            </a:extLst>
          </p:cNvPr>
          <p:cNvGraphicFramePr>
            <a:graphicFrameLocks noGrp="1"/>
          </p:cNvGraphicFramePr>
          <p:nvPr>
            <p:ph idx="1"/>
            <p:extLst>
              <p:ext uri="{D42A27DB-BD31-4B8C-83A1-F6EECF244321}">
                <p14:modId xmlns:p14="http://schemas.microsoft.com/office/powerpoint/2010/main" val="769775846"/>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4517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7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130" name="Rectangle 2"/>
          <p:cNvSpPr>
            <a:spLocks noGrp="1" noChangeArrowheads="1"/>
          </p:cNvSpPr>
          <p:nvPr>
            <p:ph type="title"/>
          </p:nvPr>
        </p:nvSpPr>
        <p:spPr>
          <a:xfrm>
            <a:off x="826396" y="586855"/>
            <a:ext cx="4230100" cy="3387497"/>
          </a:xfrm>
        </p:spPr>
        <p:txBody>
          <a:bodyPr anchor="b">
            <a:normAutofit/>
          </a:bodyPr>
          <a:lstStyle/>
          <a:p>
            <a:pPr algn="r"/>
            <a:r>
              <a:rPr lang="en-US" sz="4000">
                <a:solidFill>
                  <a:srgbClr val="FFFFFF"/>
                </a:solidFill>
              </a:rPr>
              <a:t>Queer Theory</a:t>
            </a:r>
          </a:p>
        </p:txBody>
      </p:sp>
      <p:sp>
        <p:nvSpPr>
          <p:cNvPr id="48131" name="Rectangle 3"/>
          <p:cNvSpPr>
            <a:spLocks noGrp="1" noChangeArrowheads="1"/>
          </p:cNvSpPr>
          <p:nvPr>
            <p:ph idx="1"/>
          </p:nvPr>
        </p:nvSpPr>
        <p:spPr>
          <a:xfrm>
            <a:off x="6503158" y="649480"/>
            <a:ext cx="4862447" cy="5546047"/>
          </a:xfrm>
        </p:spPr>
        <p:txBody>
          <a:bodyPr anchor="ctr">
            <a:normAutofit/>
          </a:bodyPr>
          <a:lstStyle/>
          <a:p>
            <a:r>
              <a:rPr lang="en-US" sz="1900"/>
              <a:t>Assumptions</a:t>
            </a:r>
          </a:p>
          <a:p>
            <a:r>
              <a:rPr lang="en-US" sz="1900"/>
              <a:t>Variety of methods and strategies relate to individual identity</a:t>
            </a:r>
          </a:p>
          <a:p>
            <a:r>
              <a:rPr lang="en-US" sz="1900"/>
              <a:t>Explores how identities reproduce and perform in social forums</a:t>
            </a:r>
          </a:p>
          <a:p>
            <a:r>
              <a:rPr lang="en-US" sz="1900"/>
              <a:t>The term </a:t>
            </a:r>
            <a:r>
              <a:rPr lang="ja-JP" altLang="en-US" sz="1900"/>
              <a:t>“</a:t>
            </a:r>
            <a:r>
              <a:rPr lang="en-US" sz="1900"/>
              <a:t>queer theory,</a:t>
            </a:r>
            <a:r>
              <a:rPr lang="ja-JP" altLang="en-US" sz="1900"/>
              <a:t>”</a:t>
            </a:r>
            <a:r>
              <a:rPr lang="en-US" sz="1900"/>
              <a:t> allows for other social elements including race, class, age etc.</a:t>
            </a:r>
          </a:p>
          <a:p>
            <a:r>
              <a:rPr lang="en-US" sz="1900"/>
              <a:t>Challenge and undercut identities as singular, fixed, or “normal”</a:t>
            </a:r>
          </a:p>
          <a:p>
            <a:r>
              <a:rPr lang="en-US" sz="1900"/>
              <a:t>Binary distinctions are inadequate to describe sexual identity</a:t>
            </a:r>
          </a:p>
          <a:p>
            <a:r>
              <a:rPr lang="en-US" sz="1900"/>
              <a:t>Practice</a:t>
            </a:r>
          </a:p>
          <a:p>
            <a:r>
              <a:rPr lang="en-US" sz="1900"/>
              <a:t>Queer theory is a focus of inquiry rather than a methodology</a:t>
            </a:r>
          </a:p>
          <a:p>
            <a:r>
              <a:rPr lang="en-US" sz="1900"/>
              <a:t>In addition to research, artistic and cultural representations</a:t>
            </a:r>
          </a:p>
        </p:txBody>
      </p:sp>
    </p:spTree>
    <p:extLst>
      <p:ext uri="{BB962C8B-B14F-4D97-AF65-F5344CB8AC3E}">
        <p14:creationId xmlns:p14="http://schemas.microsoft.com/office/powerpoint/2010/main" val="592829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7" name="Group 76">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78"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1" name="Group 8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82" name="Freeform: Shape 81">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3" name="Freeform: Shape 82">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4" name="Freeform: Shape 83">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5" name="Freeform: Shape 84">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6" name="Freeform: Shape 85">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7" name="Freeform: Shape 86">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8" name="Freeform: Shape 87">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49154" name="Rectangle 2"/>
          <p:cNvSpPr>
            <a:spLocks noGrp="1" noChangeArrowheads="1"/>
          </p:cNvSpPr>
          <p:nvPr>
            <p:ph type="title"/>
          </p:nvPr>
        </p:nvSpPr>
        <p:spPr>
          <a:xfrm>
            <a:off x="786385" y="841248"/>
            <a:ext cx="3515244" cy="5340097"/>
          </a:xfrm>
        </p:spPr>
        <p:txBody>
          <a:bodyPr anchor="ctr">
            <a:normAutofit/>
          </a:bodyPr>
          <a:lstStyle/>
          <a:p>
            <a:r>
              <a:rPr lang="en-US" sz="4800">
                <a:solidFill>
                  <a:schemeClr val="bg1"/>
                </a:solidFill>
              </a:rPr>
              <a:t>Disability Theories</a:t>
            </a:r>
          </a:p>
        </p:txBody>
      </p:sp>
      <p:graphicFrame>
        <p:nvGraphicFramePr>
          <p:cNvPr id="49157" name="Rectangle 3">
            <a:extLst>
              <a:ext uri="{FF2B5EF4-FFF2-40B4-BE49-F238E27FC236}">
                <a16:creationId xmlns:a16="http://schemas.microsoft.com/office/drawing/2014/main" id="{2C689B1A-981A-469C-8041-90681DF57E33}"/>
              </a:ext>
            </a:extLst>
          </p:cNvPr>
          <p:cNvGraphicFramePr>
            <a:graphicFrameLocks noGrp="1"/>
          </p:cNvGraphicFramePr>
          <p:nvPr>
            <p:ph idx="1"/>
            <p:extLst>
              <p:ext uri="{D42A27DB-BD31-4B8C-83A1-F6EECF244321}">
                <p14:modId xmlns:p14="http://schemas.microsoft.com/office/powerpoint/2010/main" val="2102873396"/>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59242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Using Social Justice Interpretive Frameworks</a:t>
            </a:r>
          </a:p>
        </p:txBody>
      </p:sp>
      <p:sp>
        <p:nvSpPr>
          <p:cNvPr id="3" name="Content Placeholder 2"/>
          <p:cNvSpPr>
            <a:spLocks noGrp="1"/>
          </p:cNvSpPr>
          <p:nvPr>
            <p:ph idx="1"/>
          </p:nvPr>
        </p:nvSpPr>
        <p:spPr>
          <a:xfrm>
            <a:off x="4810259" y="649480"/>
            <a:ext cx="6555347" cy="5546047"/>
          </a:xfrm>
        </p:spPr>
        <p:txBody>
          <a:bodyPr anchor="ctr">
            <a:normAutofit/>
          </a:bodyPr>
          <a:lstStyle/>
          <a:p>
            <a:r>
              <a:rPr lang="en-US" sz="2000"/>
              <a:t>Elements to how interpretive frameworks will be practiced</a:t>
            </a:r>
          </a:p>
          <a:p>
            <a:pPr lvl="1"/>
            <a:r>
              <a:rPr lang="en-US" sz="2000"/>
              <a:t>Research focuses on understanding specific issues or topics</a:t>
            </a:r>
          </a:p>
          <a:p>
            <a:pPr lvl="1"/>
            <a:r>
              <a:rPr lang="en-US" sz="2000"/>
              <a:t>Research procedures are sensitive to participants, sites, and power imbalances</a:t>
            </a:r>
          </a:p>
          <a:p>
            <a:pPr lvl="1"/>
            <a:r>
              <a:rPr lang="en-US" sz="2000"/>
              <a:t>Researchers are respectful of co-construction of knowledge with participants as true owners of information</a:t>
            </a:r>
          </a:p>
          <a:p>
            <a:pPr lvl="1"/>
            <a:r>
              <a:rPr lang="en-US" sz="2000"/>
              <a:t>Research is reported in diverse ways and calls for societal change</a:t>
            </a:r>
          </a:p>
        </p:txBody>
      </p:sp>
    </p:spTree>
    <p:extLst>
      <p:ext uri="{BB962C8B-B14F-4D97-AF65-F5344CB8AC3E}">
        <p14:creationId xmlns:p14="http://schemas.microsoft.com/office/powerpoint/2010/main" val="9907089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Interpretive Frameworks and Associated Philosophical Beliefs</a:t>
            </a:r>
          </a:p>
        </p:txBody>
      </p:sp>
      <p:sp>
        <p:nvSpPr>
          <p:cNvPr id="12" name="Rectangle 11"/>
          <p:cNvSpPr/>
          <p:nvPr/>
        </p:nvSpPr>
        <p:spPr>
          <a:xfrm>
            <a:off x="4810259" y="649480"/>
            <a:ext cx="6555347" cy="5546047"/>
          </a:xfrm>
          <a:prstGeom prst="rect">
            <a:avLst/>
          </a:prstGeom>
        </p:spPr>
        <p:txBody>
          <a:bodyPr vert="horz" lIns="91440" tIns="45720" rIns="91440" bIns="45720" rtlCol="0" anchor="ctr">
            <a:normAutofit/>
          </a:bodyPr>
          <a:lstStyle/>
          <a:p>
            <a:pPr lvl="0" indent="-228600">
              <a:lnSpc>
                <a:spcPct val="90000"/>
              </a:lnSpc>
              <a:spcAft>
                <a:spcPts val="600"/>
              </a:spcAft>
              <a:buFont typeface="Arial" panose="020B0604020202020204" pitchFamily="34" charset="0"/>
              <a:buChar char="•"/>
            </a:pPr>
            <a:r>
              <a:rPr lang="en-US" sz="2000"/>
              <a:t>Source: Adapted from Lincoln et al. (2011).</a:t>
            </a:r>
          </a:p>
        </p:txBody>
      </p:sp>
    </p:spTree>
    <p:extLst>
      <p:ext uri="{BB962C8B-B14F-4D97-AF65-F5344CB8AC3E}">
        <p14:creationId xmlns:p14="http://schemas.microsoft.com/office/powerpoint/2010/main" val="32967769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DBC1D59-7057-4731-B379-6F636829BCD5}"/>
              </a:ext>
            </a:extLst>
          </p:cNvPr>
          <p:cNvPicPr>
            <a:picLocks noChangeAspect="1"/>
          </p:cNvPicPr>
          <p:nvPr/>
        </p:nvPicPr>
        <p:blipFill>
          <a:blip r:embed="rId2"/>
          <a:stretch>
            <a:fillRect/>
          </a:stretch>
        </p:blipFill>
        <p:spPr>
          <a:xfrm>
            <a:off x="2267255" y="0"/>
            <a:ext cx="7657490" cy="6858000"/>
          </a:xfrm>
          <a:prstGeom prst="rect">
            <a:avLst/>
          </a:prstGeom>
        </p:spPr>
      </p:pic>
    </p:spTree>
    <p:extLst>
      <p:ext uri="{BB962C8B-B14F-4D97-AF65-F5344CB8AC3E}">
        <p14:creationId xmlns:p14="http://schemas.microsoft.com/office/powerpoint/2010/main" val="33633781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257300"/>
            <a:ext cx="9144000" cy="857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1" y="2114550"/>
            <a:ext cx="9144000" cy="2095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4210051"/>
            <a:ext cx="9144000" cy="2047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738862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Reference</a:t>
            </a:r>
          </a:p>
        </p:txBody>
      </p:sp>
      <p:sp>
        <p:nvSpPr>
          <p:cNvPr id="3" name="Content Placeholder 2"/>
          <p:cNvSpPr>
            <a:spLocks noGrp="1"/>
          </p:cNvSpPr>
          <p:nvPr>
            <p:ph sz="half" idx="1"/>
          </p:nvPr>
        </p:nvSpPr>
        <p:spPr>
          <a:xfrm>
            <a:off x="4810259" y="649480"/>
            <a:ext cx="6555347" cy="5546047"/>
          </a:xfrm>
        </p:spPr>
        <p:txBody>
          <a:bodyPr vert="horz" lIns="91440" tIns="45720" rIns="91440" bIns="45720" rtlCol="0" anchor="ctr">
            <a:normAutofit/>
          </a:bodyPr>
          <a:lstStyle/>
          <a:p>
            <a:pPr>
              <a:spcBef>
                <a:spcPts val="0"/>
              </a:spcBef>
              <a:spcAft>
                <a:spcPts val="0"/>
              </a:spcAft>
            </a:pPr>
            <a:r>
              <a:rPr lang="en-US" sz="2000"/>
              <a:t>Creswell, J. (2013). </a:t>
            </a:r>
            <a:r>
              <a:rPr lang="en-US" sz="2000" i="1"/>
              <a:t>Qualitative inquiry and research design: Choosing among five approaches. </a:t>
            </a:r>
            <a:r>
              <a:rPr lang="en-US" sz="2000"/>
              <a:t>Thousand Oaks, CA: Sage Publications.</a:t>
            </a:r>
          </a:p>
          <a:p>
            <a:endParaRPr lang="en-US" sz="2000"/>
          </a:p>
        </p:txBody>
      </p:sp>
    </p:spTree>
    <p:extLst>
      <p:ext uri="{BB962C8B-B14F-4D97-AF65-F5344CB8AC3E}">
        <p14:creationId xmlns:p14="http://schemas.microsoft.com/office/powerpoint/2010/main" val="15620311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2"/>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dirty="0">
                <a:solidFill>
                  <a:schemeClr val="bg1"/>
                </a:solidFill>
                <a:latin typeface="+mj-lt"/>
                <a:ea typeface="+mj-ea"/>
                <a:cs typeface="+mj-cs"/>
              </a:rPr>
              <a:t>Creswell’s Five Approaches - Table 1</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2505022208"/>
              </p:ext>
            </p:extLst>
          </p:nvPr>
        </p:nvGraphicFramePr>
        <p:xfrm>
          <a:off x="1077230" y="1675227"/>
          <a:ext cx="10037541" cy="4394203"/>
        </p:xfrm>
        <a:graphic>
          <a:graphicData uri="http://schemas.openxmlformats.org/drawingml/2006/table">
            <a:tbl>
              <a:tblPr firstRow="1" bandRow="1">
                <a:tableStyleId>{69012ECD-51FC-41F1-AA8D-1B2483CD663E}</a:tableStyleId>
              </a:tblPr>
              <a:tblGrid>
                <a:gridCol w="2208025">
                  <a:extLst>
                    <a:ext uri="{9D8B030D-6E8A-4147-A177-3AD203B41FA5}">
                      <a16:colId xmlns:a16="http://schemas.microsoft.com/office/drawing/2014/main" val="2770805308"/>
                    </a:ext>
                  </a:extLst>
                </a:gridCol>
                <a:gridCol w="2550805">
                  <a:extLst>
                    <a:ext uri="{9D8B030D-6E8A-4147-A177-3AD203B41FA5}">
                      <a16:colId xmlns:a16="http://schemas.microsoft.com/office/drawing/2014/main" val="2379802534"/>
                    </a:ext>
                  </a:extLst>
                </a:gridCol>
                <a:gridCol w="2471182">
                  <a:extLst>
                    <a:ext uri="{9D8B030D-6E8A-4147-A177-3AD203B41FA5}">
                      <a16:colId xmlns:a16="http://schemas.microsoft.com/office/drawing/2014/main" val="1831207766"/>
                    </a:ext>
                  </a:extLst>
                </a:gridCol>
                <a:gridCol w="2807529">
                  <a:extLst>
                    <a:ext uri="{9D8B030D-6E8A-4147-A177-3AD203B41FA5}">
                      <a16:colId xmlns:a16="http://schemas.microsoft.com/office/drawing/2014/main" val="1476182928"/>
                    </a:ext>
                  </a:extLst>
                </a:gridCol>
              </a:tblGrid>
              <a:tr h="391387">
                <a:tc>
                  <a:txBody>
                    <a:bodyPr/>
                    <a:lstStyle/>
                    <a:p>
                      <a:r>
                        <a:rPr lang="en-US" sz="1800"/>
                        <a:t>Method</a:t>
                      </a:r>
                    </a:p>
                  </a:txBody>
                  <a:tcPr marL="88951" marR="88951" marT="44476" marB="44476"/>
                </a:tc>
                <a:tc>
                  <a:txBody>
                    <a:bodyPr/>
                    <a:lstStyle/>
                    <a:p>
                      <a:r>
                        <a:rPr lang="en-US" sz="1800"/>
                        <a:t>Study Focus</a:t>
                      </a:r>
                    </a:p>
                  </a:txBody>
                  <a:tcPr marL="88951" marR="88951" marT="44476" marB="44476"/>
                </a:tc>
                <a:tc>
                  <a:txBody>
                    <a:bodyPr/>
                    <a:lstStyle/>
                    <a:p>
                      <a:r>
                        <a:rPr lang="en-US" sz="1800"/>
                        <a:t>Analytical Focus</a:t>
                      </a:r>
                    </a:p>
                  </a:txBody>
                  <a:tcPr marL="88951" marR="88951" marT="44476" marB="44476"/>
                </a:tc>
                <a:tc>
                  <a:txBody>
                    <a:bodyPr/>
                    <a:lstStyle/>
                    <a:p>
                      <a:r>
                        <a:rPr lang="en-US" sz="1800"/>
                        <a:t>Background</a:t>
                      </a:r>
                    </a:p>
                  </a:txBody>
                  <a:tcPr marL="88951" marR="88951" marT="44476" marB="44476"/>
                </a:tc>
                <a:extLst>
                  <a:ext uri="{0D108BD9-81ED-4DB2-BD59-A6C34878D82A}">
                    <a16:rowId xmlns:a16="http://schemas.microsoft.com/office/drawing/2014/main" val="1996207896"/>
                  </a:ext>
                </a:extLst>
              </a:tr>
              <a:tr h="1014046">
                <a:tc>
                  <a:txBody>
                    <a:bodyPr/>
                    <a:lstStyle/>
                    <a:p>
                      <a:r>
                        <a:rPr lang="en-US" sz="1200" b="1" dirty="0"/>
                        <a:t>Ethnography</a:t>
                      </a:r>
                    </a:p>
                  </a:txBody>
                  <a:tcPr marL="88951" marR="88951" marT="44476" marB="44476"/>
                </a:tc>
                <a:tc>
                  <a:txBody>
                    <a:bodyPr/>
                    <a:lstStyle/>
                    <a:p>
                      <a:r>
                        <a:rPr lang="en-US" sz="1200" dirty="0"/>
                        <a:t>Culture – cultural group</a:t>
                      </a:r>
                    </a:p>
                    <a:p>
                      <a:r>
                        <a:rPr lang="en-US" sz="1200" dirty="0"/>
                        <a:t>(Seek to</a:t>
                      </a:r>
                      <a:r>
                        <a:rPr lang="en-US" sz="1200" baseline="0" dirty="0"/>
                        <a:t> understand)</a:t>
                      </a:r>
                      <a:endParaRPr lang="en-US" sz="1200" dirty="0"/>
                    </a:p>
                  </a:txBody>
                  <a:tcPr marL="88951" marR="88951" marT="44476" marB="44476"/>
                </a:tc>
                <a:tc>
                  <a:txBody>
                    <a:bodyPr/>
                    <a:lstStyle/>
                    <a:p>
                      <a:r>
                        <a:rPr lang="en-US" sz="1200" dirty="0"/>
                        <a:t>Describe</a:t>
                      </a:r>
                      <a:r>
                        <a:rPr lang="en-US" sz="1200" baseline="0" dirty="0"/>
                        <a:t> a culture or cultural group</a:t>
                      </a:r>
                      <a:endParaRPr lang="en-US" sz="1200" dirty="0"/>
                    </a:p>
                  </a:txBody>
                  <a:tcPr marL="88951" marR="88951" marT="44476" marB="44476"/>
                </a:tc>
                <a:tc>
                  <a:txBody>
                    <a:bodyPr/>
                    <a:lstStyle/>
                    <a:p>
                      <a:r>
                        <a:rPr lang="en-US" sz="1200" dirty="0"/>
                        <a:t>20</a:t>
                      </a:r>
                      <a:r>
                        <a:rPr lang="en-US" sz="1200" baseline="30000" dirty="0"/>
                        <a:t>th</a:t>
                      </a:r>
                      <a:r>
                        <a:rPr lang="en-US" sz="1200" dirty="0"/>
                        <a:t> Century anthropologist</a:t>
                      </a:r>
                      <a:r>
                        <a:rPr lang="en-US" sz="1200" baseline="0" dirty="0"/>
                        <a:t> Boas, Malinowski, Radcliffe-Brown, and Mead </a:t>
                      </a:r>
                      <a:r>
                        <a:rPr lang="en-US" sz="1200" dirty="0"/>
                        <a:t>Comparative cultural anthropology</a:t>
                      </a:r>
                      <a:r>
                        <a:rPr lang="en-US" sz="1200" baseline="0" dirty="0"/>
                        <a:t>,</a:t>
                      </a:r>
                      <a:r>
                        <a:rPr lang="en-US" sz="1200" dirty="0"/>
                        <a:t> geographic</a:t>
                      </a:r>
                      <a:r>
                        <a:rPr lang="en-US" sz="1200" baseline="0" dirty="0"/>
                        <a:t> locational studies (</a:t>
                      </a:r>
                      <a:r>
                        <a:rPr lang="en-US" sz="1200" dirty="0">
                          <a:effectLst/>
                        </a:rPr>
                        <a:t>Creswell,</a:t>
                      </a:r>
                      <a:r>
                        <a:rPr lang="en-US" sz="1200" baseline="0" dirty="0">
                          <a:effectLst/>
                        </a:rPr>
                        <a:t> </a:t>
                      </a:r>
                      <a:r>
                        <a:rPr lang="en-US" sz="1200" dirty="0">
                          <a:effectLst/>
                        </a:rPr>
                        <a:t>2013)</a:t>
                      </a:r>
                      <a:endParaRPr lang="en-US" sz="1200" dirty="0"/>
                    </a:p>
                  </a:txBody>
                  <a:tcPr marL="88951" marR="88951" marT="44476" marB="44476"/>
                </a:tc>
                <a:extLst>
                  <a:ext uri="{0D108BD9-81ED-4DB2-BD59-A6C34878D82A}">
                    <a16:rowId xmlns:a16="http://schemas.microsoft.com/office/drawing/2014/main" val="1358212461"/>
                  </a:ext>
                </a:extLst>
              </a:tr>
              <a:tr h="658241">
                <a:tc>
                  <a:txBody>
                    <a:bodyPr/>
                    <a:lstStyle/>
                    <a:p>
                      <a:r>
                        <a:rPr lang="en-US" sz="1200" b="1" dirty="0"/>
                        <a:t>Grounded</a:t>
                      </a:r>
                      <a:r>
                        <a:rPr lang="en-US" sz="1200" b="1" baseline="0" dirty="0"/>
                        <a:t> Theory</a:t>
                      </a:r>
                      <a:endParaRPr lang="en-US" sz="1200" b="1" dirty="0"/>
                    </a:p>
                  </a:txBody>
                  <a:tcPr marL="88951" marR="88951" marT="44476" marB="44476"/>
                </a:tc>
                <a:tc>
                  <a:txBody>
                    <a:bodyPr/>
                    <a:lstStyle/>
                    <a:p>
                      <a:r>
                        <a:rPr lang="en-US" sz="1200" dirty="0"/>
                        <a:t>Cultural groups</a:t>
                      </a:r>
                    </a:p>
                    <a:p>
                      <a:r>
                        <a:rPr lang="en-US" sz="1200" dirty="0"/>
                        <a:t>(Discover)</a:t>
                      </a:r>
                    </a:p>
                  </a:txBody>
                  <a:tcPr marL="88951" marR="88951" marT="44476" marB="44476"/>
                </a:tc>
                <a:tc>
                  <a:txBody>
                    <a:bodyPr/>
                    <a:lstStyle/>
                    <a:p>
                      <a:r>
                        <a:rPr lang="en-US" sz="1200" dirty="0"/>
                        <a:t>Research</a:t>
                      </a:r>
                      <a:r>
                        <a:rPr lang="en-US" sz="1200" baseline="0" dirty="0"/>
                        <a:t> t</a:t>
                      </a:r>
                      <a:r>
                        <a:rPr lang="en-US" sz="1200" dirty="0"/>
                        <a:t>heory grounded in data of social processes</a:t>
                      </a:r>
                    </a:p>
                  </a:txBody>
                  <a:tcPr marL="88951" marR="88951" marT="44476" marB="44476"/>
                </a:tc>
                <a:tc>
                  <a:txBody>
                    <a:bodyPr/>
                    <a:lstStyle/>
                    <a:p>
                      <a:r>
                        <a:rPr lang="en-US" sz="1200" dirty="0"/>
                        <a:t>Developed by Glaser and Strauss 1967,</a:t>
                      </a:r>
                      <a:r>
                        <a:rPr lang="en-US" sz="1200" baseline="0" dirty="0"/>
                        <a:t> sociology, and rooted in observation (</a:t>
                      </a:r>
                      <a:r>
                        <a:rPr lang="en-US" sz="1200" dirty="0">
                          <a:effectLst/>
                        </a:rPr>
                        <a:t>Creswell,</a:t>
                      </a:r>
                      <a:r>
                        <a:rPr lang="en-US" sz="1200" baseline="0" dirty="0">
                          <a:effectLst/>
                        </a:rPr>
                        <a:t> </a:t>
                      </a:r>
                      <a:r>
                        <a:rPr lang="en-US" sz="1200" dirty="0">
                          <a:effectLst/>
                        </a:rPr>
                        <a:t>2013)</a:t>
                      </a:r>
                      <a:r>
                        <a:rPr lang="en-US" sz="1200" baseline="0" dirty="0"/>
                        <a:t>.</a:t>
                      </a:r>
                      <a:endParaRPr lang="en-US" sz="1200" dirty="0"/>
                    </a:p>
                  </a:txBody>
                  <a:tcPr marL="88951" marR="88951" marT="44476" marB="44476"/>
                </a:tc>
                <a:extLst>
                  <a:ext uri="{0D108BD9-81ED-4DB2-BD59-A6C34878D82A}">
                    <a16:rowId xmlns:a16="http://schemas.microsoft.com/office/drawing/2014/main" val="1261920382"/>
                  </a:ext>
                </a:extLst>
              </a:tr>
              <a:tr h="836144">
                <a:tc>
                  <a:txBody>
                    <a:bodyPr/>
                    <a:lstStyle/>
                    <a:p>
                      <a:r>
                        <a:rPr lang="en-US" sz="1200" b="1" dirty="0"/>
                        <a:t>Phenomenology</a:t>
                      </a:r>
                    </a:p>
                  </a:txBody>
                  <a:tcPr marL="88951" marR="88951" marT="44476" marB="44476"/>
                </a:tc>
                <a:tc>
                  <a:txBody>
                    <a:bodyPr/>
                    <a:lstStyle/>
                    <a:p>
                      <a:r>
                        <a:rPr lang="en-US" sz="1200" dirty="0"/>
                        <a:t>Individual</a:t>
                      </a:r>
                      <a:r>
                        <a:rPr lang="en-US" sz="1200" baseline="0" dirty="0"/>
                        <a:t> experience – People’s subjective experiences, interpretations of the world </a:t>
                      </a:r>
                    </a:p>
                    <a:p>
                      <a:r>
                        <a:rPr lang="en-US" sz="1200" baseline="0" dirty="0"/>
                        <a:t>(Describe the experience)</a:t>
                      </a:r>
                      <a:endParaRPr lang="en-US" sz="1200" dirty="0"/>
                    </a:p>
                  </a:txBody>
                  <a:tcPr marL="88951" marR="88951" marT="44476" marB="44476"/>
                </a:tc>
                <a:tc>
                  <a:txBody>
                    <a:bodyPr/>
                    <a:lstStyle/>
                    <a:p>
                      <a:r>
                        <a:rPr lang="en-US" sz="1200" dirty="0"/>
                        <a:t>Research</a:t>
                      </a:r>
                      <a:r>
                        <a:rPr lang="en-US" sz="1200" baseline="0" dirty="0"/>
                        <a:t> the lived experiences</a:t>
                      </a:r>
                      <a:endParaRPr lang="en-US" sz="1200" dirty="0"/>
                    </a:p>
                  </a:txBody>
                  <a:tcPr marL="88951" marR="88951" marT="44476" marB="44476"/>
                </a:tc>
                <a:tc>
                  <a:txBody>
                    <a:bodyPr/>
                    <a:lstStyle/>
                    <a:p>
                      <a:r>
                        <a:rPr lang="en-US" sz="1200" dirty="0"/>
                        <a:t>Philosophical perspective- Psychology, Sociology and Social work.</a:t>
                      </a:r>
                    </a:p>
                  </a:txBody>
                  <a:tcPr marL="88951" marR="88951" marT="44476" marB="44476"/>
                </a:tc>
                <a:extLst>
                  <a:ext uri="{0D108BD9-81ED-4DB2-BD59-A6C34878D82A}">
                    <a16:rowId xmlns:a16="http://schemas.microsoft.com/office/drawing/2014/main" val="533701284"/>
                  </a:ext>
                </a:extLst>
              </a:tr>
              <a:tr h="836144">
                <a:tc>
                  <a:txBody>
                    <a:bodyPr/>
                    <a:lstStyle/>
                    <a:p>
                      <a:r>
                        <a:rPr lang="en-US" sz="1200" b="1" dirty="0"/>
                        <a:t>Narrative </a:t>
                      </a:r>
                    </a:p>
                  </a:txBody>
                  <a:tcPr marL="88951" marR="88951" marT="44476" marB="44476"/>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Individual experiences told in stories and lived experiences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(Report the story)</a:t>
                      </a:r>
                    </a:p>
                  </a:txBody>
                  <a:tcPr marL="88951" marR="88951" marT="44476" marB="44476"/>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Exploration of the individual phenomenon</a:t>
                      </a:r>
                    </a:p>
                    <a:p>
                      <a:endParaRPr lang="en-US" sz="1200" dirty="0"/>
                    </a:p>
                  </a:txBody>
                  <a:tcPr marL="88951" marR="88951" marT="44476" marB="44476"/>
                </a:tc>
                <a:tc>
                  <a:txBody>
                    <a:bodyPr/>
                    <a:lstStyle/>
                    <a:p>
                      <a:r>
                        <a:rPr lang="en-US" sz="1200" dirty="0">
                          <a:effectLst/>
                        </a:rPr>
                        <a:t>Originated</a:t>
                      </a:r>
                      <a:r>
                        <a:rPr lang="en-US" sz="1200" baseline="0" dirty="0">
                          <a:effectLst/>
                        </a:rPr>
                        <a:t> from </a:t>
                      </a:r>
                      <a:r>
                        <a:rPr lang="en-US" sz="1200" dirty="0">
                          <a:effectLst/>
                        </a:rPr>
                        <a:t>literature, history, anthropology, sociology, sociolinguistics, and education (Creswell,</a:t>
                      </a:r>
                      <a:r>
                        <a:rPr lang="en-US" sz="1200" baseline="0" dirty="0">
                          <a:effectLst/>
                        </a:rPr>
                        <a:t> </a:t>
                      </a:r>
                      <a:r>
                        <a:rPr lang="en-US" sz="1200" dirty="0">
                          <a:effectLst/>
                        </a:rPr>
                        <a:t>2013)</a:t>
                      </a:r>
                      <a:endParaRPr lang="en-US" sz="1200" dirty="0"/>
                    </a:p>
                  </a:txBody>
                  <a:tcPr marL="88951" marR="88951" marT="44476" marB="44476"/>
                </a:tc>
                <a:extLst>
                  <a:ext uri="{0D108BD9-81ED-4DB2-BD59-A6C34878D82A}">
                    <a16:rowId xmlns:a16="http://schemas.microsoft.com/office/drawing/2014/main" val="2799611628"/>
                  </a:ext>
                </a:extLst>
              </a:tr>
              <a:tr h="658241">
                <a:tc>
                  <a:txBody>
                    <a:bodyPr/>
                    <a:lstStyle/>
                    <a:p>
                      <a:r>
                        <a:rPr lang="en-US" sz="1200" b="1" dirty="0"/>
                        <a:t>Case</a:t>
                      </a:r>
                      <a:r>
                        <a:rPr lang="en-US" sz="1200" b="1" baseline="0" dirty="0"/>
                        <a:t> Study</a:t>
                      </a:r>
                      <a:endParaRPr lang="en-US" sz="1200" b="1" dirty="0"/>
                    </a:p>
                  </a:txBody>
                  <a:tcPr marL="88951" marR="88951" marT="44476" marB="44476"/>
                </a:tc>
                <a:tc>
                  <a:txBody>
                    <a:bodyPr/>
                    <a:lstStyle/>
                    <a:p>
                      <a:r>
                        <a:rPr lang="en-US" sz="1200" baseline="0" dirty="0"/>
                        <a:t>One or more i</a:t>
                      </a:r>
                      <a:r>
                        <a:rPr lang="en-US" sz="1200" dirty="0"/>
                        <a:t>ssues</a:t>
                      </a:r>
                      <a:r>
                        <a:rPr lang="en-US" sz="1200" baseline="0" dirty="0"/>
                        <a:t> studied in a setting</a:t>
                      </a:r>
                    </a:p>
                    <a:p>
                      <a:r>
                        <a:rPr lang="en-US" sz="1200" baseline="0" dirty="0"/>
                        <a:t> (Explore a process)</a:t>
                      </a:r>
                      <a:endParaRPr lang="en-US" sz="1200" dirty="0"/>
                    </a:p>
                  </a:txBody>
                  <a:tcPr marL="88951" marR="88951" marT="44476" marB="44476"/>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In-depth</a:t>
                      </a:r>
                      <a:r>
                        <a:rPr lang="en-US" sz="1200" baseline="0" dirty="0"/>
                        <a:t> analysis of a single or multiple case</a:t>
                      </a:r>
                      <a:endParaRPr lang="en-US" sz="1200" dirty="0"/>
                    </a:p>
                    <a:p>
                      <a:endParaRPr lang="en-US" sz="1200" dirty="0"/>
                    </a:p>
                  </a:txBody>
                  <a:tcPr marL="88951" marR="88951" marT="44476" marB="44476"/>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Freud and Piaget – modern</a:t>
                      </a:r>
                      <a:r>
                        <a:rPr lang="en-US" sz="1200" baseline="0" dirty="0"/>
                        <a:t> social science, anthropology, and sociology (</a:t>
                      </a:r>
                      <a:r>
                        <a:rPr lang="en-US" sz="1200" dirty="0">
                          <a:effectLst/>
                        </a:rPr>
                        <a:t>Creswell,</a:t>
                      </a:r>
                      <a:r>
                        <a:rPr lang="en-US" sz="1200" baseline="0" dirty="0">
                          <a:effectLst/>
                        </a:rPr>
                        <a:t> </a:t>
                      </a:r>
                      <a:r>
                        <a:rPr lang="en-US" sz="1200" dirty="0">
                          <a:effectLst/>
                        </a:rPr>
                        <a:t>2013)</a:t>
                      </a:r>
                      <a:endParaRPr lang="en-US" sz="1200" dirty="0"/>
                    </a:p>
                  </a:txBody>
                  <a:tcPr marL="88951" marR="88951" marT="44476" marB="44476"/>
                </a:tc>
                <a:extLst>
                  <a:ext uri="{0D108BD9-81ED-4DB2-BD59-A6C34878D82A}">
                    <a16:rowId xmlns:a16="http://schemas.microsoft.com/office/drawing/2014/main" val="823457576"/>
                  </a:ext>
                </a:extLst>
              </a:tr>
            </a:tbl>
          </a:graphicData>
        </a:graphic>
      </p:graphicFrame>
    </p:spTree>
    <p:extLst>
      <p:ext uri="{BB962C8B-B14F-4D97-AF65-F5344CB8AC3E}">
        <p14:creationId xmlns:p14="http://schemas.microsoft.com/office/powerpoint/2010/main" val="566857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54069C6-1AAA-4E72-892F-66B8E1E5CF4F}"/>
              </a:ext>
            </a:extLst>
          </p:cNvPr>
          <p:cNvPicPr>
            <a:picLocks noChangeAspect="1"/>
          </p:cNvPicPr>
          <p:nvPr/>
        </p:nvPicPr>
        <p:blipFill rotWithShape="1">
          <a:blip r:embed="rId2"/>
          <a:srcRect t="3361" r="-1" b="44186"/>
          <a:stretch/>
        </p:blipFill>
        <p:spPr>
          <a:xfrm>
            <a:off x="20" y="10"/>
            <a:ext cx="12191980" cy="6857990"/>
          </a:xfrm>
          <a:prstGeom prst="rect">
            <a:avLst/>
          </a:prstGeom>
        </p:spPr>
      </p:pic>
      <p:sp>
        <p:nvSpPr>
          <p:cNvPr id="4" name="Title 3">
            <a:extLst>
              <a:ext uri="{FF2B5EF4-FFF2-40B4-BE49-F238E27FC236}">
                <a16:creationId xmlns:a16="http://schemas.microsoft.com/office/drawing/2014/main" id="{20C06A4C-848D-4F49-A765-5C8B01374F2D}"/>
              </a:ext>
            </a:extLst>
          </p:cNvPr>
          <p:cNvSpPr>
            <a:spLocks noGrp="1"/>
          </p:cNvSpPr>
          <p:nvPr>
            <p:ph type="title"/>
          </p:nvPr>
        </p:nvSpPr>
        <p:spPr>
          <a:xfrm>
            <a:off x="523875" y="5317240"/>
            <a:ext cx="11210925" cy="744836"/>
          </a:xfrm>
        </p:spPr>
        <p:txBody>
          <a:bodyPr>
            <a:normAutofit/>
          </a:bodyPr>
          <a:lstStyle/>
          <a:p>
            <a:pPr algn="ctr"/>
            <a:r>
              <a:rPr lang="en-GB" sz="3600" dirty="0">
                <a:solidFill>
                  <a:schemeClr val="tx1">
                    <a:lumMod val="85000"/>
                    <a:lumOff val="15000"/>
                  </a:schemeClr>
                </a:solidFill>
              </a:rPr>
              <a:t>Definitions of the ‘extras’</a:t>
            </a:r>
          </a:p>
        </p:txBody>
      </p:sp>
    </p:spTree>
    <p:extLst>
      <p:ext uri="{BB962C8B-B14F-4D97-AF65-F5344CB8AC3E}">
        <p14:creationId xmlns:p14="http://schemas.microsoft.com/office/powerpoint/2010/main" val="4474513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F765CFE2-F551-4051-A0D3-C672F6E87AA2}"/>
              </a:ext>
            </a:extLst>
          </p:cNvPr>
          <p:cNvGraphicFramePr>
            <a:graphicFrameLocks noGrp="1"/>
          </p:cNvGraphicFramePr>
          <p:nvPr>
            <p:ph idx="1"/>
            <p:extLst>
              <p:ext uri="{D42A27DB-BD31-4B8C-83A1-F6EECF244321}">
                <p14:modId xmlns:p14="http://schemas.microsoft.com/office/powerpoint/2010/main" val="953716338"/>
              </p:ext>
            </p:extLst>
          </p:nvPr>
        </p:nvGraphicFramePr>
        <p:xfrm>
          <a:off x="214313" y="357189"/>
          <a:ext cx="11772900" cy="6418733"/>
        </p:xfrm>
        <a:graphic>
          <a:graphicData uri="http://schemas.openxmlformats.org/drawingml/2006/table">
            <a:tbl>
              <a:tblPr firstRow="1" bandRow="1">
                <a:tableStyleId>{5C22544A-7EE6-4342-B048-85BDC9FD1C3A}</a:tableStyleId>
              </a:tblPr>
              <a:tblGrid>
                <a:gridCol w="2943225">
                  <a:extLst>
                    <a:ext uri="{9D8B030D-6E8A-4147-A177-3AD203B41FA5}">
                      <a16:colId xmlns:a16="http://schemas.microsoft.com/office/drawing/2014/main" val="1559258858"/>
                    </a:ext>
                  </a:extLst>
                </a:gridCol>
                <a:gridCol w="2943225">
                  <a:extLst>
                    <a:ext uri="{9D8B030D-6E8A-4147-A177-3AD203B41FA5}">
                      <a16:colId xmlns:a16="http://schemas.microsoft.com/office/drawing/2014/main" val="3603821886"/>
                    </a:ext>
                  </a:extLst>
                </a:gridCol>
                <a:gridCol w="2943225">
                  <a:extLst>
                    <a:ext uri="{9D8B030D-6E8A-4147-A177-3AD203B41FA5}">
                      <a16:colId xmlns:a16="http://schemas.microsoft.com/office/drawing/2014/main" val="3356646654"/>
                    </a:ext>
                  </a:extLst>
                </a:gridCol>
                <a:gridCol w="2943225">
                  <a:extLst>
                    <a:ext uri="{9D8B030D-6E8A-4147-A177-3AD203B41FA5}">
                      <a16:colId xmlns:a16="http://schemas.microsoft.com/office/drawing/2014/main" val="962180403"/>
                    </a:ext>
                  </a:extLst>
                </a:gridCol>
              </a:tblGrid>
              <a:tr h="566573">
                <a:tc>
                  <a:txBody>
                    <a:bodyPr/>
                    <a:lstStyle/>
                    <a:p>
                      <a:r>
                        <a:rPr lang="en-GB" dirty="0"/>
                        <a:t>Hermeneutics</a:t>
                      </a:r>
                    </a:p>
                  </a:txBody>
                  <a:tcPr>
                    <a:solidFill>
                      <a:schemeClr val="accent5">
                        <a:lumMod val="60000"/>
                        <a:lumOff val="40000"/>
                      </a:schemeClr>
                    </a:solidFill>
                  </a:tcPr>
                </a:tc>
                <a:tc>
                  <a:txBody>
                    <a:bodyPr/>
                    <a:lstStyle/>
                    <a:p>
                      <a:r>
                        <a:rPr lang="en-GB" dirty="0"/>
                        <a:t>Discourse Analysis</a:t>
                      </a:r>
                    </a:p>
                  </a:txBody>
                  <a:tcPr>
                    <a:solidFill>
                      <a:schemeClr val="accent5">
                        <a:lumMod val="60000"/>
                        <a:lumOff val="40000"/>
                      </a:schemeClr>
                    </a:solidFill>
                  </a:tcPr>
                </a:tc>
                <a:tc>
                  <a:txBody>
                    <a:bodyPr/>
                    <a:lstStyle/>
                    <a:p>
                      <a:r>
                        <a:rPr lang="en-GB" dirty="0"/>
                        <a:t>Heuristics</a:t>
                      </a:r>
                    </a:p>
                  </a:txBody>
                  <a:tcPr>
                    <a:solidFill>
                      <a:schemeClr val="accent5">
                        <a:lumMod val="60000"/>
                        <a:lumOff val="40000"/>
                      </a:schemeClr>
                    </a:solidFill>
                  </a:tcPr>
                </a:tc>
                <a:tc>
                  <a:txBody>
                    <a:bodyPr/>
                    <a:lstStyle/>
                    <a:p>
                      <a:r>
                        <a:rPr lang="en-GB" dirty="0"/>
                        <a:t>Content Analysis</a:t>
                      </a:r>
                    </a:p>
                  </a:txBody>
                  <a:tcPr>
                    <a:solidFill>
                      <a:schemeClr val="accent5">
                        <a:lumMod val="60000"/>
                        <a:lumOff val="40000"/>
                      </a:schemeClr>
                    </a:solidFill>
                  </a:tcPr>
                </a:tc>
                <a:extLst>
                  <a:ext uri="{0D108BD9-81ED-4DB2-BD59-A6C34878D82A}">
                    <a16:rowId xmlns:a16="http://schemas.microsoft.com/office/drawing/2014/main" val="2960321035"/>
                  </a:ext>
                </a:extLst>
              </a:tr>
              <a:tr h="5405601">
                <a:tc>
                  <a:txBody>
                    <a:bodyPr/>
                    <a:lstStyle/>
                    <a:p>
                      <a:r>
                        <a:rPr lang="en-GB" sz="1800" b="0" i="0" kern="1200" dirty="0">
                          <a:solidFill>
                            <a:schemeClr val="tx1"/>
                          </a:solidFill>
                          <a:effectLst/>
                          <a:latin typeface="+mn-lt"/>
                          <a:ea typeface="+mn-ea"/>
                          <a:cs typeface="+mn-cs"/>
                        </a:rPr>
                        <a:t>Hermeneutics involves the art of reading text or experiences in such a way that the intention and meaning behind the appearances are understood. The point of view is known as well as the cultural and social forces that may influence it. </a:t>
                      </a:r>
                      <a:endParaRPr lang="en-GB" dirty="0"/>
                    </a:p>
                  </a:txBody>
                  <a:tcPr>
                    <a:solidFill>
                      <a:schemeClr val="accent2">
                        <a:lumMod val="60000"/>
                        <a:lumOff val="40000"/>
                      </a:schemeClr>
                    </a:solidFill>
                  </a:tcPr>
                </a:tc>
                <a:tc>
                  <a:txBody>
                    <a:bodyPr/>
                    <a:lstStyle/>
                    <a:p>
                      <a:r>
                        <a:rPr lang="en-GB" sz="1800" b="0" i="0" kern="1200" dirty="0">
                          <a:solidFill>
                            <a:schemeClr val="dk1"/>
                          </a:solidFill>
                          <a:effectLst/>
                          <a:latin typeface="+mn-lt"/>
                          <a:ea typeface="+mn-ea"/>
                          <a:cs typeface="+mn-cs"/>
                        </a:rPr>
                        <a:t>Discourse is the complete system by which people communicate, it’s the widest interpretation of what we call ‘language’. It includes both written, verbal and non-verbal communication, as well as the wider social concepts that underpin what language means, and how it changes. For example, it can be revealing to look at how some people use a particular word, or terms from a particular local dialect. This can show their upbringing and life history, or influences from other people and workplace culture.</a:t>
                      </a:r>
                      <a:endParaRPr lang="en-GB" dirty="0"/>
                    </a:p>
                  </a:txBody>
                  <a:tcPr>
                    <a:solidFill>
                      <a:schemeClr val="accent2">
                        <a:lumMod val="60000"/>
                        <a:lumOff val="40000"/>
                      </a:schemeClr>
                    </a:solidFill>
                  </a:tcPr>
                </a:tc>
                <a:tc>
                  <a:txBody>
                    <a:bodyPr/>
                    <a:lstStyle/>
                    <a:p>
                      <a:r>
                        <a:rPr lang="en-GB" sz="1800" b="0" i="0" kern="1200" dirty="0">
                          <a:solidFill>
                            <a:schemeClr val="dk1"/>
                          </a:solidFill>
                          <a:effectLst/>
                          <a:latin typeface="+mn-lt"/>
                          <a:ea typeface="+mn-ea"/>
                          <a:cs typeface="+mn-cs"/>
                        </a:rPr>
                        <a:t>Heuristic research begins with a personal question or challenge, but one that has a social or universal significance. It is aimed at discovery through self-inquiry and dialogue. The life experience of the heuristic researcher and the research participants is not a text to be interpreted but a full story that is vividly portrayed and further elucidated through art and personal documentations. From these individual depictions and portraits from research participants, a composite depiction is developed. This represents the entire group of co-researchers.</a:t>
                      </a:r>
                      <a:endParaRPr lang="en-GB" dirty="0"/>
                    </a:p>
                  </a:txBody>
                  <a:tcPr>
                    <a:solidFill>
                      <a:schemeClr val="accent2">
                        <a:lumMod val="60000"/>
                        <a:lumOff val="4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kern="1200" dirty="0">
                          <a:solidFill>
                            <a:schemeClr val="tx1"/>
                          </a:solidFill>
                          <a:effectLst/>
                          <a:latin typeface="+mn-lt"/>
                          <a:ea typeface="+mn-ea"/>
                          <a:cs typeface="+mn-cs"/>
                        </a:rPr>
                        <a:t>A research method for the subjective interpretation of the </a:t>
                      </a:r>
                      <a:r>
                        <a:rPr lang="en-GB" sz="1800" b="1" i="0" kern="1200" dirty="0">
                          <a:solidFill>
                            <a:schemeClr val="tx1"/>
                          </a:solidFill>
                          <a:effectLst/>
                          <a:latin typeface="+mn-lt"/>
                          <a:ea typeface="+mn-ea"/>
                          <a:cs typeface="+mn-cs"/>
                        </a:rPr>
                        <a:t>content</a:t>
                      </a:r>
                      <a:r>
                        <a:rPr lang="en-GB" sz="1800" b="0" i="0" kern="1200" dirty="0">
                          <a:solidFill>
                            <a:schemeClr val="tx1"/>
                          </a:solidFill>
                          <a:effectLst/>
                          <a:latin typeface="+mn-lt"/>
                          <a:ea typeface="+mn-ea"/>
                          <a:cs typeface="+mn-cs"/>
                        </a:rPr>
                        <a:t> of text </a:t>
                      </a:r>
                      <a:r>
                        <a:rPr lang="en-GB" sz="1800" b="1" i="0" kern="1200" dirty="0">
                          <a:solidFill>
                            <a:schemeClr val="tx1"/>
                          </a:solidFill>
                          <a:effectLst/>
                          <a:latin typeface="+mn-lt"/>
                          <a:ea typeface="+mn-ea"/>
                          <a:cs typeface="+mn-cs"/>
                        </a:rPr>
                        <a:t>data</a:t>
                      </a:r>
                      <a:r>
                        <a:rPr lang="en-GB" sz="1800" b="0" i="0" kern="1200" dirty="0">
                          <a:solidFill>
                            <a:schemeClr val="tx1"/>
                          </a:solidFill>
                          <a:effectLst/>
                          <a:latin typeface="+mn-lt"/>
                          <a:ea typeface="+mn-ea"/>
                          <a:cs typeface="+mn-cs"/>
                        </a:rPr>
                        <a:t> through the systematic classification process of coding and identifying themes or patterns</a:t>
                      </a:r>
                      <a:endParaRPr lang="en-GB" dirty="0"/>
                    </a:p>
                    <a:p>
                      <a:endParaRPr lang="en-GB" dirty="0"/>
                    </a:p>
                  </a:txBody>
                  <a:tcPr>
                    <a:solidFill>
                      <a:schemeClr val="accent2">
                        <a:lumMod val="60000"/>
                        <a:lumOff val="40000"/>
                      </a:schemeClr>
                    </a:solidFill>
                  </a:tcPr>
                </a:tc>
                <a:extLst>
                  <a:ext uri="{0D108BD9-81ED-4DB2-BD59-A6C34878D82A}">
                    <a16:rowId xmlns:a16="http://schemas.microsoft.com/office/drawing/2014/main" val="2006657571"/>
                  </a:ext>
                </a:extLst>
              </a:tr>
            </a:tbl>
          </a:graphicData>
        </a:graphic>
      </p:graphicFrame>
    </p:spTree>
    <p:extLst>
      <p:ext uri="{BB962C8B-B14F-4D97-AF65-F5344CB8AC3E}">
        <p14:creationId xmlns:p14="http://schemas.microsoft.com/office/powerpoint/2010/main" val="17783571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87AC29E-65EB-46D1-84BD-D904832085A2}"/>
              </a:ext>
            </a:extLst>
          </p:cNvPr>
          <p:cNvPicPr>
            <a:picLocks noChangeAspect="1"/>
          </p:cNvPicPr>
          <p:nvPr/>
        </p:nvPicPr>
        <p:blipFill rotWithShape="1">
          <a:blip r:embed="rId2">
            <a:alphaModFix amt="50000"/>
          </a:blip>
          <a:srcRect/>
          <a:stretch/>
        </p:blipFill>
        <p:spPr>
          <a:xfrm>
            <a:off x="0" y="0"/>
            <a:ext cx="12192000" cy="6857999"/>
          </a:xfrm>
          <a:prstGeom prst="rect">
            <a:avLst/>
          </a:prstGeom>
        </p:spPr>
      </p:pic>
      <p:sp>
        <p:nvSpPr>
          <p:cNvPr id="4" name="Title 3">
            <a:extLst>
              <a:ext uri="{FF2B5EF4-FFF2-40B4-BE49-F238E27FC236}">
                <a16:creationId xmlns:a16="http://schemas.microsoft.com/office/drawing/2014/main" id="{37A2747E-9C14-4D9A-815D-75EE77588DEB}"/>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Examples of the ‘extras’</a:t>
            </a:r>
          </a:p>
        </p:txBody>
      </p:sp>
    </p:spTree>
    <p:extLst>
      <p:ext uri="{BB962C8B-B14F-4D97-AF65-F5344CB8AC3E}">
        <p14:creationId xmlns:p14="http://schemas.microsoft.com/office/powerpoint/2010/main" val="417406651"/>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F765CFE2-F551-4051-A0D3-C672F6E87AA2}"/>
              </a:ext>
            </a:extLst>
          </p:cNvPr>
          <p:cNvGraphicFramePr>
            <a:graphicFrameLocks noGrp="1"/>
          </p:cNvGraphicFramePr>
          <p:nvPr>
            <p:ph idx="1"/>
            <p:extLst>
              <p:ext uri="{D42A27DB-BD31-4B8C-83A1-F6EECF244321}">
                <p14:modId xmlns:p14="http://schemas.microsoft.com/office/powerpoint/2010/main" val="102824772"/>
              </p:ext>
            </p:extLst>
          </p:nvPr>
        </p:nvGraphicFramePr>
        <p:xfrm>
          <a:off x="214312" y="347473"/>
          <a:ext cx="11636312" cy="6016751"/>
        </p:xfrm>
        <a:graphic>
          <a:graphicData uri="http://schemas.openxmlformats.org/drawingml/2006/table">
            <a:tbl>
              <a:tblPr firstRow="1" bandRow="1">
                <a:tableStyleId>{5C22544A-7EE6-4342-B048-85BDC9FD1C3A}</a:tableStyleId>
              </a:tblPr>
              <a:tblGrid>
                <a:gridCol w="5818156">
                  <a:extLst>
                    <a:ext uri="{9D8B030D-6E8A-4147-A177-3AD203B41FA5}">
                      <a16:colId xmlns:a16="http://schemas.microsoft.com/office/drawing/2014/main" val="1559258858"/>
                    </a:ext>
                  </a:extLst>
                </a:gridCol>
                <a:gridCol w="5818156">
                  <a:extLst>
                    <a:ext uri="{9D8B030D-6E8A-4147-A177-3AD203B41FA5}">
                      <a16:colId xmlns:a16="http://schemas.microsoft.com/office/drawing/2014/main" val="3603821886"/>
                    </a:ext>
                  </a:extLst>
                </a:gridCol>
              </a:tblGrid>
              <a:tr h="427547">
                <a:tc>
                  <a:txBody>
                    <a:bodyPr/>
                    <a:lstStyle/>
                    <a:p>
                      <a:r>
                        <a:rPr lang="en-GB" dirty="0"/>
                        <a:t>Hermeneutics</a:t>
                      </a:r>
                    </a:p>
                  </a:txBody>
                  <a:tcPr>
                    <a:solidFill>
                      <a:schemeClr val="accent5">
                        <a:lumMod val="60000"/>
                        <a:lumOff val="40000"/>
                      </a:schemeClr>
                    </a:solidFill>
                  </a:tcPr>
                </a:tc>
                <a:tc>
                  <a:txBody>
                    <a:bodyPr/>
                    <a:lstStyle/>
                    <a:p>
                      <a:r>
                        <a:rPr lang="en-GB" dirty="0"/>
                        <a:t>Discourse Analysis</a:t>
                      </a:r>
                    </a:p>
                  </a:txBody>
                  <a:tcPr>
                    <a:solidFill>
                      <a:schemeClr val="accent5">
                        <a:lumMod val="60000"/>
                        <a:lumOff val="40000"/>
                      </a:schemeClr>
                    </a:solidFill>
                  </a:tcPr>
                </a:tc>
                <a:extLst>
                  <a:ext uri="{0D108BD9-81ED-4DB2-BD59-A6C34878D82A}">
                    <a16:rowId xmlns:a16="http://schemas.microsoft.com/office/drawing/2014/main" val="2960321035"/>
                  </a:ext>
                </a:extLst>
              </a:tr>
              <a:tr h="5589204">
                <a:tc>
                  <a:txBody>
                    <a:bodyPr/>
                    <a:lstStyle/>
                    <a:p>
                      <a:r>
                        <a:rPr lang="en-GB" sz="1600" b="1" dirty="0"/>
                        <a:t>Job satisfaction as a matter of time, team, and trust: A qualitative study of hospital nurses’ experiences</a:t>
                      </a:r>
                    </a:p>
                    <a:p>
                      <a:r>
                        <a:rPr lang="en-GB" sz="1400" dirty="0"/>
                        <a:t>Support and variety regarding work, autonomy, organizational constraints, and promotion opportunities are factors contributing to job satisfaction or lack thereof among hospital nurses together with self-perceived health, education and career orientation. The aim of this study was to explore public hospital nurses’ experiences of job satisfaction. This qualitative study was undertaken in a caring theory context. Ten proficient Danish hospital nurses were interviewed twice and data were analysed using a hermeneutic approach. The analysis revealed that time, team, and trust were essential components in job satisfaction. Time, team and trust helped the nurses collaborate with patients, care for relatives, and work in teams with other hospital staff members. Lack of job satisfaction occurred when time was to short or quality care was threatened, when the nurses felt alone and had to finish their job in a hurry, or when they perceived distrust from others about the care they provided. One </a:t>
                      </a:r>
                      <a:r>
                        <a:rPr lang="en-GB" sz="1400" dirty="0" err="1"/>
                        <a:t>one</a:t>
                      </a:r>
                      <a:r>
                        <a:rPr lang="en-GB" sz="1400" dirty="0"/>
                        <a:t> hand, these subject matters gave staff nurses a feeling of autonomy and helped strengthen their proficiency. Thus, the nurses could provide fundamental patient care in a timely and knowledgeable manner. On the other hand, lack of any of the three Ts threatened not only job satisfaction, but also patient care and nurse retainment.</a:t>
                      </a:r>
                      <a:endParaRPr lang="en-GB" sz="1400" b="0" dirty="0"/>
                    </a:p>
                  </a:txBody>
                  <a:tcPr>
                    <a:solidFill>
                      <a:schemeClr val="accent2">
                        <a:lumMod val="60000"/>
                        <a:lumOff val="40000"/>
                      </a:schemeClr>
                    </a:solidFill>
                  </a:tcPr>
                </a:tc>
                <a:tc>
                  <a:txBody>
                    <a:bodyPr/>
                    <a:lstStyle/>
                    <a:p>
                      <a:r>
                        <a:rPr lang="en-GB" sz="1600" b="1" dirty="0"/>
                        <a:t>A Discourse Analysis of Research Articles on Women’s Entrepreneurship</a:t>
                      </a:r>
                    </a:p>
                    <a:p>
                      <a:r>
                        <a:rPr lang="en-GB" sz="1400" dirty="0"/>
                        <a:t>This paper addresses a crucial question, namely how the practices involved in what is </a:t>
                      </a:r>
                      <a:r>
                        <a:rPr lang="en-GB" sz="1400" dirty="0" err="1"/>
                        <a:t>labeled</a:t>
                      </a:r>
                      <a:r>
                        <a:rPr lang="en-GB" sz="1400" dirty="0"/>
                        <a:t> research contribute to the reproduction of gender inequality. Through a discourse analysis of research articles on women’s entrepreneurship, I show that, contrary to intentions, this research second-sexes women. I also show how this is achieved. Discussing the particular practices that bring this about, I discuss how this seemingly inevitable result may be avoided. The implications go beyond gender issues, however. They entail a challenge of the very basis of management research practices. Theoretical and methodological departures I depart from a social constructionist (or post-structuralist) understanding of gender. This means that there is nothing essentially masculine or feminine. These concepts are seen as socially constructed and vary in time and place. This differs from the liberal feminist view that much “women-in-management” research is based on. According to this view, what defines a human is her ability to think rationally and men and women are seen as equally well equipped with this ability. So, they are equally human. Any shortcomings with women must depend on discrimination or structural barriers. These removed, men and women would achieve equally. Liberal feminism thus assumes that men and women are “the same”, but the man is the implicit norm (</a:t>
                      </a:r>
                      <a:r>
                        <a:rPr lang="en-GB" sz="1400" dirty="0" err="1"/>
                        <a:t>Calás</a:t>
                      </a:r>
                      <a:r>
                        <a:rPr lang="en-GB" sz="1400" dirty="0"/>
                        <a:t> &amp; </a:t>
                      </a:r>
                      <a:r>
                        <a:rPr lang="en-GB" sz="1400" dirty="0" err="1"/>
                        <a:t>Smircich</a:t>
                      </a:r>
                      <a:r>
                        <a:rPr lang="en-GB" sz="1400" dirty="0"/>
                        <a:t>, 1996). </a:t>
                      </a:r>
                    </a:p>
                    <a:p>
                      <a:endParaRPr lang="en-GB" sz="1400" dirty="0"/>
                    </a:p>
                  </a:txBody>
                  <a:tcPr>
                    <a:solidFill>
                      <a:schemeClr val="accent2">
                        <a:lumMod val="60000"/>
                        <a:lumOff val="40000"/>
                      </a:schemeClr>
                    </a:solidFill>
                  </a:tcPr>
                </a:tc>
                <a:extLst>
                  <a:ext uri="{0D108BD9-81ED-4DB2-BD59-A6C34878D82A}">
                    <a16:rowId xmlns:a16="http://schemas.microsoft.com/office/drawing/2014/main" val="2006657571"/>
                  </a:ext>
                </a:extLst>
              </a:tr>
            </a:tbl>
          </a:graphicData>
        </a:graphic>
      </p:graphicFrame>
    </p:spTree>
    <p:extLst>
      <p:ext uri="{BB962C8B-B14F-4D97-AF65-F5344CB8AC3E}">
        <p14:creationId xmlns:p14="http://schemas.microsoft.com/office/powerpoint/2010/main" val="8127422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F765CFE2-F551-4051-A0D3-C672F6E87AA2}"/>
              </a:ext>
            </a:extLst>
          </p:cNvPr>
          <p:cNvGraphicFramePr>
            <a:graphicFrameLocks noGrp="1"/>
          </p:cNvGraphicFramePr>
          <p:nvPr>
            <p:ph idx="1"/>
            <p:extLst>
              <p:ext uri="{D42A27DB-BD31-4B8C-83A1-F6EECF244321}">
                <p14:modId xmlns:p14="http://schemas.microsoft.com/office/powerpoint/2010/main" val="1785715508"/>
              </p:ext>
            </p:extLst>
          </p:nvPr>
        </p:nvGraphicFramePr>
        <p:xfrm>
          <a:off x="214312" y="357189"/>
          <a:ext cx="11416856" cy="6266171"/>
        </p:xfrm>
        <a:graphic>
          <a:graphicData uri="http://schemas.openxmlformats.org/drawingml/2006/table">
            <a:tbl>
              <a:tblPr firstRow="1" bandRow="1">
                <a:tableStyleId>{5C22544A-7EE6-4342-B048-85BDC9FD1C3A}</a:tableStyleId>
              </a:tblPr>
              <a:tblGrid>
                <a:gridCol w="5708428">
                  <a:extLst>
                    <a:ext uri="{9D8B030D-6E8A-4147-A177-3AD203B41FA5}">
                      <a16:colId xmlns:a16="http://schemas.microsoft.com/office/drawing/2014/main" val="1559258858"/>
                    </a:ext>
                  </a:extLst>
                </a:gridCol>
                <a:gridCol w="5708428">
                  <a:extLst>
                    <a:ext uri="{9D8B030D-6E8A-4147-A177-3AD203B41FA5}">
                      <a16:colId xmlns:a16="http://schemas.microsoft.com/office/drawing/2014/main" val="3356646654"/>
                    </a:ext>
                  </a:extLst>
                </a:gridCol>
              </a:tblGrid>
              <a:tr h="566411">
                <a:tc>
                  <a:txBody>
                    <a:bodyPr/>
                    <a:lstStyle/>
                    <a:p>
                      <a:r>
                        <a:rPr lang="en-GB" dirty="0"/>
                        <a:t>Content Analysis</a:t>
                      </a:r>
                    </a:p>
                  </a:txBody>
                  <a:tcPr>
                    <a:solidFill>
                      <a:schemeClr val="accent5">
                        <a:lumMod val="60000"/>
                        <a:lumOff val="40000"/>
                      </a:schemeClr>
                    </a:solidFill>
                  </a:tcPr>
                </a:tc>
                <a:tc>
                  <a:txBody>
                    <a:bodyPr/>
                    <a:lstStyle/>
                    <a:p>
                      <a:r>
                        <a:rPr lang="en-GB" dirty="0"/>
                        <a:t>Heuristics</a:t>
                      </a:r>
                    </a:p>
                  </a:txBody>
                  <a:tcPr>
                    <a:solidFill>
                      <a:schemeClr val="accent5">
                        <a:lumMod val="60000"/>
                        <a:lumOff val="40000"/>
                      </a:schemeClr>
                    </a:solidFill>
                  </a:tcPr>
                </a:tc>
                <a:extLst>
                  <a:ext uri="{0D108BD9-81ED-4DB2-BD59-A6C34878D82A}">
                    <a16:rowId xmlns:a16="http://schemas.microsoft.com/office/drawing/2014/main" val="2960321035"/>
                  </a:ext>
                </a:extLst>
              </a:tr>
              <a:tr h="5404048">
                <a:tc>
                  <a:txBody>
                    <a:bodyPr/>
                    <a:lstStyle/>
                    <a:p>
                      <a:r>
                        <a:rPr lang="en-GB" sz="1600" b="1" dirty="0"/>
                        <a:t>Multidimensional comprehensive corporate sustainability performance evaluation model: Evidence from an emerging market banking sector</a:t>
                      </a:r>
                    </a:p>
                    <a:p>
                      <a:r>
                        <a:rPr lang="en-GB" sz="1600" dirty="0"/>
                        <a:t>Financial institutions' roles in sustainable development have been a hot topic in the literature. Nonetheless, related studies are still emerging and are rare for emerging markets. The purpose of this paper is to investigate multidimensional corporate sustainability practices and establish a corporate sustainability performance evaluation model for Turkish banks. According to the multiple dimensions of economic, environmental, and social governance and financial corporate sustainability, the Content Analysis and TOPSIS methods are utilized on the 12 sustainability reports published by four Turkish deposit banks from 2012 to 2014. The TOPSIS method has been employed for the comprehensive assessment by using the entropy weights of Turkish Banking Sector sustainability practices in order to overcome subjectivity. One of the significant contributions of this study is the combined use of the results of content analysis, entropy weights and TOPSIS. The performance scores for the dimensional base reveals that each bank has different performance scores in each year. Additionally, rather than having the highest score in one or more dimensions, improving performance in all dimensions provides a substantial contribution to the bank's overall score and ranking</a:t>
                      </a:r>
                      <a:endParaRPr lang="en-GB" sz="1600" b="0" dirty="0"/>
                    </a:p>
                  </a:txBody>
                  <a:tcPr>
                    <a:solidFill>
                      <a:schemeClr val="accent2">
                        <a:lumMod val="60000"/>
                        <a:lumOff val="40000"/>
                      </a:schemeClr>
                    </a:solidFill>
                  </a:tcPr>
                </a:tc>
                <a:tc>
                  <a:txBody>
                    <a:bodyPr/>
                    <a:lstStyle/>
                    <a:p>
                      <a:r>
                        <a:rPr lang="en-GB" sz="1800" b="1" dirty="0"/>
                        <a:t>The four I’s of police leadership</a:t>
                      </a:r>
                    </a:p>
                    <a:p>
                      <a:r>
                        <a:rPr lang="en-GB" sz="1600" dirty="0"/>
                        <a:t>In this paper we attempt to shed light on police leadership by telling the story of leadership at a particular Royal Canadian Mounted Police (RCMP) detachment. The case study is based upon interviews with 28 police officers and participant observations at the case site. The framework provided by transformational leadership theory proved meaningful in describing police leadership within a convenient heuristic comprised of four I’s: individualised consideration, idealised influence, inspirational motivation, and intellectual stimulation. We concluded that transformational leaders have particular relational strengths that serve to elevate levels of commitment, work satisfaction, and motivation. The paper also points out that transformational leaders turn constraints into opportunities in the pursuit of their shared vision.</a:t>
                      </a:r>
                    </a:p>
                  </a:txBody>
                  <a:tcPr>
                    <a:solidFill>
                      <a:schemeClr val="accent2">
                        <a:lumMod val="60000"/>
                        <a:lumOff val="40000"/>
                      </a:schemeClr>
                    </a:solidFill>
                  </a:tcPr>
                </a:tc>
                <a:extLst>
                  <a:ext uri="{0D108BD9-81ED-4DB2-BD59-A6C34878D82A}">
                    <a16:rowId xmlns:a16="http://schemas.microsoft.com/office/drawing/2014/main" val="2006657571"/>
                  </a:ext>
                </a:extLst>
              </a:tr>
            </a:tbl>
          </a:graphicData>
        </a:graphic>
      </p:graphicFrame>
    </p:spTree>
    <p:extLst>
      <p:ext uri="{BB962C8B-B14F-4D97-AF65-F5344CB8AC3E}">
        <p14:creationId xmlns:p14="http://schemas.microsoft.com/office/powerpoint/2010/main" val="12696838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6">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38200" y="365125"/>
            <a:ext cx="10515600" cy="1325563"/>
          </a:xfrm>
        </p:spPr>
        <p:txBody>
          <a:bodyPr>
            <a:normAutofit/>
          </a:bodyPr>
          <a:lstStyle/>
          <a:p>
            <a:r>
              <a:rPr lang="en-US" dirty="0"/>
              <a:t>Comparing the Five Approaches (5 according to Creswell)</a:t>
            </a:r>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422459A5-8857-0A41-8F31-3584217A9641}" type="slidenum">
              <a:rPr lang="en-US">
                <a:solidFill>
                  <a:schemeClr val="tx1">
                    <a:lumMod val="50000"/>
                    <a:lumOff val="50000"/>
                  </a:schemeClr>
                </a:solidFill>
              </a:rPr>
              <a:pPr>
                <a:spcAft>
                  <a:spcPts val="600"/>
                </a:spcAft>
              </a:pPr>
              <a:t>38</a:t>
            </a:fld>
            <a:endParaRPr lang="en-US">
              <a:solidFill>
                <a:schemeClr val="tx1">
                  <a:lumMod val="50000"/>
                  <a:lumOff val="50000"/>
                </a:schemeClr>
              </a:solidFill>
            </a:endParaRPr>
          </a:p>
        </p:txBody>
      </p:sp>
      <p:graphicFrame>
        <p:nvGraphicFramePr>
          <p:cNvPr id="6" name="Content Placeholder 2">
            <a:extLst>
              <a:ext uri="{FF2B5EF4-FFF2-40B4-BE49-F238E27FC236}">
                <a16:creationId xmlns:a16="http://schemas.microsoft.com/office/drawing/2014/main" id="{0B25989D-29BF-4001-A747-E7E0F7CF3697}"/>
              </a:ext>
            </a:extLst>
          </p:cNvPr>
          <p:cNvGraphicFramePr>
            <a:graphicFrameLocks noGrp="1"/>
          </p:cNvGraphicFramePr>
          <p:nvPr>
            <p:ph idx="1"/>
            <p:extLst>
              <p:ext uri="{D42A27DB-BD31-4B8C-83A1-F6EECF244321}">
                <p14:modId xmlns:p14="http://schemas.microsoft.com/office/powerpoint/2010/main" val="200218709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04113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Key Readings</a:t>
            </a:r>
          </a:p>
        </p:txBody>
      </p:sp>
      <p:sp>
        <p:nvSpPr>
          <p:cNvPr id="3" name="Content Placeholder 2"/>
          <p:cNvSpPr>
            <a:spLocks noGrp="1"/>
          </p:cNvSpPr>
          <p:nvPr>
            <p:ph idx="1"/>
          </p:nvPr>
        </p:nvSpPr>
        <p:spPr>
          <a:xfrm>
            <a:off x="4810259" y="649480"/>
            <a:ext cx="6555347" cy="5546047"/>
          </a:xfrm>
        </p:spPr>
        <p:txBody>
          <a:bodyPr anchor="ctr">
            <a:normAutofit/>
          </a:bodyPr>
          <a:lstStyle/>
          <a:p>
            <a:r>
              <a:rPr lang="en-US" sz="2000" b="1" dirty="0"/>
              <a:t>Narrative Research</a:t>
            </a:r>
          </a:p>
          <a:p>
            <a:pPr lvl="0"/>
            <a:r>
              <a:rPr lang="en-US" sz="2000" dirty="0" err="1"/>
              <a:t>Clandinin</a:t>
            </a:r>
            <a:r>
              <a:rPr lang="en-US" sz="2000" dirty="0"/>
              <a:t>, D. J. (2013). Engaging in narrative inquiry. Walnut Creek, CA: Left Coast Press.</a:t>
            </a:r>
          </a:p>
          <a:p>
            <a:pPr lvl="0"/>
            <a:r>
              <a:rPr lang="en-US" sz="2000" dirty="0" err="1"/>
              <a:t>Riessman</a:t>
            </a:r>
            <a:r>
              <a:rPr lang="en-US" sz="2000" dirty="0"/>
              <a:t>, C. K. (2008). Narrative methods for the human sciences. Thousand Oaks, CA: Sage.</a:t>
            </a:r>
          </a:p>
          <a:p>
            <a:r>
              <a:rPr lang="en-US" sz="2000" b="1" dirty="0"/>
              <a:t>Phenomenology</a:t>
            </a:r>
          </a:p>
          <a:p>
            <a:pPr lvl="0"/>
            <a:r>
              <a:rPr lang="en-US" sz="2000" dirty="0"/>
              <a:t>Moustakas, C. (1994). Phenomenological research methods. Thousand Oaks, CA: Sage.</a:t>
            </a:r>
          </a:p>
          <a:p>
            <a:pPr lvl="0"/>
            <a:r>
              <a:rPr lang="en-US" sz="2000" dirty="0"/>
              <a:t>Van </a:t>
            </a:r>
            <a:r>
              <a:rPr lang="en-US" sz="2000" dirty="0" err="1"/>
              <a:t>Manen</a:t>
            </a:r>
            <a:r>
              <a:rPr lang="en-US" sz="2000" dirty="0"/>
              <a:t>, M. (2014). Phenomenology of practice: Meaning-giving methods in phenomenological research and writing. Walnut Creek, CA: Left Coast Press</a:t>
            </a:r>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422459A5-8857-0A41-8F31-3584217A9641}" type="slidenum">
              <a:rPr lang="en-US" sz="1100">
                <a:solidFill>
                  <a:schemeClr val="tx1">
                    <a:lumMod val="50000"/>
                    <a:lumOff val="50000"/>
                  </a:schemeClr>
                </a:solidFill>
              </a:rPr>
              <a:pPr>
                <a:spcAft>
                  <a:spcPts val="600"/>
                </a:spcAft>
              </a:pPr>
              <a:t>39</a:t>
            </a:fld>
            <a:endParaRPr lang="en-US" sz="1100">
              <a:solidFill>
                <a:schemeClr val="tx1">
                  <a:lumMod val="50000"/>
                  <a:lumOff val="50000"/>
                </a:schemeClr>
              </a:solidFill>
            </a:endParaRPr>
          </a:p>
        </p:txBody>
      </p:sp>
    </p:spTree>
    <p:extLst>
      <p:ext uri="{BB962C8B-B14F-4D97-AF65-F5344CB8AC3E}">
        <p14:creationId xmlns:p14="http://schemas.microsoft.com/office/powerpoint/2010/main" val="35147159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599" y="294538"/>
            <a:ext cx="9895951" cy="1033669"/>
          </a:xfrm>
        </p:spPr>
        <p:txBody>
          <a:bodyPr>
            <a:normAutofit/>
          </a:bodyPr>
          <a:lstStyle/>
          <a:p>
            <a:r>
              <a:rPr lang="en-US" sz="4000">
                <a:solidFill>
                  <a:srgbClr val="FFFFFF"/>
                </a:solidFill>
              </a:rPr>
              <a:t>Key Readings</a:t>
            </a:r>
          </a:p>
        </p:txBody>
      </p:sp>
      <p:sp>
        <p:nvSpPr>
          <p:cNvPr id="3" name="Content Placeholder 2"/>
          <p:cNvSpPr>
            <a:spLocks noGrp="1"/>
          </p:cNvSpPr>
          <p:nvPr>
            <p:ph idx="1"/>
          </p:nvPr>
        </p:nvSpPr>
        <p:spPr>
          <a:xfrm>
            <a:off x="1371599" y="2318197"/>
            <a:ext cx="9724031" cy="3683358"/>
          </a:xfrm>
        </p:spPr>
        <p:txBody>
          <a:bodyPr anchor="ctr">
            <a:normAutofit/>
          </a:bodyPr>
          <a:lstStyle/>
          <a:p>
            <a:r>
              <a:rPr lang="en-US" sz="1700" b="1" dirty="0"/>
              <a:t>Grounded Theory</a:t>
            </a:r>
          </a:p>
          <a:p>
            <a:pPr lvl="0"/>
            <a:r>
              <a:rPr lang="en-US" sz="1700" dirty="0"/>
              <a:t>Charmaz, K. (2014). Constructing grounded theory (2nd ed). London: Sage.</a:t>
            </a:r>
          </a:p>
          <a:p>
            <a:pPr lvl="0"/>
            <a:r>
              <a:rPr lang="en-US" sz="1700" dirty="0"/>
              <a:t>Corbin, J., &amp; Strauss, A. (2015). Basics of qualitative research: Techniques and procedures for developing grounded theory (4th ed.). Thousand Oaks, CA: Sage.</a:t>
            </a:r>
          </a:p>
          <a:p>
            <a:r>
              <a:rPr lang="en-US" sz="1700" b="1" dirty="0"/>
              <a:t>Ethnography</a:t>
            </a:r>
          </a:p>
          <a:p>
            <a:pPr lvl="0"/>
            <a:r>
              <a:rPr lang="en-US" sz="1700" dirty="0"/>
              <a:t>Fetterman, D. M. (2010). Ethnography: Step-by-step. (3rd ed.). Los Angeles: Sage.</a:t>
            </a:r>
          </a:p>
          <a:p>
            <a:pPr lvl="0"/>
            <a:r>
              <a:rPr lang="en-US" sz="1700" dirty="0"/>
              <a:t>Wolcott, H. F. (2008). Ethnography: A way of seeing (2nd ed.). Lanham, MD: </a:t>
            </a:r>
            <a:r>
              <a:rPr lang="en-US" sz="1700" dirty="0" err="1"/>
              <a:t>AltaMira</a:t>
            </a:r>
            <a:r>
              <a:rPr lang="en-US" sz="1700" dirty="0"/>
              <a:t>.</a:t>
            </a:r>
          </a:p>
          <a:p>
            <a:r>
              <a:rPr lang="en-US" sz="1700" b="1" dirty="0"/>
              <a:t>Case Study</a:t>
            </a:r>
          </a:p>
          <a:p>
            <a:pPr lvl="0"/>
            <a:r>
              <a:rPr lang="en-US" sz="1700" dirty="0"/>
              <a:t>Stake, R. (1995). The art of case study research. Thousand Oaks, CA: Sage.</a:t>
            </a:r>
          </a:p>
          <a:p>
            <a:pPr lvl="0"/>
            <a:r>
              <a:rPr lang="en-US" sz="1700" dirty="0"/>
              <a:t>Yin, R. K. (2014). Case study research: Design and method (5th ed.). Thousand Oaks, CA: Sage.</a:t>
            </a:r>
          </a:p>
        </p:txBody>
      </p:sp>
      <p:sp>
        <p:nvSpPr>
          <p:cNvPr id="4" name="Slide Number Placeholder 3"/>
          <p:cNvSpPr>
            <a:spLocks noGrp="1"/>
          </p:cNvSpPr>
          <p:nvPr>
            <p:ph type="sldNum" sz="quarter" idx="12"/>
          </p:nvPr>
        </p:nvSpPr>
        <p:spPr>
          <a:xfrm>
            <a:off x="11704320" y="6455431"/>
            <a:ext cx="445913" cy="365125"/>
          </a:xfrm>
        </p:spPr>
        <p:txBody>
          <a:bodyPr>
            <a:normAutofit/>
          </a:bodyPr>
          <a:lstStyle/>
          <a:p>
            <a:pPr>
              <a:spcAft>
                <a:spcPts val="600"/>
              </a:spcAft>
            </a:pPr>
            <a:fld id="{422459A5-8857-0A41-8F31-3584217A9641}" type="slidenum">
              <a:rPr lang="en-US" sz="1100">
                <a:solidFill>
                  <a:schemeClr val="tx1">
                    <a:lumMod val="50000"/>
                    <a:lumOff val="50000"/>
                  </a:schemeClr>
                </a:solidFill>
              </a:rPr>
              <a:pPr>
                <a:spcAft>
                  <a:spcPts val="600"/>
                </a:spcAft>
              </a:pPr>
              <a:t>40</a:t>
            </a:fld>
            <a:endParaRPr lang="en-US" sz="1100">
              <a:solidFill>
                <a:schemeClr val="tx1">
                  <a:lumMod val="50000"/>
                  <a:lumOff val="50000"/>
                </a:schemeClr>
              </a:solidFill>
            </a:endParaRPr>
          </a:p>
        </p:txBody>
      </p:sp>
    </p:spTree>
    <p:extLst>
      <p:ext uri="{BB962C8B-B14F-4D97-AF65-F5344CB8AC3E}">
        <p14:creationId xmlns:p14="http://schemas.microsoft.com/office/powerpoint/2010/main" val="168783485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Five Approaches - Table 2</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95986971"/>
              </p:ext>
            </p:extLst>
          </p:nvPr>
        </p:nvGraphicFramePr>
        <p:xfrm>
          <a:off x="643467" y="1797559"/>
          <a:ext cx="10905067" cy="4149538"/>
        </p:xfrm>
        <a:graphic>
          <a:graphicData uri="http://schemas.openxmlformats.org/drawingml/2006/table">
            <a:tbl>
              <a:tblPr firstRow="1" bandRow="1">
                <a:noFill/>
                <a:tableStyleId>{5C22544A-7EE6-4342-B048-85BDC9FD1C3A}</a:tableStyleId>
              </a:tblPr>
              <a:tblGrid>
                <a:gridCol w="1844191">
                  <a:extLst>
                    <a:ext uri="{9D8B030D-6E8A-4147-A177-3AD203B41FA5}">
                      <a16:colId xmlns:a16="http://schemas.microsoft.com/office/drawing/2014/main" val="2972685744"/>
                    </a:ext>
                  </a:extLst>
                </a:gridCol>
                <a:gridCol w="2871475">
                  <a:extLst>
                    <a:ext uri="{9D8B030D-6E8A-4147-A177-3AD203B41FA5}">
                      <a16:colId xmlns:a16="http://schemas.microsoft.com/office/drawing/2014/main" val="4114633897"/>
                    </a:ext>
                  </a:extLst>
                </a:gridCol>
                <a:gridCol w="2648251">
                  <a:extLst>
                    <a:ext uri="{9D8B030D-6E8A-4147-A177-3AD203B41FA5}">
                      <a16:colId xmlns:a16="http://schemas.microsoft.com/office/drawing/2014/main" val="3429448908"/>
                    </a:ext>
                  </a:extLst>
                </a:gridCol>
                <a:gridCol w="3541150">
                  <a:extLst>
                    <a:ext uri="{9D8B030D-6E8A-4147-A177-3AD203B41FA5}">
                      <a16:colId xmlns:a16="http://schemas.microsoft.com/office/drawing/2014/main" val="2071135058"/>
                    </a:ext>
                  </a:extLst>
                </a:gridCol>
              </a:tblGrid>
              <a:tr h="366900">
                <a:tc>
                  <a:txBody>
                    <a:bodyPr/>
                    <a:lstStyle/>
                    <a:p>
                      <a:r>
                        <a:rPr lang="en-US" sz="1100" b="1" cap="none" spc="0">
                          <a:solidFill>
                            <a:schemeClr val="tx1"/>
                          </a:solidFill>
                        </a:rPr>
                        <a:t>Method</a:t>
                      </a:r>
                    </a:p>
                  </a:txBody>
                  <a:tcPr marL="0" marR="48703" marT="19481" marB="146110">
                    <a:lnL w="12700" cmpd="sng">
                      <a:noFill/>
                    </a:lnL>
                    <a:lnR w="12700" cmpd="sng">
                      <a:noFill/>
                    </a:lnR>
                    <a:lnT w="28575" cap="flat" cmpd="sng" algn="ctr">
                      <a:solidFill>
                        <a:schemeClr val="tx1"/>
                      </a:solidFill>
                      <a:prstDash val="solid"/>
                    </a:lnT>
                    <a:lnB w="38100" cmpd="sng">
                      <a:noFill/>
                    </a:lnB>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100" b="1" cap="none" spc="0">
                          <a:solidFill>
                            <a:schemeClr val="tx1"/>
                          </a:solidFill>
                        </a:rPr>
                        <a:t>Data</a:t>
                      </a:r>
                      <a:r>
                        <a:rPr lang="en-US" sz="1100" b="1" cap="none" spc="0" baseline="0">
                          <a:solidFill>
                            <a:schemeClr val="tx1"/>
                          </a:solidFill>
                        </a:rPr>
                        <a:t> Collection</a:t>
                      </a:r>
                      <a:endParaRPr lang="en-US" sz="1100" b="1" cap="none" spc="0">
                        <a:solidFill>
                          <a:schemeClr val="tx1"/>
                        </a:solidFill>
                      </a:endParaRPr>
                    </a:p>
                  </a:txBody>
                  <a:tcPr marL="0" marR="48703" marT="19481" marB="146110">
                    <a:lnL w="12700" cmpd="sng">
                      <a:noFill/>
                    </a:lnL>
                    <a:lnR w="12700" cmpd="sng">
                      <a:noFill/>
                    </a:lnR>
                    <a:lnT w="28575" cap="flat" cmpd="sng" algn="ctr">
                      <a:solidFill>
                        <a:schemeClr val="tx1"/>
                      </a:solidFill>
                      <a:prstDash val="solid"/>
                    </a:lnT>
                    <a:lnB w="38100" cmpd="sng">
                      <a:noFill/>
                    </a:lnB>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100" b="1" cap="none" spc="0">
                          <a:solidFill>
                            <a:schemeClr val="tx1"/>
                          </a:solidFill>
                        </a:rPr>
                        <a:t>Data Analysis</a:t>
                      </a:r>
                    </a:p>
                  </a:txBody>
                  <a:tcPr marL="0" marR="48703" marT="19481" marB="146110">
                    <a:lnL w="12700" cmpd="sng">
                      <a:noFill/>
                    </a:lnL>
                    <a:lnR w="12700" cmpd="sng">
                      <a:noFill/>
                    </a:lnR>
                    <a:lnT w="28575" cap="flat" cmpd="sng" algn="ctr">
                      <a:solidFill>
                        <a:schemeClr val="tx1"/>
                      </a:solidFill>
                      <a:prstDash val="solid"/>
                    </a:lnT>
                    <a:lnB w="38100" cmpd="sng">
                      <a:noFill/>
                    </a:lnB>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100" b="1" cap="none" spc="0">
                          <a:solidFill>
                            <a:schemeClr val="tx1"/>
                          </a:solidFill>
                        </a:rPr>
                        <a:t>Questions</a:t>
                      </a:r>
                    </a:p>
                  </a:txBody>
                  <a:tcPr marL="0" marR="48703" marT="19481" marB="146110">
                    <a:lnL w="12700" cmpd="sng">
                      <a:noFill/>
                    </a:lnL>
                    <a:lnR w="12700" cmpd="sng">
                      <a:noFill/>
                    </a:lnR>
                    <a:lnT w="28575" cap="flat" cmpd="sng" algn="ctr">
                      <a:solidFill>
                        <a:schemeClr val="tx1"/>
                      </a:solidFill>
                      <a:prstDash val="solid"/>
                    </a:lnT>
                    <a:lnB w="38100" cmpd="sng">
                      <a:noFill/>
                    </a:lnB>
                    <a:noFill/>
                  </a:tcPr>
                </a:tc>
                <a:extLst>
                  <a:ext uri="{0D108BD9-81ED-4DB2-BD59-A6C34878D82A}">
                    <a16:rowId xmlns:a16="http://schemas.microsoft.com/office/drawing/2014/main" val="1148085541"/>
                  </a:ext>
                </a:extLst>
              </a:tr>
              <a:tr h="691590">
                <a:tc>
                  <a:txBody>
                    <a:bodyPr/>
                    <a:lstStyle/>
                    <a:p>
                      <a:r>
                        <a:rPr lang="en-US" sz="1100" b="1" cap="none" spc="0">
                          <a:solidFill>
                            <a:schemeClr val="tx1"/>
                          </a:solidFill>
                        </a:rPr>
                        <a:t>Ethnography</a:t>
                      </a:r>
                    </a:p>
                  </a:txBody>
                  <a:tcPr marL="0" marR="48703" marT="19481" marB="146110">
                    <a:lnL w="12700" cmpd="sng">
                      <a:noFill/>
                      <a:prstDash val="solid"/>
                    </a:lnL>
                    <a:lnR w="12700" cmpd="sng">
                      <a:noFill/>
                      <a:prstDash val="solid"/>
                    </a:lnR>
                    <a:lnT w="38100" cmpd="sng">
                      <a:noFill/>
                    </a:lnT>
                    <a:lnB w="6350" cap="flat" cmpd="sng" algn="ctr">
                      <a:solidFill>
                        <a:schemeClr val="tx1"/>
                      </a:solidFill>
                      <a:prstDash val="solid"/>
                    </a:lnB>
                    <a:noFill/>
                  </a:tcPr>
                </a:tc>
                <a:tc>
                  <a:txBody>
                    <a:bodyPr/>
                    <a:lstStyle/>
                    <a:p>
                      <a:r>
                        <a:rPr lang="en-US" sz="1100" cap="none" spc="0">
                          <a:solidFill>
                            <a:schemeClr val="tx1"/>
                          </a:solidFill>
                        </a:rPr>
                        <a:t>Interview</a:t>
                      </a:r>
                      <a:r>
                        <a:rPr lang="en-US" sz="1100" cap="none" spc="0" baseline="0">
                          <a:solidFill>
                            <a:schemeClr val="tx1"/>
                          </a:solidFill>
                        </a:rPr>
                        <a:t> with artifacts for long periods of time (e.g. 6 months – year)</a:t>
                      </a:r>
                      <a:endParaRPr lang="en-US" sz="1100" cap="none" spc="0">
                        <a:solidFill>
                          <a:schemeClr val="tx1"/>
                        </a:solidFill>
                      </a:endParaRPr>
                    </a:p>
                  </a:txBody>
                  <a:tcPr marL="0" marR="48703" marT="19481" marB="146110">
                    <a:lnL w="12700" cmpd="sng">
                      <a:noFill/>
                      <a:prstDash val="solid"/>
                    </a:lnL>
                    <a:lnR w="12700" cmpd="sng">
                      <a:noFill/>
                      <a:prstDash val="solid"/>
                    </a:lnR>
                    <a:lnT w="38100" cmpd="sng">
                      <a:noFill/>
                    </a:lnT>
                    <a:lnB w="6350" cap="flat" cmpd="sng" algn="ctr">
                      <a:solidFill>
                        <a:schemeClr val="tx1"/>
                      </a:solidFill>
                      <a:prstDash val="solid"/>
                    </a:lnB>
                    <a:noFill/>
                  </a:tcPr>
                </a:tc>
                <a:tc>
                  <a:txBody>
                    <a:bodyPr/>
                    <a:lstStyle/>
                    <a:p>
                      <a:pPr marL="171450" indent="-171450">
                        <a:buFont typeface="Arial" panose="020B0604020202020204" pitchFamily="34" charset="0"/>
                        <a:buChar char="•"/>
                      </a:pPr>
                      <a:r>
                        <a:rPr lang="en-US" sz="1100" cap="none" spc="0">
                          <a:solidFill>
                            <a:schemeClr val="tx1"/>
                          </a:solidFill>
                        </a:rPr>
                        <a:t>Descriptive</a:t>
                      </a:r>
                    </a:p>
                    <a:p>
                      <a:pPr marL="171450" indent="-171450">
                        <a:buFont typeface="Arial" panose="020B0604020202020204" pitchFamily="34" charset="0"/>
                        <a:buChar char="•"/>
                      </a:pPr>
                      <a:r>
                        <a:rPr lang="en-US" sz="1100" cap="none" spc="0">
                          <a:solidFill>
                            <a:schemeClr val="tx1"/>
                          </a:solidFill>
                        </a:rPr>
                        <a:t>Analysis</a:t>
                      </a:r>
                    </a:p>
                    <a:p>
                      <a:pPr marL="171450" indent="-171450">
                        <a:buFont typeface="Arial" panose="020B0604020202020204" pitchFamily="34" charset="0"/>
                        <a:buChar char="•"/>
                      </a:pPr>
                      <a:r>
                        <a:rPr lang="en-US" sz="1100" cap="none" spc="0">
                          <a:solidFill>
                            <a:schemeClr val="tx1"/>
                          </a:solidFill>
                        </a:rPr>
                        <a:t>Interpretation</a:t>
                      </a:r>
                    </a:p>
                  </a:txBody>
                  <a:tcPr marL="0" marR="48703" marT="19481" marB="146110">
                    <a:lnL w="12700" cmpd="sng">
                      <a:noFill/>
                      <a:prstDash val="solid"/>
                    </a:lnL>
                    <a:lnR w="12700" cmpd="sng">
                      <a:noFill/>
                      <a:prstDash val="solid"/>
                    </a:lnR>
                    <a:lnT w="38100" cmpd="sng">
                      <a:noFill/>
                    </a:lnT>
                    <a:lnB w="6350" cap="flat" cmpd="sng" algn="ctr">
                      <a:solidFill>
                        <a:schemeClr val="tx1"/>
                      </a:solidFill>
                      <a:prstDash val="solid"/>
                    </a:lnB>
                    <a:noFill/>
                  </a:tcPr>
                </a:tc>
                <a:tc>
                  <a:txBody>
                    <a:bodyPr/>
                    <a:lstStyle/>
                    <a:p>
                      <a:r>
                        <a:rPr lang="en-US" sz="1100" cap="none" spc="0" dirty="0">
                          <a:solidFill>
                            <a:schemeClr val="tx1"/>
                          </a:solidFill>
                        </a:rPr>
                        <a:t>What is self—efficacy</a:t>
                      </a:r>
                      <a:r>
                        <a:rPr lang="en-US" sz="1100" cap="none" spc="0" baseline="0" dirty="0">
                          <a:solidFill>
                            <a:schemeClr val="tx1"/>
                          </a:solidFill>
                        </a:rPr>
                        <a:t> for academics?</a:t>
                      </a:r>
                    </a:p>
                    <a:p>
                      <a:r>
                        <a:rPr lang="en-US" sz="1100" cap="none" spc="0" baseline="0" dirty="0">
                          <a:solidFill>
                            <a:schemeClr val="tx1"/>
                          </a:solidFill>
                        </a:rPr>
                        <a:t>What role does ethics play in transnational organizations. </a:t>
                      </a:r>
                      <a:endParaRPr lang="en-US" sz="1100" cap="none" spc="0" dirty="0">
                        <a:solidFill>
                          <a:schemeClr val="tx1"/>
                        </a:solidFill>
                      </a:endParaRPr>
                    </a:p>
                  </a:txBody>
                  <a:tcPr marL="0" marR="48703" marT="19481" marB="146110">
                    <a:lnL w="12700" cmpd="sng">
                      <a:noFill/>
                      <a:prstDash val="solid"/>
                    </a:lnL>
                    <a:lnR w="12700" cmpd="sng">
                      <a:noFill/>
                      <a:prstDash val="solid"/>
                    </a:lnR>
                    <a:lnT w="38100" cmpd="sng">
                      <a:noFill/>
                    </a:lnT>
                    <a:lnB w="6350" cap="flat" cmpd="sng" algn="ctr">
                      <a:solidFill>
                        <a:schemeClr val="tx1"/>
                      </a:solidFill>
                      <a:prstDash val="solid"/>
                    </a:lnB>
                    <a:noFill/>
                  </a:tcPr>
                </a:tc>
                <a:extLst>
                  <a:ext uri="{0D108BD9-81ED-4DB2-BD59-A6C34878D82A}">
                    <a16:rowId xmlns:a16="http://schemas.microsoft.com/office/drawing/2014/main" val="2030792260"/>
                  </a:ext>
                </a:extLst>
              </a:tr>
              <a:tr h="853934">
                <a:tc>
                  <a:txBody>
                    <a:bodyPr/>
                    <a:lstStyle/>
                    <a:p>
                      <a:r>
                        <a:rPr lang="en-US" sz="1100" b="1" cap="none" spc="0">
                          <a:solidFill>
                            <a:schemeClr val="tx1"/>
                          </a:solidFill>
                        </a:rPr>
                        <a:t>Grounded</a:t>
                      </a:r>
                      <a:r>
                        <a:rPr lang="en-US" sz="1100" b="1" cap="none" spc="0" baseline="0">
                          <a:solidFill>
                            <a:schemeClr val="tx1"/>
                          </a:solidFill>
                        </a:rPr>
                        <a:t> Theory</a:t>
                      </a:r>
                      <a:endParaRPr lang="en-US" sz="1100" b="1" cap="none" spc="0">
                        <a:solidFill>
                          <a:schemeClr val="tx1"/>
                        </a:solidFill>
                      </a:endParaRPr>
                    </a:p>
                  </a:txBody>
                  <a:tcPr marL="0" marR="48703" marT="19481" marB="146110">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r>
                        <a:rPr lang="en-US" sz="1100" cap="none" spc="0">
                          <a:solidFill>
                            <a:schemeClr val="tx1"/>
                          </a:solidFill>
                        </a:rPr>
                        <a:t>Interview 20 – 30 people</a:t>
                      </a:r>
                      <a:r>
                        <a:rPr lang="en-US" sz="1100" cap="none" spc="0" baseline="0">
                          <a:solidFill>
                            <a:schemeClr val="tx1"/>
                          </a:solidFill>
                        </a:rPr>
                        <a:t> detailed theory</a:t>
                      </a:r>
                      <a:endParaRPr lang="en-US" sz="1100" cap="none" spc="0">
                        <a:solidFill>
                          <a:schemeClr val="tx1"/>
                        </a:solidFill>
                      </a:endParaRPr>
                    </a:p>
                  </a:txBody>
                  <a:tcPr marL="0" marR="48703" marT="19481" marB="146110">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pPr marL="171450" indent="-171450">
                        <a:buFont typeface="Arial" panose="020B0604020202020204" pitchFamily="34" charset="0"/>
                        <a:buChar char="•"/>
                      </a:pPr>
                      <a:r>
                        <a:rPr lang="en-US" sz="1100" cap="none" spc="0">
                          <a:solidFill>
                            <a:schemeClr val="tx1"/>
                          </a:solidFill>
                        </a:rPr>
                        <a:t>Open coding </a:t>
                      </a:r>
                    </a:p>
                    <a:p>
                      <a:pPr marL="171450" indent="-171450">
                        <a:buFont typeface="Arial" panose="020B0604020202020204" pitchFamily="34" charset="0"/>
                        <a:buChar char="•"/>
                      </a:pPr>
                      <a:r>
                        <a:rPr lang="en-US" sz="1100" cap="none" spc="0">
                          <a:solidFill>
                            <a:schemeClr val="tx1"/>
                          </a:solidFill>
                        </a:rPr>
                        <a:t>Conditional</a:t>
                      </a:r>
                      <a:r>
                        <a:rPr lang="en-US" sz="1100" cap="none" spc="0" baseline="0">
                          <a:solidFill>
                            <a:schemeClr val="tx1"/>
                          </a:solidFill>
                        </a:rPr>
                        <a:t> Matrix</a:t>
                      </a:r>
                    </a:p>
                    <a:p>
                      <a:pPr marL="171450" indent="-171450">
                        <a:buFont typeface="Arial" panose="020B0604020202020204" pitchFamily="34" charset="0"/>
                        <a:buChar char="•"/>
                      </a:pPr>
                      <a:r>
                        <a:rPr lang="en-US" sz="1100" cap="none" spc="0" baseline="0">
                          <a:solidFill>
                            <a:schemeClr val="tx1"/>
                          </a:solidFill>
                        </a:rPr>
                        <a:t>Selective Coding</a:t>
                      </a:r>
                    </a:p>
                    <a:p>
                      <a:pPr marL="171450" indent="-171450">
                        <a:buFont typeface="Arial" panose="020B0604020202020204" pitchFamily="34" charset="0"/>
                        <a:buChar char="•"/>
                      </a:pPr>
                      <a:r>
                        <a:rPr lang="en-US" sz="1100" cap="none" spc="0" baseline="0">
                          <a:solidFill>
                            <a:schemeClr val="tx1"/>
                          </a:solidFill>
                        </a:rPr>
                        <a:t>Axial Coding</a:t>
                      </a:r>
                      <a:endParaRPr lang="en-US" sz="1100" cap="none" spc="0">
                        <a:solidFill>
                          <a:schemeClr val="tx1"/>
                        </a:solidFill>
                      </a:endParaRPr>
                    </a:p>
                  </a:txBody>
                  <a:tcPr marL="0" marR="48703" marT="19481" marB="146110">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r>
                        <a:rPr lang="en-US" sz="1100" cap="none" spc="0">
                          <a:solidFill>
                            <a:schemeClr val="tx1"/>
                          </a:solidFill>
                        </a:rPr>
                        <a:t>What </a:t>
                      </a:r>
                      <a:r>
                        <a:rPr lang="en-US" sz="1100" cap="none" spc="0" baseline="0">
                          <a:solidFill>
                            <a:schemeClr val="tx1"/>
                          </a:solidFill>
                        </a:rPr>
                        <a:t>methods </a:t>
                      </a:r>
                      <a:r>
                        <a:rPr lang="en-US" sz="1100" cap="none" spc="0">
                          <a:solidFill>
                            <a:schemeClr val="tx1"/>
                          </a:solidFill>
                        </a:rPr>
                        <a:t>do</a:t>
                      </a:r>
                      <a:r>
                        <a:rPr lang="en-US" sz="1100" cap="none" spc="0" baseline="0">
                          <a:solidFill>
                            <a:schemeClr val="tx1"/>
                          </a:solidFill>
                        </a:rPr>
                        <a:t> leaders need to discover learn new communication skills.</a:t>
                      </a:r>
                    </a:p>
                    <a:p>
                      <a:r>
                        <a:rPr lang="en-US" sz="1100" cap="none" spc="0" baseline="0">
                          <a:solidFill>
                            <a:schemeClr val="tx1"/>
                          </a:solidFill>
                        </a:rPr>
                        <a:t>What is the process for implementing the ethical rules for leaders, managers, and employees?</a:t>
                      </a:r>
                      <a:endParaRPr lang="en-US" sz="1100" cap="none" spc="0">
                        <a:solidFill>
                          <a:schemeClr val="tx1"/>
                        </a:solidFill>
                      </a:endParaRPr>
                    </a:p>
                  </a:txBody>
                  <a:tcPr marL="0" marR="48703" marT="19481" marB="146110">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4131426313"/>
                  </a:ext>
                </a:extLst>
              </a:tr>
              <a:tr h="691590">
                <a:tc>
                  <a:txBody>
                    <a:bodyPr/>
                    <a:lstStyle/>
                    <a:p>
                      <a:r>
                        <a:rPr lang="en-US" sz="1100" b="1" cap="none" spc="0">
                          <a:solidFill>
                            <a:schemeClr val="tx1"/>
                          </a:solidFill>
                        </a:rPr>
                        <a:t>Phenomenology</a:t>
                      </a:r>
                    </a:p>
                  </a:txBody>
                  <a:tcPr marL="0" marR="48703" marT="19481" marB="146110">
                    <a:lnL w="12700" cmpd="sng">
                      <a:noFill/>
                      <a:prstDash val="solid"/>
                    </a:lnL>
                    <a:lnR w="12700" cmpd="sng">
                      <a:noFill/>
                      <a:prstDash val="solid"/>
                    </a:lnR>
                    <a:lnT w="12700" cmpd="sng">
                      <a:noFill/>
                      <a:prstDash val="solid"/>
                    </a:lnT>
                    <a:lnB w="6350" cap="flat" cmpd="sng" algn="ctr">
                      <a:solidFill>
                        <a:schemeClr val="tx1"/>
                      </a:solidFill>
                      <a:prstDash val="solid"/>
                    </a:lnB>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100" cap="none" spc="0">
                          <a:solidFill>
                            <a:schemeClr val="tx1"/>
                          </a:solidFill>
                        </a:rPr>
                        <a:t>Interviews up to 10 people</a:t>
                      </a:r>
                    </a:p>
                    <a:p>
                      <a:endParaRPr lang="en-US" sz="1100" cap="none" spc="0">
                        <a:solidFill>
                          <a:schemeClr val="tx1"/>
                        </a:solidFill>
                      </a:endParaRPr>
                    </a:p>
                  </a:txBody>
                  <a:tcPr marL="0" marR="48703" marT="19481" marB="146110">
                    <a:lnL w="12700" cmpd="sng">
                      <a:noFill/>
                      <a:prstDash val="solid"/>
                    </a:lnL>
                    <a:lnR w="12700" cmpd="sng">
                      <a:noFill/>
                      <a:prstDash val="solid"/>
                    </a:lnR>
                    <a:lnT w="12700" cmpd="sng">
                      <a:noFill/>
                      <a:prstDash val="solid"/>
                    </a:lnT>
                    <a:lnB w="6350" cap="flat" cmpd="sng" algn="ctr">
                      <a:solidFill>
                        <a:schemeClr val="tx1"/>
                      </a:solidFill>
                      <a:prstDash val="solid"/>
                    </a:lnB>
                    <a:noFill/>
                  </a:tcPr>
                </a:tc>
                <a:tc>
                  <a:txBody>
                    <a:bodyPr/>
                    <a:lstStyle/>
                    <a:p>
                      <a:pPr marL="171450" indent="-171450">
                        <a:buFont typeface="Arial" panose="020B0604020202020204" pitchFamily="34" charset="0"/>
                        <a:buChar char="•"/>
                      </a:pPr>
                      <a:r>
                        <a:rPr lang="en-US" sz="1100" cap="none" spc="0">
                          <a:solidFill>
                            <a:schemeClr val="tx1"/>
                          </a:solidFill>
                        </a:rPr>
                        <a:t>Description</a:t>
                      </a:r>
                      <a:r>
                        <a:rPr lang="en-US" sz="1100" cap="none" spc="0" baseline="0">
                          <a:solidFill>
                            <a:schemeClr val="tx1"/>
                          </a:solidFill>
                        </a:rPr>
                        <a:t> of experience</a:t>
                      </a:r>
                    </a:p>
                    <a:p>
                      <a:pPr marL="171450" indent="-171450">
                        <a:buFont typeface="Arial" panose="020B0604020202020204" pitchFamily="34" charset="0"/>
                        <a:buChar char="•"/>
                      </a:pPr>
                      <a:r>
                        <a:rPr lang="en-US" sz="1100" cap="none" spc="0" baseline="0">
                          <a:solidFill>
                            <a:schemeClr val="tx1"/>
                          </a:solidFill>
                        </a:rPr>
                        <a:t>Meaning themes</a:t>
                      </a:r>
                    </a:p>
                    <a:p>
                      <a:pPr marL="171450" indent="-171450">
                        <a:buFont typeface="Arial" panose="020B0604020202020204" pitchFamily="34" charset="0"/>
                        <a:buChar char="•"/>
                      </a:pPr>
                      <a:r>
                        <a:rPr lang="en-US" sz="1100" cap="none" spc="0" baseline="0">
                          <a:solidFill>
                            <a:schemeClr val="tx1"/>
                          </a:solidFill>
                        </a:rPr>
                        <a:t>Statements</a:t>
                      </a:r>
                      <a:endParaRPr lang="en-US" sz="1100" cap="none" spc="0">
                        <a:solidFill>
                          <a:schemeClr val="tx1"/>
                        </a:solidFill>
                      </a:endParaRPr>
                    </a:p>
                  </a:txBody>
                  <a:tcPr marL="0" marR="48703" marT="19481" marB="146110">
                    <a:lnL w="12700" cmpd="sng">
                      <a:noFill/>
                      <a:prstDash val="solid"/>
                    </a:lnL>
                    <a:lnR w="12700" cmpd="sng">
                      <a:noFill/>
                      <a:prstDash val="solid"/>
                    </a:lnR>
                    <a:lnT w="12700" cmpd="sng">
                      <a:noFill/>
                      <a:prstDash val="solid"/>
                    </a:lnT>
                    <a:lnB w="6350" cap="flat" cmpd="sng" algn="ctr">
                      <a:solidFill>
                        <a:schemeClr val="tx1"/>
                      </a:solidFill>
                      <a:prstDash val="solid"/>
                    </a:lnB>
                    <a:noFill/>
                  </a:tcPr>
                </a:tc>
                <a:tc>
                  <a:txBody>
                    <a:bodyPr/>
                    <a:lstStyle/>
                    <a:p>
                      <a:r>
                        <a:rPr lang="en-US" sz="1100" cap="none" spc="0">
                          <a:solidFill>
                            <a:schemeClr val="tx1"/>
                          </a:solidFill>
                        </a:rPr>
                        <a:t>What does it mean to apply</a:t>
                      </a:r>
                      <a:r>
                        <a:rPr lang="en-US" sz="1100" cap="none" spc="0" baseline="0">
                          <a:solidFill>
                            <a:schemeClr val="tx1"/>
                          </a:solidFill>
                        </a:rPr>
                        <a:t> strategic leadership methods for leaders and employees? How would leaders and employees describe spiritual leadership?</a:t>
                      </a:r>
                      <a:endParaRPr lang="en-US" sz="1100" cap="none" spc="0">
                        <a:solidFill>
                          <a:schemeClr val="tx1"/>
                        </a:solidFill>
                      </a:endParaRPr>
                    </a:p>
                  </a:txBody>
                  <a:tcPr marL="0" marR="48703" marT="19481" marB="146110">
                    <a:lnL w="12700" cmpd="sng">
                      <a:noFill/>
                      <a:prstDash val="solid"/>
                    </a:lnL>
                    <a:lnR w="12700" cmpd="sng">
                      <a:noFill/>
                      <a:prstDash val="solid"/>
                    </a:lnR>
                    <a:lnT w="12700" cmpd="sng">
                      <a:noFill/>
                      <a:prstDash val="solid"/>
                    </a:lnT>
                    <a:lnB w="6350" cap="flat" cmpd="sng" algn="ctr">
                      <a:solidFill>
                        <a:schemeClr val="tx1"/>
                      </a:solidFill>
                      <a:prstDash val="solid"/>
                    </a:lnB>
                    <a:noFill/>
                  </a:tcPr>
                </a:tc>
                <a:extLst>
                  <a:ext uri="{0D108BD9-81ED-4DB2-BD59-A6C34878D82A}">
                    <a16:rowId xmlns:a16="http://schemas.microsoft.com/office/drawing/2014/main" val="4223330372"/>
                  </a:ext>
                </a:extLst>
              </a:tr>
              <a:tr h="853934">
                <a:tc>
                  <a:txBody>
                    <a:bodyPr/>
                    <a:lstStyle/>
                    <a:p>
                      <a:r>
                        <a:rPr lang="en-US" sz="1100" b="1" cap="none" spc="0">
                          <a:solidFill>
                            <a:schemeClr val="tx1"/>
                          </a:solidFill>
                        </a:rPr>
                        <a:t>Narrative </a:t>
                      </a:r>
                    </a:p>
                  </a:txBody>
                  <a:tcPr marL="0" marR="48703" marT="19481" marB="146110">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100" cap="none" spc="0">
                          <a:solidFill>
                            <a:schemeClr val="tx1"/>
                          </a:solidFill>
                        </a:rPr>
                        <a:t>Interviews </a:t>
                      </a:r>
                    </a:p>
                    <a:p>
                      <a:endParaRPr lang="en-US" sz="1100" cap="none" spc="0">
                        <a:solidFill>
                          <a:schemeClr val="tx1"/>
                        </a:solidFill>
                      </a:endParaRPr>
                    </a:p>
                  </a:txBody>
                  <a:tcPr marL="0" marR="48703" marT="19481" marB="146110">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pPr marL="171450" indent="-171450">
                        <a:buFont typeface="Arial" panose="020B0604020202020204" pitchFamily="34" charset="0"/>
                        <a:buChar char="•"/>
                      </a:pPr>
                      <a:r>
                        <a:rPr lang="en-US" sz="1100" cap="none" spc="0">
                          <a:solidFill>
                            <a:schemeClr val="tx1"/>
                          </a:solidFill>
                        </a:rPr>
                        <a:t>Epiphanies</a:t>
                      </a:r>
                    </a:p>
                    <a:p>
                      <a:pPr marL="171450" indent="-171450">
                        <a:buFont typeface="Arial" panose="020B0604020202020204" pitchFamily="34" charset="0"/>
                        <a:buChar char="•"/>
                      </a:pPr>
                      <a:r>
                        <a:rPr lang="en-US" sz="1100" cap="none" spc="0">
                          <a:solidFill>
                            <a:schemeClr val="tx1"/>
                          </a:solidFill>
                        </a:rPr>
                        <a:t>Stories</a:t>
                      </a:r>
                    </a:p>
                    <a:p>
                      <a:pPr marL="171450" indent="-171450">
                        <a:buFont typeface="Arial" panose="020B0604020202020204" pitchFamily="34" charset="0"/>
                        <a:buChar char="•"/>
                      </a:pPr>
                      <a:r>
                        <a:rPr lang="en-US" sz="1100" cap="none" spc="0">
                          <a:solidFill>
                            <a:schemeClr val="tx1"/>
                          </a:solidFill>
                        </a:rPr>
                        <a:t>Historical</a:t>
                      </a:r>
                      <a:r>
                        <a:rPr lang="en-US" sz="1100" cap="none" spc="0" baseline="0">
                          <a:solidFill>
                            <a:schemeClr val="tx1"/>
                          </a:solidFill>
                        </a:rPr>
                        <a:t> content</a:t>
                      </a:r>
                      <a:endParaRPr lang="en-US" sz="1100" cap="none" spc="0">
                        <a:solidFill>
                          <a:schemeClr val="tx1"/>
                        </a:solidFill>
                      </a:endParaRPr>
                    </a:p>
                  </a:txBody>
                  <a:tcPr marL="0" marR="48703" marT="19481" marB="146110">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r>
                        <a:rPr lang="en-US" sz="1100" cap="none" spc="0">
                          <a:solidFill>
                            <a:schemeClr val="tx1"/>
                          </a:solidFill>
                        </a:rPr>
                        <a:t>What is the </a:t>
                      </a:r>
                      <a:r>
                        <a:rPr lang="en-US" sz="1100" cap="none" spc="0" baseline="0">
                          <a:solidFill>
                            <a:schemeClr val="tx1"/>
                          </a:solidFill>
                        </a:rPr>
                        <a:t>experience of employees that became leaders for the first time?</a:t>
                      </a:r>
                    </a:p>
                    <a:p>
                      <a:r>
                        <a:rPr lang="en-US" sz="1100" cap="none" spc="0" baseline="0">
                          <a:solidFill>
                            <a:schemeClr val="tx1"/>
                          </a:solidFill>
                        </a:rPr>
                        <a:t>When leaders change job, what are their experiences in job motivation?</a:t>
                      </a:r>
                      <a:endParaRPr lang="en-US" sz="1100" cap="none" spc="0">
                        <a:solidFill>
                          <a:schemeClr val="tx1"/>
                        </a:solidFill>
                      </a:endParaRPr>
                    </a:p>
                  </a:txBody>
                  <a:tcPr marL="0" marR="48703" marT="19481" marB="146110">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554873898"/>
                  </a:ext>
                </a:extLst>
              </a:tr>
              <a:tr h="691590">
                <a:tc>
                  <a:txBody>
                    <a:bodyPr/>
                    <a:lstStyle/>
                    <a:p>
                      <a:r>
                        <a:rPr lang="en-US" sz="1100" b="1" cap="none" spc="0">
                          <a:solidFill>
                            <a:schemeClr val="tx1"/>
                          </a:solidFill>
                        </a:rPr>
                        <a:t>Case</a:t>
                      </a:r>
                      <a:r>
                        <a:rPr lang="en-US" sz="1100" b="1" cap="none" spc="0" baseline="0">
                          <a:solidFill>
                            <a:schemeClr val="tx1"/>
                          </a:solidFill>
                        </a:rPr>
                        <a:t> Study</a:t>
                      </a:r>
                      <a:endParaRPr lang="en-US" sz="1100" b="1" cap="none" spc="0">
                        <a:solidFill>
                          <a:schemeClr val="tx1"/>
                        </a:solidFill>
                      </a:endParaRPr>
                    </a:p>
                  </a:txBody>
                  <a:tcPr marL="0" marR="48703" marT="19481" marB="146110">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100" cap="none" spc="0">
                          <a:solidFill>
                            <a:schemeClr val="tx1"/>
                          </a:solidFill>
                        </a:rPr>
                        <a:t>Documents,</a:t>
                      </a:r>
                      <a:r>
                        <a:rPr lang="en-US" sz="1100" cap="none" spc="0" baseline="0">
                          <a:solidFill>
                            <a:schemeClr val="tx1"/>
                          </a:solidFill>
                        </a:rPr>
                        <a:t> archival records, interviews, observations, and physical artifacts.</a:t>
                      </a:r>
                      <a:endParaRPr lang="en-US" sz="1100" cap="none" spc="0">
                        <a:solidFill>
                          <a:schemeClr val="tx1"/>
                        </a:solidFill>
                      </a:endParaRPr>
                    </a:p>
                  </a:txBody>
                  <a:tcPr marL="0" marR="48703" marT="19481" marB="146110">
                    <a:lnL w="12700" cmpd="sng">
                      <a:noFill/>
                      <a:prstDash val="solid"/>
                    </a:lnL>
                    <a:lnR w="12700" cmpd="sng">
                      <a:noFill/>
                      <a:prstDash val="solid"/>
                    </a:lnR>
                    <a:lnT w="12700" cmpd="sng">
                      <a:noFill/>
                      <a:prstDash val="solid"/>
                    </a:lnT>
                    <a:lnB w="12700" cmpd="sng">
                      <a:noFill/>
                      <a:prstDash val="solid"/>
                    </a:lnB>
                    <a:noFill/>
                  </a:tcPr>
                </a:tc>
                <a:tc>
                  <a:txBody>
                    <a:bodyPr/>
                    <a:lstStyle/>
                    <a:p>
                      <a:pPr marL="171450" indent="-171450">
                        <a:buFont typeface="Arial" panose="020B0604020202020204" pitchFamily="34" charset="0"/>
                        <a:buChar char="•"/>
                      </a:pPr>
                      <a:r>
                        <a:rPr lang="en-US" sz="1100" cap="none" spc="0">
                          <a:solidFill>
                            <a:schemeClr val="tx1"/>
                          </a:solidFill>
                        </a:rPr>
                        <a:t>Description</a:t>
                      </a:r>
                    </a:p>
                    <a:p>
                      <a:pPr marL="171450" indent="-171450">
                        <a:buFont typeface="Arial" panose="020B0604020202020204" pitchFamily="34" charset="0"/>
                        <a:buChar char="•"/>
                      </a:pPr>
                      <a:r>
                        <a:rPr lang="en-US" sz="1100" cap="none" spc="0">
                          <a:solidFill>
                            <a:schemeClr val="tx1"/>
                          </a:solidFill>
                        </a:rPr>
                        <a:t>Themes</a:t>
                      </a:r>
                    </a:p>
                    <a:p>
                      <a:pPr marL="171450" indent="-171450">
                        <a:buFont typeface="Arial" panose="020B0604020202020204" pitchFamily="34" charset="0"/>
                        <a:buChar char="•"/>
                      </a:pPr>
                      <a:r>
                        <a:rPr lang="en-US" sz="1100" cap="none" spc="0">
                          <a:solidFill>
                            <a:schemeClr val="tx1"/>
                          </a:solidFill>
                        </a:rPr>
                        <a:t>Assertions</a:t>
                      </a:r>
                    </a:p>
                  </a:txBody>
                  <a:tcPr marL="0" marR="48703" marT="19481" marB="146110">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100" cap="none" spc="0" dirty="0">
                          <a:solidFill>
                            <a:schemeClr val="tx1"/>
                          </a:solidFill>
                        </a:rPr>
                        <a:t>How</a:t>
                      </a:r>
                      <a:r>
                        <a:rPr lang="en-US" sz="1100" cap="none" spc="0" baseline="0" dirty="0">
                          <a:solidFill>
                            <a:schemeClr val="tx1"/>
                          </a:solidFill>
                        </a:rPr>
                        <a:t> do women in leadership positions decide whether they are able to be effective leaders with all male employees?</a:t>
                      </a:r>
                      <a:endParaRPr lang="en-US" sz="1100" cap="none" spc="0" dirty="0">
                        <a:solidFill>
                          <a:schemeClr val="tx1"/>
                        </a:solidFill>
                      </a:endParaRPr>
                    </a:p>
                  </a:txBody>
                  <a:tcPr marL="0" marR="48703" marT="19481" marB="146110">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230889568"/>
                  </a:ext>
                </a:extLst>
              </a:tr>
            </a:tbl>
          </a:graphicData>
        </a:graphic>
      </p:graphicFrame>
    </p:spTree>
    <p:extLst>
      <p:ext uri="{BB962C8B-B14F-4D97-AF65-F5344CB8AC3E}">
        <p14:creationId xmlns:p14="http://schemas.microsoft.com/office/powerpoint/2010/main" val="23543725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Five Approaches - Table 3</a:t>
            </a:r>
          </a:p>
        </p:txBody>
      </p:sp>
      <p:graphicFrame>
        <p:nvGraphicFramePr>
          <p:cNvPr id="9" name="Content Placeholder 8" title="Table sample"/>
          <p:cNvGraphicFramePr>
            <a:graphicFrameLocks noGrp="1"/>
          </p:cNvGraphicFramePr>
          <p:nvPr>
            <p:ph sz="half" idx="1"/>
            <p:extLst>
              <p:ext uri="{D42A27DB-BD31-4B8C-83A1-F6EECF244321}">
                <p14:modId xmlns:p14="http://schemas.microsoft.com/office/powerpoint/2010/main" val="3408046575"/>
              </p:ext>
            </p:extLst>
          </p:nvPr>
        </p:nvGraphicFramePr>
        <p:xfrm>
          <a:off x="643467" y="1738482"/>
          <a:ext cx="10905067" cy="4267693"/>
        </p:xfrm>
        <a:graphic>
          <a:graphicData uri="http://schemas.openxmlformats.org/drawingml/2006/table">
            <a:tbl>
              <a:tblPr firstRow="1" bandRow="1">
                <a:tableStyleId>{B301B821-A1FF-4177-AEE7-76D212191A09}</a:tableStyleId>
              </a:tblPr>
              <a:tblGrid>
                <a:gridCol w="2297774">
                  <a:extLst>
                    <a:ext uri="{9D8B030D-6E8A-4147-A177-3AD203B41FA5}">
                      <a16:colId xmlns:a16="http://schemas.microsoft.com/office/drawing/2014/main" val="20000"/>
                    </a:ext>
                  </a:extLst>
                </a:gridCol>
                <a:gridCol w="8607293">
                  <a:extLst>
                    <a:ext uri="{9D8B030D-6E8A-4147-A177-3AD203B41FA5}">
                      <a16:colId xmlns:a16="http://schemas.microsoft.com/office/drawing/2014/main" val="20001"/>
                    </a:ext>
                  </a:extLst>
                </a:gridCol>
              </a:tblGrid>
              <a:tr h="586808">
                <a:tc>
                  <a:txBody>
                    <a:bodyPr/>
                    <a:lstStyle/>
                    <a:p>
                      <a:pPr algn="ctr"/>
                      <a:r>
                        <a:rPr lang="en-US" sz="2600"/>
                        <a:t>Methods</a:t>
                      </a:r>
                    </a:p>
                  </a:txBody>
                  <a:tcPr marL="140379" marR="140379" marT="66683" marB="66683" anchor="ctr"/>
                </a:tc>
                <a:tc>
                  <a:txBody>
                    <a:bodyPr/>
                    <a:lstStyle/>
                    <a:p>
                      <a:pPr algn="ctr"/>
                      <a:r>
                        <a:rPr lang="en-US" sz="2600"/>
                        <a:t>Overcoming Challenges</a:t>
                      </a:r>
                    </a:p>
                  </a:txBody>
                  <a:tcPr marL="140379" marR="140379" marT="66683" marB="66683" anchor="ctr"/>
                </a:tc>
                <a:extLst>
                  <a:ext uri="{0D108BD9-81ED-4DB2-BD59-A6C34878D82A}">
                    <a16:rowId xmlns:a16="http://schemas.microsoft.com/office/drawing/2014/main" val="10000"/>
                  </a:ext>
                </a:extLst>
              </a:tr>
              <a:tr h="720173">
                <a:tc>
                  <a:txBody>
                    <a:bodyPr/>
                    <a:lstStyle/>
                    <a:p>
                      <a:r>
                        <a:rPr lang="en-US" sz="1800" b="1"/>
                        <a:t>Ethnography</a:t>
                      </a:r>
                    </a:p>
                  </a:txBody>
                  <a:tcPr marL="133365" marR="133365" marT="66683" marB="66683"/>
                </a:tc>
                <a:tc>
                  <a:txBody>
                    <a:bodyPr/>
                    <a:lstStyle/>
                    <a:p>
                      <a:r>
                        <a:rPr lang="en-US" sz="1800"/>
                        <a:t>Researches need to be sensitive</a:t>
                      </a:r>
                      <a:r>
                        <a:rPr lang="en-US" sz="1800" baseline="0"/>
                        <a:t> to the needs of the participants – avoid going native.</a:t>
                      </a:r>
                      <a:endParaRPr lang="en-US" sz="1800"/>
                    </a:p>
                  </a:txBody>
                  <a:tcPr marL="140379" marR="140379" marT="66683" marB="66683" anchor="ctr"/>
                </a:tc>
                <a:extLst>
                  <a:ext uri="{0D108BD9-81ED-4DB2-BD59-A6C34878D82A}">
                    <a16:rowId xmlns:a16="http://schemas.microsoft.com/office/drawing/2014/main" val="10001"/>
                  </a:ext>
                </a:extLst>
              </a:tr>
              <a:tr h="986904">
                <a:tc>
                  <a:txBody>
                    <a:bodyPr/>
                    <a:lstStyle/>
                    <a:p>
                      <a:r>
                        <a:rPr lang="en-US" sz="1800" b="1"/>
                        <a:t>Grounded</a:t>
                      </a:r>
                      <a:r>
                        <a:rPr lang="en-US" sz="1800" b="1" baseline="0"/>
                        <a:t> Theory</a:t>
                      </a:r>
                      <a:endParaRPr lang="en-US" sz="1800" b="1"/>
                    </a:p>
                  </a:txBody>
                  <a:tcPr marL="133365" marR="133365" marT="66683" marB="66683"/>
                </a:tc>
                <a:tc>
                  <a:txBody>
                    <a:bodyPr/>
                    <a:lstStyle/>
                    <a:p>
                      <a:r>
                        <a:rPr lang="en-US" sz="1800"/>
                        <a:t>Discriminant sampling, and recognize</a:t>
                      </a:r>
                      <a:r>
                        <a:rPr lang="en-US" sz="1800" baseline="0"/>
                        <a:t> the primary outcome of the study is theory with specific components a central phenomenon: causal conditions, consequences, strategies, and conditions and context (Creswell, 2013).</a:t>
                      </a:r>
                      <a:endParaRPr lang="en-US" sz="1800"/>
                    </a:p>
                  </a:txBody>
                  <a:tcPr marL="140379" marR="140379" marT="66683" marB="66683" anchor="ctr"/>
                </a:tc>
                <a:extLst>
                  <a:ext uri="{0D108BD9-81ED-4DB2-BD59-A6C34878D82A}">
                    <a16:rowId xmlns:a16="http://schemas.microsoft.com/office/drawing/2014/main" val="10002"/>
                  </a:ext>
                </a:extLst>
              </a:tr>
              <a:tr h="986904">
                <a:tc>
                  <a:txBody>
                    <a:bodyPr/>
                    <a:lstStyle/>
                    <a:p>
                      <a:r>
                        <a:rPr lang="en-US" sz="1800" b="1"/>
                        <a:t>Phenomenology</a:t>
                      </a:r>
                    </a:p>
                  </a:txBody>
                  <a:tcPr marL="133365" marR="133365" marT="66683" marB="66683"/>
                </a:tc>
                <a:tc>
                  <a:txBody>
                    <a:bodyPr/>
                    <a:lstStyle/>
                    <a:p>
                      <a:r>
                        <a:rPr lang="en-US" sz="1800"/>
                        <a:t>Researchers</a:t>
                      </a:r>
                      <a:r>
                        <a:rPr lang="en-US" sz="1800" baseline="0"/>
                        <a:t> need s</a:t>
                      </a:r>
                      <a:r>
                        <a:rPr lang="en-US" sz="1800"/>
                        <a:t>tructured</a:t>
                      </a:r>
                      <a:r>
                        <a:rPr lang="en-US" sz="1800" baseline="0"/>
                        <a:t> approach to analyzing data – understand  philosophical assumptions and identify with the assumptions, and suspending in a reflective move cultivating curiosity (Creswell, 2013).</a:t>
                      </a:r>
                      <a:endParaRPr lang="en-US" sz="1800"/>
                    </a:p>
                  </a:txBody>
                  <a:tcPr marL="140379" marR="140379" marT="66683" marB="66683" anchor="ctr"/>
                </a:tc>
                <a:extLst>
                  <a:ext uri="{0D108BD9-81ED-4DB2-BD59-A6C34878D82A}">
                    <a16:rowId xmlns:a16="http://schemas.microsoft.com/office/drawing/2014/main" val="10003"/>
                  </a:ext>
                </a:extLst>
              </a:tr>
              <a:tr h="986904">
                <a:tc>
                  <a:txBody>
                    <a:bodyPr/>
                    <a:lstStyle/>
                    <a:p>
                      <a:r>
                        <a:rPr lang="en-US" sz="1800" b="1"/>
                        <a:t>Narrative </a:t>
                      </a:r>
                    </a:p>
                  </a:txBody>
                  <a:tcPr marL="133365" marR="133365" marT="66683" marB="66683"/>
                </a:tc>
                <a:tc>
                  <a:txBody>
                    <a:bodyPr/>
                    <a:lstStyle/>
                    <a:p>
                      <a:pPr algn="l"/>
                      <a:r>
                        <a:rPr lang="en-US" sz="1800"/>
                        <a:t>Researcher</a:t>
                      </a:r>
                      <a:r>
                        <a:rPr lang="en-US" sz="1800" baseline="0"/>
                        <a:t> needs to collect extensive information from the participant, clear understanding of individual’s life and experiences, and an active collaborative including their own experiences (Creswell, 2013).</a:t>
                      </a:r>
                      <a:endParaRPr lang="en-US" sz="1800"/>
                    </a:p>
                  </a:txBody>
                  <a:tcPr marL="140379" marR="140379" marT="66683" marB="66683" anchor="ctr"/>
                </a:tc>
                <a:extLst>
                  <a:ext uri="{0D108BD9-81ED-4DB2-BD59-A6C34878D82A}">
                    <a16:rowId xmlns:a16="http://schemas.microsoft.com/office/drawing/2014/main" val="2443762054"/>
                  </a:ext>
                </a:extLst>
              </a:tr>
            </a:tbl>
          </a:graphicData>
        </a:graphic>
      </p:graphicFrame>
    </p:spTree>
    <p:extLst>
      <p:ext uri="{BB962C8B-B14F-4D97-AF65-F5344CB8AC3E}">
        <p14:creationId xmlns:p14="http://schemas.microsoft.com/office/powerpoint/2010/main" val="329006590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5D109AF5-849F-46BC-B347-6D1D0BEB2035}"/>
              </a:ext>
            </a:extLst>
          </p:cNvPr>
          <p:cNvSpPr>
            <a:spLocks noGrp="1"/>
          </p:cNvSpPr>
          <p:nvPr>
            <p:ph type="title"/>
          </p:nvPr>
        </p:nvSpPr>
        <p:spPr>
          <a:xfrm>
            <a:off x="841248" y="548640"/>
            <a:ext cx="3600860" cy="5431536"/>
          </a:xfrm>
        </p:spPr>
        <p:txBody>
          <a:bodyPr>
            <a:normAutofit/>
          </a:bodyPr>
          <a:lstStyle/>
          <a:p>
            <a:r>
              <a:rPr lang="en-GB" sz="5400"/>
              <a:t>Task</a:t>
            </a:r>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B3EA4433-B58C-437B-AC2B-21D601E55045}"/>
              </a:ext>
            </a:extLst>
          </p:cNvPr>
          <p:cNvSpPr>
            <a:spLocks noGrp="1"/>
          </p:cNvSpPr>
          <p:nvPr>
            <p:ph idx="1"/>
          </p:nvPr>
        </p:nvSpPr>
        <p:spPr>
          <a:xfrm>
            <a:off x="5126418" y="552091"/>
            <a:ext cx="6224335" cy="5431536"/>
          </a:xfrm>
        </p:spPr>
        <p:txBody>
          <a:bodyPr anchor="ctr">
            <a:normAutofit/>
          </a:bodyPr>
          <a:lstStyle/>
          <a:p>
            <a:r>
              <a:rPr lang="en-GB" sz="2200"/>
              <a:t>Think about your own research projects. Please identify your study proposal by selecting two of the 5 (or 8) approaches and write bullet points for each of the following:</a:t>
            </a:r>
          </a:p>
          <a:p>
            <a:r>
              <a:rPr lang="en-GB" sz="2200"/>
              <a:t>Briefly state the research problem in a sentence</a:t>
            </a:r>
          </a:p>
          <a:p>
            <a:r>
              <a:rPr lang="en-GB" sz="2200"/>
              <a:t>Identify the approach and a rationale</a:t>
            </a:r>
          </a:p>
          <a:p>
            <a:r>
              <a:rPr lang="en-GB" sz="2200"/>
              <a:t>Specify procedures you would use</a:t>
            </a:r>
          </a:p>
          <a:p>
            <a:r>
              <a:rPr lang="en-GB" sz="2200"/>
              <a:t>List potential challenges for the approach</a:t>
            </a:r>
          </a:p>
          <a:p>
            <a:endParaRPr lang="en-GB" sz="2200"/>
          </a:p>
        </p:txBody>
      </p:sp>
    </p:spTree>
    <p:extLst>
      <p:ext uri="{BB962C8B-B14F-4D97-AF65-F5344CB8AC3E}">
        <p14:creationId xmlns:p14="http://schemas.microsoft.com/office/powerpoint/2010/main" val="27210410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Rectangle 3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Five Approaches – Comparison</a:t>
            </a:r>
          </a:p>
        </p:txBody>
      </p:sp>
      <p:sp>
        <p:nvSpPr>
          <p:cNvPr id="3" name="Content Placeholder 2"/>
          <p:cNvSpPr>
            <a:spLocks noGrp="1"/>
          </p:cNvSpPr>
          <p:nvPr>
            <p:ph idx="1"/>
          </p:nvPr>
        </p:nvSpPr>
        <p:spPr>
          <a:xfrm>
            <a:off x="4810259" y="649480"/>
            <a:ext cx="6555347" cy="5546047"/>
          </a:xfrm>
        </p:spPr>
        <p:txBody>
          <a:bodyPr anchor="ctr">
            <a:normAutofit/>
          </a:bodyPr>
          <a:lstStyle/>
          <a:p>
            <a:r>
              <a:rPr lang="en-US" sz="2000"/>
              <a:t>Comparing narrative research compared to ethnography:</a:t>
            </a:r>
          </a:p>
          <a:p>
            <a:pPr lvl="1"/>
            <a:r>
              <a:rPr lang="en-US" sz="2000"/>
              <a:t>Narrative inquires about the focus of the stories told from the participants around in chronological order compared to ethnography which focuses on setting the participants stories within the context of the culture and culture-sharing groups and compared to In case study a single cases is selected illustrating an issue, with a detailed description of the setting for the case. </a:t>
            </a:r>
          </a:p>
          <a:p>
            <a:pPr marL="128016" lvl="1" indent="0">
              <a:buNone/>
            </a:pPr>
            <a:endParaRPr lang="en-US" sz="2000"/>
          </a:p>
          <a:p>
            <a:r>
              <a:rPr lang="en-US" sz="2000"/>
              <a:t>Narrative compared to ethnography, and case study:</a:t>
            </a:r>
          </a:p>
          <a:p>
            <a:pPr lvl="1"/>
            <a:r>
              <a:rPr lang="en-US" sz="2000"/>
              <a:t>When comparing narrative to ethnography, and case study there is similarities when the unit of analysis is a single individual. The similarities include data collection processes, interviews, observations, documents and audiovisual materials, however, the types of </a:t>
            </a:r>
            <a:r>
              <a:rPr lang="en-US" sz="2000" i="1"/>
              <a:t>data collection</a:t>
            </a:r>
            <a:r>
              <a:rPr lang="en-US" sz="2000"/>
              <a:t> would differ. </a:t>
            </a:r>
          </a:p>
          <a:p>
            <a:endParaRPr lang="en-US" sz="2000"/>
          </a:p>
        </p:txBody>
      </p:sp>
    </p:spTree>
    <p:extLst>
      <p:ext uri="{BB962C8B-B14F-4D97-AF65-F5344CB8AC3E}">
        <p14:creationId xmlns:p14="http://schemas.microsoft.com/office/powerpoint/2010/main" val="36046824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rPr>
              <a:t>Questions to explore</a:t>
            </a:r>
          </a:p>
        </p:txBody>
      </p:sp>
      <p:sp>
        <p:nvSpPr>
          <p:cNvPr id="3" name="Content Placeholder 2"/>
          <p:cNvSpPr>
            <a:spLocks noGrp="1"/>
          </p:cNvSpPr>
          <p:nvPr>
            <p:ph idx="1"/>
          </p:nvPr>
        </p:nvSpPr>
        <p:spPr>
          <a:xfrm>
            <a:off x="4810259" y="649480"/>
            <a:ext cx="6555347" cy="5546047"/>
          </a:xfrm>
        </p:spPr>
        <p:txBody>
          <a:bodyPr anchor="ctr">
            <a:normAutofit/>
          </a:bodyPr>
          <a:lstStyle/>
          <a:p>
            <a:pPr lvl="0"/>
            <a:r>
              <a:rPr lang="en-US" sz="2000"/>
              <a:t>What is the focus and definition for each approach (narrative research, phenomenological research, ground theory research, ethnographic research, and case study research)?</a:t>
            </a:r>
          </a:p>
          <a:p>
            <a:pPr lvl="0"/>
            <a:r>
              <a:rPr lang="en-US" sz="2000"/>
              <a:t>What are the origin and background influences for each approach?</a:t>
            </a:r>
          </a:p>
          <a:p>
            <a:pPr lvl="0"/>
            <a:r>
              <a:rPr lang="en-US" sz="2000"/>
              <a:t>What are the defining features of each approach?</a:t>
            </a:r>
          </a:p>
          <a:p>
            <a:pPr lvl="0"/>
            <a:r>
              <a:rPr lang="en-US" sz="2000"/>
              <a:t>What various forms can a study take within each approach?</a:t>
            </a:r>
          </a:p>
          <a:p>
            <a:pPr lvl="0"/>
            <a:r>
              <a:rPr lang="en-US" sz="2000"/>
              <a:t>What are the procedures for using the approach?</a:t>
            </a:r>
          </a:p>
          <a:p>
            <a:pPr lvl="0"/>
            <a:r>
              <a:rPr lang="en-US" sz="2000"/>
              <a:t>What challenges and emerging directions are associated with each approach?</a:t>
            </a:r>
          </a:p>
          <a:p>
            <a:pPr lvl="0"/>
            <a:r>
              <a:rPr lang="en-US" sz="2000"/>
              <a:t>What are some similarities and differences among the five approaches?</a:t>
            </a:r>
          </a:p>
        </p:txBody>
      </p:sp>
    </p:spTree>
    <p:extLst>
      <p:ext uri="{BB962C8B-B14F-4D97-AF65-F5344CB8AC3E}">
        <p14:creationId xmlns:p14="http://schemas.microsoft.com/office/powerpoint/2010/main" val="129938601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Background pattern&#10;&#10;Description automatically generated">
            <a:extLst>
              <a:ext uri="{FF2B5EF4-FFF2-40B4-BE49-F238E27FC236}">
                <a16:creationId xmlns:a16="http://schemas.microsoft.com/office/drawing/2014/main" id="{86D47263-931C-4E30-B9F3-90DC3BA1CE8B}"/>
              </a:ext>
            </a:extLst>
          </p:cNvPr>
          <p:cNvPicPr>
            <a:picLocks noChangeAspect="1"/>
          </p:cNvPicPr>
          <p:nvPr/>
        </p:nvPicPr>
        <p:blipFill rotWithShape="1">
          <a:blip r:embed="rId2"/>
          <a:srcRect r="9091" b="32933"/>
          <a:stretch/>
        </p:blipFill>
        <p:spPr>
          <a:xfrm>
            <a:off x="3523488" y="10"/>
            <a:ext cx="8668512" cy="6857990"/>
          </a:xfrm>
          <a:prstGeom prst="rect">
            <a:avLst/>
          </a:prstGeom>
        </p:spPr>
      </p:pic>
      <p:sp>
        <p:nvSpPr>
          <p:cNvPr id="14" name="Rectangle 13">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43893782-C893-47EF-BE04-1BCB58578C62}"/>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Deciding Among the Five Approaches</a:t>
            </a:r>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06839677"/>
      </p:ext>
    </p:extLst>
  </p:cSld>
  <p:clrMapOvr>
    <a:overrideClrMapping bg1="dk1" tx1="lt1" bg2="dk2" tx2="lt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01175" y="0"/>
            <a:ext cx="8287306"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1457059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Narrative Research: Definition &amp; Origins</a:t>
            </a:r>
          </a:p>
        </p:txBody>
      </p:sp>
      <p:sp>
        <p:nvSpPr>
          <p:cNvPr id="3" name="Content Placeholder 2"/>
          <p:cNvSpPr>
            <a:spLocks noGrp="1"/>
          </p:cNvSpPr>
          <p:nvPr>
            <p:ph idx="1"/>
          </p:nvPr>
        </p:nvSpPr>
        <p:spPr>
          <a:xfrm>
            <a:off x="4810259" y="649480"/>
            <a:ext cx="6555347" cy="5546047"/>
          </a:xfrm>
        </p:spPr>
        <p:txBody>
          <a:bodyPr anchor="ctr">
            <a:normAutofit/>
          </a:bodyPr>
          <a:lstStyle/>
          <a:p>
            <a:r>
              <a:rPr lang="en-US" sz="2000" dirty="0"/>
              <a:t>Phenomenon or method </a:t>
            </a:r>
            <a:r>
              <a:rPr lang="en-GB" sz="1050" dirty="0"/>
              <a:t>Reflections on the Narrative Research Approach</a:t>
            </a:r>
            <a:endParaRPr lang="en-US" sz="1050" dirty="0"/>
          </a:p>
          <a:p>
            <a:r>
              <a:rPr lang="en-US" sz="2000" dirty="0"/>
              <a:t>Chronologically connected</a:t>
            </a:r>
          </a:p>
          <a:p>
            <a:pPr lvl="1"/>
            <a:r>
              <a:rPr lang="en-US" sz="2000" dirty="0"/>
              <a:t>Life course stages</a:t>
            </a:r>
          </a:p>
          <a:p>
            <a:pPr>
              <a:lnSpc>
                <a:spcPct val="100000"/>
              </a:lnSpc>
              <a:spcBef>
                <a:spcPts val="0"/>
              </a:spcBef>
            </a:pPr>
            <a:r>
              <a:rPr lang="en-US" sz="2000" dirty="0"/>
              <a:t>Postmodern orientation (</a:t>
            </a:r>
            <a:r>
              <a:rPr lang="en-US" sz="2000" dirty="0" err="1"/>
              <a:t>Czarniawska</a:t>
            </a:r>
            <a:r>
              <a:rPr lang="en-US" sz="2000" dirty="0"/>
              <a:t> (2004) </a:t>
            </a:r>
            <a:r>
              <a:rPr lang="en-GB" sz="1050" dirty="0"/>
              <a:t>multiple kinds of narrators, second-person narration, and various forms of impossible narration, use of unusual or unnatural stories, impossible chronologies, </a:t>
            </a:r>
            <a:r>
              <a:rPr lang="en-GB" sz="1050" dirty="0" err="1"/>
              <a:t>denarration</a:t>
            </a:r>
            <a:r>
              <a:rPr lang="en-GB" sz="1050" dirty="0"/>
              <a:t>, and </a:t>
            </a:r>
            <a:r>
              <a:rPr lang="en-GB" sz="1050" dirty="0" err="1"/>
              <a:t>nontraditional</a:t>
            </a:r>
            <a:r>
              <a:rPr lang="en-GB" sz="1050" dirty="0"/>
              <a:t> endings.</a:t>
            </a:r>
            <a:endParaRPr lang="en-US" sz="1050" dirty="0"/>
          </a:p>
          <a:p>
            <a:r>
              <a:rPr lang="en-US" sz="2000" dirty="0"/>
              <a:t>Human development (</a:t>
            </a:r>
            <a:r>
              <a:rPr lang="en-US" sz="2000" dirty="0" err="1"/>
              <a:t>Daiute</a:t>
            </a:r>
            <a:r>
              <a:rPr lang="en-US" sz="2000" dirty="0"/>
              <a:t> &amp; Lightfoot, 2004)</a:t>
            </a:r>
          </a:p>
          <a:p>
            <a:r>
              <a:rPr lang="en-US" sz="2000" dirty="0"/>
              <a:t>Psychology (Lieblich, </a:t>
            </a:r>
            <a:r>
              <a:rPr lang="en-US" sz="2000" dirty="0" err="1"/>
              <a:t>Tuval</a:t>
            </a:r>
            <a:r>
              <a:rPr lang="en-US" sz="2000" dirty="0"/>
              <a:t>-Mashiach, &amp; </a:t>
            </a:r>
            <a:r>
              <a:rPr lang="en-US" sz="2000" dirty="0" err="1"/>
              <a:t>Zilber</a:t>
            </a:r>
            <a:r>
              <a:rPr lang="en-US" sz="2000" dirty="0"/>
              <a:t>, 1998)</a:t>
            </a:r>
          </a:p>
          <a:p>
            <a:r>
              <a:rPr lang="en-US" sz="2000" dirty="0"/>
              <a:t>Sociology (</a:t>
            </a:r>
            <a:r>
              <a:rPr lang="en-US" sz="2000" dirty="0" err="1"/>
              <a:t>Cortazzi</a:t>
            </a:r>
            <a:r>
              <a:rPr lang="en-US" sz="2000" dirty="0"/>
              <a:t>, 1993; </a:t>
            </a:r>
            <a:r>
              <a:rPr lang="en-US" sz="2000" dirty="0" err="1"/>
              <a:t>Riessman</a:t>
            </a:r>
            <a:r>
              <a:rPr lang="en-US" sz="2000" dirty="0"/>
              <a:t>, 1998, 2008)</a:t>
            </a:r>
          </a:p>
          <a:p>
            <a:r>
              <a:rPr lang="en-US" sz="2000" dirty="0"/>
              <a:t>Quantitative (statistical stories, event history)</a:t>
            </a:r>
          </a:p>
          <a:p>
            <a:r>
              <a:rPr lang="en-US" sz="2000" dirty="0"/>
              <a:t>Qualitative (Elliott, 2005)</a:t>
            </a:r>
          </a:p>
        </p:txBody>
      </p:sp>
    </p:spTree>
    <p:extLst>
      <p:ext uri="{BB962C8B-B14F-4D97-AF65-F5344CB8AC3E}">
        <p14:creationId xmlns:p14="http://schemas.microsoft.com/office/powerpoint/2010/main" val="398929287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Narrative Research: Defining Features</a:t>
            </a:r>
          </a:p>
        </p:txBody>
      </p:sp>
      <p:sp>
        <p:nvSpPr>
          <p:cNvPr id="3" name="Content Placeholder 2"/>
          <p:cNvSpPr>
            <a:spLocks noGrp="1"/>
          </p:cNvSpPr>
          <p:nvPr>
            <p:ph idx="1"/>
          </p:nvPr>
        </p:nvSpPr>
        <p:spPr>
          <a:xfrm>
            <a:off x="4810259" y="649480"/>
            <a:ext cx="6555347" cy="5546047"/>
          </a:xfrm>
        </p:spPr>
        <p:txBody>
          <a:bodyPr anchor="ctr">
            <a:normAutofit/>
          </a:bodyPr>
          <a:lstStyle/>
          <a:p>
            <a:r>
              <a:rPr lang="en-US" sz="2000"/>
              <a:t>Collect stories (may be collaborative)</a:t>
            </a:r>
          </a:p>
          <a:p>
            <a:r>
              <a:rPr lang="en-US" sz="2000"/>
              <a:t>Tell individual experiences and identities</a:t>
            </a:r>
          </a:p>
          <a:p>
            <a:r>
              <a:rPr lang="en-US" sz="2000"/>
              <a:t>Stories occur within specific places or situation</a:t>
            </a:r>
          </a:p>
          <a:p>
            <a:r>
              <a:rPr lang="en-US" sz="2000"/>
              <a:t>Many different forms of data</a:t>
            </a:r>
          </a:p>
          <a:p>
            <a:r>
              <a:rPr lang="en-US" sz="2000"/>
              <a:t>Analyze: thematically, dialogically, structurally, or using visual analysis of images</a:t>
            </a:r>
          </a:p>
          <a:p>
            <a:r>
              <a:rPr lang="en-US" sz="2000"/>
              <a:t>Shape into a chronology (need not be participant’s sequence)</a:t>
            </a:r>
          </a:p>
          <a:p>
            <a:r>
              <a:rPr lang="en-US" sz="2000"/>
              <a:t>Turning points: tensions or interruptions</a:t>
            </a:r>
          </a:p>
        </p:txBody>
      </p:sp>
    </p:spTree>
    <p:extLst>
      <p:ext uri="{BB962C8B-B14F-4D97-AF65-F5344CB8AC3E}">
        <p14:creationId xmlns:p14="http://schemas.microsoft.com/office/powerpoint/2010/main" val="302462844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Narrative Research: Types</a:t>
            </a:r>
          </a:p>
        </p:txBody>
      </p:sp>
      <p:sp>
        <p:nvSpPr>
          <p:cNvPr id="3" name="Content Placeholder 2"/>
          <p:cNvSpPr>
            <a:spLocks noGrp="1"/>
          </p:cNvSpPr>
          <p:nvPr>
            <p:ph idx="1"/>
          </p:nvPr>
        </p:nvSpPr>
        <p:spPr>
          <a:xfrm>
            <a:off x="4810259" y="649480"/>
            <a:ext cx="6555347" cy="5546047"/>
          </a:xfrm>
        </p:spPr>
        <p:txBody>
          <a:bodyPr anchor="ctr">
            <a:normAutofit/>
          </a:bodyPr>
          <a:lstStyle/>
          <a:p>
            <a:r>
              <a:rPr lang="en-US" sz="2000"/>
              <a:t>Biographical study</a:t>
            </a:r>
          </a:p>
          <a:p>
            <a:r>
              <a:rPr lang="en-US" sz="2000"/>
              <a:t>Autoethnography</a:t>
            </a:r>
          </a:p>
          <a:p>
            <a:pPr lvl="1"/>
            <a:r>
              <a:rPr lang="en-US" sz="2000"/>
              <a:t>Larger cultural meaning</a:t>
            </a:r>
          </a:p>
          <a:p>
            <a:r>
              <a:rPr lang="en-US" sz="2000"/>
              <a:t>Life history</a:t>
            </a:r>
          </a:p>
          <a:p>
            <a:r>
              <a:rPr lang="en-US" sz="2000"/>
              <a:t>Oral history</a:t>
            </a:r>
          </a:p>
          <a:p>
            <a:pPr lvl="1"/>
            <a:r>
              <a:rPr lang="en-US" sz="2000"/>
              <a:t>From one or several people</a:t>
            </a:r>
          </a:p>
          <a:p>
            <a:pPr lvl="1"/>
            <a:r>
              <a:rPr lang="en-US" sz="2000"/>
              <a:t>Testimonies</a:t>
            </a:r>
          </a:p>
        </p:txBody>
      </p:sp>
    </p:spTree>
    <p:extLst>
      <p:ext uri="{BB962C8B-B14F-4D97-AF65-F5344CB8AC3E}">
        <p14:creationId xmlns:p14="http://schemas.microsoft.com/office/powerpoint/2010/main" val="6402177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2ADA4F9-453E-4E1E-BCDF-AF94936F0075}"/>
              </a:ext>
            </a:extLst>
          </p:cNvPr>
          <p:cNvPicPr>
            <a:picLocks noChangeAspect="1"/>
          </p:cNvPicPr>
          <p:nvPr/>
        </p:nvPicPr>
        <p:blipFill rotWithShape="1">
          <a:blip r:embed="rId2"/>
          <a:srcRect t="6181" b="22616"/>
          <a:stretch/>
        </p:blipFill>
        <p:spPr>
          <a:xfrm>
            <a:off x="20" y="10"/>
            <a:ext cx="12191980" cy="6857990"/>
          </a:xfrm>
          <a:prstGeom prst="rect">
            <a:avLst/>
          </a:prstGeom>
        </p:spPr>
      </p:pic>
      <p:sp>
        <p:nvSpPr>
          <p:cNvPr id="13"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4" name="Title 3">
            <a:extLst>
              <a:ext uri="{FF2B5EF4-FFF2-40B4-BE49-F238E27FC236}">
                <a16:creationId xmlns:a16="http://schemas.microsoft.com/office/drawing/2014/main" id="{07795739-8849-4E2C-8EC2-041CB1CF8B54}"/>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a:t>Narrative Research: Procedures</a:t>
            </a:r>
          </a:p>
        </p:txBody>
      </p:sp>
      <p:cxnSp>
        <p:nvCxnSpPr>
          <p:cNvPr id="12" name="Straight Connector 11">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050140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3565095542"/>
              </p:ext>
            </p:extLst>
          </p:nvPr>
        </p:nvGraphicFramePr>
        <p:xfrm>
          <a:off x="1114425" y="0"/>
          <a:ext cx="10058399"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002080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Narrative Research: Challenges</a:t>
            </a:r>
          </a:p>
        </p:txBody>
      </p:sp>
      <p:sp>
        <p:nvSpPr>
          <p:cNvPr id="3" name="Content Placeholder 2"/>
          <p:cNvSpPr>
            <a:spLocks noGrp="1"/>
          </p:cNvSpPr>
          <p:nvPr>
            <p:ph idx="1"/>
          </p:nvPr>
        </p:nvSpPr>
        <p:spPr>
          <a:xfrm>
            <a:off x="4810259" y="649480"/>
            <a:ext cx="6555347" cy="5546047"/>
          </a:xfrm>
        </p:spPr>
        <p:txBody>
          <a:bodyPr anchor="ctr">
            <a:normAutofit/>
          </a:bodyPr>
          <a:lstStyle/>
          <a:p>
            <a:r>
              <a:rPr lang="en-US" sz="2000"/>
              <a:t>Clearly understand participant’s life context within social, familial, linguistic, institutional dimensions</a:t>
            </a:r>
          </a:p>
          <a:p>
            <a:r>
              <a:rPr lang="en-US" sz="2000"/>
              <a:t>Look for “figure under carpet”</a:t>
            </a:r>
          </a:p>
          <a:p>
            <a:r>
              <a:rPr lang="en-US" sz="2000"/>
              <a:t>Reflect on own personal / political background</a:t>
            </a:r>
          </a:p>
          <a:p>
            <a:r>
              <a:rPr lang="en-US" sz="2000"/>
              <a:t>Consider: Who owns the story?</a:t>
            </a:r>
          </a:p>
          <a:p>
            <a:r>
              <a:rPr lang="en-US" sz="2000"/>
              <a:t>Visual narrative inquiry is a promising approach</a:t>
            </a:r>
          </a:p>
        </p:txBody>
      </p:sp>
    </p:spTree>
    <p:extLst>
      <p:ext uri="{BB962C8B-B14F-4D97-AF65-F5344CB8AC3E}">
        <p14:creationId xmlns:p14="http://schemas.microsoft.com/office/powerpoint/2010/main" val="157749387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3400">
                <a:solidFill>
                  <a:srgbClr val="FFFFFF"/>
                </a:solidFill>
              </a:rPr>
              <a:t>Phenomenology: Definition &amp; Origins</a:t>
            </a:r>
          </a:p>
        </p:txBody>
      </p:sp>
      <p:sp>
        <p:nvSpPr>
          <p:cNvPr id="3" name="Content Placeholder 2"/>
          <p:cNvSpPr>
            <a:spLocks noGrp="1"/>
          </p:cNvSpPr>
          <p:nvPr>
            <p:ph idx="1"/>
          </p:nvPr>
        </p:nvSpPr>
        <p:spPr>
          <a:xfrm>
            <a:off x="4810259" y="649480"/>
            <a:ext cx="6555347" cy="5546047"/>
          </a:xfrm>
        </p:spPr>
        <p:txBody>
          <a:bodyPr anchor="ctr">
            <a:normAutofit/>
          </a:bodyPr>
          <a:lstStyle/>
          <a:p>
            <a:r>
              <a:rPr lang="en-US" sz="2000" dirty="0"/>
              <a:t>Describes common meaning of lived experience</a:t>
            </a:r>
          </a:p>
          <a:p>
            <a:r>
              <a:rPr lang="en-US" sz="2000" dirty="0"/>
              <a:t>Reduce experiences to a phenomenon</a:t>
            </a:r>
          </a:p>
          <a:p>
            <a:r>
              <a:rPr lang="en-US" sz="2000" dirty="0"/>
              <a:t>Phenomenon: ‘object’ of human experience</a:t>
            </a:r>
          </a:p>
          <a:p>
            <a:r>
              <a:rPr lang="en-US" sz="2000" dirty="0"/>
              <a:t>What &amp; how experienced</a:t>
            </a:r>
          </a:p>
          <a:p>
            <a:r>
              <a:rPr lang="en-US" sz="2000" dirty="0"/>
              <a:t>Strong philosophical component</a:t>
            </a:r>
          </a:p>
          <a:p>
            <a:pPr lvl="1"/>
            <a:r>
              <a:rPr lang="en-US" sz="2000" dirty="0"/>
              <a:t>Role of philosophy as search for wisdom</a:t>
            </a:r>
          </a:p>
          <a:p>
            <a:pPr lvl="1"/>
            <a:r>
              <a:rPr lang="en-US" sz="2000" dirty="0"/>
              <a:t>Suspend judgments about what is real until founded</a:t>
            </a:r>
          </a:p>
          <a:p>
            <a:pPr lvl="1"/>
            <a:r>
              <a:rPr lang="en-US" sz="2000" dirty="0"/>
              <a:t>Intentionality of consciousness, directed at an object</a:t>
            </a:r>
          </a:p>
          <a:p>
            <a:pPr lvl="1"/>
            <a:r>
              <a:rPr lang="en-US" sz="2000" dirty="0"/>
              <a:t>Refuse subject-object dichotomy</a:t>
            </a:r>
          </a:p>
        </p:txBody>
      </p:sp>
    </p:spTree>
    <p:extLst>
      <p:ext uri="{BB962C8B-B14F-4D97-AF65-F5344CB8AC3E}">
        <p14:creationId xmlns:p14="http://schemas.microsoft.com/office/powerpoint/2010/main" val="87269107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5FF8CAA-D677-4B6D-915C-503F4FA7925E}"/>
              </a:ext>
            </a:extLst>
          </p:cNvPr>
          <p:cNvPicPr>
            <a:picLocks noChangeAspect="1"/>
          </p:cNvPicPr>
          <p:nvPr/>
        </p:nvPicPr>
        <p:blipFill rotWithShape="1">
          <a:blip r:embed="rId2">
            <a:alphaModFix/>
          </a:blip>
          <a:srcRect l="14841" r="11503" b="2"/>
          <a:stretch/>
        </p:blipFill>
        <p:spPr>
          <a:xfrm>
            <a:off x="5797543" y="10"/>
            <a:ext cx="6394152" cy="6857990"/>
          </a:xfrm>
          <a:prstGeom prst="rect">
            <a:avLst/>
          </a:prstGeom>
        </p:spPr>
      </p:pic>
      <p:pic>
        <p:nvPicPr>
          <p:cNvPr id="36" name="Picture 23">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p:cNvSpPr>
            <a:spLocks noGrp="1"/>
          </p:cNvSpPr>
          <p:nvPr>
            <p:ph type="title"/>
          </p:nvPr>
        </p:nvSpPr>
        <p:spPr>
          <a:xfrm>
            <a:off x="804998" y="798445"/>
            <a:ext cx="4803636" cy="1311664"/>
          </a:xfrm>
        </p:spPr>
        <p:txBody>
          <a:bodyPr>
            <a:normAutofit/>
          </a:bodyPr>
          <a:lstStyle/>
          <a:p>
            <a:r>
              <a:rPr lang="en-US">
                <a:solidFill>
                  <a:srgbClr val="000000"/>
                </a:solidFill>
              </a:rPr>
              <a:t>Phenomenology: Defining Features</a:t>
            </a:r>
          </a:p>
        </p:txBody>
      </p:sp>
      <p:sp>
        <p:nvSpPr>
          <p:cNvPr id="3" name="Content Placeholder 2"/>
          <p:cNvSpPr>
            <a:spLocks noGrp="1"/>
          </p:cNvSpPr>
          <p:nvPr>
            <p:ph idx="1"/>
          </p:nvPr>
        </p:nvSpPr>
        <p:spPr>
          <a:xfrm>
            <a:off x="804997" y="2272143"/>
            <a:ext cx="4706803" cy="3788830"/>
          </a:xfrm>
        </p:spPr>
        <p:txBody>
          <a:bodyPr anchor="ctr">
            <a:normAutofit/>
          </a:bodyPr>
          <a:lstStyle/>
          <a:p>
            <a:r>
              <a:rPr lang="en-US" sz="2000" dirty="0">
                <a:solidFill>
                  <a:srgbClr val="000000"/>
                </a:solidFill>
              </a:rPr>
              <a:t>Single concept or idea, e.g., “wellbeing, job satisfaction, retirement”</a:t>
            </a:r>
          </a:p>
          <a:p>
            <a:r>
              <a:rPr lang="en-US" sz="2000" dirty="0">
                <a:solidFill>
                  <a:srgbClr val="000000"/>
                </a:solidFill>
              </a:rPr>
              <a:t>Heterogeneous group of participants</a:t>
            </a:r>
          </a:p>
          <a:p>
            <a:r>
              <a:rPr lang="en-US" sz="2000" dirty="0">
                <a:solidFill>
                  <a:srgbClr val="000000"/>
                </a:solidFill>
              </a:rPr>
              <a:t>Philosophical discussion*</a:t>
            </a:r>
          </a:p>
          <a:p>
            <a:r>
              <a:rPr lang="en-US" sz="2000" dirty="0">
                <a:solidFill>
                  <a:srgbClr val="000000"/>
                </a:solidFill>
              </a:rPr>
              <a:t>Researcher brackets self</a:t>
            </a:r>
          </a:p>
          <a:p>
            <a:r>
              <a:rPr lang="en-US" sz="2000" dirty="0">
                <a:solidFill>
                  <a:srgbClr val="000000"/>
                </a:solidFill>
              </a:rPr>
              <a:t>Data collection: typically interviews</a:t>
            </a:r>
          </a:p>
          <a:p>
            <a:r>
              <a:rPr lang="en-US" sz="2000" dirty="0">
                <a:solidFill>
                  <a:srgbClr val="000000"/>
                </a:solidFill>
              </a:rPr>
              <a:t>Data analysis</a:t>
            </a:r>
          </a:p>
          <a:p>
            <a:pPr lvl="1"/>
            <a:r>
              <a:rPr lang="en-US" sz="2000" dirty="0">
                <a:solidFill>
                  <a:srgbClr val="000000"/>
                </a:solidFill>
              </a:rPr>
              <a:t>Narrow units to broader meaning units</a:t>
            </a:r>
          </a:p>
          <a:p>
            <a:r>
              <a:rPr lang="en-US" sz="2000" dirty="0">
                <a:solidFill>
                  <a:srgbClr val="000000"/>
                </a:solidFill>
              </a:rPr>
              <a:t>Essence of what &amp; how experienced</a:t>
            </a:r>
          </a:p>
        </p:txBody>
      </p:sp>
    </p:spTree>
    <p:extLst>
      <p:ext uri="{BB962C8B-B14F-4D97-AF65-F5344CB8AC3E}">
        <p14:creationId xmlns:p14="http://schemas.microsoft.com/office/powerpoint/2010/main" val="315587918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04887-94EE-43C7-B5B2-0C19C8CD273B}"/>
              </a:ext>
            </a:extLst>
          </p:cNvPr>
          <p:cNvSpPr>
            <a:spLocks noGrp="1"/>
          </p:cNvSpPr>
          <p:nvPr>
            <p:ph type="title"/>
          </p:nvPr>
        </p:nvSpPr>
        <p:spPr>
          <a:xfrm>
            <a:off x="4965430" y="629268"/>
            <a:ext cx="6586491" cy="1286160"/>
          </a:xfrm>
        </p:spPr>
        <p:txBody>
          <a:bodyPr anchor="b">
            <a:normAutofit/>
          </a:bodyPr>
          <a:lstStyle/>
          <a:p>
            <a:r>
              <a:rPr lang="en-GB" dirty="0"/>
              <a:t>Philosophic discussion</a:t>
            </a:r>
          </a:p>
        </p:txBody>
      </p:sp>
      <p:sp>
        <p:nvSpPr>
          <p:cNvPr id="3" name="Content Placeholder 2">
            <a:extLst>
              <a:ext uri="{FF2B5EF4-FFF2-40B4-BE49-F238E27FC236}">
                <a16:creationId xmlns:a16="http://schemas.microsoft.com/office/drawing/2014/main" id="{D959E50F-24AA-43DE-9CE0-9211046B0AB1}"/>
              </a:ext>
            </a:extLst>
          </p:cNvPr>
          <p:cNvSpPr>
            <a:spLocks noGrp="1"/>
          </p:cNvSpPr>
          <p:nvPr>
            <p:ph idx="1"/>
          </p:nvPr>
        </p:nvSpPr>
        <p:spPr>
          <a:xfrm>
            <a:off x="4965431" y="2438400"/>
            <a:ext cx="6586489" cy="3785419"/>
          </a:xfrm>
        </p:spPr>
        <p:txBody>
          <a:bodyPr>
            <a:normAutofit/>
          </a:bodyPr>
          <a:lstStyle/>
          <a:p>
            <a:r>
              <a:rPr lang="en-GB" sz="2000" dirty="0"/>
              <a:t>There are </a:t>
            </a:r>
            <a:r>
              <a:rPr lang="en-GB" sz="2000" b="1" dirty="0"/>
              <a:t>four</a:t>
            </a:r>
            <a:r>
              <a:rPr lang="en-GB" sz="2000" dirty="0"/>
              <a:t> main trends of </a:t>
            </a:r>
            <a:r>
              <a:rPr lang="en-GB" sz="2000" b="1" dirty="0"/>
              <a:t>research philosophy</a:t>
            </a:r>
            <a:r>
              <a:rPr lang="en-GB" sz="2000" dirty="0"/>
              <a:t> that are distinguished and discussed in the works by many authors: </a:t>
            </a:r>
          </a:p>
          <a:p>
            <a:r>
              <a:rPr lang="en-GB" sz="2000" dirty="0"/>
              <a:t>the positivist </a:t>
            </a:r>
            <a:r>
              <a:rPr lang="en-GB" sz="2000" b="1" dirty="0"/>
              <a:t>research philosophy</a:t>
            </a:r>
            <a:r>
              <a:rPr lang="en-GB" sz="2000" dirty="0"/>
              <a:t>, </a:t>
            </a:r>
          </a:p>
          <a:p>
            <a:r>
              <a:rPr lang="en-GB" sz="2000" dirty="0"/>
              <a:t>interpretivist </a:t>
            </a:r>
            <a:r>
              <a:rPr lang="en-GB" sz="2000" b="1" dirty="0"/>
              <a:t>research philosophy</a:t>
            </a:r>
            <a:r>
              <a:rPr lang="en-GB" sz="2000" dirty="0"/>
              <a:t>, </a:t>
            </a:r>
          </a:p>
          <a:p>
            <a:r>
              <a:rPr lang="en-GB" sz="2000" dirty="0"/>
              <a:t>pragmatist </a:t>
            </a:r>
            <a:r>
              <a:rPr lang="en-GB" sz="2000" b="1" dirty="0"/>
              <a:t>research philosophy</a:t>
            </a:r>
            <a:r>
              <a:rPr lang="en-GB" sz="2000" dirty="0"/>
              <a:t>, </a:t>
            </a:r>
          </a:p>
          <a:p>
            <a:r>
              <a:rPr lang="en-GB" sz="2000" dirty="0"/>
              <a:t>and realistic </a:t>
            </a:r>
            <a:r>
              <a:rPr lang="en-GB" sz="2000" b="1" dirty="0"/>
              <a:t>research philosophy</a:t>
            </a:r>
            <a:r>
              <a:rPr lang="en-GB" sz="2000" dirty="0"/>
              <a:t>. </a:t>
            </a:r>
          </a:p>
        </p:txBody>
      </p:sp>
      <p:pic>
        <p:nvPicPr>
          <p:cNvPr id="5" name="Picture 4" descr="Glasses on top of a book">
            <a:extLst>
              <a:ext uri="{FF2B5EF4-FFF2-40B4-BE49-F238E27FC236}">
                <a16:creationId xmlns:a16="http://schemas.microsoft.com/office/drawing/2014/main" id="{25D207AD-392E-48A0-9489-30DF6DC123CA}"/>
              </a:ext>
            </a:extLst>
          </p:cNvPr>
          <p:cNvPicPr>
            <a:picLocks noChangeAspect="1"/>
          </p:cNvPicPr>
          <p:nvPr/>
        </p:nvPicPr>
        <p:blipFill rotWithShape="1">
          <a:blip r:embed="rId2"/>
          <a:srcRect l="14943" r="40275"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E9E5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991047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1">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itle 4">
            <a:extLst>
              <a:ext uri="{FF2B5EF4-FFF2-40B4-BE49-F238E27FC236}">
                <a16:creationId xmlns:a16="http://schemas.microsoft.com/office/drawing/2014/main" id="{70A1F6EB-70C3-41BB-ACE2-FC5D9C50A5E4}"/>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6000" kern="1200">
                <a:solidFill>
                  <a:srgbClr val="FFFFFF"/>
                </a:solidFill>
                <a:latin typeface="+mj-lt"/>
                <a:ea typeface="+mj-ea"/>
                <a:cs typeface="+mj-cs"/>
                <a:hlinkClick r:id="rId3" action="ppaction://hlinkfile"/>
              </a:rPr>
              <a:t>58890</a:t>
            </a:r>
            <a:endParaRPr lang="en-US" sz="6000" kern="1200">
              <a:solidFill>
                <a:srgbClr val="FFFFFF"/>
              </a:solidFill>
              <a:latin typeface="+mj-lt"/>
              <a:ea typeface="+mj-ea"/>
              <a:cs typeface="+mj-cs"/>
            </a:endParaRPr>
          </a:p>
        </p:txBody>
      </p:sp>
    </p:spTree>
    <p:extLst>
      <p:ext uri="{BB962C8B-B14F-4D97-AF65-F5344CB8AC3E}">
        <p14:creationId xmlns:p14="http://schemas.microsoft.com/office/powerpoint/2010/main" val="192624449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557189"/>
            <a:ext cx="3374136" cy="5567891"/>
          </a:xfrm>
        </p:spPr>
        <p:txBody>
          <a:bodyPr>
            <a:normAutofit/>
          </a:bodyPr>
          <a:lstStyle/>
          <a:p>
            <a:r>
              <a:rPr lang="en-US" sz="3600" dirty="0"/>
              <a:t>Phenomenology: Types</a:t>
            </a:r>
            <a:br>
              <a:rPr lang="en-US" sz="3600" dirty="0"/>
            </a:br>
            <a:endParaRPr lang="en-US" sz="3600"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93271299"/>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223458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52604"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47B018A-BBF2-4DCA-A8DC-34E4C8A41B6A}"/>
              </a:ext>
            </a:extLst>
          </p:cNvPr>
          <p:cNvSpPr>
            <a:spLocks noGrp="1"/>
          </p:cNvSpPr>
          <p:nvPr>
            <p:ph type="title"/>
          </p:nvPr>
        </p:nvSpPr>
        <p:spPr>
          <a:xfrm>
            <a:off x="3045213" y="731520"/>
            <a:ext cx="6089904" cy="1426464"/>
          </a:xfrm>
        </p:spPr>
        <p:txBody>
          <a:bodyPr>
            <a:normAutofit/>
          </a:bodyPr>
          <a:lstStyle/>
          <a:p>
            <a:pPr algn="ctr"/>
            <a:r>
              <a:rPr lang="en-GB">
                <a:solidFill>
                  <a:srgbClr val="FFFFFF"/>
                </a:solidFill>
              </a:rPr>
              <a:t>Difference</a:t>
            </a:r>
          </a:p>
        </p:txBody>
      </p:sp>
      <p:sp>
        <p:nvSpPr>
          <p:cNvPr id="13" name="Rectangle 12">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Rectangle 1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0D0BDAA-39B3-42BE-B62F-55458AB6E678}"/>
              </a:ext>
            </a:extLst>
          </p:cNvPr>
          <p:cNvGraphicFramePr>
            <a:graphicFrameLocks noGrp="1"/>
          </p:cNvGraphicFramePr>
          <p:nvPr>
            <p:ph idx="1"/>
            <p:extLst>
              <p:ext uri="{D42A27DB-BD31-4B8C-83A1-F6EECF244321}">
                <p14:modId xmlns:p14="http://schemas.microsoft.com/office/powerpoint/2010/main" val="2607694946"/>
              </p:ext>
            </p:extLst>
          </p:nvPr>
        </p:nvGraphicFramePr>
        <p:xfrm>
          <a:off x="788988" y="2798763"/>
          <a:ext cx="10598150" cy="32829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110278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7C5B52">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A647036-0B19-4835-97BF-56C77751CB4B}"/>
              </a:ext>
            </a:extLst>
          </p:cNvPr>
          <p:cNvSpPr>
            <a:spLocks noGrp="1"/>
          </p:cNvSpPr>
          <p:nvPr>
            <p:ph type="title"/>
          </p:nvPr>
        </p:nvSpPr>
        <p:spPr>
          <a:xfrm>
            <a:off x="524256" y="4767072"/>
            <a:ext cx="6594189" cy="1625210"/>
          </a:xfrm>
        </p:spPr>
        <p:txBody>
          <a:bodyPr vert="horz" lIns="91440" tIns="45720" rIns="91440" bIns="45720" rtlCol="0">
            <a:normAutofit/>
          </a:bodyPr>
          <a:lstStyle/>
          <a:p>
            <a:pPr algn="r"/>
            <a:r>
              <a:rPr lang="en-US" sz="3700">
                <a:solidFill>
                  <a:srgbClr val="FFFFFF"/>
                </a:solidFill>
              </a:rPr>
              <a:t>Transcendental phenomenology Moustakas, 1994</a:t>
            </a:r>
          </a:p>
        </p:txBody>
      </p:sp>
      <p:pic>
        <p:nvPicPr>
          <p:cNvPr id="22" name="Picture 4" descr="One in a crowd">
            <a:extLst>
              <a:ext uri="{FF2B5EF4-FFF2-40B4-BE49-F238E27FC236}">
                <a16:creationId xmlns:a16="http://schemas.microsoft.com/office/drawing/2014/main" id="{DBC076A4-AC54-4784-B2D1-7F32B3C31C43}"/>
              </a:ext>
            </a:extLst>
          </p:cNvPr>
          <p:cNvPicPr>
            <a:picLocks noChangeAspect="1"/>
          </p:cNvPicPr>
          <p:nvPr/>
        </p:nvPicPr>
        <p:blipFill rotWithShape="1">
          <a:blip r:embed="rId2"/>
          <a:srcRect t="6044" r="1" b="16368"/>
          <a:stretch/>
        </p:blipFill>
        <p:spPr>
          <a:xfrm>
            <a:off x="327547" y="321733"/>
            <a:ext cx="7058306" cy="4107392"/>
          </a:xfrm>
          <a:prstGeom prst="rect">
            <a:avLst/>
          </a:prstGeom>
        </p:spPr>
      </p:pic>
      <p:sp>
        <p:nvSpPr>
          <p:cNvPr id="32" name="Rectangle 3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01165AC-6898-4279-AFDB-5F2F1CD0CD7A}"/>
              </a:ext>
            </a:extLst>
          </p:cNvPr>
          <p:cNvSpPr>
            <a:spLocks noGrp="1"/>
          </p:cNvSpPr>
          <p:nvPr>
            <p:ph idx="1"/>
          </p:nvPr>
        </p:nvSpPr>
        <p:spPr>
          <a:xfrm>
            <a:off x="8029319" y="917725"/>
            <a:ext cx="3424739" cy="4852362"/>
          </a:xfrm>
        </p:spPr>
        <p:txBody>
          <a:bodyPr vert="horz" lIns="91440" tIns="45720" rIns="91440" bIns="45720" rtlCol="0" anchor="ctr">
            <a:normAutofit/>
          </a:bodyPr>
          <a:lstStyle/>
          <a:p>
            <a:pPr marL="0" indent="0">
              <a:buNone/>
            </a:pPr>
            <a:r>
              <a:rPr lang="en-GB" sz="2000" dirty="0">
                <a:solidFill>
                  <a:srgbClr val="FFFFFF"/>
                </a:solidFill>
                <a:sym typeface="Lato"/>
              </a:rPr>
              <a:t>Transcendental allows the researcher to reflect on what participants said.</a:t>
            </a:r>
          </a:p>
          <a:p>
            <a:pPr marL="0" indent="0">
              <a:buNone/>
            </a:pPr>
            <a:r>
              <a:rPr lang="en-GB" sz="2000" dirty="0">
                <a:solidFill>
                  <a:srgbClr val="FFFFFF"/>
                </a:solidFill>
                <a:sym typeface="Lato"/>
              </a:rPr>
              <a:t>Uses more intuition and imagination to form pictures of the phenomenon.</a:t>
            </a:r>
          </a:p>
          <a:p>
            <a:pPr marL="0" indent="0">
              <a:buNone/>
            </a:pPr>
            <a:r>
              <a:rPr lang="en-GB" sz="2000" dirty="0">
                <a:solidFill>
                  <a:srgbClr val="FFFFFF"/>
                </a:solidFill>
                <a:sym typeface="Lato"/>
              </a:rPr>
              <a:t>See experiences through the participant’s eyes, to understand what it was like for participants.</a:t>
            </a:r>
          </a:p>
          <a:p>
            <a:pPr marL="0" indent="0">
              <a:buNone/>
            </a:pPr>
            <a:r>
              <a:rPr lang="en-GB" sz="2000" dirty="0">
                <a:solidFill>
                  <a:srgbClr val="FFFFFF"/>
                </a:solidFill>
                <a:sym typeface="Lato"/>
              </a:rPr>
              <a:t>Want to look for the “wholeness of the experience” rather than the smaller parts (Moustakas, p. 22).</a:t>
            </a:r>
            <a:endParaRPr lang="en-US" sz="2000" dirty="0">
              <a:solidFill>
                <a:srgbClr val="FFFFFF"/>
              </a:solidFill>
              <a:sym typeface="Lato"/>
            </a:endParaRPr>
          </a:p>
          <a:p>
            <a:pPr marL="0" indent="0">
              <a:buNone/>
            </a:pPr>
            <a:endParaRPr lang="en-US" sz="2000" dirty="0">
              <a:solidFill>
                <a:srgbClr val="FFFFFF"/>
              </a:solidFill>
            </a:endParaRPr>
          </a:p>
        </p:txBody>
      </p:sp>
    </p:spTree>
    <p:extLst>
      <p:ext uri="{BB962C8B-B14F-4D97-AF65-F5344CB8AC3E}">
        <p14:creationId xmlns:p14="http://schemas.microsoft.com/office/powerpoint/2010/main" val="391593091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B01C97B0-4799-4027-9049-3D913D5CF92F}"/>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Examples</a:t>
            </a:r>
          </a:p>
        </p:txBody>
      </p:sp>
      <p:sp>
        <p:nvSpPr>
          <p:cNvPr id="23"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24"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E93F5DA-0201-44B1-B88C-B458858FFDB4}"/>
              </a:ext>
            </a:extLst>
          </p:cNvPr>
          <p:cNvSpPr>
            <a:spLocks noGrp="1"/>
          </p:cNvSpPr>
          <p:nvPr>
            <p:ph idx="1"/>
          </p:nvPr>
        </p:nvSpPr>
        <p:spPr>
          <a:xfrm>
            <a:off x="4379709" y="686862"/>
            <a:ext cx="7037591" cy="5475129"/>
          </a:xfrm>
        </p:spPr>
        <p:txBody>
          <a:bodyPr anchor="ctr">
            <a:normAutofit/>
          </a:bodyPr>
          <a:lstStyle/>
          <a:p>
            <a:pPr marL="457200" lvl="0" indent="-317500">
              <a:spcBef>
                <a:spcPts val="0"/>
              </a:spcBef>
              <a:buClr>
                <a:schemeClr val="accent1"/>
              </a:buClr>
              <a:buSzPts val="1400"/>
              <a:buFont typeface="Lato"/>
              <a:buChar char="●"/>
            </a:pPr>
            <a:r>
              <a:rPr lang="en-GB" sz="2600" dirty="0">
                <a:latin typeface="Lato"/>
                <a:ea typeface="Lato"/>
                <a:cs typeface="Lato"/>
                <a:sym typeface="Lato"/>
              </a:rPr>
              <a:t>The purpose of this transcendental study is to </a:t>
            </a:r>
            <a:r>
              <a:rPr lang="en-GB" sz="2600" b="1" dirty="0">
                <a:latin typeface="Lato"/>
                <a:ea typeface="Lato"/>
                <a:cs typeface="Lato"/>
                <a:sym typeface="Lato"/>
              </a:rPr>
              <a:t>develop a deeper understanding</a:t>
            </a:r>
            <a:r>
              <a:rPr lang="en-GB" sz="2600" dirty="0">
                <a:latin typeface="Lato"/>
                <a:ea typeface="Lato"/>
                <a:cs typeface="Lato"/>
                <a:sym typeface="Lato"/>
              </a:rPr>
              <a:t> of the emotions associated with the personal commitment of rural volunteer firefighters.</a:t>
            </a:r>
          </a:p>
          <a:p>
            <a:pPr marL="457200" lvl="0" indent="-317500">
              <a:spcBef>
                <a:spcPts val="0"/>
              </a:spcBef>
              <a:buClr>
                <a:schemeClr val="accent1"/>
              </a:buClr>
              <a:buSzPts val="1400"/>
              <a:buFont typeface="Lato"/>
              <a:buChar char="●"/>
            </a:pPr>
            <a:r>
              <a:rPr lang="en-GB" sz="2600" dirty="0">
                <a:latin typeface="Lato"/>
                <a:ea typeface="Lato"/>
                <a:cs typeface="Lato"/>
                <a:sym typeface="Lato"/>
              </a:rPr>
              <a:t>The purpose of this transcendental study is to </a:t>
            </a:r>
            <a:r>
              <a:rPr lang="en-GB" sz="2600" b="1" dirty="0">
                <a:latin typeface="Lato"/>
                <a:ea typeface="Lato"/>
                <a:cs typeface="Lato"/>
                <a:sym typeface="Lato"/>
              </a:rPr>
              <a:t>understand</a:t>
            </a:r>
            <a:r>
              <a:rPr lang="en-GB" sz="2600" dirty="0">
                <a:latin typeface="Lato"/>
                <a:ea typeface="Lato"/>
                <a:cs typeface="Lato"/>
                <a:sym typeface="Lato"/>
              </a:rPr>
              <a:t> the </a:t>
            </a:r>
            <a:r>
              <a:rPr lang="en-GB" sz="2600" b="1" dirty="0">
                <a:latin typeface="Lato"/>
                <a:ea typeface="Lato"/>
                <a:cs typeface="Lato"/>
                <a:sym typeface="Lato"/>
              </a:rPr>
              <a:t>daily-lived experiences</a:t>
            </a:r>
            <a:r>
              <a:rPr lang="en-GB" sz="2600" dirty="0">
                <a:latin typeface="Lato"/>
                <a:ea typeface="Lato"/>
                <a:cs typeface="Lato"/>
                <a:sym typeface="Lato"/>
              </a:rPr>
              <a:t> of young leaders, ages 20-40 who supervise mature employees, and ages 50-75.</a:t>
            </a:r>
          </a:p>
          <a:p>
            <a:pPr marL="457200" lvl="0" indent="-317500">
              <a:spcBef>
                <a:spcPts val="0"/>
              </a:spcBef>
              <a:buSzPts val="1400"/>
              <a:buFont typeface="Lato"/>
              <a:buChar char="●"/>
            </a:pPr>
            <a:r>
              <a:rPr lang="en-GB" sz="2600" dirty="0">
                <a:latin typeface="Lato"/>
                <a:ea typeface="Lato"/>
                <a:cs typeface="Lato"/>
                <a:sym typeface="Lato"/>
              </a:rPr>
              <a:t>The purpose of this transcendental study is to </a:t>
            </a:r>
            <a:r>
              <a:rPr lang="en-GB" sz="2600" b="1" dirty="0">
                <a:latin typeface="Lato"/>
                <a:ea typeface="Lato"/>
                <a:cs typeface="Lato"/>
                <a:sym typeface="Lato"/>
              </a:rPr>
              <a:t>explore the lived experiences of employees</a:t>
            </a:r>
            <a:r>
              <a:rPr lang="en-GB" sz="2600" dirty="0">
                <a:latin typeface="Lato"/>
                <a:ea typeface="Lato"/>
                <a:cs typeface="Lato"/>
                <a:sym typeface="Lato"/>
              </a:rPr>
              <a:t> who were victims of cyberbullying in the workplace.</a:t>
            </a:r>
          </a:p>
          <a:p>
            <a:pPr marL="457200" lvl="0" indent="0">
              <a:spcBef>
                <a:spcPts val="0"/>
              </a:spcBef>
              <a:buNone/>
            </a:pPr>
            <a:endParaRPr lang="en-GB" sz="2600" dirty="0">
              <a:latin typeface="Lato"/>
              <a:ea typeface="Lato"/>
              <a:cs typeface="Lato"/>
              <a:sym typeface="Lato"/>
            </a:endParaRPr>
          </a:p>
          <a:p>
            <a:endParaRPr lang="en-GB" sz="2600" dirty="0"/>
          </a:p>
        </p:txBody>
      </p:sp>
    </p:spTree>
    <p:extLst>
      <p:ext uri="{BB962C8B-B14F-4D97-AF65-F5344CB8AC3E}">
        <p14:creationId xmlns:p14="http://schemas.microsoft.com/office/powerpoint/2010/main" val="366719421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4DF05D04-3245-41E6-942C-96049CAFC455}"/>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Moustakas</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975F01-BED2-4A7C-83EE-E3F9C7EB429F}"/>
              </a:ext>
            </a:extLst>
          </p:cNvPr>
          <p:cNvSpPr>
            <a:spLocks noGrp="1"/>
          </p:cNvSpPr>
          <p:nvPr>
            <p:ph idx="1"/>
          </p:nvPr>
        </p:nvSpPr>
        <p:spPr>
          <a:xfrm>
            <a:off x="4379709" y="686862"/>
            <a:ext cx="7037591" cy="5475129"/>
          </a:xfrm>
        </p:spPr>
        <p:txBody>
          <a:bodyPr anchor="ctr">
            <a:normAutofit/>
          </a:bodyPr>
          <a:lstStyle/>
          <a:p>
            <a:pPr marL="0" lvl="0" indent="0">
              <a:spcBef>
                <a:spcPts val="0"/>
              </a:spcBef>
              <a:buNone/>
            </a:pPr>
            <a:endParaRPr lang="en-GB" sz="2600" dirty="0">
              <a:latin typeface="Lato"/>
              <a:ea typeface="Lato"/>
              <a:cs typeface="Lato"/>
              <a:sym typeface="Lato"/>
            </a:endParaRPr>
          </a:p>
          <a:p>
            <a:pPr marL="457200" lvl="0" indent="-317500">
              <a:spcBef>
                <a:spcPts val="0"/>
              </a:spcBef>
              <a:buClr>
                <a:schemeClr val="accent1"/>
              </a:buClr>
              <a:buSzPts val="1400"/>
              <a:buFont typeface="Lato"/>
              <a:buChar char="●"/>
            </a:pPr>
            <a:r>
              <a:rPr lang="en-GB" sz="2600" dirty="0">
                <a:latin typeface="Lato"/>
                <a:ea typeface="Lato"/>
                <a:cs typeface="Lato"/>
                <a:sym typeface="Lato"/>
              </a:rPr>
              <a:t>Moving beyond the everyday experience to a place where one can find a fresh perspective, or for the first time.  </a:t>
            </a:r>
          </a:p>
          <a:p>
            <a:pPr marL="457200" lvl="0" indent="-317500">
              <a:spcBef>
                <a:spcPts val="0"/>
              </a:spcBef>
              <a:buClr>
                <a:schemeClr val="accent1"/>
              </a:buClr>
              <a:buSzPts val="1400"/>
              <a:buFont typeface="Lato"/>
              <a:buChar char="●"/>
            </a:pPr>
            <a:r>
              <a:rPr lang="en-GB" sz="2600" dirty="0">
                <a:latin typeface="Lato"/>
                <a:ea typeface="Lato"/>
                <a:cs typeface="Lato"/>
                <a:sym typeface="Lato"/>
              </a:rPr>
              <a:t>Setting aside prejudice or preconceived ideas about the phenomenon.</a:t>
            </a:r>
          </a:p>
          <a:p>
            <a:pPr marL="457200" lvl="0" indent="-317500">
              <a:spcBef>
                <a:spcPts val="0"/>
              </a:spcBef>
              <a:buClr>
                <a:schemeClr val="accent1"/>
              </a:buClr>
              <a:buSzPts val="1400"/>
              <a:buFont typeface="Lato"/>
              <a:buChar char="●"/>
            </a:pPr>
            <a:r>
              <a:rPr lang="en-GB" sz="2600" dirty="0">
                <a:latin typeface="Lato"/>
                <a:ea typeface="Lato"/>
                <a:cs typeface="Lato"/>
                <a:sym typeface="Lato"/>
              </a:rPr>
              <a:t>Transcendental phenomenology allows the individual to stand away from the experience and reflect on what has been said (Moustakas, 1994).</a:t>
            </a:r>
          </a:p>
          <a:p>
            <a:pPr marL="0" indent="0">
              <a:buNone/>
            </a:pPr>
            <a:endParaRPr lang="en-GB" sz="2600" dirty="0"/>
          </a:p>
        </p:txBody>
      </p:sp>
    </p:spTree>
    <p:extLst>
      <p:ext uri="{BB962C8B-B14F-4D97-AF65-F5344CB8AC3E}">
        <p14:creationId xmlns:p14="http://schemas.microsoft.com/office/powerpoint/2010/main" val="274539671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833C11-DED7-415D-A5F6-A7FA8E6FFCF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Example research questions</a:t>
            </a:r>
          </a:p>
        </p:txBody>
      </p:sp>
      <p:sp>
        <p:nvSpPr>
          <p:cNvPr id="3" name="Content Placeholder 2">
            <a:extLst>
              <a:ext uri="{FF2B5EF4-FFF2-40B4-BE49-F238E27FC236}">
                <a16:creationId xmlns:a16="http://schemas.microsoft.com/office/drawing/2014/main" id="{F5A85615-82EF-4E7A-8E8D-CEEF85F0FECA}"/>
              </a:ext>
            </a:extLst>
          </p:cNvPr>
          <p:cNvSpPr>
            <a:spLocks noGrp="1"/>
          </p:cNvSpPr>
          <p:nvPr>
            <p:ph idx="1"/>
          </p:nvPr>
        </p:nvSpPr>
        <p:spPr>
          <a:xfrm>
            <a:off x="4810259" y="649480"/>
            <a:ext cx="6555347" cy="5546047"/>
          </a:xfrm>
        </p:spPr>
        <p:txBody>
          <a:bodyPr anchor="ctr">
            <a:normAutofit/>
          </a:bodyPr>
          <a:lstStyle/>
          <a:p>
            <a:r>
              <a:rPr lang="en-GB" sz="2000" dirty="0"/>
              <a:t>The research question is the main question or questions of the study. These are NOT the interview questions. </a:t>
            </a:r>
          </a:p>
          <a:p>
            <a:r>
              <a:rPr lang="en-GB" sz="2000" dirty="0"/>
              <a:t>The interview questions will attempt to collect data from participants in order to answer the research questions.</a:t>
            </a:r>
          </a:p>
          <a:p>
            <a:r>
              <a:rPr lang="en-GB" sz="2000" dirty="0"/>
              <a:t>Sample research questions might be:</a:t>
            </a:r>
          </a:p>
          <a:p>
            <a:r>
              <a:rPr lang="en-GB" sz="2000" dirty="0"/>
              <a:t>What is the lived experience of Muslim students matriculating universities in the United States?</a:t>
            </a:r>
          </a:p>
          <a:p>
            <a:r>
              <a:rPr lang="en-GB" sz="2000" dirty="0"/>
              <a:t>How do women addicted to drugs make sense of their experiences with counsellors?</a:t>
            </a:r>
          </a:p>
          <a:p>
            <a:r>
              <a:rPr lang="en-GB" sz="2000" dirty="0"/>
              <a:t>How do students experience and understand academic advising?</a:t>
            </a:r>
          </a:p>
          <a:p>
            <a:endParaRPr lang="en-GB" sz="2000" dirty="0"/>
          </a:p>
          <a:p>
            <a:endParaRPr lang="en-GB" sz="2000" dirty="0"/>
          </a:p>
        </p:txBody>
      </p:sp>
    </p:spTree>
    <p:extLst>
      <p:ext uri="{BB962C8B-B14F-4D97-AF65-F5344CB8AC3E}">
        <p14:creationId xmlns:p14="http://schemas.microsoft.com/office/powerpoint/2010/main" val="87422911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DB7C45-6D1D-40D0-8F53-64C65BB3AC06}"/>
              </a:ext>
            </a:extLst>
          </p:cNvPr>
          <p:cNvSpPr>
            <a:spLocks noGrp="1"/>
          </p:cNvSpPr>
          <p:nvPr>
            <p:ph type="title"/>
          </p:nvPr>
        </p:nvSpPr>
        <p:spPr>
          <a:xfrm>
            <a:off x="526073" y="489439"/>
            <a:ext cx="11139854" cy="930447"/>
          </a:xfrm>
        </p:spPr>
        <p:txBody>
          <a:bodyPr vert="horz" lIns="91440" tIns="45720" rIns="91440" bIns="45720" rtlCol="0" anchor="b">
            <a:normAutofit/>
          </a:bodyPr>
          <a:lstStyle/>
          <a:p>
            <a:pPr algn="ctr"/>
            <a:r>
              <a:rPr lang="en-US" sz="3000" kern="1200">
                <a:solidFill>
                  <a:schemeClr val="bg1"/>
                </a:solidFill>
                <a:latin typeface="+mj-lt"/>
                <a:ea typeface="+mj-ea"/>
                <a:cs typeface="+mj-cs"/>
                <a:sym typeface="Playfair Display"/>
              </a:rPr>
              <a:t>Some differences between phenomenology and other qualitative designs 1 of 2</a:t>
            </a:r>
            <a:endParaRPr lang="en-US" sz="3000" kern="1200">
              <a:solidFill>
                <a:schemeClr val="bg1"/>
              </a:solidFill>
              <a:latin typeface="+mj-lt"/>
              <a:ea typeface="+mj-ea"/>
              <a:cs typeface="+mj-cs"/>
            </a:endParaRPr>
          </a:p>
        </p:txBody>
      </p:sp>
      <p:cxnSp>
        <p:nvCxnSpPr>
          <p:cNvPr id="15" name="Straight Connector 14">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1479733"/>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aphicFrame>
        <p:nvGraphicFramePr>
          <p:cNvPr id="6" name="Table 6">
            <a:extLst>
              <a:ext uri="{FF2B5EF4-FFF2-40B4-BE49-F238E27FC236}">
                <a16:creationId xmlns:a16="http://schemas.microsoft.com/office/drawing/2014/main" id="{2F85A898-8889-4DA6-899F-36C0D003FCC5}"/>
              </a:ext>
            </a:extLst>
          </p:cNvPr>
          <p:cNvGraphicFramePr>
            <a:graphicFrameLocks noGrp="1"/>
          </p:cNvGraphicFramePr>
          <p:nvPr>
            <p:extLst>
              <p:ext uri="{D42A27DB-BD31-4B8C-83A1-F6EECF244321}">
                <p14:modId xmlns:p14="http://schemas.microsoft.com/office/powerpoint/2010/main" val="3836825390"/>
              </p:ext>
            </p:extLst>
          </p:nvPr>
        </p:nvGraphicFramePr>
        <p:xfrm>
          <a:off x="1226742" y="2427541"/>
          <a:ext cx="9683418" cy="3997637"/>
        </p:xfrm>
        <a:graphic>
          <a:graphicData uri="http://schemas.openxmlformats.org/drawingml/2006/table">
            <a:tbl>
              <a:tblPr firstRow="1" bandRow="1">
                <a:tableStyleId>{5C22544A-7EE6-4342-B048-85BDC9FD1C3A}</a:tableStyleId>
              </a:tblPr>
              <a:tblGrid>
                <a:gridCol w="3194197">
                  <a:extLst>
                    <a:ext uri="{9D8B030D-6E8A-4147-A177-3AD203B41FA5}">
                      <a16:colId xmlns:a16="http://schemas.microsoft.com/office/drawing/2014/main" val="2554535911"/>
                    </a:ext>
                  </a:extLst>
                </a:gridCol>
                <a:gridCol w="3290378">
                  <a:extLst>
                    <a:ext uri="{9D8B030D-6E8A-4147-A177-3AD203B41FA5}">
                      <a16:colId xmlns:a16="http://schemas.microsoft.com/office/drawing/2014/main" val="1809013542"/>
                    </a:ext>
                  </a:extLst>
                </a:gridCol>
                <a:gridCol w="3198843">
                  <a:extLst>
                    <a:ext uri="{9D8B030D-6E8A-4147-A177-3AD203B41FA5}">
                      <a16:colId xmlns:a16="http://schemas.microsoft.com/office/drawing/2014/main" val="1774947512"/>
                    </a:ext>
                  </a:extLst>
                </a:gridCol>
              </a:tblGrid>
              <a:tr h="346252">
                <a:tc>
                  <a:txBody>
                    <a:bodyPr/>
                    <a:lstStyle/>
                    <a:p>
                      <a:r>
                        <a:rPr lang="en-GB" sz="1500">
                          <a:solidFill>
                            <a:schemeClr val="tx1"/>
                          </a:solidFill>
                        </a:rPr>
                        <a:t>Multiple Interviews of Participant</a:t>
                      </a:r>
                    </a:p>
                  </a:txBody>
                  <a:tcPr marL="78694" marR="78694" marT="39347" marB="39347">
                    <a:solidFill>
                      <a:schemeClr val="accent3">
                        <a:lumMod val="40000"/>
                        <a:lumOff val="60000"/>
                      </a:schemeClr>
                    </a:solidFill>
                  </a:tcPr>
                </a:tc>
                <a:tc>
                  <a:txBody>
                    <a:bodyPr/>
                    <a:lstStyle/>
                    <a:p>
                      <a:r>
                        <a:rPr lang="en-GB" sz="1500">
                          <a:solidFill>
                            <a:schemeClr val="tx1"/>
                          </a:solidFill>
                        </a:rPr>
                        <a:t>Sources of Data</a:t>
                      </a:r>
                    </a:p>
                  </a:txBody>
                  <a:tcPr marL="78694" marR="78694" marT="39347" marB="39347">
                    <a:solidFill>
                      <a:schemeClr val="accent2">
                        <a:lumMod val="40000"/>
                        <a:lumOff val="60000"/>
                      </a:schemeClr>
                    </a:solidFill>
                  </a:tcPr>
                </a:tc>
                <a:tc>
                  <a:txBody>
                    <a:bodyPr/>
                    <a:lstStyle/>
                    <a:p>
                      <a:r>
                        <a:rPr lang="en-GB" sz="1500">
                          <a:solidFill>
                            <a:schemeClr val="tx1"/>
                          </a:solidFill>
                        </a:rPr>
                        <a:t>Saturation Goal</a:t>
                      </a:r>
                    </a:p>
                  </a:txBody>
                  <a:tcPr marL="78694" marR="78694" marT="39347" marB="39347">
                    <a:solidFill>
                      <a:schemeClr val="accent5">
                        <a:lumMod val="40000"/>
                        <a:lumOff val="60000"/>
                      </a:schemeClr>
                    </a:solidFill>
                  </a:tcPr>
                </a:tc>
                <a:extLst>
                  <a:ext uri="{0D108BD9-81ED-4DB2-BD59-A6C34878D82A}">
                    <a16:rowId xmlns:a16="http://schemas.microsoft.com/office/drawing/2014/main" val="2442946522"/>
                  </a:ext>
                </a:extLst>
              </a:tr>
              <a:tr h="365138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a:solidFill>
                            <a:schemeClr val="dk1"/>
                          </a:solidFill>
                          <a:latin typeface="Lato"/>
                          <a:ea typeface="Lato"/>
                          <a:cs typeface="Lato"/>
                          <a:sym typeface="Lato"/>
                        </a:rPr>
                        <a:t>Multiple sources of data are used in case studies. In PRM studies, multiple interviews of the same participants are used. </a:t>
                      </a:r>
                      <a:endParaRPr lang="en-GB" sz="1500"/>
                    </a:p>
                    <a:p>
                      <a:endParaRPr lang="en-GB" sz="1500"/>
                    </a:p>
                  </a:txBody>
                  <a:tcPr marL="78694" marR="78694" marT="39347" marB="39347">
                    <a:solidFill>
                      <a:schemeClr val="accent3">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a:solidFill>
                            <a:schemeClr val="dk1"/>
                          </a:solidFill>
                          <a:latin typeface="Lato"/>
                          <a:ea typeface="Lato"/>
                          <a:cs typeface="Lato"/>
                          <a:sym typeface="Lato"/>
                        </a:rPr>
                        <a:t>Sources of data in other qualitative designs can be interviews/focus groups, documentation, direct observations, participant observation, and physical artifacts. Face to face interviews with the person who experienced the phenomenon is the primary data collection method in PRM. (Diaries and other personal texts are sometimes used in hermeneutical phenomenology but this restricts the researcher’s ability to follow up with probing questions.)</a:t>
                      </a:r>
                      <a:endParaRPr lang="en-GB" sz="1500"/>
                    </a:p>
                    <a:p>
                      <a:endParaRPr lang="en-GB" sz="1500"/>
                    </a:p>
                  </a:txBody>
                  <a:tcPr marL="78694" marR="78694" marT="39347" marB="39347">
                    <a:solidFill>
                      <a:schemeClr val="accent2">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a:solidFill>
                            <a:schemeClr val="dk1"/>
                          </a:solidFill>
                          <a:latin typeface="Lato"/>
                          <a:ea typeface="Lato"/>
                          <a:cs typeface="Lato"/>
                          <a:sym typeface="Lato"/>
                        </a:rPr>
                        <a:t>In some qualitative designs, a goal of data collection is saturation.  In PRM the focus is more on getting deep, rich data from a small group of  (3-8) participants by interviewing each person two or more times. Participants describe their own experiences and increase their own awareness of their feelings about the lived experience. </a:t>
                      </a:r>
                      <a:endParaRPr lang="en-GB" sz="1500"/>
                    </a:p>
                    <a:p>
                      <a:endParaRPr lang="en-GB" sz="1500"/>
                    </a:p>
                  </a:txBody>
                  <a:tcPr marL="78694" marR="78694" marT="39347" marB="39347">
                    <a:solidFill>
                      <a:schemeClr val="accent5">
                        <a:lumMod val="40000"/>
                        <a:lumOff val="60000"/>
                      </a:schemeClr>
                    </a:solidFill>
                  </a:tcPr>
                </a:tc>
                <a:extLst>
                  <a:ext uri="{0D108BD9-81ED-4DB2-BD59-A6C34878D82A}">
                    <a16:rowId xmlns:a16="http://schemas.microsoft.com/office/drawing/2014/main" val="3836601110"/>
                  </a:ext>
                </a:extLst>
              </a:tr>
            </a:tbl>
          </a:graphicData>
        </a:graphic>
      </p:graphicFrame>
    </p:spTree>
    <p:extLst>
      <p:ext uri="{BB962C8B-B14F-4D97-AF65-F5344CB8AC3E}">
        <p14:creationId xmlns:p14="http://schemas.microsoft.com/office/powerpoint/2010/main" val="163815160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DB7C45-6D1D-40D0-8F53-64C65BB3AC06}"/>
              </a:ext>
            </a:extLst>
          </p:cNvPr>
          <p:cNvSpPr>
            <a:spLocks noGrp="1"/>
          </p:cNvSpPr>
          <p:nvPr>
            <p:ph type="title"/>
          </p:nvPr>
        </p:nvSpPr>
        <p:spPr>
          <a:xfrm>
            <a:off x="526073" y="489439"/>
            <a:ext cx="11139854" cy="930447"/>
          </a:xfrm>
        </p:spPr>
        <p:txBody>
          <a:bodyPr vert="horz" lIns="91440" tIns="45720" rIns="91440" bIns="45720" rtlCol="0" anchor="b">
            <a:normAutofit/>
          </a:bodyPr>
          <a:lstStyle/>
          <a:p>
            <a:pPr algn="ctr"/>
            <a:r>
              <a:rPr lang="en-US" sz="3000" kern="1200">
                <a:solidFill>
                  <a:schemeClr val="bg1"/>
                </a:solidFill>
                <a:latin typeface="+mj-lt"/>
                <a:ea typeface="+mj-ea"/>
                <a:cs typeface="+mj-cs"/>
                <a:sym typeface="Playfair Display"/>
              </a:rPr>
              <a:t>Some differences between phenomenology and other qualitative designs 2 of 2</a:t>
            </a:r>
            <a:endParaRPr lang="en-US" sz="3000" kern="1200">
              <a:solidFill>
                <a:schemeClr val="bg1"/>
              </a:solidFill>
              <a:latin typeface="+mj-lt"/>
              <a:ea typeface="+mj-ea"/>
              <a:cs typeface="+mj-cs"/>
            </a:endParaRPr>
          </a:p>
        </p:txBody>
      </p:sp>
      <p:cxnSp>
        <p:nvCxnSpPr>
          <p:cNvPr id="15" name="Straight Connector 14">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1479733"/>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aphicFrame>
        <p:nvGraphicFramePr>
          <p:cNvPr id="6" name="Table 6">
            <a:extLst>
              <a:ext uri="{FF2B5EF4-FFF2-40B4-BE49-F238E27FC236}">
                <a16:creationId xmlns:a16="http://schemas.microsoft.com/office/drawing/2014/main" id="{2F85A898-8889-4DA6-899F-36C0D003FCC5}"/>
              </a:ext>
            </a:extLst>
          </p:cNvPr>
          <p:cNvGraphicFramePr>
            <a:graphicFrameLocks noGrp="1"/>
          </p:cNvGraphicFramePr>
          <p:nvPr>
            <p:extLst>
              <p:ext uri="{D42A27DB-BD31-4B8C-83A1-F6EECF244321}">
                <p14:modId xmlns:p14="http://schemas.microsoft.com/office/powerpoint/2010/main" val="3036337016"/>
              </p:ext>
            </p:extLst>
          </p:nvPr>
        </p:nvGraphicFramePr>
        <p:xfrm>
          <a:off x="1166648" y="2427541"/>
          <a:ext cx="9803605" cy="4088197"/>
        </p:xfrm>
        <a:graphic>
          <a:graphicData uri="http://schemas.openxmlformats.org/drawingml/2006/table">
            <a:tbl>
              <a:tblPr firstRow="1" bandRow="1">
                <a:tableStyleId>{5C22544A-7EE6-4342-B048-85BDC9FD1C3A}</a:tableStyleId>
              </a:tblPr>
              <a:tblGrid>
                <a:gridCol w="2468898">
                  <a:extLst>
                    <a:ext uri="{9D8B030D-6E8A-4147-A177-3AD203B41FA5}">
                      <a16:colId xmlns:a16="http://schemas.microsoft.com/office/drawing/2014/main" val="2554535911"/>
                    </a:ext>
                  </a:extLst>
                </a:gridCol>
                <a:gridCol w="2468898">
                  <a:extLst>
                    <a:ext uri="{9D8B030D-6E8A-4147-A177-3AD203B41FA5}">
                      <a16:colId xmlns:a16="http://schemas.microsoft.com/office/drawing/2014/main" val="1809013542"/>
                    </a:ext>
                  </a:extLst>
                </a:gridCol>
                <a:gridCol w="2449517">
                  <a:extLst>
                    <a:ext uri="{9D8B030D-6E8A-4147-A177-3AD203B41FA5}">
                      <a16:colId xmlns:a16="http://schemas.microsoft.com/office/drawing/2014/main" val="1774947512"/>
                    </a:ext>
                  </a:extLst>
                </a:gridCol>
                <a:gridCol w="2416292">
                  <a:extLst>
                    <a:ext uri="{9D8B030D-6E8A-4147-A177-3AD203B41FA5}">
                      <a16:colId xmlns:a16="http://schemas.microsoft.com/office/drawing/2014/main" val="3240156806"/>
                    </a:ext>
                  </a:extLst>
                </a:gridCol>
              </a:tblGrid>
              <a:tr h="350857">
                <a:tc>
                  <a:txBody>
                    <a:bodyPr/>
                    <a:lstStyle/>
                    <a:p>
                      <a:r>
                        <a:rPr lang="en-GB" sz="1600">
                          <a:solidFill>
                            <a:schemeClr val="tx1"/>
                          </a:solidFill>
                        </a:rPr>
                        <a:t>Narrative Enquiry</a:t>
                      </a:r>
                    </a:p>
                  </a:txBody>
                  <a:tcPr marL="79740" marR="79740" marT="39870" marB="39870">
                    <a:solidFill>
                      <a:schemeClr val="accent6">
                        <a:lumMod val="40000"/>
                        <a:lumOff val="60000"/>
                      </a:schemeClr>
                    </a:solidFill>
                  </a:tcPr>
                </a:tc>
                <a:tc>
                  <a:txBody>
                    <a:bodyPr/>
                    <a:lstStyle/>
                    <a:p>
                      <a:r>
                        <a:rPr lang="en-GB" sz="1600">
                          <a:solidFill>
                            <a:schemeClr val="tx1"/>
                          </a:solidFill>
                        </a:rPr>
                        <a:t>Delphi</a:t>
                      </a:r>
                    </a:p>
                  </a:txBody>
                  <a:tcPr marL="79740" marR="79740" marT="39870" marB="39870">
                    <a:solidFill>
                      <a:schemeClr val="accent2">
                        <a:lumMod val="40000"/>
                        <a:lumOff val="60000"/>
                      </a:schemeClr>
                    </a:solidFill>
                  </a:tcPr>
                </a:tc>
                <a:tc>
                  <a:txBody>
                    <a:bodyPr/>
                    <a:lstStyle/>
                    <a:p>
                      <a:r>
                        <a:rPr lang="en-GB" sz="1600">
                          <a:solidFill>
                            <a:schemeClr val="tx1"/>
                          </a:solidFill>
                        </a:rPr>
                        <a:t>Case Studies</a:t>
                      </a:r>
                    </a:p>
                  </a:txBody>
                  <a:tcPr marL="79740" marR="79740" marT="39870" marB="39870">
                    <a:solidFill>
                      <a:schemeClr val="accent5">
                        <a:lumMod val="40000"/>
                        <a:lumOff val="60000"/>
                      </a:schemeClr>
                    </a:solidFill>
                  </a:tcPr>
                </a:tc>
                <a:tc>
                  <a:txBody>
                    <a:bodyPr/>
                    <a:lstStyle/>
                    <a:p>
                      <a:r>
                        <a:rPr lang="en-GB" sz="1600">
                          <a:solidFill>
                            <a:schemeClr val="tx1"/>
                          </a:solidFill>
                        </a:rPr>
                        <a:t>Hermeneutics</a:t>
                      </a:r>
                    </a:p>
                  </a:txBody>
                  <a:tcPr marL="79740" marR="79740" marT="39870" marB="39870">
                    <a:solidFill>
                      <a:schemeClr val="accent4">
                        <a:lumMod val="40000"/>
                        <a:lumOff val="60000"/>
                      </a:schemeClr>
                    </a:solidFill>
                  </a:tcPr>
                </a:tc>
                <a:extLst>
                  <a:ext uri="{0D108BD9-81ED-4DB2-BD59-A6C34878D82A}">
                    <a16:rowId xmlns:a16="http://schemas.microsoft.com/office/drawing/2014/main" val="1757490064"/>
                  </a:ext>
                </a:extLst>
              </a:tr>
              <a:tr h="364678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 sz="1600">
                          <a:solidFill>
                            <a:schemeClr val="dk1"/>
                          </a:solidFill>
                          <a:latin typeface="Lato"/>
                          <a:ea typeface="Lato"/>
                          <a:cs typeface="Lato"/>
                          <a:sym typeface="Lato"/>
                        </a:rPr>
                        <a:t>A </a:t>
                      </a:r>
                      <a:r>
                        <a:rPr lang="en" sz="1600" i="1">
                          <a:solidFill>
                            <a:schemeClr val="dk1"/>
                          </a:solidFill>
                          <a:latin typeface="Lato"/>
                          <a:ea typeface="Lato"/>
                          <a:cs typeface="Lato"/>
                          <a:sym typeface="Lato"/>
                        </a:rPr>
                        <a:t>narrative inquiry </a:t>
                      </a:r>
                      <a:r>
                        <a:rPr lang="en" sz="1600">
                          <a:solidFill>
                            <a:schemeClr val="dk1"/>
                          </a:solidFill>
                          <a:latin typeface="Lato"/>
                          <a:ea typeface="Lato"/>
                          <a:cs typeface="Lato"/>
                          <a:sym typeface="Lato"/>
                        </a:rPr>
                        <a:t>study is more about gathering participants’ stories about their experiences, while the focus of a PRM study is how the experience has shaped their views or the meaning they assign to the phenomenon.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600"/>
                    </a:p>
                  </a:txBody>
                  <a:tcPr marL="79740" marR="79740" marT="39870" marB="39870">
                    <a:solidFill>
                      <a:schemeClr val="accent6">
                        <a:lumMod val="40000"/>
                        <a:lumOff val="60000"/>
                      </a:schemeClr>
                    </a:solidFill>
                  </a:tcPr>
                </a:tc>
                <a:tc>
                  <a:txBody>
                    <a:bodyPr/>
                    <a:lstStyle/>
                    <a:p>
                      <a:r>
                        <a:rPr lang="en-GB" sz="1600">
                          <a:solidFill>
                            <a:schemeClr val="dk1"/>
                          </a:solidFill>
                          <a:latin typeface="Lato"/>
                          <a:ea typeface="Lato"/>
                          <a:cs typeface="Lato"/>
                          <a:sym typeface="Lato"/>
                        </a:rPr>
                        <a:t>In </a:t>
                      </a:r>
                      <a:r>
                        <a:rPr lang="en-GB" sz="1600" i="1">
                          <a:solidFill>
                            <a:schemeClr val="dk1"/>
                          </a:solidFill>
                          <a:latin typeface="Lato"/>
                          <a:ea typeface="Lato"/>
                          <a:cs typeface="Lato"/>
                          <a:sym typeface="Lato"/>
                        </a:rPr>
                        <a:t>Delphi </a:t>
                      </a:r>
                      <a:r>
                        <a:rPr lang="en-GB" sz="1600">
                          <a:solidFill>
                            <a:schemeClr val="dk1"/>
                          </a:solidFill>
                          <a:latin typeface="Lato"/>
                          <a:ea typeface="Lato"/>
                          <a:cs typeface="Lato"/>
                          <a:sym typeface="Lato"/>
                        </a:rPr>
                        <a:t>studies the participants are experts on the phenomenon of interest.  PRM requires only that the participants had the lived experience.</a:t>
                      </a:r>
                    </a:p>
                    <a:p>
                      <a:r>
                        <a:rPr lang="en-GB" sz="1200" b="0" i="0" kern="1200">
                          <a:solidFill>
                            <a:schemeClr val="dk1"/>
                          </a:solidFill>
                          <a:effectLst/>
                          <a:latin typeface="+mn-lt"/>
                          <a:ea typeface="+mn-ea"/>
                          <a:cs typeface="+mn-cs"/>
                        </a:rPr>
                        <a:t>The </a:t>
                      </a:r>
                      <a:r>
                        <a:rPr lang="en-GB" sz="1200" b="1" i="0" kern="1200">
                          <a:solidFill>
                            <a:schemeClr val="dk1"/>
                          </a:solidFill>
                          <a:effectLst/>
                          <a:latin typeface="+mn-lt"/>
                          <a:ea typeface="+mn-ea"/>
                          <a:cs typeface="+mn-cs"/>
                        </a:rPr>
                        <a:t>Delphi</a:t>
                      </a:r>
                      <a:r>
                        <a:rPr lang="en-GB" sz="1200" b="0" i="0" kern="1200">
                          <a:solidFill>
                            <a:schemeClr val="dk1"/>
                          </a:solidFill>
                          <a:effectLst/>
                          <a:latin typeface="+mn-lt"/>
                          <a:ea typeface="+mn-ea"/>
                          <a:cs typeface="+mn-cs"/>
                        </a:rPr>
                        <a:t> technique is a well-established approach to answering a research question through the identification of a consensus view across subject experts. It allows for reflection among participants, who are able to nuance and reconsider their opinion based on the anonymised opinions of others.</a:t>
                      </a:r>
                      <a:endParaRPr lang="en-GB" sz="1200"/>
                    </a:p>
                    <a:p>
                      <a:endParaRPr lang="en-GB" sz="1600"/>
                    </a:p>
                  </a:txBody>
                  <a:tcPr marL="79740" marR="79740" marT="39870" marB="39870">
                    <a:solidFill>
                      <a:schemeClr val="accent2">
                        <a:lumMod val="40000"/>
                        <a:lumOff val="60000"/>
                      </a:schemeClr>
                    </a:solidFill>
                  </a:tcPr>
                </a:tc>
                <a:tc>
                  <a:txBody>
                    <a:bodyPr/>
                    <a:lstStyle/>
                    <a:p>
                      <a:r>
                        <a:rPr lang="en" sz="1600">
                          <a:solidFill>
                            <a:schemeClr val="dk1"/>
                          </a:solidFill>
                          <a:latin typeface="Lato"/>
                          <a:ea typeface="Lato"/>
                          <a:cs typeface="Lato"/>
                          <a:sym typeface="Lato"/>
                        </a:rPr>
                        <a:t>In </a:t>
                      </a:r>
                      <a:r>
                        <a:rPr lang="en" sz="1600" i="1">
                          <a:solidFill>
                            <a:schemeClr val="dk1"/>
                          </a:solidFill>
                          <a:latin typeface="Lato"/>
                          <a:ea typeface="Lato"/>
                          <a:cs typeface="Lato"/>
                          <a:sym typeface="Lato"/>
                        </a:rPr>
                        <a:t>case studies</a:t>
                      </a:r>
                      <a:r>
                        <a:rPr lang="en" sz="1600">
                          <a:solidFill>
                            <a:schemeClr val="dk1"/>
                          </a:solidFill>
                          <a:latin typeface="Lato"/>
                          <a:ea typeface="Lato"/>
                          <a:cs typeface="Lato"/>
                          <a:sym typeface="Lato"/>
                        </a:rPr>
                        <a:t>, one works with a bounded system and collects at least 3 types of artifacts (sets of data) such as interviews, policy manuals, outcome measures, etcetera. PRM works with a specific experience</a:t>
                      </a:r>
                      <a:endParaRPr lang="en-GB" sz="1600"/>
                    </a:p>
                  </a:txBody>
                  <a:tcPr marL="79740" marR="79740" marT="39870" marB="39870">
                    <a:solidFill>
                      <a:schemeClr val="accent5">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solidFill>
                            <a:schemeClr val="dk1"/>
                          </a:solidFill>
                          <a:latin typeface="Lato"/>
                          <a:ea typeface="Lato"/>
                          <a:cs typeface="Lato"/>
                          <a:sym typeface="Lato"/>
                        </a:rPr>
                        <a:t>A hermeneutical study focuses on interviewing a larger set of participants (12-16+) regarding an experience, with textual analysis of the transcripts to come up with underlying meaning (often expressed as themes). It also uses the hermeneutical ‘turn’ or cycle. Can ALSO be purely text based.</a:t>
                      </a:r>
                      <a:endParaRPr lang="en-GB" sz="1600"/>
                    </a:p>
                    <a:p>
                      <a:endParaRPr lang="en-GB" sz="1600"/>
                    </a:p>
                  </a:txBody>
                  <a:tcPr marL="79740" marR="79740" marT="39870" marB="39870">
                    <a:solidFill>
                      <a:schemeClr val="accent4">
                        <a:lumMod val="40000"/>
                        <a:lumOff val="60000"/>
                      </a:schemeClr>
                    </a:solidFill>
                  </a:tcPr>
                </a:tc>
                <a:extLst>
                  <a:ext uri="{0D108BD9-81ED-4DB2-BD59-A6C34878D82A}">
                    <a16:rowId xmlns:a16="http://schemas.microsoft.com/office/drawing/2014/main" val="3836601110"/>
                  </a:ext>
                </a:extLst>
              </a:tr>
            </a:tbl>
          </a:graphicData>
        </a:graphic>
      </p:graphicFrame>
    </p:spTree>
    <p:extLst>
      <p:ext uri="{BB962C8B-B14F-4D97-AF65-F5344CB8AC3E}">
        <p14:creationId xmlns:p14="http://schemas.microsoft.com/office/powerpoint/2010/main" val="115859016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FDCD20-D2B9-480B-A917-66383D74144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If you choose this method</a:t>
            </a:r>
          </a:p>
        </p:txBody>
      </p:sp>
      <p:sp>
        <p:nvSpPr>
          <p:cNvPr id="3" name="Content Placeholder 2">
            <a:extLst>
              <a:ext uri="{FF2B5EF4-FFF2-40B4-BE49-F238E27FC236}">
                <a16:creationId xmlns:a16="http://schemas.microsoft.com/office/drawing/2014/main" id="{1A7BA475-17D4-4AF5-880A-46C248100DD4}"/>
              </a:ext>
            </a:extLst>
          </p:cNvPr>
          <p:cNvSpPr>
            <a:spLocks noGrp="1"/>
          </p:cNvSpPr>
          <p:nvPr>
            <p:ph idx="1"/>
          </p:nvPr>
        </p:nvSpPr>
        <p:spPr>
          <a:xfrm>
            <a:off x="4810259" y="649480"/>
            <a:ext cx="6555347" cy="5546047"/>
          </a:xfrm>
        </p:spPr>
        <p:txBody>
          <a:bodyPr anchor="ctr">
            <a:normAutofit/>
          </a:bodyPr>
          <a:lstStyle/>
          <a:p>
            <a:pPr marL="0" lvl="0" indent="0">
              <a:spcBef>
                <a:spcPts val="0"/>
              </a:spcBef>
              <a:buNone/>
            </a:pPr>
            <a:r>
              <a:rPr lang="en-GB" sz="2000" dirty="0">
                <a:latin typeface="Lato"/>
                <a:ea typeface="Lato"/>
                <a:cs typeface="Lato"/>
                <a:sym typeface="Lato"/>
              </a:rPr>
              <a:t>I recommend that you source these texts:</a:t>
            </a:r>
          </a:p>
          <a:p>
            <a:pPr marL="457200" lvl="0" indent="-317500">
              <a:spcBef>
                <a:spcPts val="0"/>
              </a:spcBef>
              <a:buSzPts val="1400"/>
              <a:buFont typeface="Lato"/>
              <a:buChar char="●"/>
            </a:pPr>
            <a:r>
              <a:rPr lang="en-GB" sz="2000" dirty="0">
                <a:latin typeface="Lato"/>
                <a:ea typeface="Lato"/>
                <a:cs typeface="Lato"/>
                <a:sym typeface="Lato"/>
              </a:rPr>
              <a:t>Philosophy texts</a:t>
            </a:r>
          </a:p>
          <a:p>
            <a:pPr marL="914400" lvl="1" indent="-304800">
              <a:spcBef>
                <a:spcPts val="0"/>
              </a:spcBef>
              <a:buSzPts val="1200"/>
              <a:buFont typeface="Lato"/>
              <a:buChar char="○"/>
            </a:pPr>
            <a:r>
              <a:rPr lang="en-GB" sz="2000" dirty="0">
                <a:latin typeface="Lato"/>
                <a:ea typeface="Lato"/>
                <a:cs typeface="Lato"/>
                <a:sym typeface="Lato"/>
              </a:rPr>
              <a:t>Husserl (</a:t>
            </a:r>
            <a:r>
              <a:rPr lang="en-GB" sz="2000" i="1" dirty="0">
                <a:latin typeface="Lato"/>
                <a:ea typeface="Lato"/>
                <a:cs typeface="Lato"/>
                <a:sym typeface="Lato"/>
              </a:rPr>
              <a:t>Logical investigations</a:t>
            </a:r>
            <a:r>
              <a:rPr lang="en-GB" sz="2000" dirty="0">
                <a:latin typeface="Lato"/>
                <a:ea typeface="Lato"/>
                <a:cs typeface="Lato"/>
                <a:sym typeface="Lato"/>
              </a:rPr>
              <a:t>)</a:t>
            </a:r>
          </a:p>
          <a:p>
            <a:pPr marL="914400" lvl="1" indent="-304800">
              <a:spcBef>
                <a:spcPts val="0"/>
              </a:spcBef>
              <a:buSzPts val="1200"/>
              <a:buFont typeface="Lato"/>
              <a:buChar char="○"/>
            </a:pPr>
            <a:r>
              <a:rPr lang="en-GB" sz="2000" dirty="0" err="1">
                <a:latin typeface="Lato"/>
                <a:ea typeface="Lato"/>
                <a:cs typeface="Lato"/>
                <a:sym typeface="Lato"/>
              </a:rPr>
              <a:t>Heiddeger</a:t>
            </a:r>
            <a:r>
              <a:rPr lang="en-GB" sz="2000" dirty="0">
                <a:latin typeface="Lato"/>
                <a:ea typeface="Lato"/>
                <a:cs typeface="Lato"/>
                <a:sym typeface="Lato"/>
              </a:rPr>
              <a:t> (such as Inwood’s </a:t>
            </a:r>
            <a:r>
              <a:rPr lang="en-GB" sz="2000" i="1" dirty="0">
                <a:latin typeface="Lato"/>
                <a:ea typeface="Lato"/>
                <a:cs typeface="Lato"/>
                <a:sym typeface="Lato"/>
              </a:rPr>
              <a:t>Heidegger: A very short introduction </a:t>
            </a:r>
            <a:r>
              <a:rPr lang="en-GB" sz="2000" dirty="0">
                <a:latin typeface="Lato"/>
                <a:ea typeface="Lato"/>
                <a:cs typeface="Lato"/>
                <a:sym typeface="Lato"/>
              </a:rPr>
              <a:t>or </a:t>
            </a:r>
            <a:r>
              <a:rPr lang="en-GB" sz="2000" dirty="0" err="1">
                <a:latin typeface="Lato"/>
                <a:ea typeface="Lato"/>
                <a:cs typeface="Lato"/>
                <a:sym typeface="Lato"/>
              </a:rPr>
              <a:t>Heiddeger’s</a:t>
            </a:r>
            <a:r>
              <a:rPr lang="en-GB" sz="2000" dirty="0">
                <a:latin typeface="Lato"/>
                <a:ea typeface="Lato"/>
                <a:cs typeface="Lato"/>
                <a:sym typeface="Lato"/>
              </a:rPr>
              <a:t> </a:t>
            </a:r>
            <a:r>
              <a:rPr lang="en-GB" sz="2000" i="1" dirty="0">
                <a:latin typeface="Lato"/>
                <a:ea typeface="Lato"/>
                <a:cs typeface="Lato"/>
                <a:sym typeface="Lato"/>
              </a:rPr>
              <a:t>Being in Time</a:t>
            </a:r>
            <a:r>
              <a:rPr lang="en-GB" sz="2000" dirty="0">
                <a:latin typeface="Lato"/>
                <a:ea typeface="Lato"/>
                <a:cs typeface="Lato"/>
                <a:sym typeface="Lato"/>
              </a:rPr>
              <a:t>)</a:t>
            </a:r>
          </a:p>
          <a:p>
            <a:pPr marL="914400" lvl="1" indent="-304800">
              <a:spcBef>
                <a:spcPts val="0"/>
              </a:spcBef>
              <a:buSzPts val="1200"/>
              <a:buFont typeface="Lato"/>
              <a:buChar char="○"/>
            </a:pPr>
            <a:r>
              <a:rPr lang="en-GB" sz="2000" dirty="0">
                <a:latin typeface="Lato"/>
                <a:ea typeface="Lato"/>
                <a:cs typeface="Lato"/>
                <a:sym typeface="Lato"/>
              </a:rPr>
              <a:t>Gadamer, </a:t>
            </a:r>
            <a:r>
              <a:rPr lang="en-GB" sz="2000" dirty="0" err="1">
                <a:latin typeface="Lato"/>
                <a:ea typeface="Lato"/>
                <a:cs typeface="Lato"/>
                <a:sym typeface="Lato"/>
              </a:rPr>
              <a:t>Ricoeur</a:t>
            </a:r>
            <a:endParaRPr lang="en-GB" sz="2000" dirty="0">
              <a:latin typeface="Lato"/>
              <a:ea typeface="Lato"/>
              <a:cs typeface="Lato"/>
              <a:sym typeface="Lato"/>
            </a:endParaRPr>
          </a:p>
          <a:p>
            <a:pPr marL="457200" lvl="0" indent="-317500">
              <a:spcBef>
                <a:spcPts val="0"/>
              </a:spcBef>
              <a:buSzPts val="1400"/>
              <a:buFont typeface="Lato"/>
              <a:buChar char="●"/>
            </a:pPr>
            <a:r>
              <a:rPr lang="en-GB" sz="2000" dirty="0">
                <a:latin typeface="Lato"/>
                <a:ea typeface="Lato"/>
                <a:cs typeface="Lato"/>
                <a:sym typeface="Lato"/>
              </a:rPr>
              <a:t>Research methods texts</a:t>
            </a:r>
          </a:p>
          <a:p>
            <a:pPr marL="914400" lvl="1" indent="-304800">
              <a:spcBef>
                <a:spcPts val="0"/>
              </a:spcBef>
              <a:buSzPts val="1200"/>
              <a:buFont typeface="Lato"/>
              <a:buChar char="○"/>
            </a:pPr>
            <a:r>
              <a:rPr lang="en-GB" sz="2000" dirty="0">
                <a:latin typeface="Lato"/>
                <a:ea typeface="Lato"/>
                <a:cs typeface="Lato"/>
                <a:sym typeface="Lato"/>
              </a:rPr>
              <a:t>Giorgi (</a:t>
            </a:r>
            <a:r>
              <a:rPr lang="en-GB" sz="2000" i="1" dirty="0">
                <a:latin typeface="Lato"/>
                <a:ea typeface="Lato"/>
                <a:cs typeface="Lato"/>
                <a:sym typeface="Lato"/>
              </a:rPr>
              <a:t>Phenomenology and psychological research; The descriptive phenomenological method in psychology: A modified </a:t>
            </a:r>
            <a:r>
              <a:rPr lang="en-GB" sz="2000" i="1" dirty="0" err="1">
                <a:latin typeface="Lato"/>
                <a:ea typeface="Lato"/>
                <a:cs typeface="Lato"/>
                <a:sym typeface="Lato"/>
              </a:rPr>
              <a:t>Husserlian</a:t>
            </a:r>
            <a:r>
              <a:rPr lang="en-GB" sz="2000" i="1" dirty="0">
                <a:latin typeface="Lato"/>
                <a:ea typeface="Lato"/>
                <a:cs typeface="Lato"/>
                <a:sym typeface="Lato"/>
              </a:rPr>
              <a:t> approach)</a:t>
            </a:r>
            <a:endParaRPr lang="en-GB" sz="2000" dirty="0">
              <a:latin typeface="Lato"/>
              <a:ea typeface="Lato"/>
              <a:cs typeface="Lato"/>
              <a:sym typeface="Lato"/>
            </a:endParaRPr>
          </a:p>
          <a:p>
            <a:pPr marL="914400" lvl="1" indent="-304800">
              <a:spcBef>
                <a:spcPts val="0"/>
              </a:spcBef>
              <a:buSzPts val="1200"/>
              <a:buFont typeface="Lato"/>
              <a:buChar char="○"/>
            </a:pPr>
            <a:r>
              <a:rPr lang="en-GB" sz="2000" dirty="0">
                <a:latin typeface="Lato"/>
                <a:ea typeface="Lato"/>
                <a:cs typeface="Lato"/>
                <a:sym typeface="Lato"/>
              </a:rPr>
              <a:t>Others such as: Valle, Straus, Wertz, </a:t>
            </a:r>
            <a:r>
              <a:rPr lang="en-GB" sz="2000" dirty="0" err="1">
                <a:latin typeface="Lato"/>
                <a:ea typeface="Lato"/>
                <a:cs typeface="Lato"/>
                <a:sym typeface="Lato"/>
              </a:rPr>
              <a:t>Aanstoos</a:t>
            </a:r>
            <a:r>
              <a:rPr lang="en-GB" sz="2000" dirty="0">
                <a:latin typeface="Lato"/>
                <a:ea typeface="Lato"/>
                <a:cs typeface="Lato"/>
                <a:sym typeface="Lato"/>
              </a:rPr>
              <a:t>, Churchill, </a:t>
            </a:r>
            <a:r>
              <a:rPr lang="en-GB" sz="2000" dirty="0" err="1">
                <a:latin typeface="Lato"/>
                <a:ea typeface="Lato"/>
                <a:cs typeface="Lato"/>
                <a:sym typeface="Lato"/>
              </a:rPr>
              <a:t>Polkinghorn</a:t>
            </a:r>
            <a:endParaRPr lang="en-GB" sz="2000" dirty="0">
              <a:latin typeface="Lato"/>
              <a:ea typeface="Lato"/>
              <a:cs typeface="Lato"/>
              <a:sym typeface="Lato"/>
            </a:endParaRPr>
          </a:p>
          <a:p>
            <a:endParaRPr lang="en-GB" sz="2000" dirty="0"/>
          </a:p>
        </p:txBody>
      </p:sp>
    </p:spTree>
    <p:extLst>
      <p:ext uri="{BB962C8B-B14F-4D97-AF65-F5344CB8AC3E}">
        <p14:creationId xmlns:p14="http://schemas.microsoft.com/office/powerpoint/2010/main" val="203704119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Phenomenology: </a:t>
            </a:r>
            <a:br>
              <a:rPr lang="en-US" sz="4000">
                <a:solidFill>
                  <a:srgbClr val="FFFFFF"/>
                </a:solidFill>
              </a:rPr>
            </a:br>
            <a:r>
              <a:rPr lang="en-US" sz="4000">
                <a:solidFill>
                  <a:srgbClr val="FFFFFF"/>
                </a:solidFill>
              </a:rPr>
              <a:t>Procedures</a:t>
            </a:r>
          </a:p>
        </p:txBody>
      </p:sp>
      <p:sp>
        <p:nvSpPr>
          <p:cNvPr id="3" name="Content Placeholder 2"/>
          <p:cNvSpPr>
            <a:spLocks noGrp="1"/>
          </p:cNvSpPr>
          <p:nvPr>
            <p:ph idx="1"/>
          </p:nvPr>
        </p:nvSpPr>
        <p:spPr>
          <a:xfrm>
            <a:off x="6503158" y="649480"/>
            <a:ext cx="4862447" cy="5546047"/>
          </a:xfrm>
        </p:spPr>
        <p:txBody>
          <a:bodyPr anchor="ctr">
            <a:normAutofit/>
          </a:bodyPr>
          <a:lstStyle/>
          <a:p>
            <a:r>
              <a:rPr lang="en-US" sz="2000"/>
              <a:t>Determine suitability of design</a:t>
            </a:r>
          </a:p>
          <a:p>
            <a:r>
              <a:rPr lang="en-US" sz="2000"/>
              <a:t>Identify phenomenon of interest</a:t>
            </a:r>
          </a:p>
          <a:p>
            <a:r>
              <a:rPr lang="en-US" sz="2000"/>
              <a:t>Specify broad philosophical assumptions</a:t>
            </a:r>
          </a:p>
          <a:p>
            <a:r>
              <a:rPr lang="en-US" sz="2000"/>
              <a:t>Called data from participants who experienced phenomenon</a:t>
            </a:r>
          </a:p>
          <a:p>
            <a:r>
              <a:rPr lang="en-US" sz="2000"/>
              <a:t>Ask what experienced? What context?</a:t>
            </a:r>
          </a:p>
          <a:p>
            <a:r>
              <a:rPr lang="en-US" sz="2000"/>
              <a:t>Analyze data – significant statements and themes</a:t>
            </a:r>
          </a:p>
          <a:p>
            <a:r>
              <a:rPr lang="en-US" sz="2000"/>
              <a:t>Textural and structural descriptions</a:t>
            </a:r>
          </a:p>
          <a:p>
            <a:r>
              <a:rPr lang="en-US" sz="2000"/>
              <a:t>Report the essence of the phenomenon</a:t>
            </a:r>
          </a:p>
          <a:p>
            <a:endParaRPr lang="en-US" sz="2000"/>
          </a:p>
        </p:txBody>
      </p:sp>
    </p:spTree>
    <p:extLst>
      <p:ext uri="{BB962C8B-B14F-4D97-AF65-F5344CB8AC3E}">
        <p14:creationId xmlns:p14="http://schemas.microsoft.com/office/powerpoint/2010/main" val="279238836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3400">
                <a:solidFill>
                  <a:srgbClr val="FFFFFF"/>
                </a:solidFill>
              </a:rPr>
              <a:t>Phenomenology: Challenges</a:t>
            </a:r>
          </a:p>
        </p:txBody>
      </p:sp>
      <p:sp>
        <p:nvSpPr>
          <p:cNvPr id="3" name="Content Placeholder 2"/>
          <p:cNvSpPr>
            <a:spLocks noGrp="1"/>
          </p:cNvSpPr>
          <p:nvPr>
            <p:ph idx="1"/>
          </p:nvPr>
        </p:nvSpPr>
        <p:spPr>
          <a:xfrm>
            <a:off x="4810259" y="649480"/>
            <a:ext cx="6555347" cy="5546047"/>
          </a:xfrm>
        </p:spPr>
        <p:txBody>
          <a:bodyPr anchor="ctr">
            <a:normAutofit/>
          </a:bodyPr>
          <a:lstStyle/>
          <a:p>
            <a:r>
              <a:rPr lang="en-US" sz="2000"/>
              <a:t>Understanding broader philosophical assumptions</a:t>
            </a:r>
          </a:p>
          <a:p>
            <a:r>
              <a:rPr lang="en-US" sz="2000"/>
              <a:t>Carefully selecting participants</a:t>
            </a:r>
          </a:p>
          <a:p>
            <a:pPr lvl="1"/>
            <a:r>
              <a:rPr lang="en-US" sz="2000"/>
              <a:t>With experience of phenomenon</a:t>
            </a:r>
          </a:p>
          <a:p>
            <a:r>
              <a:rPr lang="en-US" sz="2000"/>
              <a:t>Bracketing personal experiences</a:t>
            </a:r>
          </a:p>
          <a:p>
            <a:pPr lvl="1"/>
            <a:r>
              <a:rPr lang="en-US" sz="2000"/>
              <a:t>Interpretations include assumptions</a:t>
            </a:r>
          </a:p>
          <a:p>
            <a:r>
              <a:rPr lang="en-US" sz="2000"/>
              <a:t>Defining epoche or bracketing</a:t>
            </a:r>
          </a:p>
          <a:p>
            <a:pPr lvl="1"/>
            <a:r>
              <a:rPr lang="en-US" sz="2000"/>
              <a:t>Reflectively suspending understanding</a:t>
            </a:r>
          </a:p>
          <a:p>
            <a:pPr lvl="1"/>
            <a:r>
              <a:rPr lang="en-US" sz="2000"/>
              <a:t>Deciding how to introduce personal understanding</a:t>
            </a:r>
          </a:p>
          <a:p>
            <a:endParaRPr lang="en-US" sz="2000"/>
          </a:p>
        </p:txBody>
      </p:sp>
    </p:spTree>
    <p:extLst>
      <p:ext uri="{BB962C8B-B14F-4D97-AF65-F5344CB8AC3E}">
        <p14:creationId xmlns:p14="http://schemas.microsoft.com/office/powerpoint/2010/main" val="391889356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Grounded Theory:</a:t>
            </a:r>
            <a:br>
              <a:rPr lang="en-US" sz="4000">
                <a:solidFill>
                  <a:srgbClr val="FFFFFF"/>
                </a:solidFill>
              </a:rPr>
            </a:br>
            <a:r>
              <a:rPr lang="en-US" sz="4000">
                <a:solidFill>
                  <a:srgbClr val="FFFFFF"/>
                </a:solidFill>
              </a:rPr>
              <a:t>Definition and Origins</a:t>
            </a:r>
          </a:p>
        </p:txBody>
      </p:sp>
      <p:sp>
        <p:nvSpPr>
          <p:cNvPr id="3" name="Content Placeholder 2"/>
          <p:cNvSpPr>
            <a:spLocks noGrp="1"/>
          </p:cNvSpPr>
          <p:nvPr>
            <p:ph idx="1"/>
          </p:nvPr>
        </p:nvSpPr>
        <p:spPr>
          <a:xfrm>
            <a:off x="4810259" y="649480"/>
            <a:ext cx="6555347" cy="5546047"/>
          </a:xfrm>
        </p:spPr>
        <p:txBody>
          <a:bodyPr anchor="ctr">
            <a:normAutofit/>
          </a:bodyPr>
          <a:lstStyle/>
          <a:p>
            <a:r>
              <a:rPr lang="en-US" sz="2000"/>
              <a:t>Generate or discover a theory “Unified theoretical explanation”” general explanation of a process or action</a:t>
            </a:r>
          </a:p>
          <a:p>
            <a:r>
              <a:rPr lang="en-US" sz="2000"/>
              <a:t>Theory grounded in data from participants (Glaser &amp; Strauss, 1968) </a:t>
            </a:r>
          </a:p>
          <a:p>
            <a:r>
              <a:rPr lang="en-US" sz="2000"/>
              <a:t>Structured data analysis (Strauss &amp; Corbin, 1998)</a:t>
            </a:r>
          </a:p>
          <a:p>
            <a:r>
              <a:rPr lang="en-US" sz="2000"/>
              <a:t>Constructivist grounded theory (Charmaz, 2006)</a:t>
            </a:r>
          </a:p>
          <a:p>
            <a:r>
              <a:rPr lang="en-US" sz="2000"/>
              <a:t>Situational perspective (Clarke, 2005)</a:t>
            </a:r>
          </a:p>
          <a:p>
            <a:endParaRPr lang="en-US" sz="2000"/>
          </a:p>
        </p:txBody>
      </p:sp>
    </p:spTree>
    <p:extLst>
      <p:ext uri="{BB962C8B-B14F-4D97-AF65-F5344CB8AC3E}">
        <p14:creationId xmlns:p14="http://schemas.microsoft.com/office/powerpoint/2010/main" val="366295257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Grounded Theory: Defining Features</a:t>
            </a:r>
          </a:p>
        </p:txBody>
      </p:sp>
      <p:sp>
        <p:nvSpPr>
          <p:cNvPr id="3" name="Content Placeholder 2"/>
          <p:cNvSpPr>
            <a:spLocks noGrp="1"/>
          </p:cNvSpPr>
          <p:nvPr>
            <p:ph idx="1"/>
          </p:nvPr>
        </p:nvSpPr>
        <p:spPr>
          <a:xfrm>
            <a:off x="6503158" y="649480"/>
            <a:ext cx="4862447" cy="5546047"/>
          </a:xfrm>
        </p:spPr>
        <p:txBody>
          <a:bodyPr anchor="ctr">
            <a:normAutofit/>
          </a:bodyPr>
          <a:lstStyle/>
          <a:p>
            <a:r>
              <a:rPr lang="en-US" sz="2000"/>
              <a:t>Focuses on process or action with distinct steps or phases that occur over time</a:t>
            </a:r>
          </a:p>
          <a:p>
            <a:r>
              <a:rPr lang="en-US" sz="2000"/>
              <a:t>Seeks to develop a theory of this process or action</a:t>
            </a:r>
          </a:p>
          <a:p>
            <a:r>
              <a:rPr lang="en-US" sz="2000"/>
              <a:t>Memo ideas during data collection or analysis</a:t>
            </a:r>
          </a:p>
          <a:p>
            <a:r>
              <a:rPr lang="en-US" sz="2000"/>
              <a:t>Simultaneous and iterative data collection (often interviews) and analysis</a:t>
            </a:r>
          </a:p>
          <a:p>
            <a:r>
              <a:rPr lang="en-US" sz="2000"/>
              <a:t>Data analysis can be structured (open, axial, or selective coding) or less structured</a:t>
            </a:r>
          </a:p>
          <a:p>
            <a:endParaRPr lang="en-US" sz="2000"/>
          </a:p>
        </p:txBody>
      </p:sp>
    </p:spTree>
    <p:extLst>
      <p:ext uri="{BB962C8B-B14F-4D97-AF65-F5344CB8AC3E}">
        <p14:creationId xmlns:p14="http://schemas.microsoft.com/office/powerpoint/2010/main" val="54318339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title"/>
          </p:nvPr>
        </p:nvSpPr>
        <p:spPr>
          <a:xfrm>
            <a:off x="1188069" y="381935"/>
            <a:ext cx="4008583" cy="5974414"/>
          </a:xfrm>
        </p:spPr>
        <p:txBody>
          <a:bodyPr anchor="ctr">
            <a:normAutofit/>
          </a:bodyPr>
          <a:lstStyle/>
          <a:p>
            <a:r>
              <a:rPr lang="en-US" sz="6800">
                <a:solidFill>
                  <a:srgbClr val="FFFFFF"/>
                </a:solidFill>
              </a:rPr>
              <a:t>Grounded Theory: Systematic Type</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p:cNvSpPr>
            <a:spLocks noGrp="1"/>
          </p:cNvSpPr>
          <p:nvPr>
            <p:ph idx="1"/>
          </p:nvPr>
        </p:nvSpPr>
        <p:spPr>
          <a:xfrm>
            <a:off x="6297233" y="518400"/>
            <a:ext cx="4771607" cy="5837949"/>
          </a:xfrm>
        </p:spPr>
        <p:txBody>
          <a:bodyPr anchor="ctr">
            <a:normAutofit/>
          </a:bodyPr>
          <a:lstStyle/>
          <a:p>
            <a:r>
              <a:rPr lang="en-US" sz="2000">
                <a:solidFill>
                  <a:schemeClr val="tx1">
                    <a:alpha val="80000"/>
                  </a:schemeClr>
                </a:solidFill>
              </a:rPr>
              <a:t>Category: unit of information</a:t>
            </a:r>
          </a:p>
          <a:p>
            <a:pPr lvl="1"/>
            <a:r>
              <a:rPr lang="en-US" sz="2000">
                <a:solidFill>
                  <a:schemeClr val="tx1">
                    <a:alpha val="80000"/>
                  </a:schemeClr>
                </a:solidFill>
              </a:rPr>
              <a:t>Events, happenings, and instances</a:t>
            </a:r>
          </a:p>
          <a:p>
            <a:r>
              <a:rPr lang="en-US" sz="2000">
                <a:solidFill>
                  <a:schemeClr val="tx1">
                    <a:alpha val="80000"/>
                  </a:schemeClr>
                </a:solidFill>
              </a:rPr>
              <a:t>Theoretical sampling</a:t>
            </a:r>
          </a:p>
          <a:p>
            <a:pPr lvl="1"/>
            <a:r>
              <a:rPr lang="en-US" sz="2000">
                <a:solidFill>
                  <a:schemeClr val="tx1">
                    <a:alpha val="80000"/>
                  </a:schemeClr>
                </a:solidFill>
              </a:rPr>
              <a:t>Multiple passes to the field until categories saturated</a:t>
            </a:r>
          </a:p>
          <a:p>
            <a:r>
              <a:rPr lang="en-US" sz="2000">
                <a:solidFill>
                  <a:schemeClr val="tx1">
                    <a:alpha val="80000"/>
                  </a:schemeClr>
                </a:solidFill>
              </a:rPr>
              <a:t>Constant comparative method of analysis</a:t>
            </a:r>
          </a:p>
          <a:p>
            <a:pPr lvl="1"/>
            <a:r>
              <a:rPr lang="en-US" sz="2000">
                <a:solidFill>
                  <a:schemeClr val="tx1">
                    <a:alpha val="80000"/>
                  </a:schemeClr>
                </a:solidFill>
              </a:rPr>
              <a:t>Compare new to existing categories</a:t>
            </a:r>
          </a:p>
          <a:p>
            <a:r>
              <a:rPr lang="en-US" sz="2000">
                <a:solidFill>
                  <a:schemeClr val="tx1">
                    <a:alpha val="80000"/>
                  </a:schemeClr>
                </a:solidFill>
              </a:rPr>
              <a:t>Conditional matrix</a:t>
            </a:r>
          </a:p>
          <a:p>
            <a:pPr lvl="1"/>
            <a:r>
              <a:rPr lang="en-US" sz="2000">
                <a:solidFill>
                  <a:schemeClr val="tx1">
                    <a:alpha val="80000"/>
                  </a:schemeClr>
                </a:solidFill>
              </a:rPr>
              <a:t>Connects macro- and micro- conditions</a:t>
            </a: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12827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199" y="718006"/>
            <a:ext cx="8229600" cy="940388"/>
          </a:xfrm>
        </p:spPr>
        <p:txBody>
          <a:bodyPr>
            <a:normAutofit/>
          </a:bodyPr>
          <a:lstStyle/>
          <a:p>
            <a:r>
              <a:rPr lang="en-US" sz="3600" dirty="0"/>
              <a:t>Grounded Theory: Systematic Coding</a:t>
            </a:r>
          </a:p>
        </p:txBody>
      </p:sp>
      <p:graphicFrame>
        <p:nvGraphicFramePr>
          <p:cNvPr id="5" name="Content Placeholder 4"/>
          <p:cNvGraphicFramePr>
            <a:graphicFrameLocks noGrp="1"/>
          </p:cNvGraphicFramePr>
          <p:nvPr>
            <p:ph idx="1"/>
          </p:nvPr>
        </p:nvGraphicFramePr>
        <p:xfrm>
          <a:off x="1981200" y="1754189"/>
          <a:ext cx="8229600" cy="45354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27529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599" y="294538"/>
            <a:ext cx="9895951" cy="1033669"/>
          </a:xfrm>
        </p:spPr>
        <p:txBody>
          <a:bodyPr>
            <a:normAutofit/>
          </a:bodyPr>
          <a:lstStyle/>
          <a:p>
            <a:r>
              <a:rPr lang="en-US" sz="4000">
                <a:solidFill>
                  <a:srgbClr val="FFFFFF"/>
                </a:solidFill>
              </a:rPr>
              <a:t>Grounded Theory: Constructivist Type</a:t>
            </a:r>
          </a:p>
        </p:txBody>
      </p:sp>
      <p:sp>
        <p:nvSpPr>
          <p:cNvPr id="3" name="Content Placeholder 2"/>
          <p:cNvSpPr>
            <a:spLocks noGrp="1"/>
          </p:cNvSpPr>
          <p:nvPr>
            <p:ph idx="1"/>
          </p:nvPr>
        </p:nvSpPr>
        <p:spPr>
          <a:xfrm>
            <a:off x="1371599" y="2318197"/>
            <a:ext cx="9724031" cy="3683358"/>
          </a:xfrm>
        </p:spPr>
        <p:txBody>
          <a:bodyPr anchor="ctr">
            <a:normAutofit/>
          </a:bodyPr>
          <a:lstStyle/>
          <a:p>
            <a:r>
              <a:rPr lang="en-US" sz="2000"/>
              <a:t>Diverse local worlds, multiple realities</a:t>
            </a:r>
          </a:p>
          <a:p>
            <a:r>
              <a:rPr lang="en-US" sz="2000"/>
              <a:t>Interpretive approach: flexible guidelines</a:t>
            </a:r>
          </a:p>
          <a:p>
            <a:r>
              <a:rPr lang="en-US" sz="2000"/>
              <a:t>Makes visible hierarchies of power</a:t>
            </a:r>
          </a:p>
          <a:p>
            <a:r>
              <a:rPr lang="en-US" sz="2000"/>
              <a:t>Beliefs, feelings, and ideologies of participants</a:t>
            </a:r>
          </a:p>
          <a:p>
            <a:pPr lvl="1"/>
            <a:r>
              <a:rPr lang="en-US" sz="2000"/>
              <a:t>Rather than methods of research</a:t>
            </a:r>
          </a:p>
          <a:p>
            <a:r>
              <a:rPr lang="en-US" sz="2000"/>
              <a:t>View complex terms as attempt to gain power</a:t>
            </a:r>
          </a:p>
          <a:p>
            <a:r>
              <a:rPr lang="en-US" sz="2000"/>
              <a:t>Active codes: gerund-based phrases</a:t>
            </a:r>
          </a:p>
          <a:p>
            <a:r>
              <a:rPr lang="en-US" sz="2000"/>
              <a:t>Conclusions: incomplete and inconclusive</a:t>
            </a:r>
          </a:p>
        </p:txBody>
      </p:sp>
    </p:spTree>
    <p:extLst>
      <p:ext uri="{BB962C8B-B14F-4D97-AF65-F5344CB8AC3E}">
        <p14:creationId xmlns:p14="http://schemas.microsoft.com/office/powerpoint/2010/main" val="231889650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a:t>Grounded Theory: Procedures</a:t>
            </a:r>
          </a:p>
        </p:txBody>
      </p:sp>
      <p:graphicFrame>
        <p:nvGraphicFramePr>
          <p:cNvPr id="5" name="Diagram 4"/>
          <p:cNvGraphicFramePr/>
          <p:nvPr/>
        </p:nvGraphicFramePr>
        <p:xfrm>
          <a:off x="2224098" y="1306200"/>
          <a:ext cx="7796203" cy="50501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678381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Grounded Theory: Challenges</a:t>
            </a:r>
          </a:p>
        </p:txBody>
      </p:sp>
      <p:sp>
        <p:nvSpPr>
          <p:cNvPr id="3" name="Content Placeholder 2"/>
          <p:cNvSpPr>
            <a:spLocks noGrp="1"/>
          </p:cNvSpPr>
          <p:nvPr>
            <p:ph idx="1"/>
          </p:nvPr>
        </p:nvSpPr>
        <p:spPr>
          <a:xfrm>
            <a:off x="4810259" y="649480"/>
            <a:ext cx="6555347" cy="5546047"/>
          </a:xfrm>
        </p:spPr>
        <p:txBody>
          <a:bodyPr anchor="ctr">
            <a:normAutofit/>
          </a:bodyPr>
          <a:lstStyle/>
          <a:p>
            <a:r>
              <a:rPr lang="en-US" sz="2000"/>
              <a:t>Set aside (pre-existing) theoretical ideas</a:t>
            </a:r>
          </a:p>
          <a:p>
            <a:r>
              <a:rPr lang="en-US" sz="2000"/>
              <a:t>Allow substantive theory to emerge</a:t>
            </a:r>
          </a:p>
          <a:p>
            <a:r>
              <a:rPr lang="en-US" sz="2000"/>
              <a:t>Follow specific steps (if Corbin &amp; Strauss, 2007)</a:t>
            </a:r>
          </a:p>
          <a:p>
            <a:r>
              <a:rPr lang="en-US" sz="2000"/>
              <a:t>Determine when categories saturated</a:t>
            </a:r>
          </a:p>
          <a:p>
            <a:pPr lvl="1"/>
            <a:r>
              <a:rPr lang="en-US" sz="2000"/>
              <a:t>E.g. Discriminant sampling</a:t>
            </a:r>
          </a:p>
          <a:p>
            <a:r>
              <a:rPr lang="en-US" sz="2000"/>
              <a:t>Produce theory with specific components</a:t>
            </a:r>
          </a:p>
          <a:p>
            <a:r>
              <a:rPr lang="en-US" sz="2000"/>
              <a:t>Use Charmaz (2006) for more flexibility</a:t>
            </a:r>
          </a:p>
        </p:txBody>
      </p:sp>
    </p:spTree>
    <p:extLst>
      <p:ext uri="{BB962C8B-B14F-4D97-AF65-F5344CB8AC3E}">
        <p14:creationId xmlns:p14="http://schemas.microsoft.com/office/powerpoint/2010/main" val="3341238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Ethnography: </a:t>
            </a:r>
            <a:br>
              <a:rPr lang="en-US" sz="4000">
                <a:solidFill>
                  <a:srgbClr val="FFFFFF"/>
                </a:solidFill>
              </a:rPr>
            </a:br>
            <a:r>
              <a:rPr lang="en-US" sz="4000">
                <a:solidFill>
                  <a:srgbClr val="FFFFFF"/>
                </a:solidFill>
              </a:rPr>
              <a:t>Definition &amp; Origins</a:t>
            </a:r>
          </a:p>
        </p:txBody>
      </p:sp>
      <p:sp>
        <p:nvSpPr>
          <p:cNvPr id="3" name="Content Placeholder 2"/>
          <p:cNvSpPr>
            <a:spLocks noGrp="1"/>
          </p:cNvSpPr>
          <p:nvPr>
            <p:ph idx="1"/>
          </p:nvPr>
        </p:nvSpPr>
        <p:spPr>
          <a:xfrm>
            <a:off x="4810259" y="649480"/>
            <a:ext cx="6555347" cy="5546047"/>
          </a:xfrm>
        </p:spPr>
        <p:txBody>
          <a:bodyPr anchor="ctr">
            <a:normAutofit/>
          </a:bodyPr>
          <a:lstStyle/>
          <a:p>
            <a:r>
              <a:rPr lang="en-US" sz="2000"/>
              <a:t>Focus on culture-sharing group</a:t>
            </a:r>
          </a:p>
          <a:p>
            <a:r>
              <a:rPr lang="en-US" sz="2000"/>
              <a:t>Describes values / behaviors / beliefs / language</a:t>
            </a:r>
          </a:p>
          <a:p>
            <a:r>
              <a:rPr lang="en-US" sz="2000"/>
              <a:t>Participant observation</a:t>
            </a:r>
          </a:p>
          <a:p>
            <a:r>
              <a:rPr lang="en-US" sz="2000"/>
              <a:t>Researcher immersed in group</a:t>
            </a:r>
          </a:p>
          <a:p>
            <a:r>
              <a:rPr lang="en-US" sz="2000"/>
              <a:t>Adapted from anthropological field methods to study cultural groups</a:t>
            </a:r>
          </a:p>
        </p:txBody>
      </p:sp>
    </p:spTree>
    <p:extLst>
      <p:ext uri="{BB962C8B-B14F-4D97-AF65-F5344CB8AC3E}">
        <p14:creationId xmlns:p14="http://schemas.microsoft.com/office/powerpoint/2010/main" val="74633490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199" y="828674"/>
            <a:ext cx="8229600" cy="715419"/>
          </a:xfrm>
        </p:spPr>
        <p:txBody>
          <a:bodyPr>
            <a:noAutofit/>
          </a:bodyPr>
          <a:lstStyle/>
          <a:p>
            <a:r>
              <a:rPr lang="en-US" sz="3200" dirty="0"/>
              <a:t>Ethnography: Defining Features</a:t>
            </a:r>
          </a:p>
        </p:txBody>
      </p:sp>
      <p:graphicFrame>
        <p:nvGraphicFramePr>
          <p:cNvPr id="5" name="Content Placeholder 4"/>
          <p:cNvGraphicFramePr>
            <a:graphicFrameLocks noGrp="1"/>
          </p:cNvGraphicFramePr>
          <p:nvPr>
            <p:ph idx="1"/>
          </p:nvPr>
        </p:nvGraphicFramePr>
        <p:xfrm>
          <a:off x="1981200" y="1754189"/>
          <a:ext cx="8229600" cy="45354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911346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813257"/>
            <a:ext cx="8229600" cy="796469"/>
          </a:xfrm>
        </p:spPr>
        <p:txBody>
          <a:bodyPr/>
          <a:lstStyle/>
          <a:p>
            <a:r>
              <a:rPr lang="en-US" dirty="0"/>
              <a:t>Ethnography Types</a:t>
            </a:r>
          </a:p>
        </p:txBody>
      </p:sp>
      <p:graphicFrame>
        <p:nvGraphicFramePr>
          <p:cNvPr id="5" name="Content Placeholder 4"/>
          <p:cNvGraphicFramePr>
            <a:graphicFrameLocks noGrp="1"/>
          </p:cNvGraphicFramePr>
          <p:nvPr>
            <p:ph idx="1"/>
          </p:nvPr>
        </p:nvGraphicFramePr>
        <p:xfrm>
          <a:off x="1981200" y="1754189"/>
          <a:ext cx="8229600" cy="45354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862820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Ethnography: Procedures</a:t>
            </a:r>
          </a:p>
        </p:txBody>
      </p:sp>
      <p:sp>
        <p:nvSpPr>
          <p:cNvPr id="3" name="Content Placeholder 2"/>
          <p:cNvSpPr>
            <a:spLocks noGrp="1"/>
          </p:cNvSpPr>
          <p:nvPr>
            <p:ph idx="1"/>
          </p:nvPr>
        </p:nvSpPr>
        <p:spPr>
          <a:xfrm>
            <a:off x="6503158" y="649480"/>
            <a:ext cx="4862447" cy="5546047"/>
          </a:xfrm>
        </p:spPr>
        <p:txBody>
          <a:bodyPr anchor="ctr">
            <a:normAutofit/>
          </a:bodyPr>
          <a:lstStyle/>
          <a:p>
            <a:r>
              <a:rPr lang="en-US" sz="2000"/>
              <a:t>Determine suitability of ethnography</a:t>
            </a:r>
          </a:p>
          <a:p>
            <a:r>
              <a:rPr lang="en-US" sz="2000"/>
              <a:t>Locate culture-sharing group: identify gatekeeper</a:t>
            </a:r>
          </a:p>
          <a:p>
            <a:r>
              <a:rPr lang="en-US" sz="2000"/>
              <a:t>Select cultural themes </a:t>
            </a:r>
          </a:p>
          <a:p>
            <a:r>
              <a:rPr lang="en-US" sz="2000"/>
              <a:t>Determine type of ethnography</a:t>
            </a:r>
          </a:p>
          <a:p>
            <a:r>
              <a:rPr lang="en-US" sz="2000"/>
              <a:t>Conduct fieldwork: multiple types of data</a:t>
            </a:r>
          </a:p>
          <a:p>
            <a:r>
              <a:rPr lang="en-US" sz="2000"/>
              <a:t>Description of culture-sharing group</a:t>
            </a:r>
          </a:p>
          <a:p>
            <a:r>
              <a:rPr lang="en-US" sz="2000"/>
              <a:t>Cultural portrait: emic &amp; etic</a:t>
            </a:r>
          </a:p>
          <a:p>
            <a:r>
              <a:rPr lang="en-US" sz="2000"/>
              <a:t>Present the patterns in written or performance format</a:t>
            </a:r>
          </a:p>
          <a:p>
            <a:endParaRPr lang="en-US" sz="2000"/>
          </a:p>
        </p:txBody>
      </p:sp>
    </p:spTree>
    <p:extLst>
      <p:ext uri="{BB962C8B-B14F-4D97-AF65-F5344CB8AC3E}">
        <p14:creationId xmlns:p14="http://schemas.microsoft.com/office/powerpoint/2010/main" val="491162183"/>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7601" y="828675"/>
            <a:ext cx="8229600" cy="1010694"/>
          </a:xfrm>
        </p:spPr>
        <p:txBody>
          <a:bodyPr>
            <a:normAutofit/>
          </a:bodyPr>
          <a:lstStyle/>
          <a:p>
            <a:r>
              <a:rPr lang="en-US" dirty="0"/>
              <a:t>Ethnography: Definition of Culture</a:t>
            </a:r>
          </a:p>
        </p:txBody>
      </p:sp>
      <p:sp>
        <p:nvSpPr>
          <p:cNvPr id="5" name="Snip Diagonal Corner Rectangle 4"/>
          <p:cNvSpPr/>
          <p:nvPr/>
        </p:nvSpPr>
        <p:spPr>
          <a:xfrm>
            <a:off x="2240977" y="2294107"/>
            <a:ext cx="7969823" cy="3502612"/>
          </a:xfrm>
          <a:prstGeom prst="snip2DiagRect">
            <a:avLst/>
          </a:prstGeom>
          <a:solidFill>
            <a:schemeClr val="accent3">
              <a:lumMod val="75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400" dirty="0"/>
              <a:t>Attributed to a group</a:t>
            </a:r>
          </a:p>
          <a:p>
            <a:pPr algn="ctr"/>
            <a:r>
              <a:rPr lang="en-US" sz="2400" dirty="0"/>
              <a:t>when looking for patterns of social world</a:t>
            </a:r>
          </a:p>
          <a:p>
            <a:pPr algn="ctr"/>
            <a:endParaRPr lang="en-US" sz="2400" dirty="0"/>
          </a:p>
          <a:p>
            <a:pPr algn="ctr"/>
            <a:r>
              <a:rPr lang="en-US" sz="2400" dirty="0"/>
              <a:t>Inferred from words &amp; actions of group members</a:t>
            </a:r>
          </a:p>
          <a:p>
            <a:pPr algn="ctr"/>
            <a:r>
              <a:rPr lang="en-US" sz="2400" dirty="0"/>
              <a:t>Attributed by the researcher</a:t>
            </a:r>
          </a:p>
          <a:p>
            <a:pPr algn="ctr"/>
            <a:endParaRPr lang="en-US" sz="2400" dirty="0"/>
          </a:p>
          <a:p>
            <a:pPr algn="ctr"/>
            <a:r>
              <a:rPr lang="en-US" sz="2400" dirty="0"/>
              <a:t>Consists of behaviors, language, and potential tension </a:t>
            </a:r>
          </a:p>
          <a:p>
            <a:pPr algn="ctr"/>
            <a:r>
              <a:rPr lang="en-US" sz="2400" dirty="0"/>
              <a:t>between what group does &amp; what ought to do</a:t>
            </a:r>
          </a:p>
        </p:txBody>
      </p:sp>
      <p:sp>
        <p:nvSpPr>
          <p:cNvPr id="6" name="TextBox 5"/>
          <p:cNvSpPr txBox="1"/>
          <p:nvPr/>
        </p:nvSpPr>
        <p:spPr>
          <a:xfrm>
            <a:off x="5754157" y="5960578"/>
            <a:ext cx="696491" cy="646331"/>
          </a:xfrm>
          <a:prstGeom prst="rect">
            <a:avLst/>
          </a:prstGeom>
          <a:noFill/>
        </p:spPr>
        <p:txBody>
          <a:bodyPr wrap="square" rtlCol="0">
            <a:spAutoFit/>
          </a:bodyPr>
          <a:lstStyle/>
          <a:p>
            <a:r>
              <a:rPr lang="en-US" dirty="0">
                <a:solidFill>
                  <a:schemeClr val="bg1">
                    <a:lumMod val="50000"/>
                  </a:schemeClr>
                </a:solidFill>
              </a:rPr>
              <a:t>p. 95</a:t>
            </a:r>
          </a:p>
          <a:p>
            <a:endParaRPr lang="en-US" dirty="0">
              <a:solidFill>
                <a:schemeClr val="bg1">
                  <a:lumMod val="50000"/>
                </a:schemeClr>
              </a:solidFill>
            </a:endParaRPr>
          </a:p>
        </p:txBody>
      </p:sp>
    </p:spTree>
    <p:extLst>
      <p:ext uri="{BB962C8B-B14F-4D97-AF65-F5344CB8AC3E}">
        <p14:creationId xmlns:p14="http://schemas.microsoft.com/office/powerpoint/2010/main" val="54607389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4825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624568"/>
            <a:ext cx="3766457" cy="5412920"/>
          </a:xfrm>
        </p:spPr>
        <p:txBody>
          <a:bodyPr>
            <a:normAutofit/>
          </a:bodyPr>
          <a:lstStyle/>
          <a:p>
            <a:r>
              <a:rPr lang="en-US">
                <a:solidFill>
                  <a:srgbClr val="FFFFFF"/>
                </a:solidFill>
              </a:rPr>
              <a:t>Ethnography: Challenges</a:t>
            </a:r>
          </a:p>
        </p:txBody>
      </p:sp>
      <p:sp>
        <p:nvSpPr>
          <p:cNvPr id="3" name="Content Placeholder 2"/>
          <p:cNvSpPr>
            <a:spLocks noGrp="1"/>
          </p:cNvSpPr>
          <p:nvPr>
            <p:ph idx="1"/>
          </p:nvPr>
        </p:nvSpPr>
        <p:spPr>
          <a:xfrm>
            <a:off x="5600700" y="624568"/>
            <a:ext cx="5753098" cy="5412920"/>
          </a:xfrm>
        </p:spPr>
        <p:txBody>
          <a:bodyPr anchor="ctr">
            <a:normAutofit/>
          </a:bodyPr>
          <a:lstStyle/>
          <a:p>
            <a:r>
              <a:rPr lang="en-US" sz="2400"/>
              <a:t>Understanding of </a:t>
            </a:r>
          </a:p>
          <a:p>
            <a:pPr lvl="1"/>
            <a:r>
              <a:rPr lang="en-US"/>
              <a:t>Cultural </a:t>
            </a:r>
            <a:r>
              <a:rPr lang="en-US" dirty="0"/>
              <a:t>anthropology</a:t>
            </a:r>
          </a:p>
          <a:p>
            <a:pPr lvl="1"/>
            <a:r>
              <a:rPr lang="en-US" dirty="0"/>
              <a:t>Meaning of a social-cultural system</a:t>
            </a:r>
          </a:p>
          <a:p>
            <a:pPr lvl="1"/>
            <a:r>
              <a:rPr lang="en-US" dirty="0"/>
              <a:t>Concepts explored by students of culture</a:t>
            </a:r>
          </a:p>
          <a:p>
            <a:r>
              <a:rPr lang="en-US" sz="2400"/>
              <a:t>Extensive time to collect data</a:t>
            </a:r>
          </a:p>
          <a:p>
            <a:r>
              <a:rPr lang="en-US" sz="2400"/>
              <a:t>Literary narratives may limit audience</a:t>
            </a:r>
          </a:p>
          <a:p>
            <a:r>
              <a:rPr lang="en-US" sz="2400"/>
              <a:t>Researcher may ‘go native’</a:t>
            </a:r>
          </a:p>
          <a:p>
            <a:r>
              <a:rPr lang="en-US" sz="2400"/>
              <a:t>Sensitivity to participants</a:t>
            </a:r>
          </a:p>
          <a:p>
            <a:r>
              <a:rPr lang="en-US" sz="2400"/>
              <a:t>Access &amp; report impact</a:t>
            </a:r>
          </a:p>
        </p:txBody>
      </p:sp>
    </p:spTree>
    <p:extLst>
      <p:ext uri="{BB962C8B-B14F-4D97-AF65-F5344CB8AC3E}">
        <p14:creationId xmlns:p14="http://schemas.microsoft.com/office/powerpoint/2010/main" val="350301734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4825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624568"/>
            <a:ext cx="3766457" cy="5412920"/>
          </a:xfrm>
        </p:spPr>
        <p:txBody>
          <a:bodyPr>
            <a:normAutofit/>
          </a:bodyPr>
          <a:lstStyle/>
          <a:p>
            <a:r>
              <a:rPr lang="en-US" dirty="0">
                <a:solidFill>
                  <a:srgbClr val="FFFFFF"/>
                </a:solidFill>
              </a:rPr>
              <a:t>Case Study: Definition &amp; Origins</a:t>
            </a:r>
          </a:p>
        </p:txBody>
      </p:sp>
      <p:sp>
        <p:nvSpPr>
          <p:cNvPr id="3" name="Content Placeholder 2"/>
          <p:cNvSpPr>
            <a:spLocks noGrp="1"/>
          </p:cNvSpPr>
          <p:nvPr>
            <p:ph idx="1"/>
          </p:nvPr>
        </p:nvSpPr>
        <p:spPr>
          <a:xfrm>
            <a:off x="5600700" y="624568"/>
            <a:ext cx="5753098" cy="5412920"/>
          </a:xfrm>
        </p:spPr>
        <p:txBody>
          <a:bodyPr anchor="ctr">
            <a:normAutofit/>
          </a:bodyPr>
          <a:lstStyle/>
          <a:p>
            <a:r>
              <a:rPr lang="en-US" sz="2400"/>
              <a:t>Study of real-life case in contemporary setting or context (Yin, 2014)</a:t>
            </a:r>
          </a:p>
          <a:p>
            <a:r>
              <a:rPr lang="en-US" sz="2400"/>
              <a:t>A bounded system</a:t>
            </a:r>
          </a:p>
          <a:p>
            <a:r>
              <a:rPr lang="en-US" sz="2400"/>
              <a:t>Defined what to study more than methods</a:t>
            </a:r>
          </a:p>
          <a:p>
            <a:r>
              <a:rPr lang="en-US" sz="2400"/>
              <a:t>Creswell &amp; others: strategy</a:t>
            </a:r>
          </a:p>
          <a:p>
            <a:r>
              <a:rPr lang="en-US" sz="2400"/>
              <a:t>Multiple sources of information</a:t>
            </a:r>
          </a:p>
          <a:p>
            <a:pPr lvl="1"/>
            <a:r>
              <a:rPr lang="en-US" dirty="0"/>
              <a:t>Case description or themes</a:t>
            </a:r>
          </a:p>
          <a:p>
            <a:r>
              <a:rPr lang="en-US" sz="2400"/>
              <a:t>Multisite study: multiple cases</a:t>
            </a:r>
          </a:p>
          <a:p>
            <a:r>
              <a:rPr lang="en-US" sz="2400"/>
              <a:t>Within-site study: single case</a:t>
            </a:r>
          </a:p>
          <a:p>
            <a:r>
              <a:rPr lang="en-US" sz="2400"/>
              <a:t>Long tradition in many disciplines</a:t>
            </a:r>
          </a:p>
        </p:txBody>
      </p:sp>
    </p:spTree>
    <p:extLst>
      <p:ext uri="{BB962C8B-B14F-4D97-AF65-F5344CB8AC3E}">
        <p14:creationId xmlns:p14="http://schemas.microsoft.com/office/powerpoint/2010/main" val="368754762"/>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4825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624568"/>
            <a:ext cx="3766457" cy="5412920"/>
          </a:xfrm>
        </p:spPr>
        <p:txBody>
          <a:bodyPr>
            <a:normAutofit/>
          </a:bodyPr>
          <a:lstStyle/>
          <a:p>
            <a:r>
              <a:rPr lang="en-US">
                <a:solidFill>
                  <a:srgbClr val="FFFFFF"/>
                </a:solidFill>
              </a:rPr>
              <a:t>Case Study: Defining Features</a:t>
            </a:r>
          </a:p>
        </p:txBody>
      </p:sp>
      <p:sp>
        <p:nvSpPr>
          <p:cNvPr id="3" name="Content Placeholder 2"/>
          <p:cNvSpPr>
            <a:spLocks noGrp="1"/>
          </p:cNvSpPr>
          <p:nvPr>
            <p:ph idx="1"/>
          </p:nvPr>
        </p:nvSpPr>
        <p:spPr>
          <a:xfrm>
            <a:off x="5600700" y="624568"/>
            <a:ext cx="5753098" cy="5412920"/>
          </a:xfrm>
        </p:spPr>
        <p:txBody>
          <a:bodyPr anchor="ctr">
            <a:normAutofit/>
          </a:bodyPr>
          <a:lstStyle/>
          <a:p>
            <a:r>
              <a:rPr lang="en-US" sz="2400"/>
              <a:t>Identification of a specific case that is bounded</a:t>
            </a:r>
          </a:p>
          <a:p>
            <a:r>
              <a:rPr lang="en-US" sz="2400"/>
              <a:t>Intent: intrinsic or instrumental</a:t>
            </a:r>
          </a:p>
          <a:p>
            <a:r>
              <a:rPr lang="en-US" sz="2400"/>
              <a:t>In-depth understanding of case</a:t>
            </a:r>
          </a:p>
          <a:p>
            <a:r>
              <a:rPr lang="en-US" sz="2400"/>
              <a:t>Approach to analysis: multiple cases or entire case</a:t>
            </a:r>
          </a:p>
          <a:p>
            <a:r>
              <a:rPr lang="en-US" sz="2400"/>
              <a:t>Description of case and case themes</a:t>
            </a:r>
          </a:p>
          <a:p>
            <a:r>
              <a:rPr lang="en-US" sz="2400"/>
              <a:t>Organization: chronological, cross-case, theoretical</a:t>
            </a:r>
          </a:p>
          <a:p>
            <a:r>
              <a:rPr lang="en-US" sz="2400"/>
              <a:t>Conclusions: assertions</a:t>
            </a:r>
          </a:p>
          <a:p>
            <a:endParaRPr lang="en-US" sz="2400"/>
          </a:p>
        </p:txBody>
      </p:sp>
    </p:spTree>
    <p:extLst>
      <p:ext uri="{BB962C8B-B14F-4D97-AF65-F5344CB8AC3E}">
        <p14:creationId xmlns:p14="http://schemas.microsoft.com/office/powerpoint/2010/main" val="200045621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Case Study: 3 Intents</a:t>
            </a:r>
            <a:endParaRPr lang="en-US" dirty="0"/>
          </a:p>
        </p:txBody>
      </p:sp>
      <p:graphicFrame>
        <p:nvGraphicFramePr>
          <p:cNvPr id="5" name="Content Placeholder 4"/>
          <p:cNvGraphicFramePr>
            <a:graphicFrameLocks noGrp="1"/>
          </p:cNvGraphicFramePr>
          <p:nvPr>
            <p:ph idx="1"/>
          </p:nvPr>
        </p:nvGraphicFramePr>
        <p:xfrm>
          <a:off x="1981200" y="1754189"/>
          <a:ext cx="8229600" cy="45354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03578055"/>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4825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624568"/>
            <a:ext cx="3766457" cy="5412920"/>
          </a:xfrm>
        </p:spPr>
        <p:txBody>
          <a:bodyPr>
            <a:normAutofit/>
          </a:bodyPr>
          <a:lstStyle/>
          <a:p>
            <a:r>
              <a:rPr lang="en-US">
                <a:solidFill>
                  <a:srgbClr val="FFFFFF"/>
                </a:solidFill>
              </a:rPr>
              <a:t>Case Study: Procedures</a:t>
            </a:r>
          </a:p>
        </p:txBody>
      </p:sp>
      <p:sp>
        <p:nvSpPr>
          <p:cNvPr id="3" name="Content Placeholder 2"/>
          <p:cNvSpPr>
            <a:spLocks noGrp="1"/>
          </p:cNvSpPr>
          <p:nvPr>
            <p:ph idx="1"/>
          </p:nvPr>
        </p:nvSpPr>
        <p:spPr>
          <a:xfrm>
            <a:off x="5600700" y="624568"/>
            <a:ext cx="5753098" cy="5412920"/>
          </a:xfrm>
        </p:spPr>
        <p:txBody>
          <a:bodyPr anchor="ctr">
            <a:normAutofit/>
          </a:bodyPr>
          <a:lstStyle/>
          <a:p>
            <a:r>
              <a:rPr lang="en-US" sz="2400"/>
              <a:t>Determine suitability of a case study approach</a:t>
            </a:r>
          </a:p>
          <a:p>
            <a:r>
              <a:rPr lang="en-US" sz="2400"/>
              <a:t>Identify case(s): purposeful/maximal sampling</a:t>
            </a:r>
          </a:p>
          <a:p>
            <a:r>
              <a:rPr lang="en-US" sz="2400"/>
              <a:t>Collect extensive data drawing on multiple sources</a:t>
            </a:r>
          </a:p>
          <a:p>
            <a:r>
              <a:rPr lang="en-US" sz="2400"/>
              <a:t>Analysis: holistic, embedded, thematic</a:t>
            </a:r>
          </a:p>
          <a:p>
            <a:r>
              <a:rPr lang="en-US" sz="2400"/>
              <a:t>Multiple case: within, cross-case, assertions</a:t>
            </a:r>
          </a:p>
          <a:p>
            <a:r>
              <a:rPr lang="en-US" sz="2400"/>
              <a:t>Report the case study and lessons learned</a:t>
            </a:r>
          </a:p>
        </p:txBody>
      </p:sp>
    </p:spTree>
    <p:extLst>
      <p:ext uri="{BB962C8B-B14F-4D97-AF65-F5344CB8AC3E}">
        <p14:creationId xmlns:p14="http://schemas.microsoft.com/office/powerpoint/2010/main" val="161226952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4825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624568"/>
            <a:ext cx="3766457" cy="5412920"/>
          </a:xfrm>
        </p:spPr>
        <p:txBody>
          <a:bodyPr>
            <a:normAutofit/>
          </a:bodyPr>
          <a:lstStyle/>
          <a:p>
            <a:r>
              <a:rPr lang="en-US">
                <a:solidFill>
                  <a:srgbClr val="FFFFFF"/>
                </a:solidFill>
              </a:rPr>
              <a:t>Case Study: Challenges</a:t>
            </a:r>
          </a:p>
        </p:txBody>
      </p:sp>
      <p:sp>
        <p:nvSpPr>
          <p:cNvPr id="3" name="Content Placeholder 2"/>
          <p:cNvSpPr>
            <a:spLocks noGrp="1"/>
          </p:cNvSpPr>
          <p:nvPr>
            <p:ph idx="1"/>
          </p:nvPr>
        </p:nvSpPr>
        <p:spPr>
          <a:xfrm>
            <a:off x="5600700" y="624568"/>
            <a:ext cx="5753098" cy="5412920"/>
          </a:xfrm>
        </p:spPr>
        <p:txBody>
          <a:bodyPr anchor="ctr">
            <a:normAutofit/>
          </a:bodyPr>
          <a:lstStyle/>
          <a:p>
            <a:r>
              <a:rPr lang="en-US" sz="2400"/>
              <a:t>Must identify case</a:t>
            </a:r>
          </a:p>
          <a:p>
            <a:pPr lvl="1"/>
            <a:r>
              <a:rPr lang="en-US" dirty="0"/>
              <a:t>Broad (senior retail managers)</a:t>
            </a:r>
          </a:p>
          <a:p>
            <a:pPr lvl="1"/>
            <a:r>
              <a:rPr lang="en-US" dirty="0"/>
              <a:t>Narrow (decision-making process of a university)</a:t>
            </a:r>
          </a:p>
          <a:p>
            <a:r>
              <a:rPr lang="en-US" sz="2400"/>
              <a:t>Consider single or multiple case(s)</a:t>
            </a:r>
          </a:p>
          <a:p>
            <a:pPr lvl="1"/>
            <a:r>
              <a:rPr lang="en-US" dirty="0"/>
              <a:t>More than one dilutes analysis</a:t>
            </a:r>
          </a:p>
          <a:p>
            <a:pPr lvl="1"/>
            <a:r>
              <a:rPr lang="en-US" dirty="0"/>
              <a:t>No more than 4 or 5</a:t>
            </a:r>
          </a:p>
          <a:p>
            <a:pPr lvl="1"/>
            <a:r>
              <a:rPr lang="en-US" dirty="0"/>
              <a:t>Multiple allow generalizability</a:t>
            </a:r>
          </a:p>
          <a:p>
            <a:r>
              <a:rPr lang="en-US" sz="2400"/>
              <a:t>Rationale for sampling strategy</a:t>
            </a:r>
          </a:p>
          <a:p>
            <a:pPr lvl="1"/>
            <a:r>
              <a:rPr lang="en-US" dirty="0"/>
              <a:t>Data collection matrix</a:t>
            </a:r>
          </a:p>
          <a:p>
            <a:r>
              <a:rPr lang="en-US" sz="2400"/>
              <a:t>Decide boundaries or constraints of case</a:t>
            </a:r>
          </a:p>
          <a:p>
            <a:pPr lvl="1"/>
            <a:r>
              <a:rPr lang="en-US" dirty="0"/>
              <a:t>Time, events, and processes</a:t>
            </a:r>
          </a:p>
        </p:txBody>
      </p:sp>
    </p:spTree>
    <p:extLst>
      <p:ext uri="{BB962C8B-B14F-4D97-AF65-F5344CB8AC3E}">
        <p14:creationId xmlns:p14="http://schemas.microsoft.com/office/powerpoint/2010/main" val="2739679367"/>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9">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24741" y="620392"/>
            <a:ext cx="3808268" cy="5504688"/>
          </a:xfrm>
        </p:spPr>
        <p:txBody>
          <a:bodyPr>
            <a:normAutofit/>
          </a:bodyPr>
          <a:lstStyle/>
          <a:p>
            <a:r>
              <a:rPr lang="en-US" sz="5600">
                <a:solidFill>
                  <a:schemeClr val="bg1"/>
                </a:solidFill>
              </a:rPr>
              <a:t>5 Approaches: Common Process</a:t>
            </a:r>
          </a:p>
        </p:txBody>
      </p:sp>
      <p:graphicFrame>
        <p:nvGraphicFramePr>
          <p:cNvPr id="5" name="Diagram 4"/>
          <p:cNvGraphicFramePr/>
          <p:nvPr>
            <p:extLst>
              <p:ext uri="{D42A27DB-BD31-4B8C-83A1-F6EECF244321}">
                <p14:modId xmlns:p14="http://schemas.microsoft.com/office/powerpoint/2010/main" val="2240423486"/>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3809484"/>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E8B3A83-ADD2-48F2-8188-C2CD030FE5CF}"/>
              </a:ext>
            </a:extLst>
          </p:cNvPr>
          <p:cNvPicPr>
            <a:picLocks noChangeAspect="1"/>
          </p:cNvPicPr>
          <p:nvPr/>
        </p:nvPicPr>
        <p:blipFill rotWithShape="1">
          <a:blip r:embed="rId2"/>
          <a:srcRect t="21002" r="-1" b="26545"/>
          <a:stretch/>
        </p:blipFill>
        <p:spPr>
          <a:xfrm>
            <a:off x="-3047" y="10"/>
            <a:ext cx="12191999" cy="6857990"/>
          </a:xfrm>
          <a:prstGeom prst="rect">
            <a:avLst/>
          </a:prstGeom>
        </p:spPr>
      </p:pic>
      <p:sp>
        <p:nvSpPr>
          <p:cNvPr id="17" name="Rectangle 16">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02A52DAD-C2ED-468B-9F62-A4FF61C8DCA1}"/>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5 Approaches Foundations </a:t>
            </a:r>
          </a:p>
        </p:txBody>
      </p:sp>
    </p:spTree>
    <p:extLst>
      <p:ext uri="{BB962C8B-B14F-4D97-AF65-F5344CB8AC3E}">
        <p14:creationId xmlns:p14="http://schemas.microsoft.com/office/powerpoint/2010/main" val="334013429"/>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43188" y="0"/>
            <a:ext cx="7867650" cy="69371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97054224"/>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48D4B4F-A041-462B-9C6E-83E6AE1B278E}"/>
              </a:ext>
            </a:extLst>
          </p:cNvPr>
          <p:cNvSpPr>
            <a:spLocks noGrp="1"/>
          </p:cNvSpPr>
          <p:nvPr>
            <p:ph type="title"/>
          </p:nvPr>
        </p:nvSpPr>
        <p:spPr>
          <a:xfrm>
            <a:off x="640080" y="5576887"/>
            <a:ext cx="10911840" cy="640081"/>
          </a:xfrm>
        </p:spPr>
        <p:txBody>
          <a:bodyPr>
            <a:normAutofit/>
          </a:bodyPr>
          <a:lstStyle/>
          <a:p>
            <a:pPr algn="ctr"/>
            <a:r>
              <a:rPr lang="en-US" sz="3200"/>
              <a:t>5 Approaches Data Procedures</a:t>
            </a:r>
            <a:endParaRPr lang="en-GB" sz="3200"/>
          </a:p>
        </p:txBody>
      </p:sp>
      <p:pic>
        <p:nvPicPr>
          <p:cNvPr id="5" name="Picture 4">
            <a:extLst>
              <a:ext uri="{FF2B5EF4-FFF2-40B4-BE49-F238E27FC236}">
                <a16:creationId xmlns:a16="http://schemas.microsoft.com/office/drawing/2014/main" id="{74595757-3FBD-413B-A649-682AC057D9BF}"/>
              </a:ext>
            </a:extLst>
          </p:cNvPr>
          <p:cNvPicPr>
            <a:picLocks noChangeAspect="1"/>
          </p:cNvPicPr>
          <p:nvPr/>
        </p:nvPicPr>
        <p:blipFill rotWithShape="1">
          <a:blip r:embed="rId2"/>
          <a:srcRect t="11583" r="1" b="9617"/>
          <a:stretch/>
        </p:blipFill>
        <p:spPr>
          <a:xfrm>
            <a:off x="640080" y="640080"/>
            <a:ext cx="10911840" cy="4836795"/>
          </a:xfrm>
          <a:prstGeom prst="rect">
            <a:avLst/>
          </a:prstGeom>
          <a:ln w="19050">
            <a:solidFill>
              <a:schemeClr val="tx1"/>
            </a:solidFill>
            <a:miter lim="800000"/>
          </a:ln>
        </p:spPr>
      </p:pic>
    </p:spTree>
    <p:extLst>
      <p:ext uri="{BB962C8B-B14F-4D97-AF65-F5344CB8AC3E}">
        <p14:creationId xmlns:p14="http://schemas.microsoft.com/office/powerpoint/2010/main" val="414980163"/>
      </p:ext>
    </p:extLst>
  </p:cSld>
  <p:clrMapOvr>
    <a:overrideClrMapping bg1="dk1" tx1="lt1" bg2="dk2" tx2="lt2" accent1="accent1" accent2="accent2" accent3="accent3" accent4="accent4" accent5="accent5" accent6="accent6" hlink="hlink" folHlink="folHlink"/>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r="-1" b="5175"/>
          <a:stretch/>
        </p:blipFill>
        <p:spPr bwMode="auto">
          <a:xfrm>
            <a:off x="321733" y="321733"/>
            <a:ext cx="11548534" cy="6214534"/>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58447349"/>
      </p:ext>
    </p:extLst>
  </p:cSld>
  <p:clrMapOvr>
    <a:overrideClrMapping bg1="dk1" tx1="lt1" bg2="dk2" tx2="lt2" accent1="accent1" accent2="accent2" accent3="accent3" accent4="accent4" accent5="accent5" accent6="accent6" hlink="hlink" folHlink="folHlink"/>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4D4CBFA-9B41-44AB-9588-30FC41462431}"/>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a:t>5 Approaches Reporting</a:t>
            </a:r>
          </a:p>
        </p:txBody>
      </p:sp>
      <p:sp>
        <p:nvSpPr>
          <p:cNvPr id="15" name="Freeform: Shape 9">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8D988DE2-9867-401F-BD5F-4147D583861C}"/>
              </a:ext>
            </a:extLst>
          </p:cNvPr>
          <p:cNvPicPr>
            <a:picLocks noChangeAspect="1"/>
          </p:cNvPicPr>
          <p:nvPr/>
        </p:nvPicPr>
        <p:blipFill rotWithShape="1">
          <a:blip r:embed="rId2"/>
          <a:srcRect t="1734" r="-1" b="7278"/>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34211342"/>
      </p:ext>
    </p:extLst>
  </p:cSld>
  <p:clrMapOvr>
    <a:overrideClrMapping bg1="dk1" tx1="lt1" bg2="dk2" tx2="lt2" accent1="accent1" accent2="accent2" accent3="accent3" accent4="accent4" accent5="accent5" accent6="accent6" hlink="hlink" folHlink="folHlink"/>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660393" y="457200"/>
            <a:ext cx="6871214" cy="59436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2737283"/>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47FF6A1-2422-4908-BD71-76BCE27660EA}"/>
              </a:ext>
            </a:extLst>
          </p:cNvPr>
          <p:cNvPicPr>
            <a:picLocks noChangeAspect="1"/>
          </p:cNvPicPr>
          <p:nvPr/>
        </p:nvPicPr>
        <p:blipFill rotWithShape="1">
          <a:blip r:embed="rId2"/>
          <a:srcRect r="-1" b="4333"/>
          <a:stretch/>
        </p:blipFill>
        <p:spPr>
          <a:xfrm>
            <a:off x="321733" y="321733"/>
            <a:ext cx="11548534" cy="6214534"/>
          </a:xfrm>
          <a:prstGeom prst="rect">
            <a:avLst/>
          </a:prstGeom>
        </p:spPr>
      </p:pic>
    </p:spTree>
    <p:extLst>
      <p:ext uri="{BB962C8B-B14F-4D97-AF65-F5344CB8AC3E}">
        <p14:creationId xmlns:p14="http://schemas.microsoft.com/office/powerpoint/2010/main" val="1068898703"/>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2B018A2-A7EB-4278-8BB0-24165AF373FD}">
  <ds:schemaRefs>
    <ds:schemaRef ds:uri="http://schemas.microsoft.com/sharepoint/v3/contenttype/forms"/>
  </ds:schemaRefs>
</ds:datastoreItem>
</file>

<file path=customXml/itemProps2.xml><?xml version="1.0" encoding="utf-8"?>
<ds:datastoreItem xmlns:ds="http://schemas.openxmlformats.org/officeDocument/2006/customXml" ds:itemID="{4CD3C93B-78CB-429C-9021-2E7100D215B8}">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DBD3D32C-1EE1-461C-82A6-0267D8EAEED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6546</Words>
  <Application>Microsoft Office PowerPoint</Application>
  <PresentationFormat>Widescreen</PresentationFormat>
  <Paragraphs>688</Paragraphs>
  <Slides>94</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94</vt:i4>
      </vt:variant>
    </vt:vector>
  </HeadingPairs>
  <TitlesOfParts>
    <vt:vector size="100" baseType="lpstr">
      <vt:lpstr>Arial</vt:lpstr>
      <vt:lpstr>Calibri</vt:lpstr>
      <vt:lpstr>Calibri Light</vt:lpstr>
      <vt:lpstr>Lato</vt:lpstr>
      <vt:lpstr>Times New Roman</vt:lpstr>
      <vt:lpstr>Office Theme</vt:lpstr>
      <vt:lpstr>EXTRAS  RESEARCH PRINCIPLES AND PHILOSOPHY </vt:lpstr>
      <vt:lpstr>Please note</vt:lpstr>
      <vt:lpstr>Five main traditions in qualitative research (according to Gaudet and Robert 2018)</vt:lpstr>
      <vt:lpstr>Perspectives</vt:lpstr>
      <vt:lpstr>Key Questions</vt:lpstr>
      <vt:lpstr>Situating Philosophy and Interpretive Frameworks Within the Research Process</vt:lpstr>
      <vt:lpstr>PowerPoint Presentation</vt:lpstr>
      <vt:lpstr>Why Philosophy is Important</vt:lpstr>
      <vt:lpstr>Philosophical Assumptions</vt:lpstr>
      <vt:lpstr>Philosophical Assumption: Ontological</vt:lpstr>
      <vt:lpstr>Philosophical Assumption: Epistemological</vt:lpstr>
      <vt:lpstr>Philosophical Assumption: Axiological</vt:lpstr>
      <vt:lpstr>Philosophical Assumption: Methodological</vt:lpstr>
      <vt:lpstr>Writing Philosophical Assumptions into Qualitative Studies</vt:lpstr>
      <vt:lpstr>Interpretive Frameworks</vt:lpstr>
      <vt:lpstr>Postpositivism</vt:lpstr>
      <vt:lpstr>Social Constructivism</vt:lpstr>
      <vt:lpstr>Transformative Frameworks</vt:lpstr>
      <vt:lpstr>Postmodern Perspectives</vt:lpstr>
      <vt:lpstr>Pragmatism</vt:lpstr>
      <vt:lpstr>Feminist Theories</vt:lpstr>
      <vt:lpstr>Critical Theory</vt:lpstr>
      <vt:lpstr>Critical Theory (continued)</vt:lpstr>
      <vt:lpstr>Critical Race Theory (CRT)</vt:lpstr>
      <vt:lpstr>Queer Theory</vt:lpstr>
      <vt:lpstr>Disability Theories</vt:lpstr>
      <vt:lpstr>Using Social Justice Interpretive Frameworks</vt:lpstr>
      <vt:lpstr>Interpretive Frameworks and Associated Philosophical Beliefs</vt:lpstr>
      <vt:lpstr>PowerPoint Presentation</vt:lpstr>
      <vt:lpstr>PowerPoint Presentation</vt:lpstr>
      <vt:lpstr>Reference</vt:lpstr>
      <vt:lpstr>Creswell’s Five Approaches - Table 1</vt:lpstr>
      <vt:lpstr>Definitions of the ‘extras’</vt:lpstr>
      <vt:lpstr>PowerPoint Presentation</vt:lpstr>
      <vt:lpstr>Examples of the ‘extras’</vt:lpstr>
      <vt:lpstr>PowerPoint Presentation</vt:lpstr>
      <vt:lpstr>PowerPoint Presentation</vt:lpstr>
      <vt:lpstr>Comparing the Five Approaches (5 according to Creswell)</vt:lpstr>
      <vt:lpstr>Key Readings</vt:lpstr>
      <vt:lpstr>Key Readings</vt:lpstr>
      <vt:lpstr>Five Approaches - Table 2</vt:lpstr>
      <vt:lpstr>Five Approaches - Table 3</vt:lpstr>
      <vt:lpstr>Task</vt:lpstr>
      <vt:lpstr>Five Approaches – Comparison</vt:lpstr>
      <vt:lpstr>Questions to explore</vt:lpstr>
      <vt:lpstr>Deciding Among the Five Approaches</vt:lpstr>
      <vt:lpstr>PowerPoint Presentation</vt:lpstr>
      <vt:lpstr>Narrative Research: Definition &amp; Origins</vt:lpstr>
      <vt:lpstr>Narrative Research: Defining Features</vt:lpstr>
      <vt:lpstr>Narrative Research: Types</vt:lpstr>
      <vt:lpstr>Narrative Research: Procedures</vt:lpstr>
      <vt:lpstr>PowerPoint Presentation</vt:lpstr>
      <vt:lpstr>Narrative Research: Challenges</vt:lpstr>
      <vt:lpstr>Phenomenology: Definition &amp; Origins</vt:lpstr>
      <vt:lpstr>Phenomenology: Defining Features</vt:lpstr>
      <vt:lpstr>Philosophic discussion</vt:lpstr>
      <vt:lpstr>58890</vt:lpstr>
      <vt:lpstr>Phenomenology: Types </vt:lpstr>
      <vt:lpstr>Difference</vt:lpstr>
      <vt:lpstr>Transcendental phenomenology Moustakas, 1994</vt:lpstr>
      <vt:lpstr>Examples</vt:lpstr>
      <vt:lpstr>Moustakas</vt:lpstr>
      <vt:lpstr>Example research questions</vt:lpstr>
      <vt:lpstr>Some differences between phenomenology and other qualitative designs 1 of 2</vt:lpstr>
      <vt:lpstr>Some differences between phenomenology and other qualitative designs 2 of 2</vt:lpstr>
      <vt:lpstr>If you choose this method</vt:lpstr>
      <vt:lpstr>Phenomenology:  Procedures</vt:lpstr>
      <vt:lpstr>Phenomenology: Challenges</vt:lpstr>
      <vt:lpstr>Grounded Theory: Definition and Origins</vt:lpstr>
      <vt:lpstr>Grounded Theory: Defining Features</vt:lpstr>
      <vt:lpstr>Grounded Theory: Systematic Type</vt:lpstr>
      <vt:lpstr>Grounded Theory: Systematic Coding</vt:lpstr>
      <vt:lpstr>Grounded Theory: Constructivist Type</vt:lpstr>
      <vt:lpstr>Grounded Theory: Procedures</vt:lpstr>
      <vt:lpstr>Grounded Theory: Challenges</vt:lpstr>
      <vt:lpstr>Ethnography:  Definition &amp; Origins</vt:lpstr>
      <vt:lpstr>Ethnography: Defining Features</vt:lpstr>
      <vt:lpstr>Ethnography Types</vt:lpstr>
      <vt:lpstr>Ethnography: Procedures</vt:lpstr>
      <vt:lpstr>Ethnography: Definition of Culture</vt:lpstr>
      <vt:lpstr>Ethnography: Challenges</vt:lpstr>
      <vt:lpstr>Case Study: Definition &amp; Origins</vt:lpstr>
      <vt:lpstr>Case Study: Defining Features</vt:lpstr>
      <vt:lpstr>Case Study: 3 Intents</vt:lpstr>
      <vt:lpstr>Case Study: Procedures</vt:lpstr>
      <vt:lpstr>Case Study: Challenges</vt:lpstr>
      <vt:lpstr>5 Approaches: Common Process</vt:lpstr>
      <vt:lpstr>5 Approaches Foundations </vt:lpstr>
      <vt:lpstr>PowerPoint Presentation</vt:lpstr>
      <vt:lpstr>5 Approaches Data Procedures</vt:lpstr>
      <vt:lpstr>PowerPoint Presentation</vt:lpstr>
      <vt:lpstr>5 Approaches Reporting</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Five Approaches to  Qualitative Research</dc:title>
  <dc:creator>Caroline Jawad</dc:creator>
  <cp:lastModifiedBy>Amare Desta</cp:lastModifiedBy>
  <cp:revision>8</cp:revision>
  <dcterms:created xsi:type="dcterms:W3CDTF">2021-03-22T11:43:09Z</dcterms:created>
  <dcterms:modified xsi:type="dcterms:W3CDTF">2022-10-18T12:10:33Z</dcterms:modified>
</cp:coreProperties>
</file>