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6" r:id="rId4"/>
  </p:sldMasterIdLst>
  <p:notesMasterIdLst>
    <p:notesMasterId r:id="rId14"/>
  </p:notesMasterIdLst>
  <p:handoutMasterIdLst>
    <p:handoutMasterId r:id="rId15"/>
  </p:handoutMasterIdLst>
  <p:sldIdLst>
    <p:sldId id="256" r:id="rId5"/>
    <p:sldId id="295" r:id="rId6"/>
    <p:sldId id="261" r:id="rId7"/>
    <p:sldId id="296" r:id="rId8"/>
    <p:sldId id="297" r:id="rId9"/>
    <p:sldId id="298" r:id="rId10"/>
    <p:sldId id="289" r:id="rId11"/>
    <p:sldId id="299" r:id="rId12"/>
    <p:sldId id="264" r:id="rId1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360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9E6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56" d="100"/>
          <a:sy n="56" d="100"/>
        </p:scale>
        <p:origin x="1296" y="276"/>
      </p:cViewPr>
      <p:guideLst>
        <p:guide orient="horz" pos="33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4632" y="149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3F6ED8B-CF52-4A64-BACC-61D9C1041E0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7022B2-02C5-4E03-99BC-0BA3C57AC49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245C065-7973-41A8-A2CC-441A8BA3384C}" type="datetime1">
              <a:rPr lang="en-GB" smtClean="0"/>
              <a:t>18/10/2025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3FEE8C-8D38-4F2A-950E-071C6823E27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567A6D-959B-4552-AB8D-4CCA819CAA7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BF9A36D-7FAC-478F-9944-F324014F6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46769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87A586-3225-45EC-B90F-43F9676D14C2}" type="datetime1">
              <a:rPr lang="en-GB" smtClean="0"/>
              <a:pPr/>
              <a:t>18/10/2025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4B9A9E5-4F7F-4A7D-9DE1-89923232926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8778318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3340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79FA3E-F9A5-2764-B948-A07F027520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A0B6A2-23EC-B6BF-D46F-488329BEED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324452-717C-A614-CAB6-440A5DC052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6E7C07-F231-C904-5A8C-4F37C143CC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8063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0850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0789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3186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5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16040" y="4434840"/>
            <a:ext cx="4941771" cy="1122202"/>
          </a:xfrm>
        </p:spPr>
        <p:txBody>
          <a:bodyPr rtlCol="0" anchor="b">
            <a:noAutofit/>
          </a:bodyPr>
          <a:lstStyle>
            <a:lvl1pPr algn="l">
              <a:defRPr sz="3600" cap="all" spc="150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6041" y="5586890"/>
            <a:ext cx="4941770" cy="396660"/>
          </a:xfrm>
        </p:spPr>
        <p:txBody>
          <a:bodyPr rtlCol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04F1E16-9A84-4D0E-9706-79C396AF6A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9358" t="23650" b="-1"/>
          <a:stretch/>
        </p:blipFill>
        <p:spPr>
          <a:xfrm>
            <a:off x="0" y="0"/>
            <a:ext cx="9488312" cy="505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108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514C6BF-376E-43E8-881D-2E76742699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28341" b="23071"/>
          <a:stretch/>
        </p:blipFill>
        <p:spPr>
          <a:xfrm>
            <a:off x="5488815" y="0"/>
            <a:ext cx="670318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0A9B92-C2D0-466A-A680-A35832C452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33499" y="1020445"/>
            <a:ext cx="3171825" cy="1325563"/>
          </a:xfrm>
        </p:spPr>
        <p:txBody>
          <a:bodyPr rtlCol="0" anchor="b">
            <a:normAutofit/>
          </a:bodyPr>
          <a:lstStyle>
            <a:lvl1pPr>
              <a:defRPr sz="2800" spc="15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41CE6-5A88-4C5C-B2A4-6A5D2153B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499" y="2924175"/>
            <a:ext cx="3171825" cy="2519363"/>
          </a:xfrm>
        </p:spPr>
        <p:txBody>
          <a:bodyPr rtlCol="0">
            <a:normAutofit/>
          </a:bodyPr>
          <a:lstStyle>
            <a:lvl1pPr marL="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1pPr>
            <a:lvl2pPr marL="4572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2pPr>
            <a:lvl3pPr marL="9144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3pPr>
            <a:lvl4pPr marL="13716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4pPr>
            <a:lvl5pPr marL="18288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9F5093-3C53-4152-B8FE-0522E07952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33500" y="6356350"/>
            <a:ext cx="985157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7F11D-8AF8-44D6-A48B-D8C7779B8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69886" y="6356349"/>
            <a:ext cx="248284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C0879-6B0F-4AF6-A997-EC61DA896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36305" y="6356350"/>
            <a:ext cx="98755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31270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raphic 10">
            <a:extLst>
              <a:ext uri="{FF2B5EF4-FFF2-40B4-BE49-F238E27FC236}">
                <a16:creationId xmlns:a16="http://schemas.microsoft.com/office/drawing/2014/main" id="{9D2AF524-D4B4-4A3A-9CE4-EDAFE1D5A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13884" y="0"/>
            <a:ext cx="10078116" cy="6858000"/>
          </a:xfrm>
          <a:custGeom>
            <a:avLst/>
            <a:gdLst>
              <a:gd name="connsiteX0" fmla="*/ 3793236 w 10078116"/>
              <a:gd name="connsiteY0" fmla="*/ 6858000 h 6858000"/>
              <a:gd name="connsiteX1" fmla="*/ 0 w 10078116"/>
              <a:gd name="connsiteY1" fmla="*/ 0 h 6858000"/>
              <a:gd name="connsiteX2" fmla="*/ 10078116 w 10078116"/>
              <a:gd name="connsiteY2" fmla="*/ 0 h 6858000"/>
              <a:gd name="connsiteX3" fmla="*/ 10078116 w 1007811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78116" h="6858000">
                <a:moveTo>
                  <a:pt x="3793236" y="6858000"/>
                </a:moveTo>
                <a:lnTo>
                  <a:pt x="0" y="0"/>
                </a:lnTo>
                <a:lnTo>
                  <a:pt x="10078116" y="0"/>
                </a:lnTo>
                <a:lnTo>
                  <a:pt x="10078116" y="6858000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987A5-99A6-4B33-BAAF-5315963538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09419"/>
            <a:ext cx="4082142" cy="585788"/>
          </a:xfrm>
        </p:spPr>
        <p:txBody>
          <a:bodyPr rtlCol="0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BABF6CA-407C-4BF0-8234-1321A676E7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318" y="1481138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76D8129B-5B68-421C-968C-3663C86EFC7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14375" y="2557463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6C741DCA-8EBD-44F5-9D38-E938A628ADC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20800" y="3633788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5C43C6B1-A1BD-4A90-8B4B-F361C1BEDD2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905000" y="4710114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0C66E1BD-33F0-4B94-BF94-CD4698F85C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01535" y="1594478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sp>
        <p:nvSpPr>
          <p:cNvPr id="35" name="Text Placeholder 15">
            <a:extLst>
              <a:ext uri="{FF2B5EF4-FFF2-40B4-BE49-F238E27FC236}">
                <a16:creationId xmlns:a16="http://schemas.microsoft.com/office/drawing/2014/main" id="{2D4661B1-6559-407A-9AEC-A46A0570AE8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86028" y="2673328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sp>
        <p:nvSpPr>
          <p:cNvPr id="36" name="Text Placeholder 15">
            <a:extLst>
              <a:ext uri="{FF2B5EF4-FFF2-40B4-BE49-F238E27FC236}">
                <a16:creationId xmlns:a16="http://schemas.microsoft.com/office/drawing/2014/main" id="{DCC983F7-6A25-42C0-811C-EA32138C5B8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576937" y="3755394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sp>
        <p:nvSpPr>
          <p:cNvPr id="37" name="Text Placeholder 15">
            <a:extLst>
              <a:ext uri="{FF2B5EF4-FFF2-40B4-BE49-F238E27FC236}">
                <a16:creationId xmlns:a16="http://schemas.microsoft.com/office/drawing/2014/main" id="{E83DA0EB-27DD-416A-8DA5-4AFDC8587E5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75279" y="4824430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795F91-C721-4363-956D-756673AE7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353515" y="5023933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AC14461-E27D-413D-B31A-47B74646A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759917" y="3948451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6AEA4C-7710-4829-BA87-8DD77F159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173453" y="2872686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BD473E-6203-491C-87AC-54AC0AB23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2586263" y="1796083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4DC36F-5D3E-439D-80B5-32633FC34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10A8A-CEC9-4787-A745-C28DD965F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75279" y="6356350"/>
            <a:ext cx="1808712" cy="365125"/>
          </a:xfrm>
        </p:spPr>
        <p:txBody>
          <a:bodyPr rtlCol="0"/>
          <a:lstStyle>
            <a:lvl1pPr>
              <a:defRPr sz="900"/>
            </a:lvl1pPr>
          </a:lstStyle>
          <a:p>
            <a:pPr algn="l" rtl="0"/>
            <a:r>
              <a:rPr lang="en-GB" noProof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62BD04-8F01-472A-9456-4702A2218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52812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5900" y="2563123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85664" y="3070348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1" name="Text Placeholder 15">
            <a:extLst>
              <a:ext uri="{FF2B5EF4-FFF2-40B4-BE49-F238E27FC236}">
                <a16:creationId xmlns:a16="http://schemas.microsoft.com/office/drawing/2014/main" id="{87DD41A9-B6B3-48D9-A3A6-831B39C9158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73004" y="2563123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ADD SUBTITLE</a:t>
            </a:r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FB791E68-EDF5-4CC2-8774-A27AEF1D25E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673143" y="3070348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3" name="Text Placeholder 15">
            <a:extLst>
              <a:ext uri="{FF2B5EF4-FFF2-40B4-BE49-F238E27FC236}">
                <a16:creationId xmlns:a16="http://schemas.microsoft.com/office/drawing/2014/main" id="{AA224F82-7E0C-4EBF-97D3-132481DBCDA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85899" y="4319431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ADD SUBTITLE</a:t>
            </a:r>
          </a:p>
        </p:txBody>
      </p:sp>
      <p:sp>
        <p:nvSpPr>
          <p:cNvPr id="34" name="Text Placeholder 18">
            <a:extLst>
              <a:ext uri="{FF2B5EF4-FFF2-40B4-BE49-F238E27FC236}">
                <a16:creationId xmlns:a16="http://schemas.microsoft.com/office/drawing/2014/main" id="{699D24C6-4AFB-4222-8E0C-4D11CD9C0FF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486412" y="4826656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B05E19C-DF33-4515-AC52-F95850810E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672630" y="4319431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ADD SUBTITLE</a:t>
            </a:r>
          </a:p>
        </p:txBody>
      </p:sp>
      <p:sp>
        <p:nvSpPr>
          <p:cNvPr id="13" name="Text Placeholder 18">
            <a:extLst>
              <a:ext uri="{FF2B5EF4-FFF2-40B4-BE49-F238E27FC236}">
                <a16:creationId xmlns:a16="http://schemas.microsoft.com/office/drawing/2014/main" id="{C0EBC62D-442C-45D3-B66B-C6578FBB337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673143" y="4826656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298DCF7-7DC1-4618-8133-F63847B0A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688388" y="0"/>
            <a:ext cx="3503612" cy="235295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53A6567-233D-4A3B-B52B-DE7E5E35A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20943" y="0"/>
            <a:ext cx="2471057" cy="2699032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1487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08760" y="4156405"/>
            <a:ext cx="3139440" cy="1325563"/>
          </a:xfrm>
        </p:spPr>
        <p:txBody>
          <a:bodyPr rtlCol="0" anchor="b">
            <a:normAutofit/>
          </a:bodyPr>
          <a:lstStyle>
            <a:lvl1pPr algn="l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1530635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1860060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07D6A00C-D56B-4E8B-B992-7DA51D3C726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2630431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8" name="Text Placeholder 18">
            <a:extLst>
              <a:ext uri="{FF2B5EF4-FFF2-40B4-BE49-F238E27FC236}">
                <a16:creationId xmlns:a16="http://schemas.microsoft.com/office/drawing/2014/main" id="{DA90DA32-7E6A-4713-BDC9-73910E2A0E6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2959856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D7E57261-C874-4DFD-AF7D-F9EC50B3BFD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3730227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843F77CE-098F-4777-8C30-5CEE7954D14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059652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4CAE269A-B6AB-42A6-9575-6057FA25A29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920106" y="4830024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46866A49-A3A8-4869-961C-EB41F6BC784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919680" y="5159449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6D8D9106-8780-461D-9091-E074B0A3C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-4696" y="-1"/>
            <a:ext cx="4896735" cy="4385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950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roduc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62075" y="1671639"/>
            <a:ext cx="5111750" cy="1204912"/>
          </a:xfrm>
        </p:spPr>
        <p:txBody>
          <a:bodyPr rtlCol="0"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2075" y="3660774"/>
            <a:ext cx="5111750" cy="1525588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9FBD260-5143-4B12-B9F8-33E48D548909}"/>
              </a:ext>
            </a:extLst>
          </p:cNvPr>
          <p:cNvCxnSpPr/>
          <p:nvPr/>
        </p:nvCxnSpPr>
        <p:spPr>
          <a:xfrm>
            <a:off x="9096375" y="1497012"/>
            <a:ext cx="30956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/>
          <p:nvPr/>
        </p:nvCxnSpPr>
        <p:spPr>
          <a:xfrm flipH="1">
            <a:off x="6953250" y="-25401"/>
            <a:ext cx="3790950" cy="69024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70146B66-4F07-44BE-8AAB-48EA5170DA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3A927BE5-2F4C-4EBD-9093-C4ED6E302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24463" y="6356350"/>
            <a:ext cx="1743075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C4C1336B-CF5E-42FF-80E8-7D33A2D64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9327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91350" y="2571235"/>
            <a:ext cx="4179570" cy="1715531"/>
          </a:xfrm>
        </p:spPr>
        <p:txBody>
          <a:bodyPr rtlCol="0" anchor="ctr">
            <a:noAutofit/>
          </a:bodyPr>
          <a:lstStyle>
            <a:lvl1pPr algn="l">
              <a:defRPr sz="3600" spc="15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F05D2CCB-CCFC-4A8A-ADA9-C1E4D13B96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828675"/>
            <a:ext cx="5876925" cy="520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668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AEE644D4-F9A4-4237-BD5C-4B97ABA933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558165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FF67A8-55FA-435D-A18C-96D63D22B5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rtlCol="0"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DAC7E4E-FE06-4E90-8107-6B543E5515ED}"/>
              </a:ext>
            </a:extLst>
          </p:cNvPr>
          <p:cNvCxnSpPr/>
          <p:nvPr/>
        </p:nvCxnSpPr>
        <p:spPr>
          <a:xfrm flipV="1">
            <a:off x="2209800" y="0"/>
            <a:ext cx="243840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5">
            <a:extLst>
              <a:ext uri="{FF2B5EF4-FFF2-40B4-BE49-F238E27FC236}">
                <a16:creationId xmlns:a16="http://schemas.microsoft.com/office/drawing/2014/main" id="{3864668D-D640-4ABF-BB9A-D60176660F0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2" name="Text Placeholder 18">
            <a:extLst>
              <a:ext uri="{FF2B5EF4-FFF2-40B4-BE49-F238E27FC236}">
                <a16:creationId xmlns:a16="http://schemas.microsoft.com/office/drawing/2014/main" id="{2E289D5A-B06B-43D4-A3CA-3B06C4D49F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1DCC2995-DE17-436D-82AE-6E107865CB7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7E70A65-1FB1-4F42-854B-8213ED73F79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45657994-DC61-4DEB-BB2B-65DFCA997AF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18397EE2-60CD-47FD-AF8F-83A5324D9D1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Date Placeholder 2">
            <a:extLst>
              <a:ext uri="{FF2B5EF4-FFF2-40B4-BE49-F238E27FC236}">
                <a16:creationId xmlns:a16="http://schemas.microsoft.com/office/drawing/2014/main" id="{1E25EFF1-65C7-4F93-8740-46885C6BEA57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8" name="Footer Placeholder 3">
            <a:extLst>
              <a:ext uri="{FF2B5EF4-FFF2-40B4-BE49-F238E27FC236}">
                <a16:creationId xmlns:a16="http://schemas.microsoft.com/office/drawing/2014/main" id="{C16D80BF-B599-4FC0-ABD5-98777872FE5F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F64421B1-FF90-4939-90BD-8206DE5036D0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4798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43104" y="2776936"/>
            <a:ext cx="2882475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3104" y="3834606"/>
            <a:ext cx="2882475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647665" y="2776936"/>
            <a:ext cx="2896671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7665" y="3834606"/>
            <a:ext cx="2896671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3105150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2238376" cy="24765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066421" y="2776936"/>
            <a:ext cx="2882475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066421" y="3834606"/>
            <a:ext cx="2882475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031895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B38B0D13-BD5F-460B-B337-F4A934202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65141" y="2358007"/>
            <a:ext cx="2438400" cy="20193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BE72876B-D3DA-4462-9E24-3354D8D02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000625" y="2531837"/>
            <a:ext cx="2190750" cy="1943100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14A539B6-6E3F-41BA-ACE2-76E8BB651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345608" y="2421056"/>
            <a:ext cx="2324100" cy="20574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063855" y="3064615"/>
            <a:ext cx="1240971" cy="82391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066E2EA-C6EA-4A02-818E-33BD582D92E7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5475514" y="3064615"/>
            <a:ext cx="1240971" cy="82391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7B9C3B0-3522-407C-B662-631E19ECC95F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8887174" y="3064615"/>
            <a:ext cx="1240971" cy="82391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9698" y="4824188"/>
            <a:ext cx="3124093" cy="462927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82D8880F-3EAC-45C9-91F2-19A193791A18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1129698" y="5280763"/>
            <a:ext cx="3124093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26261" y="4824188"/>
            <a:ext cx="3139479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Content Placeholder 5">
            <a:extLst>
              <a:ext uri="{FF2B5EF4-FFF2-40B4-BE49-F238E27FC236}">
                <a16:creationId xmlns:a16="http://schemas.microsoft.com/office/drawing/2014/main" id="{9019518E-E850-403D-A5B5-4B53F8C4A56B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526261" y="5280763"/>
            <a:ext cx="3139479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1pPr>
            <a:lvl2pPr marL="45720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938210" y="4824188"/>
            <a:ext cx="3124093" cy="462927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A8058154-45E5-403E-B714-AC85774F391F}"/>
              </a:ext>
            </a:extLst>
          </p:cNvPr>
          <p:cNvSpPr>
            <a:spLocks noGrp="1"/>
          </p:cNvSpPr>
          <p:nvPr>
            <p:ph sz="half" idx="19"/>
          </p:nvPr>
        </p:nvSpPr>
        <p:spPr>
          <a:xfrm>
            <a:off x="7938210" y="5280763"/>
            <a:ext cx="3124093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42619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33700" y="892177"/>
            <a:ext cx="8421688" cy="1325563"/>
          </a:xfrm>
        </p:spPr>
        <p:txBody>
          <a:bodyPr rtlCol="0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933700" y="2776936"/>
            <a:ext cx="3924300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33700" y="3834606"/>
            <a:ext cx="3924300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410173" y="2776936"/>
            <a:ext cx="3943627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10173" y="3834606"/>
            <a:ext cx="3943627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EE24E1DB-1F20-4C28-8069-D9219D1F8B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25785" y="0"/>
            <a:ext cx="4368030" cy="3912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17409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raphic 13">
            <a:extLst>
              <a:ext uri="{FF2B5EF4-FFF2-40B4-BE49-F238E27FC236}">
                <a16:creationId xmlns:a16="http://schemas.microsoft.com/office/drawing/2014/main" id="{AE202E03-5C65-4305-B969-65220AD41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41825" b="23071"/>
          <a:stretch/>
        </p:blipFill>
        <p:spPr>
          <a:xfrm flipH="1">
            <a:off x="0" y="0"/>
            <a:ext cx="5441888" cy="6858000"/>
          </a:xfrm>
          <a:custGeom>
            <a:avLst/>
            <a:gdLst>
              <a:gd name="connsiteX0" fmla="*/ 5441888 w 5441888"/>
              <a:gd name="connsiteY0" fmla="*/ 0 h 6858000"/>
              <a:gd name="connsiteX1" fmla="*/ 0 w 5441888"/>
              <a:gd name="connsiteY1" fmla="*/ 0 h 6858000"/>
              <a:gd name="connsiteX2" fmla="*/ 0 w 5441888"/>
              <a:gd name="connsiteY2" fmla="*/ 6858000 h 6858000"/>
              <a:gd name="connsiteX3" fmla="*/ 5441888 w 5441888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41888" h="6858000">
                <a:moveTo>
                  <a:pt x="5441888" y="0"/>
                </a:moveTo>
                <a:lnTo>
                  <a:pt x="0" y="0"/>
                </a:lnTo>
                <a:lnTo>
                  <a:pt x="0" y="6858000"/>
                </a:lnTo>
                <a:lnTo>
                  <a:pt x="5441888" y="6858000"/>
                </a:lnTo>
                <a:close/>
              </a:path>
            </a:pathLst>
          </a:cu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1E1C8C6D-0530-475B-A7F7-0E00C33ACF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rtlCol="0"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3D2778A3-7084-4333-8349-03B1FEB5FE7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70ED2545-F96B-400C-B6F4-F1D2D83B724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6" name="Text Placeholder 15">
            <a:extLst>
              <a:ext uri="{FF2B5EF4-FFF2-40B4-BE49-F238E27FC236}">
                <a16:creationId xmlns:a16="http://schemas.microsoft.com/office/drawing/2014/main" id="{4A2FECA2-3808-47DC-84EB-CD3395C2052D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7" name="Text Placeholder 18">
            <a:extLst>
              <a:ext uri="{FF2B5EF4-FFF2-40B4-BE49-F238E27FC236}">
                <a16:creationId xmlns:a16="http://schemas.microsoft.com/office/drawing/2014/main" id="{24393B9A-03C4-45C1-8172-F8B354458A4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18EC24A5-B4A5-4BAB-AE40-30EB69D6EF73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9" name="Text Placeholder 18">
            <a:extLst>
              <a:ext uri="{FF2B5EF4-FFF2-40B4-BE49-F238E27FC236}">
                <a16:creationId xmlns:a16="http://schemas.microsoft.com/office/drawing/2014/main" id="{726F36C0-4E6A-4A10-960D-11D78D04447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769334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>
            <a:normAutofit/>
          </a:bodyPr>
          <a:lstStyle>
            <a:lvl1pPr algn="l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B250D272-9B39-4C2D-B0F5-21010D11E43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48749" y="1361938"/>
            <a:ext cx="6765925" cy="496888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Chart Placeholder 6">
            <a:extLst>
              <a:ext uri="{FF2B5EF4-FFF2-40B4-BE49-F238E27FC236}">
                <a16:creationId xmlns:a16="http://schemas.microsoft.com/office/drawing/2014/main" id="{08AF2DB4-A973-4307-B59C-6058A138835C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838200" y="2286002"/>
            <a:ext cx="6094270" cy="3542143"/>
          </a:xfrm>
        </p:spPr>
        <p:txBody>
          <a:bodyPr rtlCol="0"/>
          <a:lstStyle/>
          <a:p>
            <a:pPr rtl="0"/>
            <a:r>
              <a:rPr lang="en-GB" noProof="0"/>
              <a:t>Click icon to add chart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39C283A-EC40-421C-8A0E-F9A3161C889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858125" y="2284624"/>
            <a:ext cx="3147332" cy="306388"/>
          </a:xfrm>
        </p:spPr>
        <p:txBody>
          <a:bodyPr rtlCol="0">
            <a:noAutofit/>
          </a:bodyPr>
          <a:lstStyle>
            <a:lvl1pPr marL="0" indent="0">
              <a:buNone/>
              <a:defRPr sz="1400" cap="all" spc="15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305CA2B1-D510-4949-A638-C1A064DA41A7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7858125" y="2779713"/>
            <a:ext cx="3148013" cy="3095625"/>
          </a:xfrm>
        </p:spPr>
        <p:txBody>
          <a:bodyPr rtlCol="0">
            <a:normAutofit/>
          </a:bodyPr>
          <a:lstStyle>
            <a:lvl1pPr marL="0" indent="0">
              <a:buNone/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marL="914400" indent="0">
              <a:buNone/>
              <a:defRPr sz="105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marL="1371600" indent="0">
              <a:buNone/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marL="1828800" indent="0">
              <a:buNone/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910030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D46070C-E825-43D0-99F4-8B4614131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057683"/>
            <a:ext cx="12191998" cy="20101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>
            <a:normAutofit/>
          </a:bodyPr>
          <a:lstStyle>
            <a:lvl1pPr algn="l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Text Placeholder 10">
            <a:extLst>
              <a:ext uri="{FF2B5EF4-FFF2-40B4-BE49-F238E27FC236}">
                <a16:creationId xmlns:a16="http://schemas.microsoft.com/office/drawing/2014/main" id="{E4E92FC5-6FC2-45C2-9200-3244F9EA69A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354712"/>
            <a:ext cx="731520" cy="457200"/>
          </a:xfrm>
        </p:spPr>
        <p:txBody>
          <a:bodyPr rtlCol="0" anchor="ctr"/>
          <a:lstStyle>
            <a:lvl1pPr marL="0" indent="0" algn="l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4D75C136-D6C3-4431-8776-997070627AA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FD15D323-BFE3-4ACE-9A2E-C9EB69458B1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3B520767-B49F-4503-8120-B66E411F33E4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0C2F5A0-E03E-4C89-B9EB-8D48889F5F9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59D3CBFE-13C8-4DB1-A831-9393264923E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82385A0A-C61D-4BBD-AC77-D7642F895E2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FED89FCE-7507-4C8C-923F-922290589466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2A9276DB-F427-4F8E-8E4C-466600F390FD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79023948-0C1E-4DAB-B885-1C713409AA08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2F73935-BF53-4510-8B8F-EDB1CD56A1BB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4AB6A03C-6180-41ED-A88D-ECBB80D160F2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45AD645-55F0-41A9-AC53-ED30BF1340B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B3645A3-D681-45BF-B195-452D000802C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92468"/>
            <a:ext cx="731520" cy="457200"/>
          </a:xfrm>
        </p:spPr>
        <p:txBody>
          <a:bodyPr rtlCol="0" anchor="ctr"/>
          <a:lstStyle>
            <a:lvl1pPr marL="0" indent="0" algn="l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C39F248D-01B4-40EE-B483-E8E81806DFB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1D0F1859-7A34-42DF-873E-2CF864E4C4BE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6EB397AF-B5C1-40FE-86D4-BA660E4C6E46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AF1343D5-DC0F-4C7E-967F-CFC300A2C807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9AD688A5-D2DF-4FC3-8171-FAEA8C4F5566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EA05A5D4-01B0-4932-B03E-571986E282EA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2A84601-CD4F-49ED-8D51-CEF03236305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DFC05EC7-9D6C-486B-9E2F-D3612013C0A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98F455FB-241B-4E1F-B581-FA6CBA239545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C49FB196-753D-4A12-9460-57D8AB4B540B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9E38664A-8108-4E24-800B-3C32ADA43978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2908458B-A3ED-4855-9E08-108D7C4A8D36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FA35437-CCDE-4D92-B879-F23B329C8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9640" y="4034785"/>
            <a:ext cx="10332720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6" name="Date Placeholder 2">
            <a:extLst>
              <a:ext uri="{FF2B5EF4-FFF2-40B4-BE49-F238E27FC236}">
                <a16:creationId xmlns:a16="http://schemas.microsoft.com/office/drawing/2014/main" id="{1CDC588F-73BC-4108-974B-0EAAB8213C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37" name="Footer Placeholder 3">
            <a:extLst>
              <a:ext uri="{FF2B5EF4-FFF2-40B4-BE49-F238E27FC236}">
                <a16:creationId xmlns:a16="http://schemas.microsoft.com/office/drawing/2014/main" id="{B2AC1EB2-9B8F-4077-8B66-64F9549F2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38" name="Slide Number Placeholder 4">
            <a:extLst>
              <a:ext uri="{FF2B5EF4-FFF2-40B4-BE49-F238E27FC236}">
                <a16:creationId xmlns:a16="http://schemas.microsoft.com/office/drawing/2014/main" id="{28DE3E33-346A-45AF-B164-CB5DF04FA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563234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SmartArt Placeholder 6">
            <a:extLst>
              <a:ext uri="{FF2B5EF4-FFF2-40B4-BE49-F238E27FC236}">
                <a16:creationId xmlns:a16="http://schemas.microsoft.com/office/drawing/2014/main" id="{156CA116-0F6E-4EE9-B34F-03BA07161A7A}"/>
              </a:ext>
            </a:extLst>
          </p:cNvPr>
          <p:cNvSpPr>
            <a:spLocks noGrp="1"/>
          </p:cNvSpPr>
          <p:nvPr>
            <p:ph type="dgm" sz="quarter" idx="15"/>
          </p:nvPr>
        </p:nvSpPr>
        <p:spPr>
          <a:xfrm>
            <a:off x="838200" y="2139084"/>
            <a:ext cx="10515600" cy="3695338"/>
          </a:xfrm>
        </p:spPr>
        <p:txBody>
          <a:bodyPr rtlCol="0"/>
          <a:lstStyle/>
          <a:p>
            <a:pPr rtl="0"/>
            <a:r>
              <a:rPr lang="en-GB" noProof="0"/>
              <a:t>Click icon to add SmartArt graphic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6988B2D-0240-4256-8268-4B9FF1E72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0" y="0"/>
            <a:ext cx="2590800" cy="76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EEAAE1-3D04-41C3-B2D2-B3BEF34C3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704850" cy="10279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431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4 Peop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487181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311558" y="5084524"/>
            <a:ext cx="2196619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487181" y="5464114"/>
            <a:ext cx="1845511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836914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707607" y="5099206"/>
            <a:ext cx="2145049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836913" y="5478796"/>
            <a:ext cx="1855949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32757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lvl="1"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198271" y="5099206"/>
            <a:ext cx="2132985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327577" y="5478796"/>
            <a:ext cx="1845511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74745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618152" y="5084524"/>
            <a:ext cx="2132984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747458" y="5464114"/>
            <a:ext cx="184551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4B72DA-52CB-4D39-A342-8857B4D95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 flipV="1">
            <a:off x="7334250" y="0"/>
            <a:ext cx="4857750" cy="76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1D9BCDA-DFB7-41A4-A7C7-CEE86CED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487150" y="0"/>
            <a:ext cx="704850" cy="17240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623728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2" pos="936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8 Peop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877176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500168" y="3654378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390120" y="3782039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26270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849262" y="3669060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739214" y="3796721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16934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buNone/>
              <a:defRPr sz="90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2pPr>
          </a:lstStyle>
          <a:p>
            <a:pPr lvl="0"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339926" y="3669060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217963" y="3796721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136814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759806" y="3654378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634432" y="3782039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1EBAEB1D-A7F9-4F90-B642-4277D3802BA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877176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4" name="Text Placeholder 2">
            <a:extLst>
              <a:ext uri="{FF2B5EF4-FFF2-40B4-BE49-F238E27FC236}">
                <a16:creationId xmlns:a16="http://schemas.microsoft.com/office/drawing/2014/main" id="{22930C5B-603C-494E-A467-8B394D01D406}"/>
              </a:ext>
            </a:extLst>
          </p:cNvPr>
          <p:cNvSpPr>
            <a:spLocks noGrp="1"/>
          </p:cNvSpPr>
          <p:nvPr>
            <p:ph type="body" idx="25" hasCustomPrompt="1"/>
          </p:nvPr>
        </p:nvSpPr>
        <p:spPr>
          <a:xfrm>
            <a:off x="1500168" y="5513214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2" name="Text Placeholder 2">
            <a:extLst>
              <a:ext uri="{FF2B5EF4-FFF2-40B4-BE49-F238E27FC236}">
                <a16:creationId xmlns:a16="http://schemas.microsoft.com/office/drawing/2014/main" id="{540C455F-A23B-493F-B95E-AB485D91DA6A}"/>
              </a:ext>
            </a:extLst>
          </p:cNvPr>
          <p:cNvSpPr>
            <a:spLocks noGrp="1"/>
          </p:cNvSpPr>
          <p:nvPr>
            <p:ph type="body" idx="33" hasCustomPrompt="1"/>
          </p:nvPr>
        </p:nvSpPr>
        <p:spPr>
          <a:xfrm>
            <a:off x="1390120" y="5640875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6" name="Picture Placeholder 10">
            <a:extLst>
              <a:ext uri="{FF2B5EF4-FFF2-40B4-BE49-F238E27FC236}">
                <a16:creationId xmlns:a16="http://schemas.microsoft.com/office/drawing/2014/main" id="{9461A69E-14C8-4325-89AF-D4257C1C05BA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4226270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9" name="Text Placeholder 2">
            <a:extLst>
              <a:ext uri="{FF2B5EF4-FFF2-40B4-BE49-F238E27FC236}">
                <a16:creationId xmlns:a16="http://schemas.microsoft.com/office/drawing/2014/main" id="{6D1C374C-DAF7-40EF-B279-4EC7A2AFE6A2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3849262" y="5527896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3" name="Text Placeholder 2">
            <a:extLst>
              <a:ext uri="{FF2B5EF4-FFF2-40B4-BE49-F238E27FC236}">
                <a16:creationId xmlns:a16="http://schemas.microsoft.com/office/drawing/2014/main" id="{421FF438-E4E8-4643-BCB3-4A1C12429042}"/>
              </a:ext>
            </a:extLst>
          </p:cNvPr>
          <p:cNvSpPr>
            <a:spLocks noGrp="1"/>
          </p:cNvSpPr>
          <p:nvPr>
            <p:ph type="body" idx="34" hasCustomPrompt="1"/>
          </p:nvPr>
        </p:nvSpPr>
        <p:spPr>
          <a:xfrm>
            <a:off x="3739214" y="5655557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0FB38616-82FB-4DAD-A82E-3777ACB41148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6716934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buNone/>
              <a:defRPr sz="90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2pPr>
          </a:lstStyle>
          <a:p>
            <a:pPr lvl="0" rtl="0"/>
            <a:r>
              <a:rPr lang="en-GB" noProof="0"/>
              <a:t>Click icon to add picture</a:t>
            </a:r>
          </a:p>
        </p:txBody>
      </p:sp>
      <p:sp>
        <p:nvSpPr>
          <p:cNvPr id="60" name="Text Placeholder 2">
            <a:extLst>
              <a:ext uri="{FF2B5EF4-FFF2-40B4-BE49-F238E27FC236}">
                <a16:creationId xmlns:a16="http://schemas.microsoft.com/office/drawing/2014/main" id="{D4FEDD19-A7BA-45BB-93A0-F1E896C9F26D}"/>
              </a:ext>
            </a:extLst>
          </p:cNvPr>
          <p:cNvSpPr>
            <a:spLocks noGrp="1"/>
          </p:cNvSpPr>
          <p:nvPr>
            <p:ph type="body" idx="31" hasCustomPrompt="1"/>
          </p:nvPr>
        </p:nvSpPr>
        <p:spPr>
          <a:xfrm>
            <a:off x="6339926" y="5527896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4" name="Text Placeholder 2">
            <a:extLst>
              <a:ext uri="{FF2B5EF4-FFF2-40B4-BE49-F238E27FC236}">
                <a16:creationId xmlns:a16="http://schemas.microsoft.com/office/drawing/2014/main" id="{A12F0175-7AEE-46B1-9590-D4A427680DC7}"/>
              </a:ext>
            </a:extLst>
          </p:cNvPr>
          <p:cNvSpPr>
            <a:spLocks noGrp="1"/>
          </p:cNvSpPr>
          <p:nvPr>
            <p:ph type="body" idx="35" hasCustomPrompt="1"/>
          </p:nvPr>
        </p:nvSpPr>
        <p:spPr>
          <a:xfrm>
            <a:off x="6229878" y="5655557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8" name="Picture Placeholder 10">
            <a:extLst>
              <a:ext uri="{FF2B5EF4-FFF2-40B4-BE49-F238E27FC236}">
                <a16:creationId xmlns:a16="http://schemas.microsoft.com/office/drawing/2014/main" id="{622ED9F4-EB9B-4588-8501-BFECB846EE73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9136814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61" name="Text Placeholder 2">
            <a:extLst>
              <a:ext uri="{FF2B5EF4-FFF2-40B4-BE49-F238E27FC236}">
                <a16:creationId xmlns:a16="http://schemas.microsoft.com/office/drawing/2014/main" id="{5026D39F-46AB-4680-9A52-F367344A3531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8759806" y="5513214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5" name="Text Placeholder 2">
            <a:extLst>
              <a:ext uri="{FF2B5EF4-FFF2-40B4-BE49-F238E27FC236}">
                <a16:creationId xmlns:a16="http://schemas.microsoft.com/office/drawing/2014/main" id="{04E11FE2-6320-4E8C-A5B3-8104AF329ADA}"/>
              </a:ext>
            </a:extLst>
          </p:cNvPr>
          <p:cNvSpPr>
            <a:spLocks noGrp="1"/>
          </p:cNvSpPr>
          <p:nvPr>
            <p:ph type="body" idx="36" hasCustomPrompt="1"/>
          </p:nvPr>
        </p:nvSpPr>
        <p:spPr>
          <a:xfrm>
            <a:off x="8634432" y="5640875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B0DFD584-E5CF-41EF-B51E-679CE22DD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473953"/>
            <a:ext cx="2057400" cy="1647825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E5C02DDF-25A6-42C7-9525-F279CE209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049000" y="5180889"/>
            <a:ext cx="1143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095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1328057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790950" cy="8921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19EE98D-9541-4F21-8952-3026DEF75EC4}"/>
              </a:ext>
            </a:extLst>
          </p:cNvPr>
          <p:cNvSpPr>
            <a:spLocks noGrp="1"/>
          </p:cNvSpPr>
          <p:nvPr>
            <p:ph sz="quarter" idx="21" hasCustomPrompt="1"/>
          </p:nvPr>
        </p:nvSpPr>
        <p:spPr>
          <a:xfrm>
            <a:off x="1075447" y="2118642"/>
            <a:ext cx="1856232" cy="1664208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8200" y="3788813"/>
            <a:ext cx="2330726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E43D2F47-FAF2-42C2-967D-251DD4B940D7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838200" y="4464810"/>
            <a:ext cx="2330726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0" y="5120722"/>
            <a:ext cx="2330726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4" name="Content Placeholder 10">
            <a:extLst>
              <a:ext uri="{FF2B5EF4-FFF2-40B4-BE49-F238E27FC236}">
                <a16:creationId xmlns:a16="http://schemas.microsoft.com/office/drawing/2014/main" id="{AB843230-A4E3-4E21-AA93-998E28EB9018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3811391" y="2118642"/>
            <a:ext cx="1856232" cy="1664208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562665" y="3788813"/>
            <a:ext cx="2342205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3322C250-87FC-4F14-A42C-FFDA120D0D6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562665" y="4464810"/>
            <a:ext cx="2342205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562665" y="5120722"/>
            <a:ext cx="2342205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Content Placeholder 10">
            <a:extLst>
              <a:ext uri="{FF2B5EF4-FFF2-40B4-BE49-F238E27FC236}">
                <a16:creationId xmlns:a16="http://schemas.microsoft.com/office/drawing/2014/main" id="{3AE0369E-A275-4E5A-AE0F-B1F9A54DEDFC}"/>
              </a:ext>
            </a:extLst>
          </p:cNvPr>
          <p:cNvSpPr>
            <a:spLocks noGrp="1"/>
          </p:cNvSpPr>
          <p:nvPr>
            <p:ph sz="quarter" idx="23" hasCustomPrompt="1"/>
          </p:nvPr>
        </p:nvSpPr>
        <p:spPr>
          <a:xfrm>
            <a:off x="6524377" y="2118642"/>
            <a:ext cx="1856232" cy="1664208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298609" y="3788813"/>
            <a:ext cx="2330726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D3C675D6-83FA-4036-B516-098EDCAF2506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298609" y="4464810"/>
            <a:ext cx="2330726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298609" y="5120722"/>
            <a:ext cx="2330726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Content Placeholder 10">
            <a:extLst>
              <a:ext uri="{FF2B5EF4-FFF2-40B4-BE49-F238E27FC236}">
                <a16:creationId xmlns:a16="http://schemas.microsoft.com/office/drawing/2014/main" id="{CCA3A81E-171B-4946-B8BA-B2F406CF0939}"/>
              </a:ext>
            </a:extLst>
          </p:cNvPr>
          <p:cNvSpPr>
            <a:spLocks noGrp="1"/>
          </p:cNvSpPr>
          <p:nvPr>
            <p:ph sz="quarter" idx="24" hasCustomPrompt="1"/>
          </p:nvPr>
        </p:nvSpPr>
        <p:spPr>
          <a:xfrm>
            <a:off x="9260321" y="2118642"/>
            <a:ext cx="1856232" cy="1664208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84A1E92D-A5BF-4268-BFF3-1418A1F03589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9023074" y="3788457"/>
            <a:ext cx="2330726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B6439AAC-8A96-4015-8A87-ED8DF7027B60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9023074" y="4464454"/>
            <a:ext cx="2330726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492F9083-A886-4EEB-94D6-1FAE6DC33000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9023074" y="5120366"/>
            <a:ext cx="2330726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86696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76875" y="1671639"/>
            <a:ext cx="5111750" cy="1204912"/>
          </a:xfrm>
        </p:spPr>
        <p:txBody>
          <a:bodyPr rtlCol="0" anchor="b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76875" y="3682546"/>
            <a:ext cx="5111750" cy="1525588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>
            <a:cxnSpLocks/>
          </p:cNvCxnSpPr>
          <p:nvPr/>
        </p:nvCxnSpPr>
        <p:spPr>
          <a:xfrm flipH="1" flipV="1">
            <a:off x="0" y="876300"/>
            <a:ext cx="4762500" cy="16287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68C87F-B9C3-4DFF-8454-F3F52CE4346B}"/>
              </a:ext>
            </a:extLst>
          </p:cNvPr>
          <p:cNvCxnSpPr>
            <a:cxnSpLocks/>
          </p:cNvCxnSpPr>
          <p:nvPr/>
        </p:nvCxnSpPr>
        <p:spPr>
          <a:xfrm flipH="1" flipV="1">
            <a:off x="2638425" y="0"/>
            <a:ext cx="2124076" cy="51863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163167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67200" y="1615736"/>
            <a:ext cx="4179570" cy="1524735"/>
          </a:xfrm>
        </p:spPr>
        <p:txBody>
          <a:bodyPr rtlCol="0" anchor="b">
            <a:noAutofit/>
          </a:bodyPr>
          <a:lstStyle>
            <a:lvl1pPr algn="l">
              <a:defRPr sz="3200" spc="15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67200" y="3238103"/>
            <a:ext cx="4179570" cy="2004161"/>
          </a:xfrm>
        </p:spPr>
        <p:txBody>
          <a:bodyPr rtlCol="0">
            <a:normAutofit/>
          </a:bodyPr>
          <a:lstStyle>
            <a:lvl1pPr marL="0" indent="0" algn="l">
              <a:lnSpc>
                <a:spcPct val="150000"/>
              </a:lnSpc>
              <a:buNone/>
              <a:defRPr sz="1400" spc="5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D3361C9-310A-4255-A94E-B77588962D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176938" cy="6858000"/>
          </a:xfrm>
          <a:prstGeom prst="rect">
            <a:avLst/>
          </a:prstGeom>
        </p:spPr>
      </p:pic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BF358517-D7B7-40D0-A9D0-B650C80898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67200" y="6356350"/>
            <a:ext cx="1774371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6026D44C-0B39-4DE1-A0FC-5615DDAAE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9721" y="6356350"/>
            <a:ext cx="2661557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0F8222B4-B618-42C4-8BDB-D2E4DF2F2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9355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4C17E5-24ED-44BC-BA50-02EF9035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3D101-3AF0-4F06-90ED-B83615C36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E9FDE-AF95-49F8-A927-35A23C9E65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E900D-8FF9-4E80-860D-89C2D3B4E4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66A0C-1415-46A3-A1FF-BE18C70873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28452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70" r:id="rId3"/>
    <p:sldLayoutId id="2147483688" r:id="rId4"/>
    <p:sldLayoutId id="2147483694" r:id="rId5"/>
    <p:sldLayoutId id="2147483697" r:id="rId6"/>
    <p:sldLayoutId id="2147483673" r:id="rId7"/>
    <p:sldLayoutId id="2147483676" r:id="rId8"/>
    <p:sldLayoutId id="2147483672" r:id="rId9"/>
    <p:sldLayoutId id="2147483699" r:id="rId10"/>
    <p:sldLayoutId id="2147483671" r:id="rId11"/>
    <p:sldLayoutId id="2147483700" r:id="rId12"/>
    <p:sldLayoutId id="2147483679" r:id="rId13"/>
    <p:sldLayoutId id="2147483692" r:id="rId14"/>
    <p:sldLayoutId id="2147483681" r:id="rId15"/>
    <p:sldLayoutId id="2147483674" r:id="rId16"/>
    <p:sldLayoutId id="2147483675" r:id="rId17"/>
    <p:sldLayoutId id="2147483696" r:id="rId18"/>
    <p:sldLayoutId id="2147483677" r:id="rId19"/>
    <p:sldLayoutId id="2147483678" r:id="rId20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95291" y="4434840"/>
            <a:ext cx="8062521" cy="1122202"/>
          </a:xfrm>
        </p:spPr>
        <p:txBody>
          <a:bodyPr rtlCol="0"/>
          <a:lstStyle/>
          <a:p>
            <a:pPr rtl="0"/>
            <a:r>
              <a:rPr lang="en-GB" dirty="0"/>
              <a:t>Analysing my professional Development within the </a:t>
            </a:r>
            <a:r>
              <a:rPr lang="en-GB" dirty="0" err="1"/>
              <a:t>uk</a:t>
            </a:r>
            <a:r>
              <a:rPr lang="en-GB" dirty="0"/>
              <a:t> health and social care sector.</a:t>
            </a:r>
            <a:br>
              <a:rPr lang="en-GB" dirty="0"/>
            </a:br>
            <a:r>
              <a:rPr lang="en-GB" sz="1800" dirty="0"/>
              <a:t>MY STRENGTHS, WEAKNESSES, OPPORTUNITIES &amp; THREATS.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6041" y="5586890"/>
            <a:ext cx="4941770" cy="396660"/>
          </a:xfrm>
        </p:spPr>
        <p:txBody>
          <a:bodyPr rtlCol="0"/>
          <a:lstStyle/>
          <a:p>
            <a:pPr rtl="0"/>
            <a:r>
              <a:rPr lang="en-GB" dirty="0"/>
              <a:t>Hannah McManus - 2419504</a:t>
            </a:r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456B58-3F79-539A-E921-E3866F38E3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3DB5D-31F4-5EB7-B3A6-4001CC653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1536" y="605235"/>
            <a:ext cx="6902031" cy="1204912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Brief overview of the </a:t>
            </a:r>
            <a:r>
              <a:rPr lang="en-GB" dirty="0" err="1"/>
              <a:t>uk</a:t>
            </a:r>
            <a:r>
              <a:rPr lang="en-GB" dirty="0"/>
              <a:t> health and social care sector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D8B7E-1E29-4AA8-FB3D-E82C821A7E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536" y="1980334"/>
            <a:ext cx="9679736" cy="152558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dirty="0"/>
              <a:t>The UK Health and Social Care sector focuses on supporting people’s health, wellbeing, and independence. It brings together the NHS, local councils, private providers, and charities to deliver vital services.</a:t>
            </a:r>
          </a:p>
          <a:p>
            <a:r>
              <a:rPr lang="en-GB" sz="1600" dirty="0"/>
              <a:t>With an ageing population, there’s growing demand for skilled workers, which means great opportunities to build a career. But there are also challenges, like staff shortages and high pressure, so developing the right skills and planning ahead is key.”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pPr marL="285750" indent="-285750">
              <a:buFontTx/>
              <a:buChar char="-"/>
            </a:pPr>
            <a:r>
              <a:rPr lang="en-GB" sz="1600" dirty="0"/>
              <a:t>To identify strengths, weaknesses, opportunities and threats. </a:t>
            </a:r>
          </a:p>
          <a:p>
            <a:pPr marL="285750" indent="-285750">
              <a:buFontTx/>
              <a:buChar char="-"/>
            </a:pPr>
            <a:r>
              <a:rPr lang="en-GB" sz="1600" dirty="0"/>
              <a:t>To support strategic career planning and development.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95F35A-6A79-DFCF-2AAC-F3502AC4AD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44B9BB-D33D-6422-8ECF-C047BB8C9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24463" y="6356350"/>
            <a:ext cx="1743075" cy="365125"/>
          </a:xfrm>
        </p:spPr>
        <p:txBody>
          <a:bodyPr rtlCol="0"/>
          <a:lstStyle/>
          <a:p>
            <a:pPr rtl="0"/>
            <a:r>
              <a:rPr lang="en-GB"/>
              <a:t>Pitch Deck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DF8403-2067-F3C8-3D65-0E802A5998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2</a:t>
            </a:fld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FB13EE0-8B4E-85E9-415E-9EC718F6540F}"/>
              </a:ext>
            </a:extLst>
          </p:cNvPr>
          <p:cNvSpPr txBox="1">
            <a:spLocks/>
          </p:cNvSpPr>
          <p:nvPr/>
        </p:nvSpPr>
        <p:spPr>
          <a:xfrm>
            <a:off x="1361535" y="3726224"/>
            <a:ext cx="6902031" cy="12049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Purpose of a personal ‘swot’ analysis</a:t>
            </a:r>
          </a:p>
        </p:txBody>
      </p:sp>
    </p:spTree>
    <p:extLst>
      <p:ext uri="{BB962C8B-B14F-4D97-AF65-F5344CB8AC3E}">
        <p14:creationId xmlns:p14="http://schemas.microsoft.com/office/powerpoint/2010/main" val="17096648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09419"/>
            <a:ext cx="4082142" cy="585788"/>
          </a:xfrm>
        </p:spPr>
        <p:txBody>
          <a:bodyPr rtlCol="0"/>
          <a:lstStyle/>
          <a:p>
            <a:pPr rtl="0"/>
            <a:r>
              <a:rPr lang="en-GB" dirty="0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79DE4-CAEA-4617-897E-FEC9A2AC2D6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8318" y="1481138"/>
            <a:ext cx="2141764" cy="514350"/>
          </a:xfr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GB" dirty="0"/>
              <a:t>Strong communication skills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FF1291-56EB-4A7B-A198-1D91F9ECC5D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14375" y="2557463"/>
            <a:ext cx="2141764" cy="514350"/>
          </a:xfrm>
        </p:spPr>
        <p:txBody>
          <a:bodyPr rtlCol="0"/>
          <a:lstStyle/>
          <a:p>
            <a:pPr rtl="0"/>
            <a:r>
              <a:rPr lang="en-GB" dirty="0"/>
              <a:t>Empathy and compassion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84E21C-7534-4FB5-9709-F7D1A11034F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320800" y="3633788"/>
            <a:ext cx="2141764" cy="514350"/>
          </a:xfrm>
        </p:spPr>
        <p:txBody>
          <a:bodyPr rtlCol="0"/>
          <a:lstStyle/>
          <a:p>
            <a:pPr rtl="0"/>
            <a:r>
              <a:rPr lang="en-GB" dirty="0"/>
              <a:t>Teamwork and adaptability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C594564-4FC6-401A-8586-44735EE819E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905000" y="4710114"/>
            <a:ext cx="2141764" cy="514350"/>
          </a:xfrm>
        </p:spPr>
        <p:txBody>
          <a:bodyPr rtlCol="0"/>
          <a:lstStyle/>
          <a:p>
            <a:pPr rtl="0"/>
            <a:r>
              <a:rPr lang="en-GB" dirty="0"/>
              <a:t>Commitment to learning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7EB25CA-DA83-483D-AF83-0001BDF2DE2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401535" y="1594478"/>
            <a:ext cx="6952264" cy="1010842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Ability to communicate clearly with patients, colleagues, and families.</a:t>
            </a:r>
          </a:p>
          <a:p>
            <a:pPr rtl="0"/>
            <a:r>
              <a:rPr lang="en-GB" dirty="0"/>
              <a:t>In my current job as a beautician, I have built up strong communication skills even with new clients which can be daunting.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46CE8C6-E12D-4A0D-8553-7FFA31941D5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986028" y="2673328"/>
            <a:ext cx="5539095" cy="1010842"/>
          </a:xfrm>
        </p:spPr>
        <p:txBody>
          <a:bodyPr rtlCol="0"/>
          <a:lstStyle/>
          <a:p>
            <a:pPr rtl="0"/>
            <a:r>
              <a:rPr lang="en-GB" dirty="0"/>
              <a:t>Essential for delivering person-centred care.</a:t>
            </a:r>
          </a:p>
          <a:p>
            <a:pPr rtl="0"/>
            <a:r>
              <a:rPr lang="en-GB" dirty="0"/>
              <a:t>You deal with so many different scenario’s day to day so must be able to have compassion.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C7D5285-85DF-4331-A6FA-1AE847CA47A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576937" y="3755394"/>
            <a:ext cx="5539095" cy="1010842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dirty="0"/>
              <a:t>Comfortable working in multidisciplinary teams.</a:t>
            </a:r>
          </a:p>
          <a:p>
            <a:pPr rtl="0"/>
            <a:r>
              <a:rPr lang="en-GB" dirty="0"/>
              <a:t>Some people work best as a team, others work best alone – working in the H&amp;S Care sector you will have to adapt to your environment and demands. </a:t>
            </a:r>
          </a:p>
          <a:p>
            <a:pPr rtl="0"/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2D305EF-9A88-496B-BFC1-D589A01EE38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175279" y="4824430"/>
            <a:ext cx="5539095" cy="1010842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dirty="0"/>
              <a:t>Open to training, continuing professional development, and upskilling. </a:t>
            </a:r>
          </a:p>
          <a:p>
            <a:pPr rtl="0"/>
            <a:r>
              <a:rPr lang="en-GB" dirty="0"/>
              <a:t>You can never learn too much and there is always plenty of space for improvement. 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0BF6865-7FAE-4B56-A995-ADF1582DCC6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80" name="Footer Placeholder 79">
            <a:extLst>
              <a:ext uri="{FF2B5EF4-FFF2-40B4-BE49-F238E27FC236}">
                <a16:creationId xmlns:a16="http://schemas.microsoft.com/office/drawing/2014/main" id="{81398ED2-66DB-46EA-8D89-B07A5C039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75279" y="6356350"/>
            <a:ext cx="1808712" cy="365125"/>
          </a:xfrm>
        </p:spPr>
        <p:txBody>
          <a:bodyPr rtlCol="0"/>
          <a:lstStyle/>
          <a:p>
            <a:pPr rtl="0"/>
            <a:r>
              <a:rPr lang="en-GB"/>
              <a:t>Pitch Deck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3984D70-BD95-4E1F-9725-902B5D74D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3</a:t>
            </a:fld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35BE4E8-4FF6-0DF2-99A9-4A8362497DF4}"/>
              </a:ext>
            </a:extLst>
          </p:cNvPr>
          <p:cNvSpPr txBox="1"/>
          <p:nvPr/>
        </p:nvSpPr>
        <p:spPr>
          <a:xfrm>
            <a:off x="1306658" y="277278"/>
            <a:ext cx="98093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/>
              <a:t>PRACTICAL EXAMPLE - Successfully supported a patient through their care plan by working collaboratively with nurses, social workers, and family members.</a:t>
            </a:r>
          </a:p>
        </p:txBody>
      </p:sp>
    </p:spTree>
    <p:extLst>
      <p:ext uri="{BB962C8B-B14F-4D97-AF65-F5344CB8AC3E}">
        <p14:creationId xmlns:p14="http://schemas.microsoft.com/office/powerpoint/2010/main" val="17385616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D7433-07BD-F696-2CF1-73C8F7D84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WEAKNESSES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CB169-FAE7-8BB4-583F-5F6278D554A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LIMITED EXPERIENCES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B03A9D-D4D2-417F-E6A2-BDECE370E8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TIME MANAGEMENT UNDER PRESSURE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92D5699-71B3-768F-C27D-E32A0C12F21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GB" dirty="0"/>
              <a:t>LIMITED LEADERSHIP EXPERIENCE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92B573C-E873-6D16-99A2-452A0AC09CF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401535" y="1594478"/>
            <a:ext cx="6714497" cy="101084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Limited experiences in the H&amp;S Care sector compared to senior </a:t>
            </a:r>
            <a:r>
              <a:rPr lang="en-GB" dirty="0" err="1"/>
              <a:t>collegues</a:t>
            </a:r>
            <a:r>
              <a:rPr lang="en-GB" dirty="0"/>
              <a:t>.  </a:t>
            </a:r>
          </a:p>
          <a:p>
            <a:r>
              <a:rPr lang="en-GB" dirty="0"/>
              <a:t>I have personally only ever worked in retail and have been a beautician for 6 years so I may have practiced some skills needed in H&amp;S Care sector but have no previous care experience.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C32C70F-971B-B5B7-94FF-AC9035FF9E5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986028" y="2673328"/>
            <a:ext cx="6491597" cy="1010842"/>
          </a:xfrm>
        </p:spPr>
        <p:txBody>
          <a:bodyPr>
            <a:normAutofit/>
          </a:bodyPr>
          <a:lstStyle/>
          <a:p>
            <a:r>
              <a:rPr lang="en-GB" dirty="0"/>
              <a:t>Time management can be tricky when working alone or in a team.  </a:t>
            </a:r>
          </a:p>
          <a:p>
            <a:r>
              <a:rPr lang="en-GB" dirty="0"/>
              <a:t>Busy wards and several patients at a time can be added pressure when on a time crunch. This can lead to delays and complications.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9D208C7-D91D-702C-E4D0-2527858906AA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Being in control in supervisory roles can be added pressure. </a:t>
            </a:r>
          </a:p>
          <a:p>
            <a:r>
              <a:rPr lang="en-GB" dirty="0"/>
              <a:t>Along with my limited experience in this work sector and dealing with time management under pressure, being a team leader may be a weakness. 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8206AF3-1B93-7F4F-E05D-199B3C227C0E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582192" y="443683"/>
            <a:ext cx="9186173" cy="1010842"/>
          </a:xfrm>
        </p:spPr>
        <p:txBody>
          <a:bodyPr>
            <a:normAutofit/>
          </a:bodyPr>
          <a:lstStyle/>
          <a:p>
            <a:r>
              <a:rPr lang="en-GB" dirty="0"/>
              <a:t>PRACTICAL EXAMPLE – Having to balance patient care with documentation during peak hours. 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8B78D796-5B8B-7CF1-5822-2D0A3D5C9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22E82BB-BA7D-F543-C079-60F053872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 rtl="0"/>
            <a:r>
              <a:rPr lang="en-GB" noProof="0" dirty="0"/>
              <a:t>Pitch Deck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5838757-8368-1461-F496-641EB6ED59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4</a:t>
            </a:fld>
            <a:endParaRPr lang="en-GB" noProof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12D4323-E1A6-1ECB-90D2-211F88B340ED}"/>
              </a:ext>
            </a:extLst>
          </p:cNvPr>
          <p:cNvSpPr txBox="1"/>
          <p:nvPr/>
        </p:nvSpPr>
        <p:spPr>
          <a:xfrm>
            <a:off x="6096000" y="4894190"/>
            <a:ext cx="5612899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“Over half of respondents … said they were having challenges recruiting new staff and 31% said they were having challenges in retaining them.” (Care Quality Commission, 2023). 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E42B22CA-6A3E-53C8-1F4B-F19908CCE7F5}"/>
              </a:ext>
            </a:extLst>
          </p:cNvPr>
          <p:cNvSpPr txBox="1">
            <a:spLocks/>
          </p:cNvSpPr>
          <p:nvPr/>
        </p:nvSpPr>
        <p:spPr>
          <a:xfrm>
            <a:off x="1808389" y="4745158"/>
            <a:ext cx="2141764" cy="5143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 cap="all" spc="1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Online quote</a:t>
            </a:r>
          </a:p>
        </p:txBody>
      </p:sp>
    </p:spTree>
    <p:extLst>
      <p:ext uri="{BB962C8B-B14F-4D97-AF65-F5344CB8AC3E}">
        <p14:creationId xmlns:p14="http://schemas.microsoft.com/office/powerpoint/2010/main" val="976130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77B11-639D-6593-985D-4CEE98A65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31783B-1E53-124D-3E47-57C937DD4F2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ACCESS TO TRAINING PROGRAMMES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0B5FB2-D6BC-1E0A-CF94-F9F9F6402CE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GOVERNMENT SUPPORT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D514C7-7C44-B70D-62AA-B1C2433BBDA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GB" dirty="0"/>
              <a:t>NETWORKING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8741A93-7E2E-DB17-E1E6-4AA74436097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GB" dirty="0"/>
              <a:t>CAREER PROGRESSION PATHWAYS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9F7260B-6648-CE26-2066-C9FBF1B966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401535" y="1594478"/>
            <a:ext cx="6952264" cy="1010842"/>
          </a:xfrm>
        </p:spPr>
        <p:txBody>
          <a:bodyPr/>
          <a:lstStyle/>
          <a:p>
            <a:r>
              <a:rPr lang="en-GB" dirty="0"/>
              <a:t>There are lots of training opportunities in health and social care like apprenticeships, and university degrees. These help you build skills and open doors to higher-level roles and career growth.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4E4A5B4-5BBD-5021-F336-4AD61C0D608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986028" y="2673328"/>
            <a:ext cx="6728346" cy="1010842"/>
          </a:xfrm>
        </p:spPr>
        <p:txBody>
          <a:bodyPr>
            <a:normAutofit/>
          </a:bodyPr>
          <a:lstStyle/>
          <a:p>
            <a:r>
              <a:rPr lang="en-GB" dirty="0"/>
              <a:t>The government offers a lot of support to help develop the health and social care workforce, like funding and training programs. This creates great opportunities to build skills and move forward in your career.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5E64C33-B0A4-0B30-1B79-2FD7FAEAE7A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576937" y="3755394"/>
            <a:ext cx="6293010" cy="1010842"/>
          </a:xfrm>
        </p:spPr>
        <p:txBody>
          <a:bodyPr/>
          <a:lstStyle/>
          <a:p>
            <a:r>
              <a:rPr lang="en-GB" dirty="0"/>
              <a:t>Networking through professional bodies like Skills for Care or NHS networks is a great way to learn, build connections, and find new career opportunities. It helps you stay informed and supported as you grow in the sector.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1C1DCDA0-8EF5-9D22-8BCD-4670BD373A7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can start as a support worker and, with the right training, work your way up to roles like nurse or manager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138636A-88B7-FE66-231D-A007E42D8D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1089831E-7AC0-BB9C-997D-15A861A55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 rtl="0"/>
            <a:r>
              <a:rPr lang="en-GB" noProof="0"/>
              <a:t>Pitch Deck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1AD4ACA1-0383-6753-C2B0-3162498F6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5</a:t>
            </a:fld>
            <a:endParaRPr lang="en-GB" noProof="0"/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4C6D57B2-FCA3-CD91-0F3E-C92CD710D124}"/>
              </a:ext>
            </a:extLst>
          </p:cNvPr>
          <p:cNvSpPr txBox="1">
            <a:spLocks/>
          </p:cNvSpPr>
          <p:nvPr/>
        </p:nvSpPr>
        <p:spPr>
          <a:xfrm>
            <a:off x="1320800" y="475338"/>
            <a:ext cx="10311024" cy="7494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PRACTICAL EXAMPLE – Enrolling in a Level 3 Diploma in Health and Social Care to progress toward senior care roles. </a:t>
            </a:r>
          </a:p>
        </p:txBody>
      </p:sp>
    </p:spTree>
    <p:extLst>
      <p:ext uri="{BB962C8B-B14F-4D97-AF65-F5344CB8AC3E}">
        <p14:creationId xmlns:p14="http://schemas.microsoft.com/office/powerpoint/2010/main" val="2623505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E2369-B105-0218-06C4-70C1BF7B2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THREATS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9940DD-6FAF-19A8-646A-3472097D313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HIGH STAFF TURNOVER &amp; WORKFORCE SHORTAGES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E7BE19-80A0-16EA-0E2D-82CBF7DC718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BURNOUT AND STRESS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DB276B-4530-A1C5-25FE-1504E92D13E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GB" dirty="0"/>
              <a:t>POLICY CHANGES AND FUNDING CUTS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7488C89-824B-57F9-ECDD-E418C4FB576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GB" dirty="0"/>
              <a:t>COMPETITION OVER CERTAIN ROLES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3937680-C074-E184-D7B1-51AED5C0EA7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en-GB" dirty="0"/>
              <a:t>Staff shortages and high turnover create a lot of pressure in the workplace, which can make it harder to deliver quality care and maintain a good work–life balance (Care Quality Commission, 2023).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CD9C31C-C2F5-42F0-3DDD-3A537F37C1C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GB" dirty="0"/>
              <a:t>The pressure of the job can lead to stress and burnout, which might affect motivation and career growth.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E0A9F91-92CC-D424-988E-8FE2DFE80A2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GB" dirty="0"/>
              <a:t>Funding cuts or policy changes can reduce resources and training opportunities, which may affect progression.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64B3440-898A-E947-5339-417CE33B9BA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GB" dirty="0"/>
              <a:t>There’s a lot of competition for key roles, so you need to keep developing your skills to progress.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9BED03F9-1B4C-9D64-D845-01A77B691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EBFE45DC-8C9F-4B65-2BFA-B48D263DC4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 rtl="0"/>
            <a:r>
              <a:rPr lang="en-GB" noProof="0"/>
              <a:t>Pitch Deck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154E0BC-625A-F33B-4EC5-4623D0D76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6</a:t>
            </a:fld>
            <a:endParaRPr lang="en-GB" noProof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792C1AE-CB0B-E9FC-25AC-A89C3068DCFD}"/>
              </a:ext>
            </a:extLst>
          </p:cNvPr>
          <p:cNvSpPr txBox="1"/>
          <p:nvPr/>
        </p:nvSpPr>
        <p:spPr>
          <a:xfrm>
            <a:off x="714375" y="452172"/>
            <a:ext cx="1099999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PRACTICAL EXAMPLE - A carer working long shifts with minimal breaks may struggle to maintain motivation and performance over time.</a:t>
            </a:r>
          </a:p>
        </p:txBody>
      </p:sp>
    </p:spTree>
    <p:extLst>
      <p:ext uri="{BB962C8B-B14F-4D97-AF65-F5344CB8AC3E}">
        <p14:creationId xmlns:p14="http://schemas.microsoft.com/office/powerpoint/2010/main" val="2117844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0307" y="4674551"/>
            <a:ext cx="3139440" cy="1325563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Balance out your strengths and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EB3F-4D60-451F-8F45-7D6654D2FCD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922254" y="1530635"/>
            <a:ext cx="5433204" cy="36512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/>
              <a:t>- Use strong communication skills to seek mentorship and feedback.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1BA2B5-6A90-4204-ABDD-7183FBB03A02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922254" y="2630431"/>
            <a:ext cx="5433204" cy="365125"/>
          </a:xfrm>
        </p:spPr>
        <p:txBody>
          <a:bodyPr rtlCol="0">
            <a:noAutofit/>
          </a:bodyPr>
          <a:lstStyle/>
          <a:p>
            <a:r>
              <a:rPr lang="en-GB" sz="1800" dirty="0"/>
              <a:t>- Apply teamwork and adaptability to learn from experienced colleagues.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01D392D-FB66-47A0-B628-5ADE822A2CFF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922254" y="3730227"/>
            <a:ext cx="5433204" cy="365125"/>
          </a:xfrm>
        </p:spPr>
        <p:txBody>
          <a:bodyPr rtlCol="0">
            <a:noAutofit/>
          </a:bodyPr>
          <a:lstStyle/>
          <a:p>
            <a:r>
              <a:rPr lang="en-GB" sz="1800" dirty="0"/>
              <a:t>- Engage in extracurricular activities and time management training to build confidence.</a:t>
            </a:r>
          </a:p>
        </p:txBody>
      </p:sp>
      <p:sp>
        <p:nvSpPr>
          <p:cNvPr id="20" name="Date Placeholder 19">
            <a:extLst>
              <a:ext uri="{FF2B5EF4-FFF2-40B4-BE49-F238E27FC236}">
                <a16:creationId xmlns:a16="http://schemas.microsoft.com/office/drawing/2014/main" id="{A74D661B-510C-4CF2-BF77-3EAFB649883D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21" name="Footer Placeholder 20">
            <a:extLst>
              <a:ext uri="{FF2B5EF4-FFF2-40B4-BE49-F238E27FC236}">
                <a16:creationId xmlns:a16="http://schemas.microsoft.com/office/drawing/2014/main" id="{7E44CAC0-3B5A-49F6-A2CB-0BC80D111A87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 rtlCol="0"/>
          <a:lstStyle/>
          <a:p>
            <a:pPr rtl="0"/>
            <a:r>
              <a:rPr lang="en-GB"/>
              <a:t>Pitch Deck</a:t>
            </a: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5D1BD041-3428-4D62-934F-F3FF6D36F90F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7</a:t>
            </a:fld>
            <a:endParaRPr lang="en-GB"/>
          </a:p>
        </p:txBody>
      </p:sp>
      <p:sp>
        <p:nvSpPr>
          <p:cNvPr id="13" name="Text Placeholder 9">
            <a:extLst>
              <a:ext uri="{FF2B5EF4-FFF2-40B4-BE49-F238E27FC236}">
                <a16:creationId xmlns:a16="http://schemas.microsoft.com/office/drawing/2014/main" id="{8F932D44-DC72-05E1-B63C-9510233191ED}"/>
              </a:ext>
            </a:extLst>
          </p:cNvPr>
          <p:cNvSpPr txBox="1">
            <a:spLocks/>
          </p:cNvSpPr>
          <p:nvPr/>
        </p:nvSpPr>
        <p:spPr>
          <a:xfrm>
            <a:off x="1880559" y="3487057"/>
            <a:ext cx="3613031" cy="15255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PRACTICAL EXAMPLE – Pairing with a senior nurse as a mentor to gain leadership and time management skills. 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DB700044-AB75-B66D-CC31-F96845E92E61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7200" dirty="0"/>
              <a:t>- Network actively to identify new training and job opportunities.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49418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486AB-14AC-DB14-3F72-4A9226A6C4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8D8D56-6F91-2353-40AC-D81C3D27E59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922254" y="1530635"/>
            <a:ext cx="5433204" cy="971023"/>
          </a:xfrm>
        </p:spPr>
        <p:txBody>
          <a:bodyPr>
            <a:normAutofit/>
          </a:bodyPr>
          <a:lstStyle/>
          <a:p>
            <a:r>
              <a:rPr lang="en-GB" dirty="0"/>
              <a:t>- SWOT analysis helps identify areas of growth and opportunities to advance.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1B8F2B-7A6A-6094-C828-CBF6CF7FD901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922254" y="2630431"/>
            <a:ext cx="5433204" cy="971023"/>
          </a:xfrm>
        </p:spPr>
        <p:txBody>
          <a:bodyPr>
            <a:normAutofit/>
          </a:bodyPr>
          <a:lstStyle/>
          <a:p>
            <a:r>
              <a:rPr lang="en-GB" dirty="0"/>
              <a:t>- Admiring your strengths and addressing weaknesses ensures professional development.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877B478-8D9A-8C00-EA90-80424BF04753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922254" y="3950082"/>
            <a:ext cx="5433204" cy="1526327"/>
          </a:xfrm>
        </p:spPr>
        <p:txBody>
          <a:bodyPr>
            <a:normAutofit/>
          </a:bodyPr>
          <a:lstStyle/>
          <a:p>
            <a:r>
              <a:rPr lang="en-GB" dirty="0"/>
              <a:t>- Strategic planning builds resilience in a changing health and social care environment. 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B6949F-2D86-592D-10E7-F2E4A6D1F15D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D654ED5B-518F-C5CD-49F3-07CA10D6C2F2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BDF7EAA-C865-36A4-6789-0A4CCDB9587E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 rtl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100174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2074" y="4548907"/>
            <a:ext cx="5111750" cy="1204912"/>
          </a:xfrm>
        </p:spPr>
        <p:txBody>
          <a:bodyPr rtlCol="0"/>
          <a:lstStyle/>
          <a:p>
            <a:pPr rtl="0"/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634FE-ADF0-4BC3-A0A9-447EA9DD09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2074" y="2204677"/>
            <a:ext cx="9991726" cy="3160949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sz="1800" dirty="0"/>
              <a:t>Care Quality Commission (2023) </a:t>
            </a:r>
            <a:r>
              <a:rPr lang="en-GB" sz="1800" i="1" dirty="0"/>
              <a:t>The health and care workforce – State of Care 2022/23</a:t>
            </a:r>
            <a:r>
              <a:rPr lang="en-GB" sz="1800" dirty="0"/>
              <a:t>. Available at: https://www.cqc.org.uk/publications/major-report/state-care/2022-2023/workforce (Accessed: 14 October 2025). </a:t>
            </a:r>
          </a:p>
          <a:p>
            <a:pPr rtl="0"/>
            <a:endParaRPr lang="en-GB" sz="1800" dirty="0"/>
          </a:p>
          <a:p>
            <a:pPr rtl="0"/>
            <a:r>
              <a:rPr lang="en-GB" sz="1800" dirty="0"/>
              <a:t>Care Quality Commission (2023) </a:t>
            </a:r>
            <a:r>
              <a:rPr lang="en-GB" sz="1800" i="1" dirty="0"/>
              <a:t>The health and care workforce – State of Care 2022/23</a:t>
            </a:r>
            <a:r>
              <a:rPr lang="en-GB" sz="1800" dirty="0"/>
              <a:t>. Available at: https://www.cqc.org.uk/publications/major-report/state-care/2022-2023/workforce (Accessed: 15 October 2025)</a:t>
            </a:r>
          </a:p>
          <a:p>
            <a:pPr rtl="0"/>
            <a:endParaRPr lang="en-GB" sz="2000" noProof="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2ACA2A-6BBE-47CF-B76F-F56C9DBF77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6A095E-DB05-47EC-A2D5-47398A4A0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24463" y="6356350"/>
            <a:ext cx="1743075" cy="365125"/>
          </a:xfrm>
        </p:spPr>
        <p:txBody>
          <a:bodyPr rtlCol="0"/>
          <a:lstStyle/>
          <a:p>
            <a:pPr rtl="0"/>
            <a:r>
              <a:rPr lang="en-GB"/>
              <a:t>Pitch Deck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3C3221-5F04-4CA7-A86A-EEA8566A1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6372204"/>
      </p:ext>
    </p:extLst>
  </p:cSld>
  <p:clrMapOvr>
    <a:masterClrMapping/>
  </p:clrMapOvr>
</p:sld>
</file>

<file path=ppt/theme/theme1.xml><?xml version="1.0" encoding="utf-8"?>
<a:theme xmlns:a="http://schemas.openxmlformats.org/drawingml/2006/main" name="Monoline">
  <a:themeElements>
    <a:clrScheme name="Custom 149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9E6DF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56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3419047_TF22318419_Win32" id="{DA6E7C03-7C07-46B9-8D9D-F061C4AB5C28}" vid="{0874F78C-8308-4EE6-8F19-85387B86915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2D446390-8521-40A2-A462-EA068123BED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1E84A1C-2814-43A7-9448-348326113A4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5BA3906-9696-4247-AC0D-DD5C26B2A70A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{36A3886E-B653-4F0B-A2D7-63C6095E22F1}tf22318419_win32</Template>
  <TotalTime>106</TotalTime>
  <Words>1035</Words>
  <Application>Microsoft Office PowerPoint</Application>
  <PresentationFormat>Widescreen</PresentationFormat>
  <Paragraphs>102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Tenorite</vt:lpstr>
      <vt:lpstr>Monoline</vt:lpstr>
      <vt:lpstr>Analysing my professional Development within the uk health and social care sector. MY STRENGTHS, WEAKNESSES, OPPORTUNITIES &amp; THREATS. </vt:lpstr>
      <vt:lpstr>Brief overview of the uk health and social care sector </vt:lpstr>
      <vt:lpstr>strengths</vt:lpstr>
      <vt:lpstr>WEAKNESSES</vt:lpstr>
      <vt:lpstr>OPPORTUNITIES</vt:lpstr>
      <vt:lpstr>THREATS</vt:lpstr>
      <vt:lpstr>Balance out your strengths and weaknesses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Hannah McManus</dc:creator>
  <cp:lastModifiedBy>Hannah McManus</cp:lastModifiedBy>
  <cp:revision>1</cp:revision>
  <dcterms:created xsi:type="dcterms:W3CDTF">2025-10-18T11:11:30Z</dcterms:created>
  <dcterms:modified xsi:type="dcterms:W3CDTF">2025-10-18T12:58:23Z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