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62" r:id="rId5"/>
    <p:sldId id="274" r:id="rId6"/>
    <p:sldId id="281" r:id="rId7"/>
    <p:sldId id="266" r:id="rId8"/>
    <p:sldId id="270" r:id="rId9"/>
    <p:sldId id="275" r:id="rId10"/>
    <p:sldId id="261" r:id="rId11"/>
    <p:sldId id="263" r:id="rId12"/>
    <p:sldId id="260" r:id="rId13"/>
    <p:sldId id="277" r:id="rId14"/>
    <p:sldId id="268" r:id="rId15"/>
    <p:sldId id="273" r:id="rId16"/>
    <p:sldId id="280" r:id="rId17"/>
    <p:sldId id="282" r:id="rId18"/>
    <p:sldId id="269" r:id="rId19"/>
    <p:sldId id="271" r:id="rId20"/>
    <p:sldId id="279" r:id="rId21"/>
    <p:sldId id="259" r:id="rId22"/>
    <p:sldId id="26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AB3A1-B565-4C9C-A6E9-CF564AE2DB73}" v="4" dt="2026-10-16T08:00:58.4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928" autoAdjust="0"/>
  </p:normalViewPr>
  <p:slideViewPr>
    <p:cSldViewPr snapToGrid="0">
      <p:cViewPr varScale="1">
        <p:scale>
          <a:sx n="71" d="100"/>
          <a:sy n="71" d="100"/>
        </p:scale>
        <p:origin x="113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ecious Lewis (2328179)" userId="ca833483-bfc1-49df-a306-4cd78330f890" providerId="ADAL" clId="{291BFEA3-268E-4F41-B7BF-85CC0C854441}"/>
    <pc:docChg chg="modSld">
      <pc:chgData name="Precious Lewis (2328179)" userId="ca833483-bfc1-49df-a306-4cd78330f890" providerId="ADAL" clId="{291BFEA3-268E-4F41-B7BF-85CC0C854441}" dt="2026-10-16T08:00:58.479" v="3"/>
      <pc:docMkLst>
        <pc:docMk/>
      </pc:docMkLst>
      <pc:sldChg chg="modSp">
        <pc:chgData name="Precious Lewis (2328179)" userId="ca833483-bfc1-49df-a306-4cd78330f890" providerId="ADAL" clId="{291BFEA3-268E-4F41-B7BF-85CC0C854441}" dt="2026-10-16T08:00:58.479" v="3"/>
        <pc:sldMkLst>
          <pc:docMk/>
          <pc:sldMk cId="4022374648" sldId="279"/>
        </pc:sldMkLst>
        <pc:spChg chg="mod">
          <ac:chgData name="Precious Lewis (2328179)" userId="ca833483-bfc1-49df-a306-4cd78330f890" providerId="ADAL" clId="{291BFEA3-268E-4F41-B7BF-85CC0C854441}" dt="2026-10-16T08:00:58.479" v="3"/>
          <ac:spMkLst>
            <pc:docMk/>
            <pc:sldMk cId="4022374648" sldId="279"/>
            <ac:spMk id="3" creationId="{58DE797D-E8B5-D93C-882B-54AE05B9EDA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933A23-3AA5-4774-A018-BC02BD3CF7D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68B9A67-2AB5-40B0-A246-DC3B30527BEA}">
      <dgm:prSet/>
      <dgm:spPr/>
      <dgm:t>
        <a:bodyPr/>
        <a:lstStyle/>
        <a:p>
          <a:r>
            <a:rPr lang="en-US"/>
            <a:t>The decline in several physiological systems causes frailty in older people</a:t>
          </a:r>
          <a:r>
            <a:rPr lang="en-GB"/>
            <a:t>, resulting in instability and mobility issues, aligning with the wear and tear theory.</a:t>
          </a:r>
          <a:endParaRPr lang="en-US"/>
        </a:p>
      </dgm:t>
    </dgm:pt>
    <dgm:pt modelId="{AF304F08-635B-473B-9740-66DC498B1AED}" type="parTrans" cxnId="{3CCAA0E6-6ECE-44B3-A8AB-FF0BB04A4092}">
      <dgm:prSet/>
      <dgm:spPr/>
      <dgm:t>
        <a:bodyPr/>
        <a:lstStyle/>
        <a:p>
          <a:endParaRPr lang="en-US"/>
        </a:p>
      </dgm:t>
    </dgm:pt>
    <dgm:pt modelId="{33384E60-37B1-4F69-9CFD-8F6BB2D4272C}" type="sibTrans" cxnId="{3CCAA0E6-6ECE-44B3-A8AB-FF0BB04A4092}">
      <dgm:prSet/>
      <dgm:spPr/>
      <dgm:t>
        <a:bodyPr/>
        <a:lstStyle/>
        <a:p>
          <a:endParaRPr lang="en-US"/>
        </a:p>
      </dgm:t>
    </dgm:pt>
    <dgm:pt modelId="{88883ACC-EF8F-4DA0-ADA2-7B5A5DA8C1E8}">
      <dgm:prSet/>
      <dgm:spPr/>
      <dgm:t>
        <a:bodyPr/>
        <a:lstStyle/>
        <a:p>
          <a:r>
            <a:rPr lang="en-GB"/>
            <a:t>There are currently 12 million unpaid carers living in poverty and 400,000 are living in deep poverty.</a:t>
          </a:r>
          <a:endParaRPr lang="en-US"/>
        </a:p>
      </dgm:t>
    </dgm:pt>
    <dgm:pt modelId="{594D9E2D-07B9-4EC6-B5CE-78B16D9F7470}" type="parTrans" cxnId="{CDAC1A30-4C65-4DA6-9617-0FB41B8833E6}">
      <dgm:prSet/>
      <dgm:spPr/>
      <dgm:t>
        <a:bodyPr/>
        <a:lstStyle/>
        <a:p>
          <a:endParaRPr lang="en-US"/>
        </a:p>
      </dgm:t>
    </dgm:pt>
    <dgm:pt modelId="{DDE410C4-79D0-4FBF-A3A8-2EDC5F67FEDB}" type="sibTrans" cxnId="{CDAC1A30-4C65-4DA6-9617-0FB41B8833E6}">
      <dgm:prSet/>
      <dgm:spPr/>
      <dgm:t>
        <a:bodyPr/>
        <a:lstStyle/>
        <a:p>
          <a:endParaRPr lang="en-US"/>
        </a:p>
      </dgm:t>
    </dgm:pt>
    <dgm:pt modelId="{27B2608B-B890-4A77-A8C0-EAB97BD9E09C}">
      <dgm:prSet/>
      <dgm:spPr/>
      <dgm:t>
        <a:bodyPr/>
        <a:lstStyle/>
        <a:p>
          <a:r>
            <a:rPr lang="en-GB"/>
            <a:t>The older you get, the more likely you are to suffer multiple chronic health conditions, increasing health care needs and costs (Kingston et al., 2018).</a:t>
          </a:r>
          <a:endParaRPr lang="en-US"/>
        </a:p>
      </dgm:t>
    </dgm:pt>
    <dgm:pt modelId="{0A5C5085-133B-4CB3-9F2F-127CD2E972C2}" type="parTrans" cxnId="{EE19BCBB-DE1E-4D40-BF63-B7F5FD030F48}">
      <dgm:prSet/>
      <dgm:spPr/>
      <dgm:t>
        <a:bodyPr/>
        <a:lstStyle/>
        <a:p>
          <a:endParaRPr lang="en-US"/>
        </a:p>
      </dgm:t>
    </dgm:pt>
    <dgm:pt modelId="{A57BABC7-C03F-4319-B7B6-30DBDF476682}" type="sibTrans" cxnId="{EE19BCBB-DE1E-4D40-BF63-B7F5FD030F48}">
      <dgm:prSet/>
      <dgm:spPr/>
      <dgm:t>
        <a:bodyPr/>
        <a:lstStyle/>
        <a:p>
          <a:endParaRPr lang="en-US"/>
        </a:p>
      </dgm:t>
    </dgm:pt>
    <dgm:pt modelId="{B3E643EE-5F89-46B3-A481-A57ADC22FF59}">
      <dgm:prSet/>
      <dgm:spPr/>
      <dgm:t>
        <a:bodyPr/>
        <a:lstStyle/>
        <a:p>
          <a:r>
            <a:rPr lang="en-GB"/>
            <a:t>According to the Office for National Statistics (2024), there are approximately 16.5 million to 16.8 million people aged 60 and over living in the UK, which represents around 24% to 25% of the total population.</a:t>
          </a:r>
          <a:endParaRPr lang="en-US"/>
        </a:p>
      </dgm:t>
    </dgm:pt>
    <dgm:pt modelId="{EA7EE631-61A8-4C16-8B36-526C805DEA13}" type="parTrans" cxnId="{F6A4F5CF-A359-425E-BA7B-667B7E653B14}">
      <dgm:prSet/>
      <dgm:spPr/>
      <dgm:t>
        <a:bodyPr/>
        <a:lstStyle/>
        <a:p>
          <a:endParaRPr lang="en-US"/>
        </a:p>
      </dgm:t>
    </dgm:pt>
    <dgm:pt modelId="{664E2E0D-9B9D-4D5C-B0AC-7C2555B68566}" type="sibTrans" cxnId="{F6A4F5CF-A359-425E-BA7B-667B7E653B14}">
      <dgm:prSet/>
      <dgm:spPr/>
      <dgm:t>
        <a:bodyPr/>
        <a:lstStyle/>
        <a:p>
          <a:endParaRPr lang="en-US"/>
        </a:p>
      </dgm:t>
    </dgm:pt>
    <dgm:pt modelId="{50351110-9D75-458B-9DFA-304A7F1E9478}">
      <dgm:prSet/>
      <dgm:spPr/>
      <dgm:t>
        <a:bodyPr/>
        <a:lstStyle/>
        <a:p>
          <a:r>
            <a:rPr lang="en-GB"/>
            <a:t>The Global population of those aged 65 and over in 2020 was 9.3% and is expected to rise to 16% by 2050, making the total 16 billion (UN, 2023).</a:t>
          </a:r>
          <a:endParaRPr lang="en-US"/>
        </a:p>
      </dgm:t>
    </dgm:pt>
    <dgm:pt modelId="{056BBA4D-A312-4BB3-AB12-9B0E1B088007}" type="parTrans" cxnId="{5B1D70DA-992E-42A6-BF50-42062B12735C}">
      <dgm:prSet/>
      <dgm:spPr/>
      <dgm:t>
        <a:bodyPr/>
        <a:lstStyle/>
        <a:p>
          <a:endParaRPr lang="en-US"/>
        </a:p>
      </dgm:t>
    </dgm:pt>
    <dgm:pt modelId="{07748EA0-FD1D-42A7-97DD-D9E6AAE451D2}" type="sibTrans" cxnId="{5B1D70DA-992E-42A6-BF50-42062B12735C}">
      <dgm:prSet/>
      <dgm:spPr/>
      <dgm:t>
        <a:bodyPr/>
        <a:lstStyle/>
        <a:p>
          <a:endParaRPr lang="en-US"/>
        </a:p>
      </dgm:t>
    </dgm:pt>
    <dgm:pt modelId="{0C03F655-6138-434E-9621-3A006707FF0B}">
      <dgm:prSet/>
      <dgm:spPr/>
      <dgm:t>
        <a:bodyPr/>
        <a:lstStyle/>
        <a:p>
          <a:r>
            <a:rPr lang="en-GB"/>
            <a:t>Falls and fractures currently cost the NHS £330 million annually. (Public Health England, 2024).</a:t>
          </a:r>
          <a:endParaRPr lang="en-US"/>
        </a:p>
      </dgm:t>
    </dgm:pt>
    <dgm:pt modelId="{38E523EC-D147-4077-A9EF-B5B7780EB7F6}" type="parTrans" cxnId="{7A577962-5555-4BB1-9888-AAA4DF51E610}">
      <dgm:prSet/>
      <dgm:spPr/>
      <dgm:t>
        <a:bodyPr/>
        <a:lstStyle/>
        <a:p>
          <a:endParaRPr lang="en-US"/>
        </a:p>
      </dgm:t>
    </dgm:pt>
    <dgm:pt modelId="{F2A0309B-8694-48E4-A6D8-377B814BE5EF}" type="sibTrans" cxnId="{7A577962-5555-4BB1-9888-AAA4DF51E610}">
      <dgm:prSet/>
      <dgm:spPr/>
      <dgm:t>
        <a:bodyPr/>
        <a:lstStyle/>
        <a:p>
          <a:endParaRPr lang="en-US"/>
        </a:p>
      </dgm:t>
    </dgm:pt>
    <dgm:pt modelId="{22FED23E-80CD-4BD7-888F-0960FC1A9368}" type="pres">
      <dgm:prSet presAssocID="{8D933A23-3AA5-4774-A018-BC02BD3CF7D4}" presName="vert0" presStyleCnt="0">
        <dgm:presLayoutVars>
          <dgm:dir/>
          <dgm:animOne val="branch"/>
          <dgm:animLvl val="lvl"/>
        </dgm:presLayoutVars>
      </dgm:prSet>
      <dgm:spPr/>
    </dgm:pt>
    <dgm:pt modelId="{E53F0B86-1AD5-4140-94C8-57F3A3643022}" type="pres">
      <dgm:prSet presAssocID="{968B9A67-2AB5-40B0-A246-DC3B30527BEA}" presName="thickLine" presStyleLbl="alignNode1" presStyleIdx="0" presStyleCnt="6"/>
      <dgm:spPr/>
    </dgm:pt>
    <dgm:pt modelId="{AFED7EAF-5E63-4A67-A554-E7595EF233EC}" type="pres">
      <dgm:prSet presAssocID="{968B9A67-2AB5-40B0-A246-DC3B30527BEA}" presName="horz1" presStyleCnt="0"/>
      <dgm:spPr/>
    </dgm:pt>
    <dgm:pt modelId="{E341F0C2-3103-4DCB-B44D-6E610363F1E4}" type="pres">
      <dgm:prSet presAssocID="{968B9A67-2AB5-40B0-A246-DC3B30527BEA}" presName="tx1" presStyleLbl="revTx" presStyleIdx="0" presStyleCnt="6"/>
      <dgm:spPr/>
    </dgm:pt>
    <dgm:pt modelId="{DDCF4026-B000-4543-9147-D3EB5876F0D3}" type="pres">
      <dgm:prSet presAssocID="{968B9A67-2AB5-40B0-A246-DC3B30527BEA}" presName="vert1" presStyleCnt="0"/>
      <dgm:spPr/>
    </dgm:pt>
    <dgm:pt modelId="{B7643A12-9135-47F3-BF85-1D7F3487930F}" type="pres">
      <dgm:prSet presAssocID="{88883ACC-EF8F-4DA0-ADA2-7B5A5DA8C1E8}" presName="thickLine" presStyleLbl="alignNode1" presStyleIdx="1" presStyleCnt="6"/>
      <dgm:spPr/>
    </dgm:pt>
    <dgm:pt modelId="{16FBBCBF-E924-4626-A518-E5C05E2EDADB}" type="pres">
      <dgm:prSet presAssocID="{88883ACC-EF8F-4DA0-ADA2-7B5A5DA8C1E8}" presName="horz1" presStyleCnt="0"/>
      <dgm:spPr/>
    </dgm:pt>
    <dgm:pt modelId="{8B88D301-739F-4068-BEF0-757383B1EECA}" type="pres">
      <dgm:prSet presAssocID="{88883ACC-EF8F-4DA0-ADA2-7B5A5DA8C1E8}" presName="tx1" presStyleLbl="revTx" presStyleIdx="1" presStyleCnt="6"/>
      <dgm:spPr/>
    </dgm:pt>
    <dgm:pt modelId="{CCB3EB7C-A195-4AF5-822A-7AE5565CAE12}" type="pres">
      <dgm:prSet presAssocID="{88883ACC-EF8F-4DA0-ADA2-7B5A5DA8C1E8}" presName="vert1" presStyleCnt="0"/>
      <dgm:spPr/>
    </dgm:pt>
    <dgm:pt modelId="{07C25D46-1233-4E3A-AD1C-2EE3A9AD97DE}" type="pres">
      <dgm:prSet presAssocID="{27B2608B-B890-4A77-A8C0-EAB97BD9E09C}" presName="thickLine" presStyleLbl="alignNode1" presStyleIdx="2" presStyleCnt="6"/>
      <dgm:spPr/>
    </dgm:pt>
    <dgm:pt modelId="{E1E89916-E657-4D37-A962-B53652DA92A6}" type="pres">
      <dgm:prSet presAssocID="{27B2608B-B890-4A77-A8C0-EAB97BD9E09C}" presName="horz1" presStyleCnt="0"/>
      <dgm:spPr/>
    </dgm:pt>
    <dgm:pt modelId="{9963AE67-F15D-46C9-81B4-05CC2D5981A9}" type="pres">
      <dgm:prSet presAssocID="{27B2608B-B890-4A77-A8C0-EAB97BD9E09C}" presName="tx1" presStyleLbl="revTx" presStyleIdx="2" presStyleCnt="6"/>
      <dgm:spPr/>
    </dgm:pt>
    <dgm:pt modelId="{62256A03-ECB0-493A-B016-2021519FDECC}" type="pres">
      <dgm:prSet presAssocID="{27B2608B-B890-4A77-A8C0-EAB97BD9E09C}" presName="vert1" presStyleCnt="0"/>
      <dgm:spPr/>
    </dgm:pt>
    <dgm:pt modelId="{BB84A22B-7D8F-44DB-A0EE-1B84B7138477}" type="pres">
      <dgm:prSet presAssocID="{B3E643EE-5F89-46B3-A481-A57ADC22FF59}" presName="thickLine" presStyleLbl="alignNode1" presStyleIdx="3" presStyleCnt="6"/>
      <dgm:spPr/>
    </dgm:pt>
    <dgm:pt modelId="{B73B8F44-04E1-4028-A945-D30C0BDA6E53}" type="pres">
      <dgm:prSet presAssocID="{B3E643EE-5F89-46B3-A481-A57ADC22FF59}" presName="horz1" presStyleCnt="0"/>
      <dgm:spPr/>
    </dgm:pt>
    <dgm:pt modelId="{F77E087F-5253-4894-A5E4-AE73D6A6089D}" type="pres">
      <dgm:prSet presAssocID="{B3E643EE-5F89-46B3-A481-A57ADC22FF59}" presName="tx1" presStyleLbl="revTx" presStyleIdx="3" presStyleCnt="6"/>
      <dgm:spPr/>
    </dgm:pt>
    <dgm:pt modelId="{52E61A78-E077-4656-A10B-B948A36DD067}" type="pres">
      <dgm:prSet presAssocID="{B3E643EE-5F89-46B3-A481-A57ADC22FF59}" presName="vert1" presStyleCnt="0"/>
      <dgm:spPr/>
    </dgm:pt>
    <dgm:pt modelId="{CD7379AA-F957-41C2-866D-62FBBFA94EDA}" type="pres">
      <dgm:prSet presAssocID="{50351110-9D75-458B-9DFA-304A7F1E9478}" presName="thickLine" presStyleLbl="alignNode1" presStyleIdx="4" presStyleCnt="6"/>
      <dgm:spPr/>
    </dgm:pt>
    <dgm:pt modelId="{D8DDD004-A088-4B9E-A0D8-6BE7B358F124}" type="pres">
      <dgm:prSet presAssocID="{50351110-9D75-458B-9DFA-304A7F1E9478}" presName="horz1" presStyleCnt="0"/>
      <dgm:spPr/>
    </dgm:pt>
    <dgm:pt modelId="{E3B59B8E-5099-4AE6-8D9A-AC4B9C076EA9}" type="pres">
      <dgm:prSet presAssocID="{50351110-9D75-458B-9DFA-304A7F1E9478}" presName="tx1" presStyleLbl="revTx" presStyleIdx="4" presStyleCnt="6"/>
      <dgm:spPr/>
    </dgm:pt>
    <dgm:pt modelId="{9349543F-2C1F-4513-91DC-F373C2746C40}" type="pres">
      <dgm:prSet presAssocID="{50351110-9D75-458B-9DFA-304A7F1E9478}" presName="vert1" presStyleCnt="0"/>
      <dgm:spPr/>
    </dgm:pt>
    <dgm:pt modelId="{C483DE1D-3195-4A99-9030-404696E7B6AB}" type="pres">
      <dgm:prSet presAssocID="{0C03F655-6138-434E-9621-3A006707FF0B}" presName="thickLine" presStyleLbl="alignNode1" presStyleIdx="5" presStyleCnt="6"/>
      <dgm:spPr/>
    </dgm:pt>
    <dgm:pt modelId="{A6746517-8CE1-463A-B386-688D8577FFBA}" type="pres">
      <dgm:prSet presAssocID="{0C03F655-6138-434E-9621-3A006707FF0B}" presName="horz1" presStyleCnt="0"/>
      <dgm:spPr/>
    </dgm:pt>
    <dgm:pt modelId="{C43CC378-8EA5-4959-9655-DBE55E0401DC}" type="pres">
      <dgm:prSet presAssocID="{0C03F655-6138-434E-9621-3A006707FF0B}" presName="tx1" presStyleLbl="revTx" presStyleIdx="5" presStyleCnt="6"/>
      <dgm:spPr/>
    </dgm:pt>
    <dgm:pt modelId="{1963D8A0-54B3-4752-B73B-B02098174CFE}" type="pres">
      <dgm:prSet presAssocID="{0C03F655-6138-434E-9621-3A006707FF0B}" presName="vert1" presStyleCnt="0"/>
      <dgm:spPr/>
    </dgm:pt>
  </dgm:ptLst>
  <dgm:cxnLst>
    <dgm:cxn modelId="{C9D15828-21D6-4439-A2B4-77CD61AB5DED}" type="presOf" srcId="{88883ACC-EF8F-4DA0-ADA2-7B5A5DA8C1E8}" destId="{8B88D301-739F-4068-BEF0-757383B1EECA}" srcOrd="0" destOrd="0" presId="urn:microsoft.com/office/officeart/2008/layout/LinedList"/>
    <dgm:cxn modelId="{9FC5082C-1059-4293-A8B3-BB0D5A90CF8F}" type="presOf" srcId="{27B2608B-B890-4A77-A8C0-EAB97BD9E09C}" destId="{9963AE67-F15D-46C9-81B4-05CC2D5981A9}" srcOrd="0" destOrd="0" presId="urn:microsoft.com/office/officeart/2008/layout/LinedList"/>
    <dgm:cxn modelId="{12DE472C-4FE0-44CD-AB14-6FB029F01A0D}" type="presOf" srcId="{8D933A23-3AA5-4774-A018-BC02BD3CF7D4}" destId="{22FED23E-80CD-4BD7-888F-0960FC1A9368}" srcOrd="0" destOrd="0" presId="urn:microsoft.com/office/officeart/2008/layout/LinedList"/>
    <dgm:cxn modelId="{CDAC1A30-4C65-4DA6-9617-0FB41B8833E6}" srcId="{8D933A23-3AA5-4774-A018-BC02BD3CF7D4}" destId="{88883ACC-EF8F-4DA0-ADA2-7B5A5DA8C1E8}" srcOrd="1" destOrd="0" parTransId="{594D9E2D-07B9-4EC6-B5CE-78B16D9F7470}" sibTransId="{DDE410C4-79D0-4FBF-A3A8-2EDC5F67FEDB}"/>
    <dgm:cxn modelId="{7A577962-5555-4BB1-9888-AAA4DF51E610}" srcId="{8D933A23-3AA5-4774-A018-BC02BD3CF7D4}" destId="{0C03F655-6138-434E-9621-3A006707FF0B}" srcOrd="5" destOrd="0" parTransId="{38E523EC-D147-4077-A9EF-B5B7780EB7F6}" sibTransId="{F2A0309B-8694-48E4-A6D8-377B814BE5EF}"/>
    <dgm:cxn modelId="{9801D96A-DB08-4BC6-8E93-3E34A5C1D6E6}" type="presOf" srcId="{968B9A67-2AB5-40B0-A246-DC3B30527BEA}" destId="{E341F0C2-3103-4DCB-B44D-6E610363F1E4}" srcOrd="0" destOrd="0" presId="urn:microsoft.com/office/officeart/2008/layout/LinedList"/>
    <dgm:cxn modelId="{DD1AECB6-7C98-46CE-81C0-BBA687EB7AA9}" type="presOf" srcId="{50351110-9D75-458B-9DFA-304A7F1E9478}" destId="{E3B59B8E-5099-4AE6-8D9A-AC4B9C076EA9}" srcOrd="0" destOrd="0" presId="urn:microsoft.com/office/officeart/2008/layout/LinedList"/>
    <dgm:cxn modelId="{EE19BCBB-DE1E-4D40-BF63-B7F5FD030F48}" srcId="{8D933A23-3AA5-4774-A018-BC02BD3CF7D4}" destId="{27B2608B-B890-4A77-A8C0-EAB97BD9E09C}" srcOrd="2" destOrd="0" parTransId="{0A5C5085-133B-4CB3-9F2F-127CD2E972C2}" sibTransId="{A57BABC7-C03F-4319-B7B6-30DBDF476682}"/>
    <dgm:cxn modelId="{102E0EC3-5798-4E40-AB0F-C605F559A63E}" type="presOf" srcId="{0C03F655-6138-434E-9621-3A006707FF0B}" destId="{C43CC378-8EA5-4959-9655-DBE55E0401DC}" srcOrd="0" destOrd="0" presId="urn:microsoft.com/office/officeart/2008/layout/LinedList"/>
    <dgm:cxn modelId="{F6A4F5CF-A359-425E-BA7B-667B7E653B14}" srcId="{8D933A23-3AA5-4774-A018-BC02BD3CF7D4}" destId="{B3E643EE-5F89-46B3-A481-A57ADC22FF59}" srcOrd="3" destOrd="0" parTransId="{EA7EE631-61A8-4C16-8B36-526C805DEA13}" sibTransId="{664E2E0D-9B9D-4D5C-B0AC-7C2555B68566}"/>
    <dgm:cxn modelId="{A8C43CD5-E208-483B-9C51-96A2CD6DDDD5}" type="presOf" srcId="{B3E643EE-5F89-46B3-A481-A57ADC22FF59}" destId="{F77E087F-5253-4894-A5E4-AE73D6A6089D}" srcOrd="0" destOrd="0" presId="urn:microsoft.com/office/officeart/2008/layout/LinedList"/>
    <dgm:cxn modelId="{5B1D70DA-992E-42A6-BF50-42062B12735C}" srcId="{8D933A23-3AA5-4774-A018-BC02BD3CF7D4}" destId="{50351110-9D75-458B-9DFA-304A7F1E9478}" srcOrd="4" destOrd="0" parTransId="{056BBA4D-A312-4BB3-AB12-9B0E1B088007}" sibTransId="{07748EA0-FD1D-42A7-97DD-D9E6AAE451D2}"/>
    <dgm:cxn modelId="{3CCAA0E6-6ECE-44B3-A8AB-FF0BB04A4092}" srcId="{8D933A23-3AA5-4774-A018-BC02BD3CF7D4}" destId="{968B9A67-2AB5-40B0-A246-DC3B30527BEA}" srcOrd="0" destOrd="0" parTransId="{AF304F08-635B-473B-9740-66DC498B1AED}" sibTransId="{33384E60-37B1-4F69-9CFD-8F6BB2D4272C}"/>
    <dgm:cxn modelId="{51529C27-D080-49EB-BCBF-41D3FF928F55}" type="presParOf" srcId="{22FED23E-80CD-4BD7-888F-0960FC1A9368}" destId="{E53F0B86-1AD5-4140-94C8-57F3A3643022}" srcOrd="0" destOrd="0" presId="urn:microsoft.com/office/officeart/2008/layout/LinedList"/>
    <dgm:cxn modelId="{6B254D7B-1902-4F77-B226-ED805ADA709C}" type="presParOf" srcId="{22FED23E-80CD-4BD7-888F-0960FC1A9368}" destId="{AFED7EAF-5E63-4A67-A554-E7595EF233EC}" srcOrd="1" destOrd="0" presId="urn:microsoft.com/office/officeart/2008/layout/LinedList"/>
    <dgm:cxn modelId="{1ECB6CC5-A527-481A-AA63-076F5B7EA1FD}" type="presParOf" srcId="{AFED7EAF-5E63-4A67-A554-E7595EF233EC}" destId="{E341F0C2-3103-4DCB-B44D-6E610363F1E4}" srcOrd="0" destOrd="0" presId="urn:microsoft.com/office/officeart/2008/layout/LinedList"/>
    <dgm:cxn modelId="{030D1B37-D592-429E-BE65-AFEB53E2E1C1}" type="presParOf" srcId="{AFED7EAF-5E63-4A67-A554-E7595EF233EC}" destId="{DDCF4026-B000-4543-9147-D3EB5876F0D3}" srcOrd="1" destOrd="0" presId="urn:microsoft.com/office/officeart/2008/layout/LinedList"/>
    <dgm:cxn modelId="{93E9265E-CF3E-47C9-BDF1-EB6D981F51A2}" type="presParOf" srcId="{22FED23E-80CD-4BD7-888F-0960FC1A9368}" destId="{B7643A12-9135-47F3-BF85-1D7F3487930F}" srcOrd="2" destOrd="0" presId="urn:microsoft.com/office/officeart/2008/layout/LinedList"/>
    <dgm:cxn modelId="{9C24A680-F8DE-463D-8A19-C1142A0DF552}" type="presParOf" srcId="{22FED23E-80CD-4BD7-888F-0960FC1A9368}" destId="{16FBBCBF-E924-4626-A518-E5C05E2EDADB}" srcOrd="3" destOrd="0" presId="urn:microsoft.com/office/officeart/2008/layout/LinedList"/>
    <dgm:cxn modelId="{34888A7A-4EFA-4411-B236-4071E998C3F5}" type="presParOf" srcId="{16FBBCBF-E924-4626-A518-E5C05E2EDADB}" destId="{8B88D301-739F-4068-BEF0-757383B1EECA}" srcOrd="0" destOrd="0" presId="urn:microsoft.com/office/officeart/2008/layout/LinedList"/>
    <dgm:cxn modelId="{A4C5C265-26B8-48DF-B1AB-E6EFA62269DD}" type="presParOf" srcId="{16FBBCBF-E924-4626-A518-E5C05E2EDADB}" destId="{CCB3EB7C-A195-4AF5-822A-7AE5565CAE12}" srcOrd="1" destOrd="0" presId="urn:microsoft.com/office/officeart/2008/layout/LinedList"/>
    <dgm:cxn modelId="{61AE83D4-C319-4FDB-9991-89CE5B847FCB}" type="presParOf" srcId="{22FED23E-80CD-4BD7-888F-0960FC1A9368}" destId="{07C25D46-1233-4E3A-AD1C-2EE3A9AD97DE}" srcOrd="4" destOrd="0" presId="urn:microsoft.com/office/officeart/2008/layout/LinedList"/>
    <dgm:cxn modelId="{0FEA2548-CCC4-4782-BBF5-6EEF8537A1F8}" type="presParOf" srcId="{22FED23E-80CD-4BD7-888F-0960FC1A9368}" destId="{E1E89916-E657-4D37-A962-B53652DA92A6}" srcOrd="5" destOrd="0" presId="urn:microsoft.com/office/officeart/2008/layout/LinedList"/>
    <dgm:cxn modelId="{B7FC07B8-DA6E-4EF0-BFAC-30C604366F4D}" type="presParOf" srcId="{E1E89916-E657-4D37-A962-B53652DA92A6}" destId="{9963AE67-F15D-46C9-81B4-05CC2D5981A9}" srcOrd="0" destOrd="0" presId="urn:microsoft.com/office/officeart/2008/layout/LinedList"/>
    <dgm:cxn modelId="{15E9D7F9-5EE4-43A6-92EE-6C36AED2C5C7}" type="presParOf" srcId="{E1E89916-E657-4D37-A962-B53652DA92A6}" destId="{62256A03-ECB0-493A-B016-2021519FDECC}" srcOrd="1" destOrd="0" presId="urn:microsoft.com/office/officeart/2008/layout/LinedList"/>
    <dgm:cxn modelId="{BC2ABFD4-A316-4C31-85AF-58D8D0B96C21}" type="presParOf" srcId="{22FED23E-80CD-4BD7-888F-0960FC1A9368}" destId="{BB84A22B-7D8F-44DB-A0EE-1B84B7138477}" srcOrd="6" destOrd="0" presId="urn:microsoft.com/office/officeart/2008/layout/LinedList"/>
    <dgm:cxn modelId="{18FE623E-FAC2-41C1-B13E-5A1206998D24}" type="presParOf" srcId="{22FED23E-80CD-4BD7-888F-0960FC1A9368}" destId="{B73B8F44-04E1-4028-A945-D30C0BDA6E53}" srcOrd="7" destOrd="0" presId="urn:microsoft.com/office/officeart/2008/layout/LinedList"/>
    <dgm:cxn modelId="{64BE25CB-0890-43E1-AD80-7AEE573E8AEF}" type="presParOf" srcId="{B73B8F44-04E1-4028-A945-D30C0BDA6E53}" destId="{F77E087F-5253-4894-A5E4-AE73D6A6089D}" srcOrd="0" destOrd="0" presId="urn:microsoft.com/office/officeart/2008/layout/LinedList"/>
    <dgm:cxn modelId="{F9A3CDF0-A3C8-4EB3-B9CD-34CE2AED05E4}" type="presParOf" srcId="{B73B8F44-04E1-4028-A945-D30C0BDA6E53}" destId="{52E61A78-E077-4656-A10B-B948A36DD067}" srcOrd="1" destOrd="0" presId="urn:microsoft.com/office/officeart/2008/layout/LinedList"/>
    <dgm:cxn modelId="{F27497AE-908A-49B2-A2CB-CD6E2BFC6AB8}" type="presParOf" srcId="{22FED23E-80CD-4BD7-888F-0960FC1A9368}" destId="{CD7379AA-F957-41C2-866D-62FBBFA94EDA}" srcOrd="8" destOrd="0" presId="urn:microsoft.com/office/officeart/2008/layout/LinedList"/>
    <dgm:cxn modelId="{4DDF7694-51ED-40D0-BAC4-E1339961E5D5}" type="presParOf" srcId="{22FED23E-80CD-4BD7-888F-0960FC1A9368}" destId="{D8DDD004-A088-4B9E-A0D8-6BE7B358F124}" srcOrd="9" destOrd="0" presId="urn:microsoft.com/office/officeart/2008/layout/LinedList"/>
    <dgm:cxn modelId="{5E2B6E3A-B389-4D66-B104-34CF2B609E05}" type="presParOf" srcId="{D8DDD004-A088-4B9E-A0D8-6BE7B358F124}" destId="{E3B59B8E-5099-4AE6-8D9A-AC4B9C076EA9}" srcOrd="0" destOrd="0" presId="urn:microsoft.com/office/officeart/2008/layout/LinedList"/>
    <dgm:cxn modelId="{77C7842B-1B8C-487D-B81A-3C7E8206B8DC}" type="presParOf" srcId="{D8DDD004-A088-4B9E-A0D8-6BE7B358F124}" destId="{9349543F-2C1F-4513-91DC-F373C2746C40}" srcOrd="1" destOrd="0" presId="urn:microsoft.com/office/officeart/2008/layout/LinedList"/>
    <dgm:cxn modelId="{A12586D7-30E8-4785-944E-34BF0BA577F7}" type="presParOf" srcId="{22FED23E-80CD-4BD7-888F-0960FC1A9368}" destId="{C483DE1D-3195-4A99-9030-404696E7B6AB}" srcOrd="10" destOrd="0" presId="urn:microsoft.com/office/officeart/2008/layout/LinedList"/>
    <dgm:cxn modelId="{0100359B-479B-4DF4-A670-AEE8D947B1B6}" type="presParOf" srcId="{22FED23E-80CD-4BD7-888F-0960FC1A9368}" destId="{A6746517-8CE1-463A-B386-688D8577FFBA}" srcOrd="11" destOrd="0" presId="urn:microsoft.com/office/officeart/2008/layout/LinedList"/>
    <dgm:cxn modelId="{071D8C3B-6CF7-4787-87A2-2D42377D0204}" type="presParOf" srcId="{A6746517-8CE1-463A-B386-688D8577FFBA}" destId="{C43CC378-8EA5-4959-9655-DBE55E0401DC}" srcOrd="0" destOrd="0" presId="urn:microsoft.com/office/officeart/2008/layout/LinedList"/>
    <dgm:cxn modelId="{330A48EB-0A06-4D10-806C-5A241ECF7F15}" type="presParOf" srcId="{A6746517-8CE1-463A-B386-688D8577FFBA}" destId="{1963D8A0-54B3-4752-B73B-B02098174C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970CC7-4EE8-4128-8192-6A7D32A88A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6CF4168-5CCF-4EEE-9281-1BAB1C47724C}">
      <dgm:prSet/>
      <dgm:spPr/>
      <dgm:t>
        <a:bodyPr/>
        <a:lstStyle/>
        <a:p>
          <a:r>
            <a:rPr lang="en-GB"/>
            <a:t>There are nearly 1 million people in the uk with dementia.</a:t>
          </a:r>
          <a:endParaRPr lang="en-US"/>
        </a:p>
      </dgm:t>
    </dgm:pt>
    <dgm:pt modelId="{23AE8C76-0157-4850-BB94-FAAE6D84E88E}" type="parTrans" cxnId="{8E6ABBE6-BE3D-4994-B0D2-C23C4A80918B}">
      <dgm:prSet/>
      <dgm:spPr/>
      <dgm:t>
        <a:bodyPr/>
        <a:lstStyle/>
        <a:p>
          <a:endParaRPr lang="en-US"/>
        </a:p>
      </dgm:t>
    </dgm:pt>
    <dgm:pt modelId="{26CC5A53-39FD-461C-B977-09D0638A7343}" type="sibTrans" cxnId="{8E6ABBE6-BE3D-4994-B0D2-C23C4A80918B}">
      <dgm:prSet/>
      <dgm:spPr/>
      <dgm:t>
        <a:bodyPr/>
        <a:lstStyle/>
        <a:p>
          <a:endParaRPr lang="en-US"/>
        </a:p>
      </dgm:t>
    </dgm:pt>
    <dgm:pt modelId="{E03DDD10-91BC-40DF-B875-753C7BDBCCBD}">
      <dgm:prSet/>
      <dgm:spPr/>
      <dgm:t>
        <a:bodyPr/>
        <a:lstStyle/>
        <a:p>
          <a:r>
            <a:rPr lang="en-GB"/>
            <a:t>4% of people over 65 have Alzheimer's disease.</a:t>
          </a:r>
          <a:endParaRPr lang="en-US"/>
        </a:p>
      </dgm:t>
    </dgm:pt>
    <dgm:pt modelId="{0976B77E-FE33-4AEA-87A6-CA0B1E50BA5F}" type="parTrans" cxnId="{7F019DFE-29F7-4352-8C5D-12703CEBE8E6}">
      <dgm:prSet/>
      <dgm:spPr/>
      <dgm:t>
        <a:bodyPr/>
        <a:lstStyle/>
        <a:p>
          <a:endParaRPr lang="en-US"/>
        </a:p>
      </dgm:t>
    </dgm:pt>
    <dgm:pt modelId="{FDC154D0-C05D-4228-8D34-E14D2230288B}" type="sibTrans" cxnId="{7F019DFE-29F7-4352-8C5D-12703CEBE8E6}">
      <dgm:prSet/>
      <dgm:spPr/>
      <dgm:t>
        <a:bodyPr/>
        <a:lstStyle/>
        <a:p>
          <a:endParaRPr lang="en-US"/>
        </a:p>
      </dgm:t>
    </dgm:pt>
    <dgm:pt modelId="{D8A3B0E9-8A7A-4563-802E-2DBE23673FBF}">
      <dgm:prSet/>
      <dgm:spPr/>
      <dgm:t>
        <a:bodyPr/>
        <a:lstStyle/>
        <a:p>
          <a:r>
            <a:rPr lang="en-GB"/>
            <a:t>22% of men and 28% of women over the age of 65 are affected by depression.</a:t>
          </a:r>
          <a:endParaRPr lang="en-US"/>
        </a:p>
      </dgm:t>
    </dgm:pt>
    <dgm:pt modelId="{F76453D9-DC32-479A-8933-757D0FB93D91}" type="parTrans" cxnId="{14314D96-C3BC-4B77-8CBF-FCA74FA78559}">
      <dgm:prSet/>
      <dgm:spPr/>
      <dgm:t>
        <a:bodyPr/>
        <a:lstStyle/>
        <a:p>
          <a:endParaRPr lang="en-US"/>
        </a:p>
      </dgm:t>
    </dgm:pt>
    <dgm:pt modelId="{13650725-058A-467A-8605-1F942CC55E87}" type="sibTrans" cxnId="{14314D96-C3BC-4B77-8CBF-FCA74FA78559}">
      <dgm:prSet/>
      <dgm:spPr/>
      <dgm:t>
        <a:bodyPr/>
        <a:lstStyle/>
        <a:p>
          <a:endParaRPr lang="en-US"/>
        </a:p>
      </dgm:t>
    </dgm:pt>
    <dgm:pt modelId="{021D6328-F023-4729-BFCF-595779404E09}">
      <dgm:prSet/>
      <dgm:spPr/>
      <dgm:t>
        <a:bodyPr/>
        <a:lstStyle/>
        <a:p>
          <a:r>
            <a:rPr lang="en-GB" dirty="0"/>
            <a:t>Anxiety is also prevalent amongst those over 65’s and is mostly experienced by those with depression</a:t>
          </a:r>
          <a:endParaRPr lang="en-US" dirty="0"/>
        </a:p>
      </dgm:t>
    </dgm:pt>
    <dgm:pt modelId="{69FCC7CF-DFFB-4483-ACF4-7BA2A26FCB14}" type="parTrans" cxnId="{8EDAB2C8-0A45-4FF5-A8E9-B172DD83E306}">
      <dgm:prSet/>
      <dgm:spPr/>
      <dgm:t>
        <a:bodyPr/>
        <a:lstStyle/>
        <a:p>
          <a:endParaRPr lang="en-US"/>
        </a:p>
      </dgm:t>
    </dgm:pt>
    <dgm:pt modelId="{C93C0EF8-0D96-4882-812B-918359798592}" type="sibTrans" cxnId="{8EDAB2C8-0A45-4FF5-A8E9-B172DD83E306}">
      <dgm:prSet/>
      <dgm:spPr/>
      <dgm:t>
        <a:bodyPr/>
        <a:lstStyle/>
        <a:p>
          <a:endParaRPr lang="en-US"/>
        </a:p>
      </dgm:t>
    </dgm:pt>
    <dgm:pt modelId="{34124BB4-0BD3-4A24-9466-327958545E78}">
      <dgm:prSet/>
      <dgm:spPr/>
      <dgm:t>
        <a:bodyPr/>
        <a:lstStyle/>
        <a:p>
          <a:r>
            <a:rPr lang="en-US" dirty="0"/>
            <a:t>Bed blocking is a major concern due to the lack of suitable facilities to discharge the Elderly to.</a:t>
          </a:r>
        </a:p>
      </dgm:t>
    </dgm:pt>
    <dgm:pt modelId="{AD760D96-0BBE-4D0D-9698-EC993163538B}" type="parTrans" cxnId="{1F5010D9-EBE0-4EED-80A1-0DFF9685CBE7}">
      <dgm:prSet/>
      <dgm:spPr/>
      <dgm:t>
        <a:bodyPr/>
        <a:lstStyle/>
        <a:p>
          <a:endParaRPr lang="en-US"/>
        </a:p>
      </dgm:t>
    </dgm:pt>
    <dgm:pt modelId="{2D73AE80-5B64-4F95-BDFB-42274F0B4E15}" type="sibTrans" cxnId="{1F5010D9-EBE0-4EED-80A1-0DFF9685CBE7}">
      <dgm:prSet/>
      <dgm:spPr/>
      <dgm:t>
        <a:bodyPr/>
        <a:lstStyle/>
        <a:p>
          <a:endParaRPr lang="en-US"/>
        </a:p>
      </dgm:t>
    </dgm:pt>
    <dgm:pt modelId="{E58F986F-62A9-467C-8A55-D79209ABFE18}">
      <dgm:prSet/>
      <dgm:spPr/>
      <dgm:t>
        <a:bodyPr/>
        <a:lstStyle/>
        <a:p>
          <a:r>
            <a:rPr lang="en-GB"/>
            <a:t>Frailty is the result of a decline in several physiological systems.</a:t>
          </a:r>
          <a:endParaRPr lang="en-US"/>
        </a:p>
      </dgm:t>
    </dgm:pt>
    <dgm:pt modelId="{E41F00C2-2C3E-4445-9033-6B89F6999189}" type="parTrans" cxnId="{B75A4114-D59A-4EB7-8EDB-F46D3E44F396}">
      <dgm:prSet/>
      <dgm:spPr/>
      <dgm:t>
        <a:bodyPr/>
        <a:lstStyle/>
        <a:p>
          <a:endParaRPr lang="en-US"/>
        </a:p>
      </dgm:t>
    </dgm:pt>
    <dgm:pt modelId="{64E0D00F-3AEC-4BDD-8650-9F2D34E4554D}" type="sibTrans" cxnId="{B75A4114-D59A-4EB7-8EDB-F46D3E44F396}">
      <dgm:prSet/>
      <dgm:spPr/>
      <dgm:t>
        <a:bodyPr/>
        <a:lstStyle/>
        <a:p>
          <a:endParaRPr lang="en-US"/>
        </a:p>
      </dgm:t>
    </dgm:pt>
    <dgm:pt modelId="{72A69DFF-DA32-4850-8209-127ACD459EBD}">
      <dgm:prSet/>
      <dgm:spPr/>
      <dgm:t>
        <a:bodyPr/>
        <a:lstStyle/>
        <a:p>
          <a:r>
            <a:rPr lang="en-GB"/>
            <a:t>30% of people over the age of 65, and 50% of people older than age 85, who live in the community, will fall at least once each year.</a:t>
          </a:r>
          <a:endParaRPr lang="en-US"/>
        </a:p>
      </dgm:t>
    </dgm:pt>
    <dgm:pt modelId="{907609C3-FAE1-4A3C-A3FA-08CAAAC8827C}" type="parTrans" cxnId="{ADC6FBB4-DFA1-4126-A784-A378D03BCB62}">
      <dgm:prSet/>
      <dgm:spPr/>
      <dgm:t>
        <a:bodyPr/>
        <a:lstStyle/>
        <a:p>
          <a:endParaRPr lang="en-US"/>
        </a:p>
      </dgm:t>
    </dgm:pt>
    <dgm:pt modelId="{C74740B8-220A-456F-87E7-C7DBB0E55CC8}" type="sibTrans" cxnId="{ADC6FBB4-DFA1-4126-A784-A378D03BCB62}">
      <dgm:prSet/>
      <dgm:spPr/>
      <dgm:t>
        <a:bodyPr/>
        <a:lstStyle/>
        <a:p>
          <a:endParaRPr lang="en-US"/>
        </a:p>
      </dgm:t>
    </dgm:pt>
    <dgm:pt modelId="{251953D6-A25C-48AC-B80F-EF96412EFE1D}">
      <dgm:prSet phldrT="[Text]" phldr="0"/>
      <dgm:spPr/>
      <dgm:t>
        <a:bodyPr/>
        <a:lstStyle/>
        <a:p>
          <a:r>
            <a:rPr lang="en-GB" dirty="0"/>
            <a:t>Dementia is a progressive decline in brain function. (NHS,2020)</a:t>
          </a:r>
        </a:p>
      </dgm:t>
    </dgm:pt>
    <dgm:pt modelId="{62E46F06-D323-4C9C-A456-1E36FA9DAEBC}" type="parTrans" cxnId="{356948FF-E2F6-40B5-ABD6-1FDEAC0105F4}">
      <dgm:prSet/>
      <dgm:spPr/>
      <dgm:t>
        <a:bodyPr/>
        <a:lstStyle/>
        <a:p>
          <a:endParaRPr lang="en-GB"/>
        </a:p>
      </dgm:t>
    </dgm:pt>
    <dgm:pt modelId="{AEE097CE-E0F1-4712-BA23-A66CF3E6C17E}" type="sibTrans" cxnId="{356948FF-E2F6-40B5-ABD6-1FDEAC0105F4}">
      <dgm:prSet/>
      <dgm:spPr/>
      <dgm:t>
        <a:bodyPr/>
        <a:lstStyle/>
        <a:p>
          <a:endParaRPr lang="en-GB"/>
        </a:p>
      </dgm:t>
    </dgm:pt>
    <dgm:pt modelId="{AB71CD10-696D-42BC-9336-1DA3389EF658}">
      <dgm:prSet/>
      <dgm:spPr/>
      <dgm:t>
        <a:bodyPr/>
        <a:lstStyle/>
        <a:p>
          <a:r>
            <a:rPr lang="en-GB"/>
            <a:t>Multimorbidity typically occurs 10 to 15 years earlier in individuals living in the most deprived communities compared to those in affluent areas, meaning socioeconomically disadvantaged older adults experience a prolonged period of living with multiple chronic conditions (Centre for Ageing Better, 2023; Barnett et al., 2012).</a:t>
          </a:r>
          <a:endParaRPr lang="en-US" dirty="0"/>
        </a:p>
      </dgm:t>
    </dgm:pt>
    <dgm:pt modelId="{3425375D-4458-4213-B243-12A8C8F65C34}" type="parTrans" cxnId="{9FD87C4F-4B31-419A-AB67-5201A8D151B2}">
      <dgm:prSet/>
      <dgm:spPr/>
      <dgm:t>
        <a:bodyPr/>
        <a:lstStyle/>
        <a:p>
          <a:endParaRPr lang="en-GB"/>
        </a:p>
      </dgm:t>
    </dgm:pt>
    <dgm:pt modelId="{50D05C3F-F18F-4E70-8F91-BE56D49FA8E6}" type="sibTrans" cxnId="{9FD87C4F-4B31-419A-AB67-5201A8D151B2}">
      <dgm:prSet/>
      <dgm:spPr/>
      <dgm:t>
        <a:bodyPr/>
        <a:lstStyle/>
        <a:p>
          <a:endParaRPr lang="en-GB"/>
        </a:p>
      </dgm:t>
    </dgm:pt>
    <dgm:pt modelId="{24117DAF-A6B6-448A-8171-429B9A57AEE7}" type="pres">
      <dgm:prSet presAssocID="{1F970CC7-4EE8-4128-8192-6A7D32A88A00}" presName="diagram" presStyleCnt="0">
        <dgm:presLayoutVars>
          <dgm:dir/>
          <dgm:resizeHandles val="exact"/>
        </dgm:presLayoutVars>
      </dgm:prSet>
      <dgm:spPr/>
    </dgm:pt>
    <dgm:pt modelId="{C00DA0E6-7A2D-4BB2-BAE5-BC819FFAA76D}" type="pres">
      <dgm:prSet presAssocID="{76CF4168-5CCF-4EEE-9281-1BAB1C47724C}" presName="node" presStyleLbl="node1" presStyleIdx="0" presStyleCnt="9">
        <dgm:presLayoutVars>
          <dgm:bulletEnabled val="1"/>
        </dgm:presLayoutVars>
      </dgm:prSet>
      <dgm:spPr/>
    </dgm:pt>
    <dgm:pt modelId="{22C28AAA-FB26-4E1A-8C91-B6AFF0087279}" type="pres">
      <dgm:prSet presAssocID="{26CC5A53-39FD-461C-B977-09D0638A7343}" presName="sibTrans" presStyleCnt="0"/>
      <dgm:spPr/>
    </dgm:pt>
    <dgm:pt modelId="{6715592D-1693-4E77-A6BF-EC115D7996E5}" type="pres">
      <dgm:prSet presAssocID="{E03DDD10-91BC-40DF-B875-753C7BDBCCBD}" presName="node" presStyleLbl="node1" presStyleIdx="1" presStyleCnt="9">
        <dgm:presLayoutVars>
          <dgm:bulletEnabled val="1"/>
        </dgm:presLayoutVars>
      </dgm:prSet>
      <dgm:spPr/>
    </dgm:pt>
    <dgm:pt modelId="{1CCAF37C-660C-41F2-93F6-DA51AB338267}" type="pres">
      <dgm:prSet presAssocID="{FDC154D0-C05D-4228-8D34-E14D2230288B}" presName="sibTrans" presStyleCnt="0"/>
      <dgm:spPr/>
    </dgm:pt>
    <dgm:pt modelId="{1AF63C44-E624-41C2-AB81-72050276074E}" type="pres">
      <dgm:prSet presAssocID="{D8A3B0E9-8A7A-4563-802E-2DBE23673FBF}" presName="node" presStyleLbl="node1" presStyleIdx="2" presStyleCnt="9">
        <dgm:presLayoutVars>
          <dgm:bulletEnabled val="1"/>
        </dgm:presLayoutVars>
      </dgm:prSet>
      <dgm:spPr/>
    </dgm:pt>
    <dgm:pt modelId="{FA7BC573-2D7C-404B-87C8-B73F1FF91EDA}" type="pres">
      <dgm:prSet presAssocID="{13650725-058A-467A-8605-1F942CC55E87}" presName="sibTrans" presStyleCnt="0"/>
      <dgm:spPr/>
    </dgm:pt>
    <dgm:pt modelId="{3C3F2FF1-95ED-4766-9065-1CD6E8FC5352}" type="pres">
      <dgm:prSet presAssocID="{021D6328-F023-4729-BFCF-595779404E09}" presName="node" presStyleLbl="node1" presStyleIdx="3" presStyleCnt="9">
        <dgm:presLayoutVars>
          <dgm:bulletEnabled val="1"/>
        </dgm:presLayoutVars>
      </dgm:prSet>
      <dgm:spPr/>
    </dgm:pt>
    <dgm:pt modelId="{6D356773-C112-47FF-924D-1ED27C62D5B6}" type="pres">
      <dgm:prSet presAssocID="{C93C0EF8-0D96-4882-812B-918359798592}" presName="sibTrans" presStyleCnt="0"/>
      <dgm:spPr/>
    </dgm:pt>
    <dgm:pt modelId="{E8C4167C-D6C8-4CA2-9567-83BDF08D0D29}" type="pres">
      <dgm:prSet presAssocID="{34124BB4-0BD3-4A24-9466-327958545E78}" presName="node" presStyleLbl="node1" presStyleIdx="4" presStyleCnt="9">
        <dgm:presLayoutVars>
          <dgm:bulletEnabled val="1"/>
        </dgm:presLayoutVars>
      </dgm:prSet>
      <dgm:spPr/>
    </dgm:pt>
    <dgm:pt modelId="{5F60F941-984C-477F-A5AA-0801DC8C2A9D}" type="pres">
      <dgm:prSet presAssocID="{2D73AE80-5B64-4F95-BDFB-42274F0B4E15}" presName="sibTrans" presStyleCnt="0"/>
      <dgm:spPr/>
    </dgm:pt>
    <dgm:pt modelId="{440030F3-5B9A-4C98-8579-69D44B921535}" type="pres">
      <dgm:prSet presAssocID="{E58F986F-62A9-467C-8A55-D79209ABFE18}" presName="node" presStyleLbl="node1" presStyleIdx="5" presStyleCnt="9">
        <dgm:presLayoutVars>
          <dgm:bulletEnabled val="1"/>
        </dgm:presLayoutVars>
      </dgm:prSet>
      <dgm:spPr/>
    </dgm:pt>
    <dgm:pt modelId="{69703E9F-7144-41D9-953A-A3991F51C1F4}" type="pres">
      <dgm:prSet presAssocID="{64E0D00F-3AEC-4BDD-8650-9F2D34E4554D}" presName="sibTrans" presStyleCnt="0"/>
      <dgm:spPr/>
    </dgm:pt>
    <dgm:pt modelId="{421F736A-9AF0-47CA-AA63-F77F5C639BC9}" type="pres">
      <dgm:prSet presAssocID="{72A69DFF-DA32-4850-8209-127ACD459EBD}" presName="node" presStyleLbl="node1" presStyleIdx="6" presStyleCnt="9">
        <dgm:presLayoutVars>
          <dgm:bulletEnabled val="1"/>
        </dgm:presLayoutVars>
      </dgm:prSet>
      <dgm:spPr/>
    </dgm:pt>
    <dgm:pt modelId="{B43227E4-F8C9-41D6-9606-0BEF3D43EB7C}" type="pres">
      <dgm:prSet presAssocID="{C74740B8-220A-456F-87E7-C7DBB0E55CC8}" presName="sibTrans" presStyleCnt="0"/>
      <dgm:spPr/>
    </dgm:pt>
    <dgm:pt modelId="{D0653E09-A770-478D-871E-2D2728E993D8}" type="pres">
      <dgm:prSet presAssocID="{251953D6-A25C-48AC-B80F-EF96412EFE1D}" presName="node" presStyleLbl="node1" presStyleIdx="7" presStyleCnt="9">
        <dgm:presLayoutVars>
          <dgm:bulletEnabled val="1"/>
        </dgm:presLayoutVars>
      </dgm:prSet>
      <dgm:spPr/>
    </dgm:pt>
    <dgm:pt modelId="{04C4562A-8254-4E2B-8E7F-D1E9F12B0D1B}" type="pres">
      <dgm:prSet presAssocID="{AEE097CE-E0F1-4712-BA23-A66CF3E6C17E}" presName="sibTrans" presStyleCnt="0"/>
      <dgm:spPr/>
    </dgm:pt>
    <dgm:pt modelId="{9FA6CEDA-43FE-4DEA-BF37-7291ACD11341}" type="pres">
      <dgm:prSet presAssocID="{AB71CD10-696D-42BC-9336-1DA3389EF658}" presName="node" presStyleLbl="node1" presStyleIdx="8" presStyleCnt="9">
        <dgm:presLayoutVars>
          <dgm:bulletEnabled val="1"/>
        </dgm:presLayoutVars>
      </dgm:prSet>
      <dgm:spPr/>
    </dgm:pt>
  </dgm:ptLst>
  <dgm:cxnLst>
    <dgm:cxn modelId="{B75A4114-D59A-4EB7-8EDB-F46D3E44F396}" srcId="{1F970CC7-4EE8-4128-8192-6A7D32A88A00}" destId="{E58F986F-62A9-467C-8A55-D79209ABFE18}" srcOrd="5" destOrd="0" parTransId="{E41F00C2-2C3E-4445-9033-6B89F6999189}" sibTransId="{64E0D00F-3AEC-4BDD-8650-9F2D34E4554D}"/>
    <dgm:cxn modelId="{9FD87C4F-4B31-419A-AB67-5201A8D151B2}" srcId="{1F970CC7-4EE8-4128-8192-6A7D32A88A00}" destId="{AB71CD10-696D-42BC-9336-1DA3389EF658}" srcOrd="8" destOrd="0" parTransId="{3425375D-4458-4213-B243-12A8C8F65C34}" sibTransId="{50D05C3F-F18F-4E70-8F91-BE56D49FA8E6}"/>
    <dgm:cxn modelId="{16A03A51-647C-4C11-9EF1-5C9A61D8E3A9}" type="presOf" srcId="{E03DDD10-91BC-40DF-B875-753C7BDBCCBD}" destId="{6715592D-1693-4E77-A6BF-EC115D7996E5}" srcOrd="0" destOrd="0" presId="urn:microsoft.com/office/officeart/2005/8/layout/default"/>
    <dgm:cxn modelId="{60026572-62DA-498C-8E02-D2432EBBAC61}" type="presOf" srcId="{AB71CD10-696D-42BC-9336-1DA3389EF658}" destId="{9FA6CEDA-43FE-4DEA-BF37-7291ACD11341}" srcOrd="0" destOrd="0" presId="urn:microsoft.com/office/officeart/2005/8/layout/default"/>
    <dgm:cxn modelId="{F4FF237B-D4C5-47DA-9629-A8DEA27C4AB1}" type="presOf" srcId="{D8A3B0E9-8A7A-4563-802E-2DBE23673FBF}" destId="{1AF63C44-E624-41C2-AB81-72050276074E}" srcOrd="0" destOrd="0" presId="urn:microsoft.com/office/officeart/2005/8/layout/default"/>
    <dgm:cxn modelId="{0310B186-EF8B-4D16-9509-4025220D7AFD}" type="presOf" srcId="{72A69DFF-DA32-4850-8209-127ACD459EBD}" destId="{421F736A-9AF0-47CA-AA63-F77F5C639BC9}" srcOrd="0" destOrd="0" presId="urn:microsoft.com/office/officeart/2005/8/layout/default"/>
    <dgm:cxn modelId="{14314D96-C3BC-4B77-8CBF-FCA74FA78559}" srcId="{1F970CC7-4EE8-4128-8192-6A7D32A88A00}" destId="{D8A3B0E9-8A7A-4563-802E-2DBE23673FBF}" srcOrd="2" destOrd="0" parTransId="{F76453D9-DC32-479A-8933-757D0FB93D91}" sibTransId="{13650725-058A-467A-8605-1F942CC55E87}"/>
    <dgm:cxn modelId="{ADC6FBB4-DFA1-4126-A784-A378D03BCB62}" srcId="{1F970CC7-4EE8-4128-8192-6A7D32A88A00}" destId="{72A69DFF-DA32-4850-8209-127ACD459EBD}" srcOrd="6" destOrd="0" parTransId="{907609C3-FAE1-4A3C-A3FA-08CAAAC8827C}" sibTransId="{C74740B8-220A-456F-87E7-C7DBB0E55CC8}"/>
    <dgm:cxn modelId="{247777C2-E070-4242-9688-D0B82708BAD7}" type="presOf" srcId="{34124BB4-0BD3-4A24-9466-327958545E78}" destId="{E8C4167C-D6C8-4CA2-9567-83BDF08D0D29}" srcOrd="0" destOrd="0" presId="urn:microsoft.com/office/officeart/2005/8/layout/default"/>
    <dgm:cxn modelId="{8EDAB2C8-0A45-4FF5-A8E9-B172DD83E306}" srcId="{1F970CC7-4EE8-4128-8192-6A7D32A88A00}" destId="{021D6328-F023-4729-BFCF-595779404E09}" srcOrd="3" destOrd="0" parTransId="{69FCC7CF-DFFB-4483-ACF4-7BA2A26FCB14}" sibTransId="{C93C0EF8-0D96-4882-812B-918359798592}"/>
    <dgm:cxn modelId="{CD7DCACC-3F9E-4AD0-878C-F6F06F6A608C}" type="presOf" srcId="{E58F986F-62A9-467C-8A55-D79209ABFE18}" destId="{440030F3-5B9A-4C98-8579-69D44B921535}" srcOrd="0" destOrd="0" presId="urn:microsoft.com/office/officeart/2005/8/layout/default"/>
    <dgm:cxn modelId="{1224A7CD-3E32-4A5C-8800-D62CE2339759}" type="presOf" srcId="{1F970CC7-4EE8-4128-8192-6A7D32A88A00}" destId="{24117DAF-A6B6-448A-8171-429B9A57AEE7}" srcOrd="0" destOrd="0" presId="urn:microsoft.com/office/officeart/2005/8/layout/default"/>
    <dgm:cxn modelId="{1F5010D9-EBE0-4EED-80A1-0DFF9685CBE7}" srcId="{1F970CC7-4EE8-4128-8192-6A7D32A88A00}" destId="{34124BB4-0BD3-4A24-9466-327958545E78}" srcOrd="4" destOrd="0" parTransId="{AD760D96-0BBE-4D0D-9698-EC993163538B}" sibTransId="{2D73AE80-5B64-4F95-BDFB-42274F0B4E15}"/>
    <dgm:cxn modelId="{8E6ABBE6-BE3D-4994-B0D2-C23C4A80918B}" srcId="{1F970CC7-4EE8-4128-8192-6A7D32A88A00}" destId="{76CF4168-5CCF-4EEE-9281-1BAB1C47724C}" srcOrd="0" destOrd="0" parTransId="{23AE8C76-0157-4850-BB94-FAAE6D84E88E}" sibTransId="{26CC5A53-39FD-461C-B977-09D0638A7343}"/>
    <dgm:cxn modelId="{1628BAF2-ADE9-454F-881E-DD13040D29B8}" type="presOf" srcId="{251953D6-A25C-48AC-B80F-EF96412EFE1D}" destId="{D0653E09-A770-478D-871E-2D2728E993D8}" srcOrd="0" destOrd="0" presId="urn:microsoft.com/office/officeart/2005/8/layout/default"/>
    <dgm:cxn modelId="{0341ABF4-F06E-473E-952B-E34B8A3E6257}" type="presOf" srcId="{021D6328-F023-4729-BFCF-595779404E09}" destId="{3C3F2FF1-95ED-4766-9065-1CD6E8FC5352}" srcOrd="0" destOrd="0" presId="urn:microsoft.com/office/officeart/2005/8/layout/default"/>
    <dgm:cxn modelId="{016785F5-4BDA-4B29-B9B5-E220C370803D}" type="presOf" srcId="{76CF4168-5CCF-4EEE-9281-1BAB1C47724C}" destId="{C00DA0E6-7A2D-4BB2-BAE5-BC819FFAA76D}" srcOrd="0" destOrd="0" presId="urn:microsoft.com/office/officeart/2005/8/layout/default"/>
    <dgm:cxn modelId="{7F019DFE-29F7-4352-8C5D-12703CEBE8E6}" srcId="{1F970CC7-4EE8-4128-8192-6A7D32A88A00}" destId="{E03DDD10-91BC-40DF-B875-753C7BDBCCBD}" srcOrd="1" destOrd="0" parTransId="{0976B77E-FE33-4AEA-87A6-CA0B1E50BA5F}" sibTransId="{FDC154D0-C05D-4228-8D34-E14D2230288B}"/>
    <dgm:cxn modelId="{356948FF-E2F6-40B5-ABD6-1FDEAC0105F4}" srcId="{1F970CC7-4EE8-4128-8192-6A7D32A88A00}" destId="{251953D6-A25C-48AC-B80F-EF96412EFE1D}" srcOrd="7" destOrd="0" parTransId="{62E46F06-D323-4C9C-A456-1E36FA9DAEBC}" sibTransId="{AEE097CE-E0F1-4712-BA23-A66CF3E6C17E}"/>
    <dgm:cxn modelId="{0314039C-2D7A-467D-BBE7-69449D716D3C}" type="presParOf" srcId="{24117DAF-A6B6-448A-8171-429B9A57AEE7}" destId="{C00DA0E6-7A2D-4BB2-BAE5-BC819FFAA76D}" srcOrd="0" destOrd="0" presId="urn:microsoft.com/office/officeart/2005/8/layout/default"/>
    <dgm:cxn modelId="{0468696A-2301-47CF-9E3B-7EA2FBF90428}" type="presParOf" srcId="{24117DAF-A6B6-448A-8171-429B9A57AEE7}" destId="{22C28AAA-FB26-4E1A-8C91-B6AFF0087279}" srcOrd="1" destOrd="0" presId="urn:microsoft.com/office/officeart/2005/8/layout/default"/>
    <dgm:cxn modelId="{1C5A90DE-B1ED-4116-B32E-A98779D9C834}" type="presParOf" srcId="{24117DAF-A6B6-448A-8171-429B9A57AEE7}" destId="{6715592D-1693-4E77-A6BF-EC115D7996E5}" srcOrd="2" destOrd="0" presId="urn:microsoft.com/office/officeart/2005/8/layout/default"/>
    <dgm:cxn modelId="{2508CAEC-9314-4BD1-89AE-2B4B530624BA}" type="presParOf" srcId="{24117DAF-A6B6-448A-8171-429B9A57AEE7}" destId="{1CCAF37C-660C-41F2-93F6-DA51AB338267}" srcOrd="3" destOrd="0" presId="urn:microsoft.com/office/officeart/2005/8/layout/default"/>
    <dgm:cxn modelId="{4C063553-C092-4AE0-8D58-DAABF74501C6}" type="presParOf" srcId="{24117DAF-A6B6-448A-8171-429B9A57AEE7}" destId="{1AF63C44-E624-41C2-AB81-72050276074E}" srcOrd="4" destOrd="0" presId="urn:microsoft.com/office/officeart/2005/8/layout/default"/>
    <dgm:cxn modelId="{F24A94E4-2585-466A-8761-EC0AC634CBC6}" type="presParOf" srcId="{24117DAF-A6B6-448A-8171-429B9A57AEE7}" destId="{FA7BC573-2D7C-404B-87C8-B73F1FF91EDA}" srcOrd="5" destOrd="0" presId="urn:microsoft.com/office/officeart/2005/8/layout/default"/>
    <dgm:cxn modelId="{FC9EBB5D-94C4-4E0A-AF3D-95303FB19B52}" type="presParOf" srcId="{24117DAF-A6B6-448A-8171-429B9A57AEE7}" destId="{3C3F2FF1-95ED-4766-9065-1CD6E8FC5352}" srcOrd="6" destOrd="0" presId="urn:microsoft.com/office/officeart/2005/8/layout/default"/>
    <dgm:cxn modelId="{85227DF5-9AA3-466D-9296-D5E6BB5168AE}" type="presParOf" srcId="{24117DAF-A6B6-448A-8171-429B9A57AEE7}" destId="{6D356773-C112-47FF-924D-1ED27C62D5B6}" srcOrd="7" destOrd="0" presId="urn:microsoft.com/office/officeart/2005/8/layout/default"/>
    <dgm:cxn modelId="{EAB5B750-8BDF-43BF-BA31-531F1B5BAC6F}" type="presParOf" srcId="{24117DAF-A6B6-448A-8171-429B9A57AEE7}" destId="{E8C4167C-D6C8-4CA2-9567-83BDF08D0D29}" srcOrd="8" destOrd="0" presId="urn:microsoft.com/office/officeart/2005/8/layout/default"/>
    <dgm:cxn modelId="{7352D564-A490-4122-9B72-25B0338A343E}" type="presParOf" srcId="{24117DAF-A6B6-448A-8171-429B9A57AEE7}" destId="{5F60F941-984C-477F-A5AA-0801DC8C2A9D}" srcOrd="9" destOrd="0" presId="urn:microsoft.com/office/officeart/2005/8/layout/default"/>
    <dgm:cxn modelId="{DA64B166-D0BD-4090-8601-D5AEA0DFD214}" type="presParOf" srcId="{24117DAF-A6B6-448A-8171-429B9A57AEE7}" destId="{440030F3-5B9A-4C98-8579-69D44B921535}" srcOrd="10" destOrd="0" presId="urn:microsoft.com/office/officeart/2005/8/layout/default"/>
    <dgm:cxn modelId="{5E918526-6A55-4D92-A363-715392A1BB10}" type="presParOf" srcId="{24117DAF-A6B6-448A-8171-429B9A57AEE7}" destId="{69703E9F-7144-41D9-953A-A3991F51C1F4}" srcOrd="11" destOrd="0" presId="urn:microsoft.com/office/officeart/2005/8/layout/default"/>
    <dgm:cxn modelId="{75656763-14C5-48EF-AC9C-2B7737B72A75}" type="presParOf" srcId="{24117DAF-A6B6-448A-8171-429B9A57AEE7}" destId="{421F736A-9AF0-47CA-AA63-F77F5C639BC9}" srcOrd="12" destOrd="0" presId="urn:microsoft.com/office/officeart/2005/8/layout/default"/>
    <dgm:cxn modelId="{AED88F8B-3186-4936-BA00-1C8D43DCC029}" type="presParOf" srcId="{24117DAF-A6B6-448A-8171-429B9A57AEE7}" destId="{B43227E4-F8C9-41D6-9606-0BEF3D43EB7C}" srcOrd="13" destOrd="0" presId="urn:microsoft.com/office/officeart/2005/8/layout/default"/>
    <dgm:cxn modelId="{506E5188-DAAB-4B41-9D01-B882B0F55AB4}" type="presParOf" srcId="{24117DAF-A6B6-448A-8171-429B9A57AEE7}" destId="{D0653E09-A770-478D-871E-2D2728E993D8}" srcOrd="14" destOrd="0" presId="urn:microsoft.com/office/officeart/2005/8/layout/default"/>
    <dgm:cxn modelId="{91A35E93-1CDD-4509-89EF-61F0182085E8}" type="presParOf" srcId="{24117DAF-A6B6-448A-8171-429B9A57AEE7}" destId="{04C4562A-8254-4E2B-8E7F-D1E9F12B0D1B}" srcOrd="15" destOrd="0" presId="urn:microsoft.com/office/officeart/2005/8/layout/default"/>
    <dgm:cxn modelId="{B3CA2B0E-3A6B-4205-8421-58AB2C455334}" type="presParOf" srcId="{24117DAF-A6B6-448A-8171-429B9A57AEE7}" destId="{9FA6CEDA-43FE-4DEA-BF37-7291ACD11341}"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DC8F0A0-7126-462C-8B09-803A888A082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62D7D802-0BCA-4199-8DC3-785007D105F3}">
      <dgm:prSet custT="1"/>
      <dgm:spPr/>
      <dgm:t>
        <a:bodyPr/>
        <a:lstStyle/>
        <a:p>
          <a:r>
            <a:rPr lang="en-GB" sz="2000" b="1" dirty="0">
              <a:latin typeface="Arial" panose="020B0604020202020204" pitchFamily="34" charset="0"/>
              <a:cs typeface="Arial" panose="020B0604020202020204" pitchFamily="34" charset="0"/>
            </a:rPr>
            <a:t>Activity Theory:</a:t>
          </a:r>
          <a:r>
            <a:rPr lang="en-GB" sz="2000" dirty="0">
              <a:latin typeface="Arial" panose="020B0604020202020204" pitchFamily="34" charset="0"/>
              <a:cs typeface="Arial" panose="020B0604020202020204" pitchFamily="34" charset="0"/>
            </a:rPr>
            <a:t> Contends that successful aging occurs when older adults maintain active social roles, relationships, and physical activities, which directly correlates with higher life satisfaction and psychological wellbeing (Havighurst, 1961; Lemon, Bengtson and Peterson, 1972).</a:t>
          </a:r>
          <a:endParaRPr lang="en-US" sz="2000" dirty="0">
            <a:latin typeface="Arial" panose="020B0604020202020204" pitchFamily="34" charset="0"/>
            <a:cs typeface="Arial" panose="020B0604020202020204" pitchFamily="34" charset="0"/>
          </a:endParaRPr>
        </a:p>
      </dgm:t>
    </dgm:pt>
    <dgm:pt modelId="{3A10366F-17F0-4B91-AC2D-738446FE77EB}" type="parTrans" cxnId="{4F51954D-94E1-4E74-ADF5-A1B7814D3B5C}">
      <dgm:prSet/>
      <dgm:spPr/>
      <dgm:t>
        <a:bodyPr/>
        <a:lstStyle/>
        <a:p>
          <a:endParaRPr lang="en-US"/>
        </a:p>
      </dgm:t>
    </dgm:pt>
    <dgm:pt modelId="{CD0360D9-D77F-4A1F-8952-0DDFB546653C}" type="sibTrans" cxnId="{4F51954D-94E1-4E74-ADF5-A1B7814D3B5C}">
      <dgm:prSet/>
      <dgm:spPr/>
      <dgm:t>
        <a:bodyPr/>
        <a:lstStyle/>
        <a:p>
          <a:endParaRPr lang="en-US"/>
        </a:p>
      </dgm:t>
    </dgm:pt>
    <dgm:pt modelId="{5E90F52A-7638-4DC3-8832-26ECC76361B4}">
      <dgm:prSet custT="1"/>
      <dgm:spPr/>
      <dgm:t>
        <a:bodyPr/>
        <a:lstStyle/>
        <a:p>
          <a:r>
            <a:rPr lang="en-GB" sz="2000" i="1" dirty="0">
              <a:latin typeface="Arial" panose="020B0604020202020204" pitchFamily="34" charset="0"/>
              <a:cs typeface="Arial" panose="020B0604020202020204" pitchFamily="34" charset="0"/>
            </a:rPr>
            <a:t>Activity Theory</a:t>
          </a:r>
          <a:r>
            <a:rPr lang="en-GB" sz="2000" dirty="0">
              <a:latin typeface="Arial" panose="020B0604020202020204" pitchFamily="34" charset="0"/>
              <a:cs typeface="Arial" panose="020B0604020202020204" pitchFamily="34" charset="0"/>
            </a:rPr>
            <a:t> views withdrawal as detrimental, arguing that happiness and high life satisfaction directly correlate with remaining socially engaged and replacing lost roles (Havighurst, 1961; Lemon et al., 1972).</a:t>
          </a:r>
        </a:p>
      </dgm:t>
    </dgm:pt>
    <dgm:pt modelId="{CC250EB5-C09E-4E07-B405-FBF371946BEF}" type="parTrans" cxnId="{9D4D7C3B-E924-4D0D-975A-042DD3625ACE}">
      <dgm:prSet/>
      <dgm:spPr/>
      <dgm:t>
        <a:bodyPr/>
        <a:lstStyle/>
        <a:p>
          <a:endParaRPr lang="en-GB"/>
        </a:p>
      </dgm:t>
    </dgm:pt>
    <dgm:pt modelId="{71E3893D-CEDD-4ECE-B07C-22EBDC4F0274}" type="sibTrans" cxnId="{9D4D7C3B-E924-4D0D-975A-042DD3625ACE}">
      <dgm:prSet/>
      <dgm:spPr/>
      <dgm:t>
        <a:bodyPr/>
        <a:lstStyle/>
        <a:p>
          <a:endParaRPr lang="en-GB"/>
        </a:p>
      </dgm:t>
    </dgm:pt>
    <dgm:pt modelId="{4C936F5E-231D-4BE6-BBAD-9373D74BF73F}">
      <dgm:prSet custT="1"/>
      <dgm:spPr/>
      <dgm:t>
        <a:bodyPr/>
        <a:lstStyle/>
        <a:p>
          <a:r>
            <a:rPr lang="en-GB" sz="2000" i="1" dirty="0">
              <a:latin typeface="Arial" panose="020B0604020202020204" pitchFamily="34" charset="0"/>
              <a:cs typeface="Arial" panose="020B0604020202020204" pitchFamily="34" charset="0"/>
            </a:rPr>
            <a:t>Activity Theory</a:t>
          </a:r>
          <a:r>
            <a:rPr lang="en-GB" sz="2000" dirty="0">
              <a:latin typeface="Arial" panose="020B0604020202020204" pitchFamily="34" charset="0"/>
              <a:cs typeface="Arial" panose="020B0604020202020204" pitchFamily="34" charset="0"/>
            </a:rPr>
            <a:t> prescribes staying busy, substituting lost work or parenting roles with new hobbies, volunteering, or community groups to preserve self-identity and morale (Lemon et al., 1972).</a:t>
          </a:r>
        </a:p>
      </dgm:t>
    </dgm:pt>
    <dgm:pt modelId="{77161617-6E8F-48B3-87F0-4D964BAE0C5B}" type="parTrans" cxnId="{535BBE0A-3AB4-4F32-A4F7-66FBAAB6C114}">
      <dgm:prSet/>
      <dgm:spPr/>
      <dgm:t>
        <a:bodyPr/>
        <a:lstStyle/>
        <a:p>
          <a:endParaRPr lang="en-GB"/>
        </a:p>
      </dgm:t>
    </dgm:pt>
    <dgm:pt modelId="{2CB8F6F2-43F7-4EFA-91F1-0E85AE5D37C6}" type="sibTrans" cxnId="{535BBE0A-3AB4-4F32-A4F7-66FBAAB6C114}">
      <dgm:prSet/>
      <dgm:spPr/>
      <dgm:t>
        <a:bodyPr/>
        <a:lstStyle/>
        <a:p>
          <a:endParaRPr lang="en-GB"/>
        </a:p>
      </dgm:t>
    </dgm:pt>
    <dgm:pt modelId="{14DB796D-4BBA-43A3-AB1A-077CC297131B}" type="pres">
      <dgm:prSet presAssocID="{6DC8F0A0-7126-462C-8B09-803A888A0825}" presName="linear" presStyleCnt="0">
        <dgm:presLayoutVars>
          <dgm:animLvl val="lvl"/>
          <dgm:resizeHandles val="exact"/>
        </dgm:presLayoutVars>
      </dgm:prSet>
      <dgm:spPr/>
    </dgm:pt>
    <dgm:pt modelId="{9D47D4C3-B9F0-42B1-92A4-9D4A0E08AA1B}" type="pres">
      <dgm:prSet presAssocID="{62D7D802-0BCA-4199-8DC3-785007D105F3}" presName="parentText" presStyleLbl="node1" presStyleIdx="0" presStyleCnt="3">
        <dgm:presLayoutVars>
          <dgm:chMax val="0"/>
          <dgm:bulletEnabled val="1"/>
        </dgm:presLayoutVars>
      </dgm:prSet>
      <dgm:spPr/>
    </dgm:pt>
    <dgm:pt modelId="{061EA5CB-8FC9-4437-A0DE-CAD52D3DC63D}" type="pres">
      <dgm:prSet presAssocID="{CD0360D9-D77F-4A1F-8952-0DDFB546653C}" presName="spacer" presStyleCnt="0"/>
      <dgm:spPr/>
    </dgm:pt>
    <dgm:pt modelId="{9D4D9B2F-440E-4395-927F-772DF4745C2B}" type="pres">
      <dgm:prSet presAssocID="{4C936F5E-231D-4BE6-BBAD-9373D74BF73F}" presName="parentText" presStyleLbl="node1" presStyleIdx="1" presStyleCnt="3">
        <dgm:presLayoutVars>
          <dgm:chMax val="0"/>
          <dgm:bulletEnabled val="1"/>
        </dgm:presLayoutVars>
      </dgm:prSet>
      <dgm:spPr/>
    </dgm:pt>
    <dgm:pt modelId="{674A8F92-E2C7-4AB7-B65E-2812B60DD68D}" type="pres">
      <dgm:prSet presAssocID="{2CB8F6F2-43F7-4EFA-91F1-0E85AE5D37C6}" presName="spacer" presStyleCnt="0"/>
      <dgm:spPr/>
    </dgm:pt>
    <dgm:pt modelId="{E63BCD1D-6D9F-427E-9A8D-16971F8BF95A}" type="pres">
      <dgm:prSet presAssocID="{5E90F52A-7638-4DC3-8832-26ECC76361B4}" presName="parentText" presStyleLbl="node1" presStyleIdx="2" presStyleCnt="3" custLinFactNeighborY="30763">
        <dgm:presLayoutVars>
          <dgm:chMax val="0"/>
          <dgm:bulletEnabled val="1"/>
        </dgm:presLayoutVars>
      </dgm:prSet>
      <dgm:spPr/>
    </dgm:pt>
  </dgm:ptLst>
  <dgm:cxnLst>
    <dgm:cxn modelId="{535BBE0A-3AB4-4F32-A4F7-66FBAAB6C114}" srcId="{6DC8F0A0-7126-462C-8B09-803A888A0825}" destId="{4C936F5E-231D-4BE6-BBAD-9373D74BF73F}" srcOrd="1" destOrd="0" parTransId="{77161617-6E8F-48B3-87F0-4D964BAE0C5B}" sibTransId="{2CB8F6F2-43F7-4EFA-91F1-0E85AE5D37C6}"/>
    <dgm:cxn modelId="{9D4D7C3B-E924-4D0D-975A-042DD3625ACE}" srcId="{6DC8F0A0-7126-462C-8B09-803A888A0825}" destId="{5E90F52A-7638-4DC3-8832-26ECC76361B4}" srcOrd="2" destOrd="0" parTransId="{CC250EB5-C09E-4E07-B405-FBF371946BEF}" sibTransId="{71E3893D-CEDD-4ECE-B07C-22EBDC4F0274}"/>
    <dgm:cxn modelId="{4F51954D-94E1-4E74-ADF5-A1B7814D3B5C}" srcId="{6DC8F0A0-7126-462C-8B09-803A888A0825}" destId="{62D7D802-0BCA-4199-8DC3-785007D105F3}" srcOrd="0" destOrd="0" parTransId="{3A10366F-17F0-4B91-AC2D-738446FE77EB}" sibTransId="{CD0360D9-D77F-4A1F-8952-0DDFB546653C}"/>
    <dgm:cxn modelId="{6A2DC685-85E6-4B93-B8C4-79E049A3610B}" type="presOf" srcId="{4C936F5E-231D-4BE6-BBAD-9373D74BF73F}" destId="{9D4D9B2F-440E-4395-927F-772DF4745C2B}" srcOrd="0" destOrd="0" presId="urn:microsoft.com/office/officeart/2005/8/layout/vList2"/>
    <dgm:cxn modelId="{0191A49B-BEB4-4395-BD5B-C7CB2F9F1064}" type="presOf" srcId="{6DC8F0A0-7126-462C-8B09-803A888A0825}" destId="{14DB796D-4BBA-43A3-AB1A-077CC297131B}" srcOrd="0" destOrd="0" presId="urn:microsoft.com/office/officeart/2005/8/layout/vList2"/>
    <dgm:cxn modelId="{EB63F89B-90B9-458F-9FBD-90637AA9AD02}" type="presOf" srcId="{5E90F52A-7638-4DC3-8832-26ECC76361B4}" destId="{E63BCD1D-6D9F-427E-9A8D-16971F8BF95A}" srcOrd="0" destOrd="0" presId="urn:microsoft.com/office/officeart/2005/8/layout/vList2"/>
    <dgm:cxn modelId="{0EFC66D6-6CEE-4973-8590-DB327004B163}" type="presOf" srcId="{62D7D802-0BCA-4199-8DC3-785007D105F3}" destId="{9D47D4C3-B9F0-42B1-92A4-9D4A0E08AA1B}" srcOrd="0" destOrd="0" presId="urn:microsoft.com/office/officeart/2005/8/layout/vList2"/>
    <dgm:cxn modelId="{310C618B-4435-4995-A93B-671361E18BA5}" type="presParOf" srcId="{14DB796D-4BBA-43A3-AB1A-077CC297131B}" destId="{9D47D4C3-B9F0-42B1-92A4-9D4A0E08AA1B}" srcOrd="0" destOrd="0" presId="urn:microsoft.com/office/officeart/2005/8/layout/vList2"/>
    <dgm:cxn modelId="{A5608A64-BA20-40C6-8123-86B5961C0299}" type="presParOf" srcId="{14DB796D-4BBA-43A3-AB1A-077CC297131B}" destId="{061EA5CB-8FC9-4437-A0DE-CAD52D3DC63D}" srcOrd="1" destOrd="0" presId="urn:microsoft.com/office/officeart/2005/8/layout/vList2"/>
    <dgm:cxn modelId="{C7989EF3-9224-4A15-8D7D-3AC58F78796E}" type="presParOf" srcId="{14DB796D-4BBA-43A3-AB1A-077CC297131B}" destId="{9D4D9B2F-440E-4395-927F-772DF4745C2B}" srcOrd="2" destOrd="0" presId="urn:microsoft.com/office/officeart/2005/8/layout/vList2"/>
    <dgm:cxn modelId="{213822C1-80D1-4D11-980D-DD2602DD2059}" type="presParOf" srcId="{14DB796D-4BBA-43A3-AB1A-077CC297131B}" destId="{674A8F92-E2C7-4AB7-B65E-2812B60DD68D}" srcOrd="3" destOrd="0" presId="urn:microsoft.com/office/officeart/2005/8/layout/vList2"/>
    <dgm:cxn modelId="{C457CDCC-EB84-4F60-857C-22FD89A1FB5B}" type="presParOf" srcId="{14DB796D-4BBA-43A3-AB1A-077CC297131B}" destId="{E63BCD1D-6D9F-427E-9A8D-16971F8BF95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A97E41-313F-43B8-A129-CE16C357817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EBC68F6-5223-4C20-B959-ADE93725CE1E}">
      <dgm:prSet/>
      <dgm:spPr/>
      <dgm:t>
        <a:bodyPr/>
        <a:lstStyle/>
        <a:p>
          <a:r>
            <a:rPr lang="en-GB" b="1"/>
            <a:t>Integrated Care Systems (ICS): </a:t>
          </a:r>
          <a:r>
            <a:rPr lang="en-GB"/>
            <a:t>A collaborative model bringing together NHS services, local authorities, and third-sector organizations to coordinate health and social care seamlessly around the individual, reducing fragmented care and hospital admissions (Department of Health and Social Care (DHSC), 2021).</a:t>
          </a:r>
          <a:endParaRPr lang="en-US"/>
        </a:p>
      </dgm:t>
    </dgm:pt>
    <dgm:pt modelId="{C719CE2F-1962-4F15-A5C4-BAD15DBF4F13}" type="parTrans" cxnId="{F8ECBD3D-B615-4AC9-983C-8BAE0A5337A5}">
      <dgm:prSet/>
      <dgm:spPr/>
      <dgm:t>
        <a:bodyPr/>
        <a:lstStyle/>
        <a:p>
          <a:endParaRPr lang="en-US"/>
        </a:p>
      </dgm:t>
    </dgm:pt>
    <dgm:pt modelId="{8E065650-0B43-4B04-9E49-472F12E5E8DE}" type="sibTrans" cxnId="{F8ECBD3D-B615-4AC9-983C-8BAE0A5337A5}">
      <dgm:prSet/>
      <dgm:spPr/>
      <dgm:t>
        <a:bodyPr/>
        <a:lstStyle/>
        <a:p>
          <a:endParaRPr lang="en-US"/>
        </a:p>
      </dgm:t>
    </dgm:pt>
    <dgm:pt modelId="{6E669114-507E-4200-A25B-C549BE934F54}">
      <dgm:prSet/>
      <dgm:spPr/>
      <dgm:t>
        <a:bodyPr/>
        <a:lstStyle/>
        <a:p>
          <a:r>
            <a:rPr lang="en-GB" b="1"/>
            <a:t>Person-Centred Care Model</a:t>
          </a:r>
          <a:r>
            <a:rPr lang="en-GB"/>
            <a:t>: An approach that places the older adult at the center of their care planning, respecting their personal values, lifestyle choices, preferences, and autonomy (World Health Organization (WHO), 2020).</a:t>
          </a:r>
          <a:endParaRPr lang="en-US"/>
        </a:p>
      </dgm:t>
    </dgm:pt>
    <dgm:pt modelId="{4FD2B08B-8643-4B91-91DB-CA29E71A2F2F}" type="parTrans" cxnId="{983F5836-EF60-4045-B2DE-87AF8FCA0196}">
      <dgm:prSet/>
      <dgm:spPr/>
      <dgm:t>
        <a:bodyPr/>
        <a:lstStyle/>
        <a:p>
          <a:endParaRPr lang="en-US"/>
        </a:p>
      </dgm:t>
    </dgm:pt>
    <dgm:pt modelId="{65250288-8406-4BE3-9D4C-82BA44411735}" type="sibTrans" cxnId="{983F5836-EF60-4045-B2DE-87AF8FCA0196}">
      <dgm:prSet/>
      <dgm:spPr/>
      <dgm:t>
        <a:bodyPr/>
        <a:lstStyle/>
        <a:p>
          <a:endParaRPr lang="en-US"/>
        </a:p>
      </dgm:t>
    </dgm:pt>
    <dgm:pt modelId="{7DE5F8AA-1B9C-4228-832E-0EB0456A3382}">
      <dgm:prSet/>
      <dgm:spPr/>
      <dgm:t>
        <a:bodyPr/>
        <a:lstStyle/>
        <a:p>
          <a:r>
            <a:rPr lang="en-GB" b="1"/>
            <a:t>Intermediate Care and Reablement</a:t>
          </a:r>
          <a:r>
            <a:rPr lang="en-GB"/>
            <a:t>: Short-term, transitional support services provided free of charge following a hospital stay or illness. The goal is to help older adults regain their independence, confidence, and physical functional abilities so they can safely return to living at home (Care Act, 2014).</a:t>
          </a:r>
          <a:endParaRPr lang="en-US"/>
        </a:p>
      </dgm:t>
    </dgm:pt>
    <dgm:pt modelId="{1B799C04-4040-40CD-91FB-057DF41973F4}" type="parTrans" cxnId="{8AE36760-D954-49F3-BDCF-416ED4CB68C1}">
      <dgm:prSet/>
      <dgm:spPr/>
      <dgm:t>
        <a:bodyPr/>
        <a:lstStyle/>
        <a:p>
          <a:endParaRPr lang="en-US"/>
        </a:p>
      </dgm:t>
    </dgm:pt>
    <dgm:pt modelId="{EEBDABBE-43DB-47D3-A74E-5CE5E815EFF4}" type="sibTrans" cxnId="{8AE36760-D954-49F3-BDCF-416ED4CB68C1}">
      <dgm:prSet/>
      <dgm:spPr/>
      <dgm:t>
        <a:bodyPr/>
        <a:lstStyle/>
        <a:p>
          <a:endParaRPr lang="en-US"/>
        </a:p>
      </dgm:t>
    </dgm:pt>
    <dgm:pt modelId="{6D2773ED-FA94-417D-98A0-15C76255AAFD}">
      <dgm:prSet/>
      <dgm:spPr/>
      <dgm:t>
        <a:bodyPr/>
        <a:lstStyle/>
        <a:p>
          <a:r>
            <a:rPr lang="en-GB" b="1" dirty="0"/>
            <a:t>Multidisciplinary Team (MDT) Working: </a:t>
          </a:r>
          <a:r>
            <a:rPr lang="en-GB" dirty="0"/>
            <a:t>A collaborative model where healthcare professionals from various specialties (e.g., geriatricians, occupational therapists, physiotherapists, social workers, and district nurses) work together to assess and manage complex, multi-layered health needs (Oliver, Foot and Humphries, 2014).</a:t>
          </a:r>
          <a:endParaRPr lang="en-US" dirty="0"/>
        </a:p>
      </dgm:t>
    </dgm:pt>
    <dgm:pt modelId="{287DC53A-8D5E-445F-94D1-40D1CFF865A3}" type="parTrans" cxnId="{1578539B-B0F2-4F48-B788-3A69F6FAFB3C}">
      <dgm:prSet/>
      <dgm:spPr/>
      <dgm:t>
        <a:bodyPr/>
        <a:lstStyle/>
        <a:p>
          <a:endParaRPr lang="en-US"/>
        </a:p>
      </dgm:t>
    </dgm:pt>
    <dgm:pt modelId="{FE3572D2-C1E3-427B-B0E1-A7969D494E0E}" type="sibTrans" cxnId="{1578539B-B0F2-4F48-B788-3A69F6FAFB3C}">
      <dgm:prSet/>
      <dgm:spPr/>
      <dgm:t>
        <a:bodyPr/>
        <a:lstStyle/>
        <a:p>
          <a:endParaRPr lang="en-US"/>
        </a:p>
      </dgm:t>
    </dgm:pt>
    <dgm:pt modelId="{0393B391-CB80-47A0-9AF5-AA6B7EB2AA74}">
      <dgm:prSet/>
      <dgm:spPr/>
      <dgm:t>
        <a:bodyPr/>
        <a:lstStyle/>
        <a:p>
          <a:r>
            <a:rPr lang="en-GB" b="1"/>
            <a:t>Virtual Wards and Hospital at Home: </a:t>
          </a:r>
          <a:r>
            <a:rPr lang="en-GB"/>
            <a:t>An emergent model utilising remote monitoring technologies and clinical oversight to provide hospital-level care for frail older adults or those with long-term conditions directly within their own homes (National Health Service (NHS)England, 2022).</a:t>
          </a:r>
          <a:endParaRPr lang="en-US"/>
        </a:p>
      </dgm:t>
    </dgm:pt>
    <dgm:pt modelId="{B609D3A2-F650-453B-B68F-5C60C355D496}" type="parTrans" cxnId="{B3531654-60A4-402D-B19D-AA62B41373D1}">
      <dgm:prSet/>
      <dgm:spPr/>
      <dgm:t>
        <a:bodyPr/>
        <a:lstStyle/>
        <a:p>
          <a:endParaRPr lang="en-US"/>
        </a:p>
      </dgm:t>
    </dgm:pt>
    <dgm:pt modelId="{485FE828-D055-40EF-B80F-218A2F3B8AFB}" type="sibTrans" cxnId="{B3531654-60A4-402D-B19D-AA62B41373D1}">
      <dgm:prSet/>
      <dgm:spPr/>
      <dgm:t>
        <a:bodyPr/>
        <a:lstStyle/>
        <a:p>
          <a:endParaRPr lang="en-US"/>
        </a:p>
      </dgm:t>
    </dgm:pt>
    <dgm:pt modelId="{5F96A11A-54DF-451C-A8E7-3DE98326BED7}" type="pres">
      <dgm:prSet presAssocID="{48A97E41-313F-43B8-A129-CE16C3578179}" presName="vert0" presStyleCnt="0">
        <dgm:presLayoutVars>
          <dgm:dir/>
          <dgm:animOne val="branch"/>
          <dgm:animLvl val="lvl"/>
        </dgm:presLayoutVars>
      </dgm:prSet>
      <dgm:spPr/>
    </dgm:pt>
    <dgm:pt modelId="{0400B14D-7B80-4CEC-B52C-769B09E10A95}" type="pres">
      <dgm:prSet presAssocID="{3EBC68F6-5223-4C20-B959-ADE93725CE1E}" presName="thickLine" presStyleLbl="alignNode1" presStyleIdx="0" presStyleCnt="5"/>
      <dgm:spPr/>
    </dgm:pt>
    <dgm:pt modelId="{0B0EBFCD-0707-4DF8-BA0C-9C5F479FEB7E}" type="pres">
      <dgm:prSet presAssocID="{3EBC68F6-5223-4C20-B959-ADE93725CE1E}" presName="horz1" presStyleCnt="0"/>
      <dgm:spPr/>
    </dgm:pt>
    <dgm:pt modelId="{AA592AF0-90FD-42C5-8195-F7586CE9FEAE}" type="pres">
      <dgm:prSet presAssocID="{3EBC68F6-5223-4C20-B959-ADE93725CE1E}" presName="tx1" presStyleLbl="revTx" presStyleIdx="0" presStyleCnt="5"/>
      <dgm:spPr/>
    </dgm:pt>
    <dgm:pt modelId="{8A44ABD5-2D0E-43FD-8E67-79862BE555D6}" type="pres">
      <dgm:prSet presAssocID="{3EBC68F6-5223-4C20-B959-ADE93725CE1E}" presName="vert1" presStyleCnt="0"/>
      <dgm:spPr/>
    </dgm:pt>
    <dgm:pt modelId="{19820012-C89E-4EA3-B0FD-BCFABDFB1A7C}" type="pres">
      <dgm:prSet presAssocID="{6E669114-507E-4200-A25B-C549BE934F54}" presName="thickLine" presStyleLbl="alignNode1" presStyleIdx="1" presStyleCnt="5"/>
      <dgm:spPr/>
    </dgm:pt>
    <dgm:pt modelId="{F985B72C-8584-4990-B625-58FF9CBBFBFF}" type="pres">
      <dgm:prSet presAssocID="{6E669114-507E-4200-A25B-C549BE934F54}" presName="horz1" presStyleCnt="0"/>
      <dgm:spPr/>
    </dgm:pt>
    <dgm:pt modelId="{9A7F7B65-38F7-47AB-8F1F-39B40AB6FD35}" type="pres">
      <dgm:prSet presAssocID="{6E669114-507E-4200-A25B-C549BE934F54}" presName="tx1" presStyleLbl="revTx" presStyleIdx="1" presStyleCnt="5"/>
      <dgm:spPr/>
    </dgm:pt>
    <dgm:pt modelId="{8948C3D6-DF6A-47FA-8E39-FC7CEB4B333F}" type="pres">
      <dgm:prSet presAssocID="{6E669114-507E-4200-A25B-C549BE934F54}" presName="vert1" presStyleCnt="0"/>
      <dgm:spPr/>
    </dgm:pt>
    <dgm:pt modelId="{E90DB9EF-51E7-49FF-82CD-B35C449DBABD}" type="pres">
      <dgm:prSet presAssocID="{7DE5F8AA-1B9C-4228-832E-0EB0456A3382}" presName="thickLine" presStyleLbl="alignNode1" presStyleIdx="2" presStyleCnt="5"/>
      <dgm:spPr/>
    </dgm:pt>
    <dgm:pt modelId="{44AF2980-9A30-4D92-B462-E9BFF3B5FACA}" type="pres">
      <dgm:prSet presAssocID="{7DE5F8AA-1B9C-4228-832E-0EB0456A3382}" presName="horz1" presStyleCnt="0"/>
      <dgm:spPr/>
    </dgm:pt>
    <dgm:pt modelId="{777887E0-FAB8-4C10-8FFD-6070FD3C461C}" type="pres">
      <dgm:prSet presAssocID="{7DE5F8AA-1B9C-4228-832E-0EB0456A3382}" presName="tx1" presStyleLbl="revTx" presStyleIdx="2" presStyleCnt="5"/>
      <dgm:spPr/>
    </dgm:pt>
    <dgm:pt modelId="{5CECB166-20E3-4FB1-830F-95995A9409C9}" type="pres">
      <dgm:prSet presAssocID="{7DE5F8AA-1B9C-4228-832E-0EB0456A3382}" presName="vert1" presStyleCnt="0"/>
      <dgm:spPr/>
    </dgm:pt>
    <dgm:pt modelId="{2FDFDBCC-F32D-40AE-A451-A28941E57397}" type="pres">
      <dgm:prSet presAssocID="{6D2773ED-FA94-417D-98A0-15C76255AAFD}" presName="thickLine" presStyleLbl="alignNode1" presStyleIdx="3" presStyleCnt="5"/>
      <dgm:spPr/>
    </dgm:pt>
    <dgm:pt modelId="{3E44D36C-6587-4137-8F79-D5A9774F818B}" type="pres">
      <dgm:prSet presAssocID="{6D2773ED-FA94-417D-98A0-15C76255AAFD}" presName="horz1" presStyleCnt="0"/>
      <dgm:spPr/>
    </dgm:pt>
    <dgm:pt modelId="{FFEA3FCE-A384-4DC4-8A89-CD419995143D}" type="pres">
      <dgm:prSet presAssocID="{6D2773ED-FA94-417D-98A0-15C76255AAFD}" presName="tx1" presStyleLbl="revTx" presStyleIdx="3" presStyleCnt="5"/>
      <dgm:spPr/>
    </dgm:pt>
    <dgm:pt modelId="{A902BB5F-A768-4D5C-A1BB-DCF0411D1A2A}" type="pres">
      <dgm:prSet presAssocID="{6D2773ED-FA94-417D-98A0-15C76255AAFD}" presName="vert1" presStyleCnt="0"/>
      <dgm:spPr/>
    </dgm:pt>
    <dgm:pt modelId="{DB909C59-471B-4C45-BE96-DAE08A0FB0DA}" type="pres">
      <dgm:prSet presAssocID="{0393B391-CB80-47A0-9AF5-AA6B7EB2AA74}" presName="thickLine" presStyleLbl="alignNode1" presStyleIdx="4" presStyleCnt="5"/>
      <dgm:spPr/>
    </dgm:pt>
    <dgm:pt modelId="{E7F2E1D3-198A-42FF-A099-4429EDDEDDAB}" type="pres">
      <dgm:prSet presAssocID="{0393B391-CB80-47A0-9AF5-AA6B7EB2AA74}" presName="horz1" presStyleCnt="0"/>
      <dgm:spPr/>
    </dgm:pt>
    <dgm:pt modelId="{31A08353-D4D2-45E5-8496-58A50D5D985A}" type="pres">
      <dgm:prSet presAssocID="{0393B391-CB80-47A0-9AF5-AA6B7EB2AA74}" presName="tx1" presStyleLbl="revTx" presStyleIdx="4" presStyleCnt="5"/>
      <dgm:spPr/>
    </dgm:pt>
    <dgm:pt modelId="{019398CB-16DA-4450-885A-85C85C904428}" type="pres">
      <dgm:prSet presAssocID="{0393B391-CB80-47A0-9AF5-AA6B7EB2AA74}" presName="vert1" presStyleCnt="0"/>
      <dgm:spPr/>
    </dgm:pt>
  </dgm:ptLst>
  <dgm:cxnLst>
    <dgm:cxn modelId="{618FA206-A5C5-448D-A10C-85C3493B5EC0}" type="presOf" srcId="{3EBC68F6-5223-4C20-B959-ADE93725CE1E}" destId="{AA592AF0-90FD-42C5-8195-F7586CE9FEAE}" srcOrd="0" destOrd="0" presId="urn:microsoft.com/office/officeart/2008/layout/LinedList"/>
    <dgm:cxn modelId="{983F5836-EF60-4045-B2DE-87AF8FCA0196}" srcId="{48A97E41-313F-43B8-A129-CE16C3578179}" destId="{6E669114-507E-4200-A25B-C549BE934F54}" srcOrd="1" destOrd="0" parTransId="{4FD2B08B-8643-4B91-91DB-CA29E71A2F2F}" sibTransId="{65250288-8406-4BE3-9D4C-82BA44411735}"/>
    <dgm:cxn modelId="{F8ECBD3D-B615-4AC9-983C-8BAE0A5337A5}" srcId="{48A97E41-313F-43B8-A129-CE16C3578179}" destId="{3EBC68F6-5223-4C20-B959-ADE93725CE1E}" srcOrd="0" destOrd="0" parTransId="{C719CE2F-1962-4F15-A5C4-BAD15DBF4F13}" sibTransId="{8E065650-0B43-4B04-9E49-472F12E5E8DE}"/>
    <dgm:cxn modelId="{8AE36760-D954-49F3-BDCF-416ED4CB68C1}" srcId="{48A97E41-313F-43B8-A129-CE16C3578179}" destId="{7DE5F8AA-1B9C-4228-832E-0EB0456A3382}" srcOrd="2" destOrd="0" parTransId="{1B799C04-4040-40CD-91FB-057DF41973F4}" sibTransId="{EEBDABBE-43DB-47D3-A74E-5CE5E815EFF4}"/>
    <dgm:cxn modelId="{C5F55C61-2BAB-4966-BC21-95459F67A933}" type="presOf" srcId="{6D2773ED-FA94-417D-98A0-15C76255AAFD}" destId="{FFEA3FCE-A384-4DC4-8A89-CD419995143D}" srcOrd="0" destOrd="0" presId="urn:microsoft.com/office/officeart/2008/layout/LinedList"/>
    <dgm:cxn modelId="{6B836C48-8EB5-46CE-8D5B-11FB9C77B882}" type="presOf" srcId="{6E669114-507E-4200-A25B-C549BE934F54}" destId="{9A7F7B65-38F7-47AB-8F1F-39B40AB6FD35}" srcOrd="0" destOrd="0" presId="urn:microsoft.com/office/officeart/2008/layout/LinedList"/>
    <dgm:cxn modelId="{B3531654-60A4-402D-B19D-AA62B41373D1}" srcId="{48A97E41-313F-43B8-A129-CE16C3578179}" destId="{0393B391-CB80-47A0-9AF5-AA6B7EB2AA74}" srcOrd="4" destOrd="0" parTransId="{B609D3A2-F650-453B-B68F-5C60C355D496}" sibTransId="{485FE828-D055-40EF-B80F-218A2F3B8AFB}"/>
    <dgm:cxn modelId="{233F8C55-7CDC-44AD-9546-33F30BE3B19C}" type="presOf" srcId="{0393B391-CB80-47A0-9AF5-AA6B7EB2AA74}" destId="{31A08353-D4D2-45E5-8496-58A50D5D985A}" srcOrd="0" destOrd="0" presId="urn:microsoft.com/office/officeart/2008/layout/LinedList"/>
    <dgm:cxn modelId="{96954E79-F01B-4F9A-A5F0-2098126084BC}" type="presOf" srcId="{7DE5F8AA-1B9C-4228-832E-0EB0456A3382}" destId="{777887E0-FAB8-4C10-8FFD-6070FD3C461C}" srcOrd="0" destOrd="0" presId="urn:microsoft.com/office/officeart/2008/layout/LinedList"/>
    <dgm:cxn modelId="{1578539B-B0F2-4F48-B788-3A69F6FAFB3C}" srcId="{48A97E41-313F-43B8-A129-CE16C3578179}" destId="{6D2773ED-FA94-417D-98A0-15C76255AAFD}" srcOrd="3" destOrd="0" parTransId="{287DC53A-8D5E-445F-94D1-40D1CFF865A3}" sibTransId="{FE3572D2-C1E3-427B-B0E1-A7969D494E0E}"/>
    <dgm:cxn modelId="{CB02F1CB-4D55-4DE7-AE82-1005940E399A}" type="presOf" srcId="{48A97E41-313F-43B8-A129-CE16C3578179}" destId="{5F96A11A-54DF-451C-A8E7-3DE98326BED7}" srcOrd="0" destOrd="0" presId="urn:microsoft.com/office/officeart/2008/layout/LinedList"/>
    <dgm:cxn modelId="{5F8A87DD-1D5C-4102-8038-F7ADCC2329AC}" type="presParOf" srcId="{5F96A11A-54DF-451C-A8E7-3DE98326BED7}" destId="{0400B14D-7B80-4CEC-B52C-769B09E10A95}" srcOrd="0" destOrd="0" presId="urn:microsoft.com/office/officeart/2008/layout/LinedList"/>
    <dgm:cxn modelId="{F9AF5803-0488-4D5F-A854-9FF545481B05}" type="presParOf" srcId="{5F96A11A-54DF-451C-A8E7-3DE98326BED7}" destId="{0B0EBFCD-0707-4DF8-BA0C-9C5F479FEB7E}" srcOrd="1" destOrd="0" presId="urn:microsoft.com/office/officeart/2008/layout/LinedList"/>
    <dgm:cxn modelId="{C2F40599-0D53-470C-88AE-4622CB8100EA}" type="presParOf" srcId="{0B0EBFCD-0707-4DF8-BA0C-9C5F479FEB7E}" destId="{AA592AF0-90FD-42C5-8195-F7586CE9FEAE}" srcOrd="0" destOrd="0" presId="urn:microsoft.com/office/officeart/2008/layout/LinedList"/>
    <dgm:cxn modelId="{ECD4DB0D-BFDD-457E-BEFA-0C23605144C5}" type="presParOf" srcId="{0B0EBFCD-0707-4DF8-BA0C-9C5F479FEB7E}" destId="{8A44ABD5-2D0E-43FD-8E67-79862BE555D6}" srcOrd="1" destOrd="0" presId="urn:microsoft.com/office/officeart/2008/layout/LinedList"/>
    <dgm:cxn modelId="{CA916A77-A092-491D-95B2-4006A40A7244}" type="presParOf" srcId="{5F96A11A-54DF-451C-A8E7-3DE98326BED7}" destId="{19820012-C89E-4EA3-B0FD-BCFABDFB1A7C}" srcOrd="2" destOrd="0" presId="urn:microsoft.com/office/officeart/2008/layout/LinedList"/>
    <dgm:cxn modelId="{3F50B249-8D60-4A2C-87E4-A63061444D09}" type="presParOf" srcId="{5F96A11A-54DF-451C-A8E7-3DE98326BED7}" destId="{F985B72C-8584-4990-B625-58FF9CBBFBFF}" srcOrd="3" destOrd="0" presId="urn:microsoft.com/office/officeart/2008/layout/LinedList"/>
    <dgm:cxn modelId="{6B34A065-BDAB-4C5E-B188-9AF4BCCCE700}" type="presParOf" srcId="{F985B72C-8584-4990-B625-58FF9CBBFBFF}" destId="{9A7F7B65-38F7-47AB-8F1F-39B40AB6FD35}" srcOrd="0" destOrd="0" presId="urn:microsoft.com/office/officeart/2008/layout/LinedList"/>
    <dgm:cxn modelId="{F02E7FA6-DE7C-4193-AC11-460EDF51C9B9}" type="presParOf" srcId="{F985B72C-8584-4990-B625-58FF9CBBFBFF}" destId="{8948C3D6-DF6A-47FA-8E39-FC7CEB4B333F}" srcOrd="1" destOrd="0" presId="urn:microsoft.com/office/officeart/2008/layout/LinedList"/>
    <dgm:cxn modelId="{BAFB6622-3FF1-4766-AEC4-2AE5A1C500CD}" type="presParOf" srcId="{5F96A11A-54DF-451C-A8E7-3DE98326BED7}" destId="{E90DB9EF-51E7-49FF-82CD-B35C449DBABD}" srcOrd="4" destOrd="0" presId="urn:microsoft.com/office/officeart/2008/layout/LinedList"/>
    <dgm:cxn modelId="{1E048B84-86EE-4304-B784-2409B67150D9}" type="presParOf" srcId="{5F96A11A-54DF-451C-A8E7-3DE98326BED7}" destId="{44AF2980-9A30-4D92-B462-E9BFF3B5FACA}" srcOrd="5" destOrd="0" presId="urn:microsoft.com/office/officeart/2008/layout/LinedList"/>
    <dgm:cxn modelId="{C111DF21-B9BD-4D39-8561-3D756D0E45E2}" type="presParOf" srcId="{44AF2980-9A30-4D92-B462-E9BFF3B5FACA}" destId="{777887E0-FAB8-4C10-8FFD-6070FD3C461C}" srcOrd="0" destOrd="0" presId="urn:microsoft.com/office/officeart/2008/layout/LinedList"/>
    <dgm:cxn modelId="{D1AE5175-BA6C-4525-8073-EB7DD89BF002}" type="presParOf" srcId="{44AF2980-9A30-4D92-B462-E9BFF3B5FACA}" destId="{5CECB166-20E3-4FB1-830F-95995A9409C9}" srcOrd="1" destOrd="0" presId="urn:microsoft.com/office/officeart/2008/layout/LinedList"/>
    <dgm:cxn modelId="{F0D238DD-C5B3-4571-8BD1-0DEF4198B8DE}" type="presParOf" srcId="{5F96A11A-54DF-451C-A8E7-3DE98326BED7}" destId="{2FDFDBCC-F32D-40AE-A451-A28941E57397}" srcOrd="6" destOrd="0" presId="urn:microsoft.com/office/officeart/2008/layout/LinedList"/>
    <dgm:cxn modelId="{0D0997EF-8048-45D5-B51B-EC4746F3AEA5}" type="presParOf" srcId="{5F96A11A-54DF-451C-A8E7-3DE98326BED7}" destId="{3E44D36C-6587-4137-8F79-D5A9774F818B}" srcOrd="7" destOrd="0" presId="urn:microsoft.com/office/officeart/2008/layout/LinedList"/>
    <dgm:cxn modelId="{D560D618-766F-48B6-B30F-A3DB40E172D9}" type="presParOf" srcId="{3E44D36C-6587-4137-8F79-D5A9774F818B}" destId="{FFEA3FCE-A384-4DC4-8A89-CD419995143D}" srcOrd="0" destOrd="0" presId="urn:microsoft.com/office/officeart/2008/layout/LinedList"/>
    <dgm:cxn modelId="{6A5ECA6D-C663-4885-9B6B-DAC4D3662E95}" type="presParOf" srcId="{3E44D36C-6587-4137-8F79-D5A9774F818B}" destId="{A902BB5F-A768-4D5C-A1BB-DCF0411D1A2A}" srcOrd="1" destOrd="0" presId="urn:microsoft.com/office/officeart/2008/layout/LinedList"/>
    <dgm:cxn modelId="{BFCCA4EE-1419-474D-B5F1-B53CFED92646}" type="presParOf" srcId="{5F96A11A-54DF-451C-A8E7-3DE98326BED7}" destId="{DB909C59-471B-4C45-BE96-DAE08A0FB0DA}" srcOrd="8" destOrd="0" presId="urn:microsoft.com/office/officeart/2008/layout/LinedList"/>
    <dgm:cxn modelId="{09C7AF9D-C2DB-4DEA-8A7E-E6A63DF84A76}" type="presParOf" srcId="{5F96A11A-54DF-451C-A8E7-3DE98326BED7}" destId="{E7F2E1D3-198A-42FF-A099-4429EDDEDDAB}" srcOrd="9" destOrd="0" presId="urn:microsoft.com/office/officeart/2008/layout/LinedList"/>
    <dgm:cxn modelId="{9D2CEE24-FE18-4424-8295-79E55B33159F}" type="presParOf" srcId="{E7F2E1D3-198A-42FF-A099-4429EDDEDDAB}" destId="{31A08353-D4D2-45E5-8496-58A50D5D985A}" srcOrd="0" destOrd="0" presId="urn:microsoft.com/office/officeart/2008/layout/LinedList"/>
    <dgm:cxn modelId="{DC0123EA-9F18-43C8-8F4A-B573A4EA15A8}" type="presParOf" srcId="{E7F2E1D3-198A-42FF-A099-4429EDDEDDAB}" destId="{019398CB-16DA-4450-885A-85C85C90442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0D6400-4912-4494-93FA-EDA23B33E6AD}"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4135E79-2702-42A6-81BE-E0608690B162}">
      <dgm:prSet/>
      <dgm:spPr/>
      <dgm:t>
        <a:bodyPr/>
        <a:lstStyle/>
        <a:p>
          <a:r>
            <a:rPr lang="en-GB" dirty="0"/>
            <a:t>The age dependency ratio is shrinking rapidly as the working age group and retired age groups gap is rising rapidly. Putting pressure on the pensions system and public health care (UN,2023).</a:t>
          </a:r>
          <a:endParaRPr lang="en-US" dirty="0"/>
        </a:p>
      </dgm:t>
    </dgm:pt>
    <dgm:pt modelId="{D8CDD2AB-A8BA-4F5D-A9AB-37EA6805561F}" type="parTrans" cxnId="{7EAEBCBC-CBDF-4533-9A6D-9CEE8EF7AA7E}">
      <dgm:prSet/>
      <dgm:spPr/>
      <dgm:t>
        <a:bodyPr/>
        <a:lstStyle/>
        <a:p>
          <a:endParaRPr lang="en-US"/>
        </a:p>
      </dgm:t>
    </dgm:pt>
    <dgm:pt modelId="{928CDB9B-F08F-4B4C-8C4F-150D52268551}" type="sibTrans" cxnId="{7EAEBCBC-CBDF-4533-9A6D-9CEE8EF7AA7E}">
      <dgm:prSet/>
      <dgm:spPr/>
      <dgm:t>
        <a:bodyPr/>
        <a:lstStyle/>
        <a:p>
          <a:endParaRPr lang="en-US"/>
        </a:p>
      </dgm:t>
    </dgm:pt>
    <dgm:pt modelId="{4117E436-60B5-4BA3-B969-AAAB0554EF56}">
      <dgm:prSet/>
      <dgm:spPr/>
      <dgm:t>
        <a:bodyPr/>
        <a:lstStyle/>
        <a:p>
          <a:r>
            <a:rPr lang="en-GB"/>
            <a:t>ADP in old age in the UK is around 30.8% in 2024 which included only those who were 65 and over. (ONS,2025).</a:t>
          </a:r>
          <a:endParaRPr lang="en-US"/>
        </a:p>
      </dgm:t>
    </dgm:pt>
    <dgm:pt modelId="{E421B233-419C-407E-A297-B64AB8E9C7F7}" type="parTrans" cxnId="{39088037-BA2D-493F-A145-F4E50B63C99A}">
      <dgm:prSet/>
      <dgm:spPr/>
      <dgm:t>
        <a:bodyPr/>
        <a:lstStyle/>
        <a:p>
          <a:endParaRPr lang="en-US"/>
        </a:p>
      </dgm:t>
    </dgm:pt>
    <dgm:pt modelId="{F78B841A-16B7-4278-ACB3-5C25B2B4821F}" type="sibTrans" cxnId="{39088037-BA2D-493F-A145-F4E50B63C99A}">
      <dgm:prSet/>
      <dgm:spPr/>
      <dgm:t>
        <a:bodyPr/>
        <a:lstStyle/>
        <a:p>
          <a:endParaRPr lang="en-US"/>
        </a:p>
      </dgm:t>
    </dgm:pt>
    <dgm:pt modelId="{27BFBDF8-F48D-40CC-ACF7-781676BE1E2B}">
      <dgm:prSet/>
      <dgm:spPr/>
      <dgm:t>
        <a:bodyPr/>
        <a:lstStyle/>
        <a:p>
          <a:r>
            <a:rPr lang="en-GB"/>
            <a:t>People living longer will also have an impact on the old age dependency ratio and the burden of chronic diseases affecting those aged 65 and above(ONS,2025).</a:t>
          </a:r>
          <a:endParaRPr lang="en-US"/>
        </a:p>
      </dgm:t>
    </dgm:pt>
    <dgm:pt modelId="{67D17796-437F-4F94-B9F9-92E65B0A1C3E}" type="parTrans" cxnId="{80C88BA2-4207-425D-A118-6692CF2918BE}">
      <dgm:prSet/>
      <dgm:spPr/>
      <dgm:t>
        <a:bodyPr/>
        <a:lstStyle/>
        <a:p>
          <a:endParaRPr lang="en-US"/>
        </a:p>
      </dgm:t>
    </dgm:pt>
    <dgm:pt modelId="{06A8BED5-825A-4FDF-8137-82B18700D283}" type="sibTrans" cxnId="{80C88BA2-4207-425D-A118-6692CF2918BE}">
      <dgm:prSet/>
      <dgm:spPr/>
      <dgm:t>
        <a:bodyPr/>
        <a:lstStyle/>
        <a:p>
          <a:endParaRPr lang="en-US"/>
        </a:p>
      </dgm:t>
    </dgm:pt>
    <dgm:pt modelId="{8F057236-0C65-478D-A4C9-8BFC20A8C7D7}" type="pres">
      <dgm:prSet presAssocID="{F60D6400-4912-4494-93FA-EDA23B33E6AD}" presName="Name0" presStyleCnt="0">
        <dgm:presLayoutVars>
          <dgm:dir/>
          <dgm:animLvl val="lvl"/>
          <dgm:resizeHandles val="exact"/>
        </dgm:presLayoutVars>
      </dgm:prSet>
      <dgm:spPr/>
    </dgm:pt>
    <dgm:pt modelId="{08342CC9-4E60-4C10-A8AB-FD89B2A04769}" type="pres">
      <dgm:prSet presAssocID="{27BFBDF8-F48D-40CC-ACF7-781676BE1E2B}" presName="boxAndChildren" presStyleCnt="0"/>
      <dgm:spPr/>
    </dgm:pt>
    <dgm:pt modelId="{9AA9540A-6687-473A-BEE4-E7C85743575A}" type="pres">
      <dgm:prSet presAssocID="{27BFBDF8-F48D-40CC-ACF7-781676BE1E2B}" presName="parentTextBox" presStyleLbl="node1" presStyleIdx="0" presStyleCnt="3"/>
      <dgm:spPr/>
    </dgm:pt>
    <dgm:pt modelId="{7C29BCE1-FC04-45AA-B491-EC629A4CE973}" type="pres">
      <dgm:prSet presAssocID="{F78B841A-16B7-4278-ACB3-5C25B2B4821F}" presName="sp" presStyleCnt="0"/>
      <dgm:spPr/>
    </dgm:pt>
    <dgm:pt modelId="{586E15C3-EDA6-4226-BBBD-5C1B9C092478}" type="pres">
      <dgm:prSet presAssocID="{4117E436-60B5-4BA3-B969-AAAB0554EF56}" presName="arrowAndChildren" presStyleCnt="0"/>
      <dgm:spPr/>
    </dgm:pt>
    <dgm:pt modelId="{5DA8D119-DC0D-4068-AC08-DB2969853945}" type="pres">
      <dgm:prSet presAssocID="{4117E436-60B5-4BA3-B969-AAAB0554EF56}" presName="parentTextArrow" presStyleLbl="node1" presStyleIdx="1" presStyleCnt="3"/>
      <dgm:spPr/>
    </dgm:pt>
    <dgm:pt modelId="{ACDB434E-AF27-4644-91D8-F08E763C288E}" type="pres">
      <dgm:prSet presAssocID="{928CDB9B-F08F-4B4C-8C4F-150D52268551}" presName="sp" presStyleCnt="0"/>
      <dgm:spPr/>
    </dgm:pt>
    <dgm:pt modelId="{49C85775-D168-4545-95B2-415858FBDF04}" type="pres">
      <dgm:prSet presAssocID="{94135E79-2702-42A6-81BE-E0608690B162}" presName="arrowAndChildren" presStyleCnt="0"/>
      <dgm:spPr/>
    </dgm:pt>
    <dgm:pt modelId="{308CCD7E-4FD4-46A2-B0CB-5534BB75B015}" type="pres">
      <dgm:prSet presAssocID="{94135E79-2702-42A6-81BE-E0608690B162}" presName="parentTextArrow" presStyleLbl="node1" presStyleIdx="2" presStyleCnt="3"/>
      <dgm:spPr/>
    </dgm:pt>
  </dgm:ptLst>
  <dgm:cxnLst>
    <dgm:cxn modelId="{39088037-BA2D-493F-A145-F4E50B63C99A}" srcId="{F60D6400-4912-4494-93FA-EDA23B33E6AD}" destId="{4117E436-60B5-4BA3-B969-AAAB0554EF56}" srcOrd="1" destOrd="0" parTransId="{E421B233-419C-407E-A297-B64AB8E9C7F7}" sibTransId="{F78B841A-16B7-4278-ACB3-5C25B2B4821F}"/>
    <dgm:cxn modelId="{A8A5F53A-7382-4876-B29D-B331345905A1}" type="presOf" srcId="{4117E436-60B5-4BA3-B969-AAAB0554EF56}" destId="{5DA8D119-DC0D-4068-AC08-DB2969853945}" srcOrd="0" destOrd="0" presId="urn:microsoft.com/office/officeart/2005/8/layout/process4"/>
    <dgm:cxn modelId="{F60C165C-D2F9-4120-BB96-738D47300769}" type="presOf" srcId="{94135E79-2702-42A6-81BE-E0608690B162}" destId="{308CCD7E-4FD4-46A2-B0CB-5534BB75B015}" srcOrd="0" destOrd="0" presId="urn:microsoft.com/office/officeart/2005/8/layout/process4"/>
    <dgm:cxn modelId="{B7F7C3A1-702B-4D22-89B0-F5539BB61F32}" type="presOf" srcId="{27BFBDF8-F48D-40CC-ACF7-781676BE1E2B}" destId="{9AA9540A-6687-473A-BEE4-E7C85743575A}" srcOrd="0" destOrd="0" presId="urn:microsoft.com/office/officeart/2005/8/layout/process4"/>
    <dgm:cxn modelId="{80C88BA2-4207-425D-A118-6692CF2918BE}" srcId="{F60D6400-4912-4494-93FA-EDA23B33E6AD}" destId="{27BFBDF8-F48D-40CC-ACF7-781676BE1E2B}" srcOrd="2" destOrd="0" parTransId="{67D17796-437F-4F94-B9F9-92E65B0A1C3E}" sibTransId="{06A8BED5-825A-4FDF-8137-82B18700D283}"/>
    <dgm:cxn modelId="{7EAEBCBC-CBDF-4533-9A6D-9CEE8EF7AA7E}" srcId="{F60D6400-4912-4494-93FA-EDA23B33E6AD}" destId="{94135E79-2702-42A6-81BE-E0608690B162}" srcOrd="0" destOrd="0" parTransId="{D8CDD2AB-A8BA-4F5D-A9AB-37EA6805561F}" sibTransId="{928CDB9B-F08F-4B4C-8C4F-150D52268551}"/>
    <dgm:cxn modelId="{7757AAE9-478E-44CE-8BE2-6ECE0B5946D9}" type="presOf" srcId="{F60D6400-4912-4494-93FA-EDA23B33E6AD}" destId="{8F057236-0C65-478D-A4C9-8BFC20A8C7D7}" srcOrd="0" destOrd="0" presId="urn:microsoft.com/office/officeart/2005/8/layout/process4"/>
    <dgm:cxn modelId="{0D745DB0-362C-4C64-ADFA-75376A043B99}" type="presParOf" srcId="{8F057236-0C65-478D-A4C9-8BFC20A8C7D7}" destId="{08342CC9-4E60-4C10-A8AB-FD89B2A04769}" srcOrd="0" destOrd="0" presId="urn:microsoft.com/office/officeart/2005/8/layout/process4"/>
    <dgm:cxn modelId="{CDE54538-F417-4E51-A023-CBBDB3E28C5D}" type="presParOf" srcId="{08342CC9-4E60-4C10-A8AB-FD89B2A04769}" destId="{9AA9540A-6687-473A-BEE4-E7C85743575A}" srcOrd="0" destOrd="0" presId="urn:microsoft.com/office/officeart/2005/8/layout/process4"/>
    <dgm:cxn modelId="{7831A9CC-50F1-436E-B57F-77275ED06538}" type="presParOf" srcId="{8F057236-0C65-478D-A4C9-8BFC20A8C7D7}" destId="{7C29BCE1-FC04-45AA-B491-EC629A4CE973}" srcOrd="1" destOrd="0" presId="urn:microsoft.com/office/officeart/2005/8/layout/process4"/>
    <dgm:cxn modelId="{D932E4C0-C9D4-4DB7-AF89-9E7C1E8BA9DA}" type="presParOf" srcId="{8F057236-0C65-478D-A4C9-8BFC20A8C7D7}" destId="{586E15C3-EDA6-4226-BBBD-5C1B9C092478}" srcOrd="2" destOrd="0" presId="urn:microsoft.com/office/officeart/2005/8/layout/process4"/>
    <dgm:cxn modelId="{1254DCA2-90DF-4B89-B6FA-4CBBA1882971}" type="presParOf" srcId="{586E15C3-EDA6-4226-BBBD-5C1B9C092478}" destId="{5DA8D119-DC0D-4068-AC08-DB2969853945}" srcOrd="0" destOrd="0" presId="urn:microsoft.com/office/officeart/2005/8/layout/process4"/>
    <dgm:cxn modelId="{FC95EC6D-16E9-45B9-9179-370DFA2B4A89}" type="presParOf" srcId="{8F057236-0C65-478D-A4C9-8BFC20A8C7D7}" destId="{ACDB434E-AF27-4644-91D8-F08E763C288E}" srcOrd="3" destOrd="0" presId="urn:microsoft.com/office/officeart/2005/8/layout/process4"/>
    <dgm:cxn modelId="{057BF550-4616-4A7B-94E9-82EF21E23A4B}" type="presParOf" srcId="{8F057236-0C65-478D-A4C9-8BFC20A8C7D7}" destId="{49C85775-D168-4545-95B2-415858FBDF04}" srcOrd="4" destOrd="0" presId="urn:microsoft.com/office/officeart/2005/8/layout/process4"/>
    <dgm:cxn modelId="{5C839E57-FB29-478B-8B21-ECF442EA3189}" type="presParOf" srcId="{49C85775-D168-4545-95B2-415858FBDF04}" destId="{308CCD7E-4FD4-46A2-B0CB-5534BB75B01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2BBDFB-E62C-4297-93F1-71FDDDFC9C86}"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2E8AC080-7528-486F-A532-9844E861EA0E}">
      <dgm:prSet/>
      <dgm:spPr/>
      <dgm:t>
        <a:bodyPr/>
        <a:lstStyle/>
        <a:p>
          <a:r>
            <a:rPr lang="en-GB" b="1"/>
            <a:t>Domiciliary Care:</a:t>
          </a:r>
          <a:r>
            <a:rPr lang="en-GB"/>
            <a:t> In-home personal and practical care designed to support independent living for as long as possible (Age UK, 2024).</a:t>
          </a:r>
          <a:endParaRPr lang="en-US"/>
        </a:p>
      </dgm:t>
    </dgm:pt>
    <dgm:pt modelId="{A9ED6FC8-548A-4595-95F7-AA785D7E9C6F}" type="parTrans" cxnId="{3ACFFE03-7EE5-4204-88F5-AC08199892AF}">
      <dgm:prSet/>
      <dgm:spPr/>
      <dgm:t>
        <a:bodyPr/>
        <a:lstStyle/>
        <a:p>
          <a:endParaRPr lang="en-US"/>
        </a:p>
      </dgm:t>
    </dgm:pt>
    <dgm:pt modelId="{71B5ADF1-926B-4D2A-9C75-0A8E45EAFD4A}" type="sibTrans" cxnId="{3ACFFE03-7EE5-4204-88F5-AC08199892AF}">
      <dgm:prSet phldrT="1" phldr="0"/>
      <dgm:spPr/>
      <dgm:t>
        <a:bodyPr/>
        <a:lstStyle/>
        <a:p>
          <a:r>
            <a:rPr lang="en-US"/>
            <a:t>1</a:t>
          </a:r>
        </a:p>
      </dgm:t>
    </dgm:pt>
    <dgm:pt modelId="{7C5F7314-A363-4B9F-B59C-1851694346C0}">
      <dgm:prSet/>
      <dgm:spPr/>
      <dgm:t>
        <a:bodyPr/>
        <a:lstStyle/>
        <a:p>
          <a:r>
            <a:rPr lang="en-GB" b="1"/>
            <a:t>Residential Care Home:</a:t>
          </a:r>
          <a:r>
            <a:rPr lang="en-GB"/>
            <a:t> Long-term residential facilities offering 24-hour personal support and daily living assistance (Oliver, Foot and Humphries, 2014). </a:t>
          </a:r>
          <a:endParaRPr lang="en-US"/>
        </a:p>
      </dgm:t>
    </dgm:pt>
    <dgm:pt modelId="{98177B6C-3D05-4828-AA17-9142A26F59F8}" type="parTrans" cxnId="{9B2063F7-CE60-4CF2-9C32-FFE99BAA9DEF}">
      <dgm:prSet/>
      <dgm:spPr/>
      <dgm:t>
        <a:bodyPr/>
        <a:lstStyle/>
        <a:p>
          <a:endParaRPr lang="en-US"/>
        </a:p>
      </dgm:t>
    </dgm:pt>
    <dgm:pt modelId="{6800EA3E-4D4E-4FF9-97D4-FD0DB7AF0FEF}" type="sibTrans" cxnId="{9B2063F7-CE60-4CF2-9C32-FFE99BAA9DEF}">
      <dgm:prSet phldrT="2" phldr="0"/>
      <dgm:spPr/>
      <dgm:t>
        <a:bodyPr/>
        <a:lstStyle/>
        <a:p>
          <a:r>
            <a:rPr lang="en-US"/>
            <a:t>2</a:t>
          </a:r>
        </a:p>
      </dgm:t>
    </dgm:pt>
    <dgm:pt modelId="{AA3C15B8-14D4-40CB-8C0C-1EF5EFAB3E03}">
      <dgm:prSet/>
      <dgm:spPr/>
      <dgm:t>
        <a:bodyPr/>
        <a:lstStyle/>
        <a:p>
          <a:r>
            <a:rPr lang="en-GB" b="1"/>
            <a:t>Residential Nursing Home:</a:t>
          </a:r>
          <a:r>
            <a:rPr lang="en-GB"/>
            <a:t> Specialist residential care environments providing continuous 24-hour medical and nursing care for complex health needs (National Health Service England, 2022). </a:t>
          </a:r>
          <a:endParaRPr lang="en-US"/>
        </a:p>
      </dgm:t>
    </dgm:pt>
    <dgm:pt modelId="{1162AF74-D28A-40A8-A3CE-EC30D5E1BF97}" type="parTrans" cxnId="{D9D53CF5-3467-43A4-8429-A934CC26DDA5}">
      <dgm:prSet/>
      <dgm:spPr/>
      <dgm:t>
        <a:bodyPr/>
        <a:lstStyle/>
        <a:p>
          <a:endParaRPr lang="en-US"/>
        </a:p>
      </dgm:t>
    </dgm:pt>
    <dgm:pt modelId="{97F02C66-941F-4F32-B93B-55BD3899CC96}" type="sibTrans" cxnId="{D9D53CF5-3467-43A4-8429-A934CC26DDA5}">
      <dgm:prSet phldrT="3" phldr="0"/>
      <dgm:spPr/>
      <dgm:t>
        <a:bodyPr/>
        <a:lstStyle/>
        <a:p>
          <a:r>
            <a:rPr lang="en-US"/>
            <a:t>3</a:t>
          </a:r>
        </a:p>
      </dgm:t>
    </dgm:pt>
    <dgm:pt modelId="{601FCACA-DD33-4E94-9FC6-839BBD67D811}">
      <dgm:prSet/>
      <dgm:spPr/>
      <dgm:t>
        <a:bodyPr/>
        <a:lstStyle/>
        <a:p>
          <a:r>
            <a:rPr lang="en-GB" b="1"/>
            <a:t>Live-in Care:</a:t>
          </a:r>
          <a:r>
            <a:rPr lang="en-GB"/>
            <a:t> Round-the-clock individualised support provided by a professional care worker residing within the person's private home (Age UK, 2024).</a:t>
          </a:r>
          <a:endParaRPr lang="en-US"/>
        </a:p>
      </dgm:t>
    </dgm:pt>
    <dgm:pt modelId="{E4DC5299-0FDA-451B-A09E-F013E6CAF80D}" type="parTrans" cxnId="{CD11D57E-4C59-44B1-B483-7127289F32C3}">
      <dgm:prSet/>
      <dgm:spPr/>
      <dgm:t>
        <a:bodyPr/>
        <a:lstStyle/>
        <a:p>
          <a:endParaRPr lang="en-US"/>
        </a:p>
      </dgm:t>
    </dgm:pt>
    <dgm:pt modelId="{C5683EF9-D860-4A2C-BE12-0632A5B26403}" type="sibTrans" cxnId="{CD11D57E-4C59-44B1-B483-7127289F32C3}">
      <dgm:prSet phldrT="4" phldr="0"/>
      <dgm:spPr/>
      <dgm:t>
        <a:bodyPr/>
        <a:lstStyle/>
        <a:p>
          <a:r>
            <a:rPr lang="en-US"/>
            <a:t>4</a:t>
          </a:r>
        </a:p>
      </dgm:t>
    </dgm:pt>
    <dgm:pt modelId="{BFEE54EE-3ADA-46CB-846F-891AB05EC90E}">
      <dgm:prSet/>
      <dgm:spPr/>
      <dgm:t>
        <a:bodyPr/>
        <a:lstStyle/>
        <a:p>
          <a:r>
            <a:rPr lang="en-GB" b="1"/>
            <a:t>Supported Accommodation:</a:t>
          </a:r>
          <a:r>
            <a:rPr lang="en-GB"/>
            <a:t> Purpose-built or adapted housing schemes that combine independent living space with access to communal facilities and tailored support services (Department of Health and Social Care, 2021).</a:t>
          </a:r>
          <a:endParaRPr lang="en-US"/>
        </a:p>
      </dgm:t>
    </dgm:pt>
    <dgm:pt modelId="{6BC0694B-4E01-46AA-B73A-EB83500ACEB1}" type="parTrans" cxnId="{96B5F8DA-0D28-448B-973C-B35BD075C42C}">
      <dgm:prSet/>
      <dgm:spPr/>
      <dgm:t>
        <a:bodyPr/>
        <a:lstStyle/>
        <a:p>
          <a:endParaRPr lang="en-US"/>
        </a:p>
      </dgm:t>
    </dgm:pt>
    <dgm:pt modelId="{AE7F9084-0687-4702-9134-405D5098008A}" type="sibTrans" cxnId="{96B5F8DA-0D28-448B-973C-B35BD075C42C}">
      <dgm:prSet phldrT="5" phldr="0"/>
      <dgm:spPr/>
      <dgm:t>
        <a:bodyPr/>
        <a:lstStyle/>
        <a:p>
          <a:r>
            <a:rPr lang="en-US"/>
            <a:t>5</a:t>
          </a:r>
        </a:p>
      </dgm:t>
    </dgm:pt>
    <dgm:pt modelId="{AA178BFA-6D17-448E-B2D7-2B147505EB56}" type="pres">
      <dgm:prSet presAssocID="{102BBDFB-E62C-4297-93F1-71FDDDFC9C86}" presName="linearFlow" presStyleCnt="0">
        <dgm:presLayoutVars>
          <dgm:dir/>
          <dgm:animLvl val="lvl"/>
          <dgm:resizeHandles val="exact"/>
        </dgm:presLayoutVars>
      </dgm:prSet>
      <dgm:spPr/>
    </dgm:pt>
    <dgm:pt modelId="{700D47BD-F36A-4625-AE75-3D4EF4A53532}" type="pres">
      <dgm:prSet presAssocID="{2E8AC080-7528-486F-A532-9844E861EA0E}" presName="compositeNode" presStyleCnt="0"/>
      <dgm:spPr/>
    </dgm:pt>
    <dgm:pt modelId="{BAA16992-0DBB-4582-AB4E-643C4AD05370}" type="pres">
      <dgm:prSet presAssocID="{2E8AC080-7528-486F-A532-9844E861EA0E}" presName="parTx" presStyleLbl="node1" presStyleIdx="0" presStyleCnt="0">
        <dgm:presLayoutVars>
          <dgm:chMax val="0"/>
          <dgm:chPref val="0"/>
          <dgm:bulletEnabled val="1"/>
        </dgm:presLayoutVars>
      </dgm:prSet>
      <dgm:spPr/>
    </dgm:pt>
    <dgm:pt modelId="{C8BEDD8F-7425-4D85-B313-D107CBA9520B}" type="pres">
      <dgm:prSet presAssocID="{2E8AC080-7528-486F-A532-9844E861EA0E}" presName="parSh" presStyleCnt="0"/>
      <dgm:spPr/>
    </dgm:pt>
    <dgm:pt modelId="{EC0E6D5C-5D2C-4131-A362-DCCCB7D523F7}" type="pres">
      <dgm:prSet presAssocID="{2E8AC080-7528-486F-A532-9844E861EA0E}" presName="lineNode" presStyleLbl="alignAccFollowNode1" presStyleIdx="0" presStyleCnt="15"/>
      <dgm:spPr/>
    </dgm:pt>
    <dgm:pt modelId="{8B7CD5F0-BD12-4D05-A6EE-E527C48C0AD2}" type="pres">
      <dgm:prSet presAssocID="{2E8AC080-7528-486F-A532-9844E861EA0E}" presName="lineArrowNode" presStyleLbl="alignAccFollowNode1" presStyleIdx="1" presStyleCnt="15"/>
      <dgm:spPr/>
    </dgm:pt>
    <dgm:pt modelId="{8CDAB8C7-D304-4B45-9CDD-A978E77CB8C3}" type="pres">
      <dgm:prSet presAssocID="{71B5ADF1-926B-4D2A-9C75-0A8E45EAFD4A}" presName="sibTransNodeCircle" presStyleLbl="alignNode1" presStyleIdx="0" presStyleCnt="5">
        <dgm:presLayoutVars>
          <dgm:chMax val="0"/>
          <dgm:bulletEnabled/>
        </dgm:presLayoutVars>
      </dgm:prSet>
      <dgm:spPr/>
    </dgm:pt>
    <dgm:pt modelId="{0E5CC381-7373-4EB7-9BAD-0135787EF3B4}" type="pres">
      <dgm:prSet presAssocID="{71B5ADF1-926B-4D2A-9C75-0A8E45EAFD4A}" presName="spacerBetweenCircleAndCallout" presStyleCnt="0">
        <dgm:presLayoutVars/>
      </dgm:prSet>
      <dgm:spPr/>
    </dgm:pt>
    <dgm:pt modelId="{FE95614F-9EF8-450D-BAE1-1D6CFB324F56}" type="pres">
      <dgm:prSet presAssocID="{2E8AC080-7528-486F-A532-9844E861EA0E}" presName="nodeText" presStyleLbl="alignAccFollowNode1" presStyleIdx="2" presStyleCnt="15">
        <dgm:presLayoutVars>
          <dgm:bulletEnabled val="1"/>
        </dgm:presLayoutVars>
      </dgm:prSet>
      <dgm:spPr/>
    </dgm:pt>
    <dgm:pt modelId="{6010A15B-217A-4C3E-8A95-82820135E23C}" type="pres">
      <dgm:prSet presAssocID="{71B5ADF1-926B-4D2A-9C75-0A8E45EAFD4A}" presName="sibTransComposite" presStyleCnt="0"/>
      <dgm:spPr/>
    </dgm:pt>
    <dgm:pt modelId="{B2F5AA7F-3549-4237-A4B7-F32DBBFD74EE}" type="pres">
      <dgm:prSet presAssocID="{7C5F7314-A363-4B9F-B59C-1851694346C0}" presName="compositeNode" presStyleCnt="0"/>
      <dgm:spPr/>
    </dgm:pt>
    <dgm:pt modelId="{14013A76-6148-4F7E-988E-51EA68C27CAC}" type="pres">
      <dgm:prSet presAssocID="{7C5F7314-A363-4B9F-B59C-1851694346C0}" presName="parTx" presStyleLbl="node1" presStyleIdx="0" presStyleCnt="0">
        <dgm:presLayoutVars>
          <dgm:chMax val="0"/>
          <dgm:chPref val="0"/>
          <dgm:bulletEnabled val="1"/>
        </dgm:presLayoutVars>
      </dgm:prSet>
      <dgm:spPr/>
    </dgm:pt>
    <dgm:pt modelId="{72E57565-EE2C-4E7D-9E95-E9D8ED4DF0AF}" type="pres">
      <dgm:prSet presAssocID="{7C5F7314-A363-4B9F-B59C-1851694346C0}" presName="parSh" presStyleCnt="0"/>
      <dgm:spPr/>
    </dgm:pt>
    <dgm:pt modelId="{E6489512-F151-4294-8E90-9F142BC78175}" type="pres">
      <dgm:prSet presAssocID="{7C5F7314-A363-4B9F-B59C-1851694346C0}" presName="lineNode" presStyleLbl="alignAccFollowNode1" presStyleIdx="3" presStyleCnt="15"/>
      <dgm:spPr/>
    </dgm:pt>
    <dgm:pt modelId="{2F928174-A0BC-46C3-A3FA-BFC34B339505}" type="pres">
      <dgm:prSet presAssocID="{7C5F7314-A363-4B9F-B59C-1851694346C0}" presName="lineArrowNode" presStyleLbl="alignAccFollowNode1" presStyleIdx="4" presStyleCnt="15"/>
      <dgm:spPr/>
    </dgm:pt>
    <dgm:pt modelId="{9AE323B9-B40D-4739-B6C5-F13B8E863FB8}" type="pres">
      <dgm:prSet presAssocID="{6800EA3E-4D4E-4FF9-97D4-FD0DB7AF0FEF}" presName="sibTransNodeCircle" presStyleLbl="alignNode1" presStyleIdx="1" presStyleCnt="5">
        <dgm:presLayoutVars>
          <dgm:chMax val="0"/>
          <dgm:bulletEnabled/>
        </dgm:presLayoutVars>
      </dgm:prSet>
      <dgm:spPr/>
    </dgm:pt>
    <dgm:pt modelId="{F61BB357-5839-453A-9605-D9209DAB6987}" type="pres">
      <dgm:prSet presAssocID="{6800EA3E-4D4E-4FF9-97D4-FD0DB7AF0FEF}" presName="spacerBetweenCircleAndCallout" presStyleCnt="0">
        <dgm:presLayoutVars/>
      </dgm:prSet>
      <dgm:spPr/>
    </dgm:pt>
    <dgm:pt modelId="{9CF0C7C8-B444-489F-B700-D1A9AACE2C84}" type="pres">
      <dgm:prSet presAssocID="{7C5F7314-A363-4B9F-B59C-1851694346C0}" presName="nodeText" presStyleLbl="alignAccFollowNode1" presStyleIdx="5" presStyleCnt="15">
        <dgm:presLayoutVars>
          <dgm:bulletEnabled val="1"/>
        </dgm:presLayoutVars>
      </dgm:prSet>
      <dgm:spPr/>
    </dgm:pt>
    <dgm:pt modelId="{26DED62C-1128-4BD9-BE8E-847DF2CEC39E}" type="pres">
      <dgm:prSet presAssocID="{6800EA3E-4D4E-4FF9-97D4-FD0DB7AF0FEF}" presName="sibTransComposite" presStyleCnt="0"/>
      <dgm:spPr/>
    </dgm:pt>
    <dgm:pt modelId="{6B9A4590-E7DE-4336-91C0-43A3BCDCB50E}" type="pres">
      <dgm:prSet presAssocID="{AA3C15B8-14D4-40CB-8C0C-1EF5EFAB3E03}" presName="compositeNode" presStyleCnt="0"/>
      <dgm:spPr/>
    </dgm:pt>
    <dgm:pt modelId="{66BCF7BE-CAFC-4CBB-90E2-49531923D930}" type="pres">
      <dgm:prSet presAssocID="{AA3C15B8-14D4-40CB-8C0C-1EF5EFAB3E03}" presName="parTx" presStyleLbl="node1" presStyleIdx="0" presStyleCnt="0">
        <dgm:presLayoutVars>
          <dgm:chMax val="0"/>
          <dgm:chPref val="0"/>
          <dgm:bulletEnabled val="1"/>
        </dgm:presLayoutVars>
      </dgm:prSet>
      <dgm:spPr/>
    </dgm:pt>
    <dgm:pt modelId="{80E8CB9A-DFD9-431B-94F9-D49A035987C8}" type="pres">
      <dgm:prSet presAssocID="{AA3C15B8-14D4-40CB-8C0C-1EF5EFAB3E03}" presName="parSh" presStyleCnt="0"/>
      <dgm:spPr/>
    </dgm:pt>
    <dgm:pt modelId="{65B2DF7C-1458-4DA1-A99F-EACA8E6BFD02}" type="pres">
      <dgm:prSet presAssocID="{AA3C15B8-14D4-40CB-8C0C-1EF5EFAB3E03}" presName="lineNode" presStyleLbl="alignAccFollowNode1" presStyleIdx="6" presStyleCnt="15"/>
      <dgm:spPr/>
    </dgm:pt>
    <dgm:pt modelId="{F3E21BAD-4482-4025-BC0C-EB2285AD2074}" type="pres">
      <dgm:prSet presAssocID="{AA3C15B8-14D4-40CB-8C0C-1EF5EFAB3E03}" presName="lineArrowNode" presStyleLbl="alignAccFollowNode1" presStyleIdx="7" presStyleCnt="15"/>
      <dgm:spPr/>
    </dgm:pt>
    <dgm:pt modelId="{FD31E215-FBC4-40AA-B6B6-1A89F0CF382B}" type="pres">
      <dgm:prSet presAssocID="{97F02C66-941F-4F32-B93B-55BD3899CC96}" presName="sibTransNodeCircle" presStyleLbl="alignNode1" presStyleIdx="2" presStyleCnt="5">
        <dgm:presLayoutVars>
          <dgm:chMax val="0"/>
          <dgm:bulletEnabled/>
        </dgm:presLayoutVars>
      </dgm:prSet>
      <dgm:spPr/>
    </dgm:pt>
    <dgm:pt modelId="{C25FBE67-D0C9-4AB3-8202-B8A323478C08}" type="pres">
      <dgm:prSet presAssocID="{97F02C66-941F-4F32-B93B-55BD3899CC96}" presName="spacerBetweenCircleAndCallout" presStyleCnt="0">
        <dgm:presLayoutVars/>
      </dgm:prSet>
      <dgm:spPr/>
    </dgm:pt>
    <dgm:pt modelId="{BE045E7C-2864-4AA3-ABE9-1D8BBB6C38E2}" type="pres">
      <dgm:prSet presAssocID="{AA3C15B8-14D4-40CB-8C0C-1EF5EFAB3E03}" presName="nodeText" presStyleLbl="alignAccFollowNode1" presStyleIdx="8" presStyleCnt="15">
        <dgm:presLayoutVars>
          <dgm:bulletEnabled val="1"/>
        </dgm:presLayoutVars>
      </dgm:prSet>
      <dgm:spPr/>
    </dgm:pt>
    <dgm:pt modelId="{E3D22860-0A61-4859-9839-407446F17F96}" type="pres">
      <dgm:prSet presAssocID="{97F02C66-941F-4F32-B93B-55BD3899CC96}" presName="sibTransComposite" presStyleCnt="0"/>
      <dgm:spPr/>
    </dgm:pt>
    <dgm:pt modelId="{C7651DFF-D09E-40CB-AF51-E20CC6DB60C4}" type="pres">
      <dgm:prSet presAssocID="{601FCACA-DD33-4E94-9FC6-839BBD67D811}" presName="compositeNode" presStyleCnt="0"/>
      <dgm:spPr/>
    </dgm:pt>
    <dgm:pt modelId="{7C8F7E89-BFE7-45F7-BFAD-AD5DDF4A7EBD}" type="pres">
      <dgm:prSet presAssocID="{601FCACA-DD33-4E94-9FC6-839BBD67D811}" presName="parTx" presStyleLbl="node1" presStyleIdx="0" presStyleCnt="0">
        <dgm:presLayoutVars>
          <dgm:chMax val="0"/>
          <dgm:chPref val="0"/>
          <dgm:bulletEnabled val="1"/>
        </dgm:presLayoutVars>
      </dgm:prSet>
      <dgm:spPr/>
    </dgm:pt>
    <dgm:pt modelId="{AD9B5706-25A0-42D2-8D9A-0354DFDE6610}" type="pres">
      <dgm:prSet presAssocID="{601FCACA-DD33-4E94-9FC6-839BBD67D811}" presName="parSh" presStyleCnt="0"/>
      <dgm:spPr/>
    </dgm:pt>
    <dgm:pt modelId="{7850D7B9-E8D8-4DBF-996E-463094A540D1}" type="pres">
      <dgm:prSet presAssocID="{601FCACA-DD33-4E94-9FC6-839BBD67D811}" presName="lineNode" presStyleLbl="alignAccFollowNode1" presStyleIdx="9" presStyleCnt="15"/>
      <dgm:spPr/>
    </dgm:pt>
    <dgm:pt modelId="{4BDECD53-C6D4-40D3-A05C-C38C7C434216}" type="pres">
      <dgm:prSet presAssocID="{601FCACA-DD33-4E94-9FC6-839BBD67D811}" presName="lineArrowNode" presStyleLbl="alignAccFollowNode1" presStyleIdx="10" presStyleCnt="15"/>
      <dgm:spPr/>
    </dgm:pt>
    <dgm:pt modelId="{E60F2BB2-E543-4C26-9022-7C481DD6039C}" type="pres">
      <dgm:prSet presAssocID="{C5683EF9-D860-4A2C-BE12-0632A5B26403}" presName="sibTransNodeCircle" presStyleLbl="alignNode1" presStyleIdx="3" presStyleCnt="5">
        <dgm:presLayoutVars>
          <dgm:chMax val="0"/>
          <dgm:bulletEnabled/>
        </dgm:presLayoutVars>
      </dgm:prSet>
      <dgm:spPr/>
    </dgm:pt>
    <dgm:pt modelId="{37AB2614-AAEE-4328-A35F-8A1BAE4CDFDF}" type="pres">
      <dgm:prSet presAssocID="{C5683EF9-D860-4A2C-BE12-0632A5B26403}" presName="spacerBetweenCircleAndCallout" presStyleCnt="0">
        <dgm:presLayoutVars/>
      </dgm:prSet>
      <dgm:spPr/>
    </dgm:pt>
    <dgm:pt modelId="{507F0791-9DB5-4483-9991-658EE259CD44}" type="pres">
      <dgm:prSet presAssocID="{601FCACA-DD33-4E94-9FC6-839BBD67D811}" presName="nodeText" presStyleLbl="alignAccFollowNode1" presStyleIdx="11" presStyleCnt="15">
        <dgm:presLayoutVars>
          <dgm:bulletEnabled val="1"/>
        </dgm:presLayoutVars>
      </dgm:prSet>
      <dgm:spPr/>
    </dgm:pt>
    <dgm:pt modelId="{E448E246-BBAA-48F8-A906-13626FFD5F04}" type="pres">
      <dgm:prSet presAssocID="{C5683EF9-D860-4A2C-BE12-0632A5B26403}" presName="sibTransComposite" presStyleCnt="0"/>
      <dgm:spPr/>
    </dgm:pt>
    <dgm:pt modelId="{3E081A8A-D6FD-4477-9803-E1591FE4282B}" type="pres">
      <dgm:prSet presAssocID="{BFEE54EE-3ADA-46CB-846F-891AB05EC90E}" presName="compositeNode" presStyleCnt="0"/>
      <dgm:spPr/>
    </dgm:pt>
    <dgm:pt modelId="{C4A97FEB-A323-4128-B6F5-008A05866DA1}" type="pres">
      <dgm:prSet presAssocID="{BFEE54EE-3ADA-46CB-846F-891AB05EC90E}" presName="parTx" presStyleLbl="node1" presStyleIdx="0" presStyleCnt="0">
        <dgm:presLayoutVars>
          <dgm:chMax val="0"/>
          <dgm:chPref val="0"/>
          <dgm:bulletEnabled val="1"/>
        </dgm:presLayoutVars>
      </dgm:prSet>
      <dgm:spPr/>
    </dgm:pt>
    <dgm:pt modelId="{0B9BD3E5-B0CA-4B7B-B55C-F9DD996E9B24}" type="pres">
      <dgm:prSet presAssocID="{BFEE54EE-3ADA-46CB-846F-891AB05EC90E}" presName="parSh" presStyleCnt="0"/>
      <dgm:spPr/>
    </dgm:pt>
    <dgm:pt modelId="{55D608F5-8F79-434D-BD3A-20163772D9E4}" type="pres">
      <dgm:prSet presAssocID="{BFEE54EE-3ADA-46CB-846F-891AB05EC90E}" presName="lineNode" presStyleLbl="alignAccFollowNode1" presStyleIdx="12" presStyleCnt="15"/>
      <dgm:spPr/>
    </dgm:pt>
    <dgm:pt modelId="{A55BC8C1-5C99-416C-A74B-8112B085E732}" type="pres">
      <dgm:prSet presAssocID="{BFEE54EE-3ADA-46CB-846F-891AB05EC90E}" presName="lineArrowNode" presStyleLbl="alignAccFollowNode1" presStyleIdx="13" presStyleCnt="15"/>
      <dgm:spPr/>
    </dgm:pt>
    <dgm:pt modelId="{DD68EE29-2AB1-4B3B-BE0D-E1D0B8D9354D}" type="pres">
      <dgm:prSet presAssocID="{AE7F9084-0687-4702-9134-405D5098008A}" presName="sibTransNodeCircle" presStyleLbl="alignNode1" presStyleIdx="4" presStyleCnt="5">
        <dgm:presLayoutVars>
          <dgm:chMax val="0"/>
          <dgm:bulletEnabled/>
        </dgm:presLayoutVars>
      </dgm:prSet>
      <dgm:spPr/>
    </dgm:pt>
    <dgm:pt modelId="{61E47880-0E87-4DDF-99F6-3D1E9ECF0C30}" type="pres">
      <dgm:prSet presAssocID="{AE7F9084-0687-4702-9134-405D5098008A}" presName="spacerBetweenCircleAndCallout" presStyleCnt="0">
        <dgm:presLayoutVars/>
      </dgm:prSet>
      <dgm:spPr/>
    </dgm:pt>
    <dgm:pt modelId="{CB0220C5-73E3-4953-9DAC-975640F5AD2E}" type="pres">
      <dgm:prSet presAssocID="{BFEE54EE-3ADA-46CB-846F-891AB05EC90E}" presName="nodeText" presStyleLbl="alignAccFollowNode1" presStyleIdx="14" presStyleCnt="15">
        <dgm:presLayoutVars>
          <dgm:bulletEnabled val="1"/>
        </dgm:presLayoutVars>
      </dgm:prSet>
      <dgm:spPr/>
    </dgm:pt>
  </dgm:ptLst>
  <dgm:cxnLst>
    <dgm:cxn modelId="{3ACFFE03-7EE5-4204-88F5-AC08199892AF}" srcId="{102BBDFB-E62C-4297-93F1-71FDDDFC9C86}" destId="{2E8AC080-7528-486F-A532-9844E861EA0E}" srcOrd="0" destOrd="0" parTransId="{A9ED6FC8-548A-4595-95F7-AA785D7E9C6F}" sibTransId="{71B5ADF1-926B-4D2A-9C75-0A8E45EAFD4A}"/>
    <dgm:cxn modelId="{EF25641C-5022-4F16-B03B-D1B9C6FF419D}" type="presOf" srcId="{97F02C66-941F-4F32-B93B-55BD3899CC96}" destId="{FD31E215-FBC4-40AA-B6B6-1A89F0CF382B}" srcOrd="0" destOrd="0" presId="urn:microsoft.com/office/officeart/2016/7/layout/LinearArrowProcessNumbered"/>
    <dgm:cxn modelId="{D6B20162-F7D7-44BC-AA96-F4EACDD9BBB2}" type="presOf" srcId="{601FCACA-DD33-4E94-9FC6-839BBD67D811}" destId="{507F0791-9DB5-4483-9991-658EE259CD44}" srcOrd="0" destOrd="0" presId="urn:microsoft.com/office/officeart/2016/7/layout/LinearArrowProcessNumbered"/>
    <dgm:cxn modelId="{EE103164-2A46-4BEB-AF87-358B3D9B8A69}" type="presOf" srcId="{AE7F9084-0687-4702-9134-405D5098008A}" destId="{DD68EE29-2AB1-4B3B-BE0D-E1D0B8D9354D}" srcOrd="0" destOrd="0" presId="urn:microsoft.com/office/officeart/2016/7/layout/LinearArrowProcessNumbered"/>
    <dgm:cxn modelId="{CD11D57E-4C59-44B1-B483-7127289F32C3}" srcId="{102BBDFB-E62C-4297-93F1-71FDDDFC9C86}" destId="{601FCACA-DD33-4E94-9FC6-839BBD67D811}" srcOrd="3" destOrd="0" parTransId="{E4DC5299-0FDA-451B-A09E-F013E6CAF80D}" sibTransId="{C5683EF9-D860-4A2C-BE12-0632A5B26403}"/>
    <dgm:cxn modelId="{F01BC0A7-4E5C-43F6-B7DC-C6F87217D248}" type="presOf" srcId="{6800EA3E-4D4E-4FF9-97D4-FD0DB7AF0FEF}" destId="{9AE323B9-B40D-4739-B6C5-F13B8E863FB8}" srcOrd="0" destOrd="0" presId="urn:microsoft.com/office/officeart/2016/7/layout/LinearArrowProcessNumbered"/>
    <dgm:cxn modelId="{2F8C7CAB-31E5-4203-9D52-149198B40DFD}" type="presOf" srcId="{102BBDFB-E62C-4297-93F1-71FDDDFC9C86}" destId="{AA178BFA-6D17-448E-B2D7-2B147505EB56}" srcOrd="0" destOrd="0" presId="urn:microsoft.com/office/officeart/2016/7/layout/LinearArrowProcessNumbered"/>
    <dgm:cxn modelId="{576050B0-62F0-4B78-9A97-CFCC2049512C}" type="presOf" srcId="{2E8AC080-7528-486F-A532-9844E861EA0E}" destId="{FE95614F-9EF8-450D-BAE1-1D6CFB324F56}" srcOrd="0" destOrd="0" presId="urn:microsoft.com/office/officeart/2016/7/layout/LinearArrowProcessNumbered"/>
    <dgm:cxn modelId="{D461B4CB-E741-4E32-8220-395026943C03}" type="presOf" srcId="{71B5ADF1-926B-4D2A-9C75-0A8E45EAFD4A}" destId="{8CDAB8C7-D304-4B45-9CDD-A978E77CB8C3}" srcOrd="0" destOrd="0" presId="urn:microsoft.com/office/officeart/2016/7/layout/LinearArrowProcessNumbered"/>
    <dgm:cxn modelId="{002871D1-67F3-47B9-94DA-19A740C48FB4}" type="presOf" srcId="{BFEE54EE-3ADA-46CB-846F-891AB05EC90E}" destId="{CB0220C5-73E3-4953-9DAC-975640F5AD2E}" srcOrd="0" destOrd="0" presId="urn:microsoft.com/office/officeart/2016/7/layout/LinearArrowProcessNumbered"/>
    <dgm:cxn modelId="{055B6ADA-6BA1-4919-BB41-E4D158977785}" type="presOf" srcId="{AA3C15B8-14D4-40CB-8C0C-1EF5EFAB3E03}" destId="{BE045E7C-2864-4AA3-ABE9-1D8BBB6C38E2}" srcOrd="0" destOrd="0" presId="urn:microsoft.com/office/officeart/2016/7/layout/LinearArrowProcessNumbered"/>
    <dgm:cxn modelId="{96B5F8DA-0D28-448B-973C-B35BD075C42C}" srcId="{102BBDFB-E62C-4297-93F1-71FDDDFC9C86}" destId="{BFEE54EE-3ADA-46CB-846F-891AB05EC90E}" srcOrd="4" destOrd="0" parTransId="{6BC0694B-4E01-46AA-B73A-EB83500ACEB1}" sibTransId="{AE7F9084-0687-4702-9134-405D5098008A}"/>
    <dgm:cxn modelId="{FA8C5FE1-FA2E-4CE7-BAD1-15CF1FC46356}" type="presOf" srcId="{7C5F7314-A363-4B9F-B59C-1851694346C0}" destId="{9CF0C7C8-B444-489F-B700-D1A9AACE2C84}" srcOrd="0" destOrd="0" presId="urn:microsoft.com/office/officeart/2016/7/layout/LinearArrowProcessNumbered"/>
    <dgm:cxn modelId="{6BE19EED-1249-4369-86EE-616DEF6DD750}" type="presOf" srcId="{C5683EF9-D860-4A2C-BE12-0632A5B26403}" destId="{E60F2BB2-E543-4C26-9022-7C481DD6039C}" srcOrd="0" destOrd="0" presId="urn:microsoft.com/office/officeart/2016/7/layout/LinearArrowProcessNumbered"/>
    <dgm:cxn modelId="{D9D53CF5-3467-43A4-8429-A934CC26DDA5}" srcId="{102BBDFB-E62C-4297-93F1-71FDDDFC9C86}" destId="{AA3C15B8-14D4-40CB-8C0C-1EF5EFAB3E03}" srcOrd="2" destOrd="0" parTransId="{1162AF74-D28A-40A8-A3CE-EC30D5E1BF97}" sibTransId="{97F02C66-941F-4F32-B93B-55BD3899CC96}"/>
    <dgm:cxn modelId="{9B2063F7-CE60-4CF2-9C32-FFE99BAA9DEF}" srcId="{102BBDFB-E62C-4297-93F1-71FDDDFC9C86}" destId="{7C5F7314-A363-4B9F-B59C-1851694346C0}" srcOrd="1" destOrd="0" parTransId="{98177B6C-3D05-4828-AA17-9142A26F59F8}" sibTransId="{6800EA3E-4D4E-4FF9-97D4-FD0DB7AF0FEF}"/>
    <dgm:cxn modelId="{64DF5D92-ED0A-45C5-BDC3-B747D1CFCE8F}" type="presParOf" srcId="{AA178BFA-6D17-448E-B2D7-2B147505EB56}" destId="{700D47BD-F36A-4625-AE75-3D4EF4A53532}" srcOrd="0" destOrd="0" presId="urn:microsoft.com/office/officeart/2016/7/layout/LinearArrowProcessNumbered"/>
    <dgm:cxn modelId="{33925DB1-AF5C-4908-A52F-5FB06571CF6E}" type="presParOf" srcId="{700D47BD-F36A-4625-AE75-3D4EF4A53532}" destId="{BAA16992-0DBB-4582-AB4E-643C4AD05370}" srcOrd="0" destOrd="0" presId="urn:microsoft.com/office/officeart/2016/7/layout/LinearArrowProcessNumbered"/>
    <dgm:cxn modelId="{9033EFC5-D064-4515-B415-C435EC5C6351}" type="presParOf" srcId="{700D47BD-F36A-4625-AE75-3D4EF4A53532}" destId="{C8BEDD8F-7425-4D85-B313-D107CBA9520B}" srcOrd="1" destOrd="0" presId="urn:microsoft.com/office/officeart/2016/7/layout/LinearArrowProcessNumbered"/>
    <dgm:cxn modelId="{45146357-324D-42C6-B249-67B4255104CD}" type="presParOf" srcId="{C8BEDD8F-7425-4D85-B313-D107CBA9520B}" destId="{EC0E6D5C-5D2C-4131-A362-DCCCB7D523F7}" srcOrd="0" destOrd="0" presId="urn:microsoft.com/office/officeart/2016/7/layout/LinearArrowProcessNumbered"/>
    <dgm:cxn modelId="{B5CE110E-77FF-4D41-B77A-AC193C050351}" type="presParOf" srcId="{C8BEDD8F-7425-4D85-B313-D107CBA9520B}" destId="{8B7CD5F0-BD12-4D05-A6EE-E527C48C0AD2}" srcOrd="1" destOrd="0" presId="urn:microsoft.com/office/officeart/2016/7/layout/LinearArrowProcessNumbered"/>
    <dgm:cxn modelId="{7A9A06E5-9D30-4D96-95A6-9E0410984C2F}" type="presParOf" srcId="{C8BEDD8F-7425-4D85-B313-D107CBA9520B}" destId="{8CDAB8C7-D304-4B45-9CDD-A978E77CB8C3}" srcOrd="2" destOrd="0" presId="urn:microsoft.com/office/officeart/2016/7/layout/LinearArrowProcessNumbered"/>
    <dgm:cxn modelId="{18D8EA26-E1B5-4141-8930-917B3C9E2643}" type="presParOf" srcId="{C8BEDD8F-7425-4D85-B313-D107CBA9520B}" destId="{0E5CC381-7373-4EB7-9BAD-0135787EF3B4}" srcOrd="3" destOrd="0" presId="urn:microsoft.com/office/officeart/2016/7/layout/LinearArrowProcessNumbered"/>
    <dgm:cxn modelId="{C17CEAB7-5F8E-42B8-A8ED-E67F27D1A8E8}" type="presParOf" srcId="{700D47BD-F36A-4625-AE75-3D4EF4A53532}" destId="{FE95614F-9EF8-450D-BAE1-1D6CFB324F56}" srcOrd="2" destOrd="0" presId="urn:microsoft.com/office/officeart/2016/7/layout/LinearArrowProcessNumbered"/>
    <dgm:cxn modelId="{66ADE2FE-817D-45E9-A2C4-CD212EFF3A26}" type="presParOf" srcId="{AA178BFA-6D17-448E-B2D7-2B147505EB56}" destId="{6010A15B-217A-4C3E-8A95-82820135E23C}" srcOrd="1" destOrd="0" presId="urn:microsoft.com/office/officeart/2016/7/layout/LinearArrowProcessNumbered"/>
    <dgm:cxn modelId="{363DCAA6-BDEB-4FB7-9B95-F72737ABDBD9}" type="presParOf" srcId="{AA178BFA-6D17-448E-B2D7-2B147505EB56}" destId="{B2F5AA7F-3549-4237-A4B7-F32DBBFD74EE}" srcOrd="2" destOrd="0" presId="urn:microsoft.com/office/officeart/2016/7/layout/LinearArrowProcessNumbered"/>
    <dgm:cxn modelId="{853DBC5F-5795-4392-8103-A010F69C82B5}" type="presParOf" srcId="{B2F5AA7F-3549-4237-A4B7-F32DBBFD74EE}" destId="{14013A76-6148-4F7E-988E-51EA68C27CAC}" srcOrd="0" destOrd="0" presId="urn:microsoft.com/office/officeart/2016/7/layout/LinearArrowProcessNumbered"/>
    <dgm:cxn modelId="{3C46F544-A8C6-4C95-8F81-9DEB23A148B7}" type="presParOf" srcId="{B2F5AA7F-3549-4237-A4B7-F32DBBFD74EE}" destId="{72E57565-EE2C-4E7D-9E95-E9D8ED4DF0AF}" srcOrd="1" destOrd="0" presId="urn:microsoft.com/office/officeart/2016/7/layout/LinearArrowProcessNumbered"/>
    <dgm:cxn modelId="{B0FB1912-DBFF-4ADC-934D-73622573E0C3}" type="presParOf" srcId="{72E57565-EE2C-4E7D-9E95-E9D8ED4DF0AF}" destId="{E6489512-F151-4294-8E90-9F142BC78175}" srcOrd="0" destOrd="0" presId="urn:microsoft.com/office/officeart/2016/7/layout/LinearArrowProcessNumbered"/>
    <dgm:cxn modelId="{CBE3E2DD-EDD9-4F7E-B391-54FD89C946E3}" type="presParOf" srcId="{72E57565-EE2C-4E7D-9E95-E9D8ED4DF0AF}" destId="{2F928174-A0BC-46C3-A3FA-BFC34B339505}" srcOrd="1" destOrd="0" presId="urn:microsoft.com/office/officeart/2016/7/layout/LinearArrowProcessNumbered"/>
    <dgm:cxn modelId="{D4287D42-3C3A-45FD-BD81-50E0ECE0AF8C}" type="presParOf" srcId="{72E57565-EE2C-4E7D-9E95-E9D8ED4DF0AF}" destId="{9AE323B9-B40D-4739-B6C5-F13B8E863FB8}" srcOrd="2" destOrd="0" presId="urn:microsoft.com/office/officeart/2016/7/layout/LinearArrowProcessNumbered"/>
    <dgm:cxn modelId="{6FB5B08F-1476-45F5-8D6E-216B0FADC9BA}" type="presParOf" srcId="{72E57565-EE2C-4E7D-9E95-E9D8ED4DF0AF}" destId="{F61BB357-5839-453A-9605-D9209DAB6987}" srcOrd="3" destOrd="0" presId="urn:microsoft.com/office/officeart/2016/7/layout/LinearArrowProcessNumbered"/>
    <dgm:cxn modelId="{E96A5CA6-46A6-4ABE-B4BE-49197B2D48E6}" type="presParOf" srcId="{B2F5AA7F-3549-4237-A4B7-F32DBBFD74EE}" destId="{9CF0C7C8-B444-489F-B700-D1A9AACE2C84}" srcOrd="2" destOrd="0" presId="urn:microsoft.com/office/officeart/2016/7/layout/LinearArrowProcessNumbered"/>
    <dgm:cxn modelId="{2C8A70D3-D2C0-4994-85FE-92F16B8BE370}" type="presParOf" srcId="{AA178BFA-6D17-448E-B2D7-2B147505EB56}" destId="{26DED62C-1128-4BD9-BE8E-847DF2CEC39E}" srcOrd="3" destOrd="0" presId="urn:microsoft.com/office/officeart/2016/7/layout/LinearArrowProcessNumbered"/>
    <dgm:cxn modelId="{53DCD620-CFF1-40E0-A609-246849CD5DF5}" type="presParOf" srcId="{AA178BFA-6D17-448E-B2D7-2B147505EB56}" destId="{6B9A4590-E7DE-4336-91C0-43A3BCDCB50E}" srcOrd="4" destOrd="0" presId="urn:microsoft.com/office/officeart/2016/7/layout/LinearArrowProcessNumbered"/>
    <dgm:cxn modelId="{B5B1F74F-C156-4C78-9FC7-6B69FD9739DF}" type="presParOf" srcId="{6B9A4590-E7DE-4336-91C0-43A3BCDCB50E}" destId="{66BCF7BE-CAFC-4CBB-90E2-49531923D930}" srcOrd="0" destOrd="0" presId="urn:microsoft.com/office/officeart/2016/7/layout/LinearArrowProcessNumbered"/>
    <dgm:cxn modelId="{0E96CC53-635C-47A0-861F-3AFE0DD7AFDE}" type="presParOf" srcId="{6B9A4590-E7DE-4336-91C0-43A3BCDCB50E}" destId="{80E8CB9A-DFD9-431B-94F9-D49A035987C8}" srcOrd="1" destOrd="0" presId="urn:microsoft.com/office/officeart/2016/7/layout/LinearArrowProcessNumbered"/>
    <dgm:cxn modelId="{FF085BA7-369E-48E7-B11C-C745945AEFDF}" type="presParOf" srcId="{80E8CB9A-DFD9-431B-94F9-D49A035987C8}" destId="{65B2DF7C-1458-4DA1-A99F-EACA8E6BFD02}" srcOrd="0" destOrd="0" presId="urn:microsoft.com/office/officeart/2016/7/layout/LinearArrowProcessNumbered"/>
    <dgm:cxn modelId="{59763654-5BE0-49D9-88CC-0BB21019E0C2}" type="presParOf" srcId="{80E8CB9A-DFD9-431B-94F9-D49A035987C8}" destId="{F3E21BAD-4482-4025-BC0C-EB2285AD2074}" srcOrd="1" destOrd="0" presId="urn:microsoft.com/office/officeart/2016/7/layout/LinearArrowProcessNumbered"/>
    <dgm:cxn modelId="{A9E2F0B7-3BE3-4F50-94B5-374176B4227B}" type="presParOf" srcId="{80E8CB9A-DFD9-431B-94F9-D49A035987C8}" destId="{FD31E215-FBC4-40AA-B6B6-1A89F0CF382B}" srcOrd="2" destOrd="0" presId="urn:microsoft.com/office/officeart/2016/7/layout/LinearArrowProcessNumbered"/>
    <dgm:cxn modelId="{4669934F-6885-4A64-B43A-2531E896A7A1}" type="presParOf" srcId="{80E8CB9A-DFD9-431B-94F9-D49A035987C8}" destId="{C25FBE67-D0C9-4AB3-8202-B8A323478C08}" srcOrd="3" destOrd="0" presId="urn:microsoft.com/office/officeart/2016/7/layout/LinearArrowProcessNumbered"/>
    <dgm:cxn modelId="{685B4CC7-014F-4BDC-B0D3-6F1D25911A09}" type="presParOf" srcId="{6B9A4590-E7DE-4336-91C0-43A3BCDCB50E}" destId="{BE045E7C-2864-4AA3-ABE9-1D8BBB6C38E2}" srcOrd="2" destOrd="0" presId="urn:microsoft.com/office/officeart/2016/7/layout/LinearArrowProcessNumbered"/>
    <dgm:cxn modelId="{F5F00B7C-90A4-4380-85C5-723D38545E2C}" type="presParOf" srcId="{AA178BFA-6D17-448E-B2D7-2B147505EB56}" destId="{E3D22860-0A61-4859-9839-407446F17F96}" srcOrd="5" destOrd="0" presId="urn:microsoft.com/office/officeart/2016/7/layout/LinearArrowProcessNumbered"/>
    <dgm:cxn modelId="{7DB67A40-9200-4310-8505-53DF9B2403A4}" type="presParOf" srcId="{AA178BFA-6D17-448E-B2D7-2B147505EB56}" destId="{C7651DFF-D09E-40CB-AF51-E20CC6DB60C4}" srcOrd="6" destOrd="0" presId="urn:microsoft.com/office/officeart/2016/7/layout/LinearArrowProcessNumbered"/>
    <dgm:cxn modelId="{98DEE1E0-E67A-49B9-A488-D5D09DA04303}" type="presParOf" srcId="{C7651DFF-D09E-40CB-AF51-E20CC6DB60C4}" destId="{7C8F7E89-BFE7-45F7-BFAD-AD5DDF4A7EBD}" srcOrd="0" destOrd="0" presId="urn:microsoft.com/office/officeart/2016/7/layout/LinearArrowProcessNumbered"/>
    <dgm:cxn modelId="{10AA0A84-C405-4502-9DD5-1B23301E87DB}" type="presParOf" srcId="{C7651DFF-D09E-40CB-AF51-E20CC6DB60C4}" destId="{AD9B5706-25A0-42D2-8D9A-0354DFDE6610}" srcOrd="1" destOrd="0" presId="urn:microsoft.com/office/officeart/2016/7/layout/LinearArrowProcessNumbered"/>
    <dgm:cxn modelId="{12293372-9E94-41CD-A449-C8233CF55FD9}" type="presParOf" srcId="{AD9B5706-25A0-42D2-8D9A-0354DFDE6610}" destId="{7850D7B9-E8D8-4DBF-996E-463094A540D1}" srcOrd="0" destOrd="0" presId="urn:microsoft.com/office/officeart/2016/7/layout/LinearArrowProcessNumbered"/>
    <dgm:cxn modelId="{209C0662-E276-4046-ACA2-88DCD5C06592}" type="presParOf" srcId="{AD9B5706-25A0-42D2-8D9A-0354DFDE6610}" destId="{4BDECD53-C6D4-40D3-A05C-C38C7C434216}" srcOrd="1" destOrd="0" presId="urn:microsoft.com/office/officeart/2016/7/layout/LinearArrowProcessNumbered"/>
    <dgm:cxn modelId="{8623B3C2-5FEF-4437-B9EA-A85A3D59CB76}" type="presParOf" srcId="{AD9B5706-25A0-42D2-8D9A-0354DFDE6610}" destId="{E60F2BB2-E543-4C26-9022-7C481DD6039C}" srcOrd="2" destOrd="0" presId="urn:microsoft.com/office/officeart/2016/7/layout/LinearArrowProcessNumbered"/>
    <dgm:cxn modelId="{D7341924-C4FA-46F2-B0DD-D54F1722AC99}" type="presParOf" srcId="{AD9B5706-25A0-42D2-8D9A-0354DFDE6610}" destId="{37AB2614-AAEE-4328-A35F-8A1BAE4CDFDF}" srcOrd="3" destOrd="0" presId="urn:microsoft.com/office/officeart/2016/7/layout/LinearArrowProcessNumbered"/>
    <dgm:cxn modelId="{197F52BE-5298-4AAA-AE63-F51A99CEA3DB}" type="presParOf" srcId="{C7651DFF-D09E-40CB-AF51-E20CC6DB60C4}" destId="{507F0791-9DB5-4483-9991-658EE259CD44}" srcOrd="2" destOrd="0" presId="urn:microsoft.com/office/officeart/2016/7/layout/LinearArrowProcessNumbered"/>
    <dgm:cxn modelId="{97A1171E-C0F0-4F59-B6BD-3B059341F1DA}" type="presParOf" srcId="{AA178BFA-6D17-448E-B2D7-2B147505EB56}" destId="{E448E246-BBAA-48F8-A906-13626FFD5F04}" srcOrd="7" destOrd="0" presId="urn:microsoft.com/office/officeart/2016/7/layout/LinearArrowProcessNumbered"/>
    <dgm:cxn modelId="{2B21EA2A-347B-48E5-AD40-54927C22FC8D}" type="presParOf" srcId="{AA178BFA-6D17-448E-B2D7-2B147505EB56}" destId="{3E081A8A-D6FD-4477-9803-E1591FE4282B}" srcOrd="8" destOrd="0" presId="urn:microsoft.com/office/officeart/2016/7/layout/LinearArrowProcessNumbered"/>
    <dgm:cxn modelId="{EDD4039E-C23C-4A39-BA52-C37592F8DE55}" type="presParOf" srcId="{3E081A8A-D6FD-4477-9803-E1591FE4282B}" destId="{C4A97FEB-A323-4128-B6F5-008A05866DA1}" srcOrd="0" destOrd="0" presId="urn:microsoft.com/office/officeart/2016/7/layout/LinearArrowProcessNumbered"/>
    <dgm:cxn modelId="{8654C17C-5D46-4AAB-A6B6-693DD890CAFE}" type="presParOf" srcId="{3E081A8A-D6FD-4477-9803-E1591FE4282B}" destId="{0B9BD3E5-B0CA-4B7B-B55C-F9DD996E9B24}" srcOrd="1" destOrd="0" presId="urn:microsoft.com/office/officeart/2016/7/layout/LinearArrowProcessNumbered"/>
    <dgm:cxn modelId="{AE8F9D12-0791-4219-AEE3-94A5231084FF}" type="presParOf" srcId="{0B9BD3E5-B0CA-4B7B-B55C-F9DD996E9B24}" destId="{55D608F5-8F79-434D-BD3A-20163772D9E4}" srcOrd="0" destOrd="0" presId="urn:microsoft.com/office/officeart/2016/7/layout/LinearArrowProcessNumbered"/>
    <dgm:cxn modelId="{B0A2FC40-273C-4149-A939-FC66878194A6}" type="presParOf" srcId="{0B9BD3E5-B0CA-4B7B-B55C-F9DD996E9B24}" destId="{A55BC8C1-5C99-416C-A74B-8112B085E732}" srcOrd="1" destOrd="0" presId="urn:microsoft.com/office/officeart/2016/7/layout/LinearArrowProcessNumbered"/>
    <dgm:cxn modelId="{48728FB5-E169-47DA-9DD3-ED8FC128A80E}" type="presParOf" srcId="{0B9BD3E5-B0CA-4B7B-B55C-F9DD996E9B24}" destId="{DD68EE29-2AB1-4B3B-BE0D-E1D0B8D9354D}" srcOrd="2" destOrd="0" presId="urn:microsoft.com/office/officeart/2016/7/layout/LinearArrowProcessNumbered"/>
    <dgm:cxn modelId="{25F6E11F-E1CF-4393-B487-164336A866E8}" type="presParOf" srcId="{0B9BD3E5-B0CA-4B7B-B55C-F9DD996E9B24}" destId="{61E47880-0E87-4DDF-99F6-3D1E9ECF0C30}" srcOrd="3" destOrd="0" presId="urn:microsoft.com/office/officeart/2016/7/layout/LinearArrowProcessNumbered"/>
    <dgm:cxn modelId="{B81E5BC3-632F-4588-815E-7E1277F7F3A3}" type="presParOf" srcId="{3E081A8A-D6FD-4477-9803-E1591FE4282B}" destId="{CB0220C5-73E3-4953-9DAC-975640F5AD2E}"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1A718E-86DF-447C-886E-28BD02FC9D1C}" type="doc">
      <dgm:prSet loTypeId="urn:microsoft.com/office/officeart/2016/7/layout/BasicProcessNew" loCatId="process" qsTypeId="urn:microsoft.com/office/officeart/2005/8/quickstyle/simple4" qsCatId="simple" csTypeId="urn:microsoft.com/office/officeart/2005/8/colors/accent1_2" csCatId="accent1" phldr="1"/>
      <dgm:spPr/>
      <dgm:t>
        <a:bodyPr/>
        <a:lstStyle/>
        <a:p>
          <a:endParaRPr lang="en-US"/>
        </a:p>
      </dgm:t>
    </dgm:pt>
    <dgm:pt modelId="{6555FA49-ECAA-4AA0-A305-39C333CCB82F}">
      <dgm:prSet/>
      <dgm:spPr/>
      <dgm:t>
        <a:bodyPr/>
        <a:lstStyle/>
        <a:p>
          <a:r>
            <a:rPr lang="en-GB" b="1"/>
            <a:t>The Care Act (2014</a:t>
          </a:r>
          <a:r>
            <a:rPr lang="en-GB"/>
            <a:t>): emphasizes personal wellbeing, dignity, and the individual's right to control their own care and support plans.</a:t>
          </a:r>
          <a:endParaRPr lang="en-US"/>
        </a:p>
      </dgm:t>
    </dgm:pt>
    <dgm:pt modelId="{3CC1E19B-C55D-4F2B-B85C-A1F4A08F9D13}" type="parTrans" cxnId="{38B70D0F-C6FB-4BCB-B361-432073871BFF}">
      <dgm:prSet/>
      <dgm:spPr/>
      <dgm:t>
        <a:bodyPr/>
        <a:lstStyle/>
        <a:p>
          <a:endParaRPr lang="en-US"/>
        </a:p>
      </dgm:t>
    </dgm:pt>
    <dgm:pt modelId="{E88BD0EE-13DF-4862-A9AC-DAB79407116F}" type="sibTrans" cxnId="{38B70D0F-C6FB-4BCB-B361-432073871BFF}">
      <dgm:prSet/>
      <dgm:spPr/>
      <dgm:t>
        <a:bodyPr/>
        <a:lstStyle/>
        <a:p>
          <a:endParaRPr lang="en-US"/>
        </a:p>
      </dgm:t>
    </dgm:pt>
    <dgm:pt modelId="{219DAB07-946F-43EC-8EF2-38E21EDB9A07}">
      <dgm:prSet custT="1"/>
      <dgm:spPr/>
      <dgm:t>
        <a:bodyPr/>
        <a:lstStyle/>
        <a:p>
          <a:r>
            <a:rPr lang="en-GB" sz="1000" b="1" dirty="0"/>
            <a:t>The Health and Social Care Act  (2008): </a:t>
          </a:r>
          <a:r>
            <a:rPr lang="en-GB" sz="1000" dirty="0"/>
            <a:t>legally obligates health and care providers to deliver care that meets all holistic dimensions of a person's needs. This reflects the Biopsychosocial Model (Engel, 1977), which asserts that biological, psychological, and social factors must all be addressed concurrently to understand and treat an individual's overall health and wellbeing effectively.</a:t>
          </a:r>
          <a:endParaRPr lang="en-US" sz="1000" dirty="0"/>
        </a:p>
      </dgm:t>
    </dgm:pt>
    <dgm:pt modelId="{C3A55DA2-FE96-4C8D-92BA-E7FFA2E2F944}" type="parTrans" cxnId="{D2C16044-4C39-4A4B-8D12-E39552C9894A}">
      <dgm:prSet/>
      <dgm:spPr/>
      <dgm:t>
        <a:bodyPr/>
        <a:lstStyle/>
        <a:p>
          <a:endParaRPr lang="en-US"/>
        </a:p>
      </dgm:t>
    </dgm:pt>
    <dgm:pt modelId="{044CC0EC-28DE-4FE9-AF3F-2CC6F4BE8E23}" type="sibTrans" cxnId="{D2C16044-4C39-4A4B-8D12-E39552C9894A}">
      <dgm:prSet/>
      <dgm:spPr/>
      <dgm:t>
        <a:bodyPr/>
        <a:lstStyle/>
        <a:p>
          <a:endParaRPr lang="en-US"/>
        </a:p>
      </dgm:t>
    </dgm:pt>
    <dgm:pt modelId="{F9FEE88C-CE92-4601-96B0-BE9250CFA33E}">
      <dgm:prSet/>
      <dgm:spPr/>
      <dgm:t>
        <a:bodyPr/>
        <a:lstStyle/>
        <a:p>
          <a:r>
            <a:rPr lang="en-GB" b="1"/>
            <a:t>The Equality Act (2010</a:t>
          </a:r>
          <a:r>
            <a:rPr lang="en-GB"/>
            <a:t>): Legally protects the older person from age discrimination by public provisions, services and wider society. </a:t>
          </a:r>
          <a:endParaRPr lang="en-US"/>
        </a:p>
      </dgm:t>
    </dgm:pt>
    <dgm:pt modelId="{1BB29C28-DD4B-465E-9344-B283BA3956FB}" type="parTrans" cxnId="{6D289C9B-2E44-48DD-BF9E-A6E0B14ACD76}">
      <dgm:prSet/>
      <dgm:spPr/>
      <dgm:t>
        <a:bodyPr/>
        <a:lstStyle/>
        <a:p>
          <a:endParaRPr lang="en-US"/>
        </a:p>
      </dgm:t>
    </dgm:pt>
    <dgm:pt modelId="{D54FAC17-A624-487E-A2A9-8C4F396C51C6}" type="sibTrans" cxnId="{6D289C9B-2E44-48DD-BF9E-A6E0B14ACD76}">
      <dgm:prSet/>
      <dgm:spPr/>
      <dgm:t>
        <a:bodyPr/>
        <a:lstStyle/>
        <a:p>
          <a:endParaRPr lang="en-US"/>
        </a:p>
      </dgm:t>
    </dgm:pt>
    <dgm:pt modelId="{10200679-3EA9-45FF-9F67-5B2E51124A7C}">
      <dgm:prSet/>
      <dgm:spPr/>
      <dgm:t>
        <a:bodyPr/>
        <a:lstStyle/>
        <a:p>
          <a:r>
            <a:rPr lang="en-GB" b="1"/>
            <a:t>Mental Capacity Act (2005):</a:t>
          </a:r>
          <a:r>
            <a:rPr lang="en-GB"/>
            <a:t> Ensures the legal right of individuals to make Advance Decisions to Refuse Treatment (ADRT) and to appoint Lasting Powers of Attorney (LPA) for health and welfare before losing capacity.</a:t>
          </a:r>
          <a:endParaRPr lang="en-US"/>
        </a:p>
      </dgm:t>
    </dgm:pt>
    <dgm:pt modelId="{90643480-D0E9-4407-A2B4-33551DAE7188}" type="parTrans" cxnId="{0E964938-44A7-4D87-A7CE-DDF888B01F5A}">
      <dgm:prSet/>
      <dgm:spPr/>
      <dgm:t>
        <a:bodyPr/>
        <a:lstStyle/>
        <a:p>
          <a:endParaRPr lang="en-US"/>
        </a:p>
      </dgm:t>
    </dgm:pt>
    <dgm:pt modelId="{209337D7-5A39-40FC-8987-08CABBD03C86}" type="sibTrans" cxnId="{0E964938-44A7-4D87-A7CE-DDF888B01F5A}">
      <dgm:prSet/>
      <dgm:spPr/>
      <dgm:t>
        <a:bodyPr/>
        <a:lstStyle/>
        <a:p>
          <a:endParaRPr lang="en-US"/>
        </a:p>
      </dgm:t>
    </dgm:pt>
    <dgm:pt modelId="{2985EE3C-FB13-4BBD-BD59-A84B065278D5}" type="pres">
      <dgm:prSet presAssocID="{D41A718E-86DF-447C-886E-28BD02FC9D1C}" presName="Name0" presStyleCnt="0">
        <dgm:presLayoutVars>
          <dgm:dir/>
          <dgm:resizeHandles val="exact"/>
        </dgm:presLayoutVars>
      </dgm:prSet>
      <dgm:spPr/>
    </dgm:pt>
    <dgm:pt modelId="{F616660D-B8A3-44CF-9840-0B755948DF87}" type="pres">
      <dgm:prSet presAssocID="{6555FA49-ECAA-4AA0-A305-39C333CCB82F}" presName="node" presStyleLbl="node1" presStyleIdx="0" presStyleCnt="7">
        <dgm:presLayoutVars>
          <dgm:bulletEnabled val="1"/>
        </dgm:presLayoutVars>
      </dgm:prSet>
      <dgm:spPr/>
    </dgm:pt>
    <dgm:pt modelId="{FC89C8CD-DA44-4279-A006-520997B64A30}" type="pres">
      <dgm:prSet presAssocID="{E88BD0EE-13DF-4862-A9AC-DAB79407116F}" presName="sibTransSpacerBeforeConnector" presStyleCnt="0"/>
      <dgm:spPr/>
    </dgm:pt>
    <dgm:pt modelId="{D5274EAC-FBD4-4230-9D95-3569EAC405C8}" type="pres">
      <dgm:prSet presAssocID="{E88BD0EE-13DF-4862-A9AC-DAB79407116F}" presName="sibTrans" presStyleLbl="node1" presStyleIdx="1" presStyleCnt="7"/>
      <dgm:spPr/>
    </dgm:pt>
    <dgm:pt modelId="{435FA479-50CE-4F1F-AA9E-711B5350368D}" type="pres">
      <dgm:prSet presAssocID="{E88BD0EE-13DF-4862-A9AC-DAB79407116F}" presName="sibTransSpacerAfterConnector" presStyleCnt="0"/>
      <dgm:spPr/>
    </dgm:pt>
    <dgm:pt modelId="{13E63F0E-CDDB-41DA-8426-C4CA91DA3974}" type="pres">
      <dgm:prSet presAssocID="{219DAB07-946F-43EC-8EF2-38E21EDB9A07}" presName="node" presStyleLbl="node1" presStyleIdx="2" presStyleCnt="7">
        <dgm:presLayoutVars>
          <dgm:bulletEnabled val="1"/>
        </dgm:presLayoutVars>
      </dgm:prSet>
      <dgm:spPr/>
    </dgm:pt>
    <dgm:pt modelId="{D7D2002E-D4DF-47EC-BC36-682A0B4F0A17}" type="pres">
      <dgm:prSet presAssocID="{044CC0EC-28DE-4FE9-AF3F-2CC6F4BE8E23}" presName="sibTransSpacerBeforeConnector" presStyleCnt="0"/>
      <dgm:spPr/>
    </dgm:pt>
    <dgm:pt modelId="{40E5FAAA-C512-4915-A8FF-7398E6556D48}" type="pres">
      <dgm:prSet presAssocID="{044CC0EC-28DE-4FE9-AF3F-2CC6F4BE8E23}" presName="sibTrans" presStyleLbl="node1" presStyleIdx="3" presStyleCnt="7"/>
      <dgm:spPr/>
    </dgm:pt>
    <dgm:pt modelId="{7449B1C2-28BC-4C10-866C-622B01A1EBED}" type="pres">
      <dgm:prSet presAssocID="{044CC0EC-28DE-4FE9-AF3F-2CC6F4BE8E23}" presName="sibTransSpacerAfterConnector" presStyleCnt="0"/>
      <dgm:spPr/>
    </dgm:pt>
    <dgm:pt modelId="{3798577A-15E1-4D15-9DDC-883756242F05}" type="pres">
      <dgm:prSet presAssocID="{F9FEE88C-CE92-4601-96B0-BE9250CFA33E}" presName="node" presStyleLbl="node1" presStyleIdx="4" presStyleCnt="7">
        <dgm:presLayoutVars>
          <dgm:bulletEnabled val="1"/>
        </dgm:presLayoutVars>
      </dgm:prSet>
      <dgm:spPr/>
    </dgm:pt>
    <dgm:pt modelId="{2A9B6DF2-B30D-4111-A701-182FEA8FD63D}" type="pres">
      <dgm:prSet presAssocID="{D54FAC17-A624-487E-A2A9-8C4F396C51C6}" presName="sibTransSpacerBeforeConnector" presStyleCnt="0"/>
      <dgm:spPr/>
    </dgm:pt>
    <dgm:pt modelId="{F36C66A8-9B2C-4580-B7EB-C6D4C044F40D}" type="pres">
      <dgm:prSet presAssocID="{D54FAC17-A624-487E-A2A9-8C4F396C51C6}" presName="sibTrans" presStyleLbl="node1" presStyleIdx="5" presStyleCnt="7"/>
      <dgm:spPr/>
    </dgm:pt>
    <dgm:pt modelId="{FBCFD3BE-50A6-4DEB-A25D-2FE8E0619062}" type="pres">
      <dgm:prSet presAssocID="{D54FAC17-A624-487E-A2A9-8C4F396C51C6}" presName="sibTransSpacerAfterConnector" presStyleCnt="0"/>
      <dgm:spPr/>
    </dgm:pt>
    <dgm:pt modelId="{758AEF35-6625-4346-A29F-6C5F2CA2B5C6}" type="pres">
      <dgm:prSet presAssocID="{10200679-3EA9-45FF-9F67-5B2E51124A7C}" presName="node" presStyleLbl="node1" presStyleIdx="6" presStyleCnt="7">
        <dgm:presLayoutVars>
          <dgm:bulletEnabled val="1"/>
        </dgm:presLayoutVars>
      </dgm:prSet>
      <dgm:spPr/>
    </dgm:pt>
  </dgm:ptLst>
  <dgm:cxnLst>
    <dgm:cxn modelId="{38B70D0F-C6FB-4BCB-B361-432073871BFF}" srcId="{D41A718E-86DF-447C-886E-28BD02FC9D1C}" destId="{6555FA49-ECAA-4AA0-A305-39C333CCB82F}" srcOrd="0" destOrd="0" parTransId="{3CC1E19B-C55D-4F2B-B85C-A1F4A08F9D13}" sibTransId="{E88BD0EE-13DF-4862-A9AC-DAB79407116F}"/>
    <dgm:cxn modelId="{B559E510-1397-4D6B-ADA4-20DC3BE772F7}" type="presOf" srcId="{044CC0EC-28DE-4FE9-AF3F-2CC6F4BE8E23}" destId="{40E5FAAA-C512-4915-A8FF-7398E6556D48}" srcOrd="0" destOrd="0" presId="urn:microsoft.com/office/officeart/2016/7/layout/BasicProcessNew"/>
    <dgm:cxn modelId="{BE3E3B22-9C7E-4F32-A3D2-6622BA3EA281}" type="presOf" srcId="{10200679-3EA9-45FF-9F67-5B2E51124A7C}" destId="{758AEF35-6625-4346-A29F-6C5F2CA2B5C6}" srcOrd="0" destOrd="0" presId="urn:microsoft.com/office/officeart/2016/7/layout/BasicProcessNew"/>
    <dgm:cxn modelId="{0E964938-44A7-4D87-A7CE-DDF888B01F5A}" srcId="{D41A718E-86DF-447C-886E-28BD02FC9D1C}" destId="{10200679-3EA9-45FF-9F67-5B2E51124A7C}" srcOrd="3" destOrd="0" parTransId="{90643480-D0E9-4407-A2B4-33551DAE7188}" sibTransId="{209337D7-5A39-40FC-8987-08CABBD03C86}"/>
    <dgm:cxn modelId="{BEBD5442-01CC-4D59-81CC-8B552E51CEFE}" type="presOf" srcId="{6555FA49-ECAA-4AA0-A305-39C333CCB82F}" destId="{F616660D-B8A3-44CF-9840-0B755948DF87}" srcOrd="0" destOrd="0" presId="urn:microsoft.com/office/officeart/2016/7/layout/BasicProcessNew"/>
    <dgm:cxn modelId="{D2C16044-4C39-4A4B-8D12-E39552C9894A}" srcId="{D41A718E-86DF-447C-886E-28BD02FC9D1C}" destId="{219DAB07-946F-43EC-8EF2-38E21EDB9A07}" srcOrd="1" destOrd="0" parTransId="{C3A55DA2-FE96-4C8D-92BA-E7FFA2E2F944}" sibTransId="{044CC0EC-28DE-4FE9-AF3F-2CC6F4BE8E23}"/>
    <dgm:cxn modelId="{48870E53-88D2-43C0-95C7-141087726968}" type="presOf" srcId="{F9FEE88C-CE92-4601-96B0-BE9250CFA33E}" destId="{3798577A-15E1-4D15-9DDC-883756242F05}" srcOrd="0" destOrd="0" presId="urn:microsoft.com/office/officeart/2016/7/layout/BasicProcessNew"/>
    <dgm:cxn modelId="{18DFED73-30F0-443B-9787-534E5571815E}" type="presOf" srcId="{D54FAC17-A624-487E-A2A9-8C4F396C51C6}" destId="{F36C66A8-9B2C-4580-B7EB-C6D4C044F40D}" srcOrd="0" destOrd="0" presId="urn:microsoft.com/office/officeart/2016/7/layout/BasicProcessNew"/>
    <dgm:cxn modelId="{1BBD327A-A264-4F8D-BD00-945D5E6E49F9}" type="presOf" srcId="{E88BD0EE-13DF-4862-A9AC-DAB79407116F}" destId="{D5274EAC-FBD4-4230-9D95-3569EAC405C8}" srcOrd="0" destOrd="0" presId="urn:microsoft.com/office/officeart/2016/7/layout/BasicProcessNew"/>
    <dgm:cxn modelId="{6D289C9B-2E44-48DD-BF9E-A6E0B14ACD76}" srcId="{D41A718E-86DF-447C-886E-28BD02FC9D1C}" destId="{F9FEE88C-CE92-4601-96B0-BE9250CFA33E}" srcOrd="2" destOrd="0" parTransId="{1BB29C28-DD4B-465E-9344-B283BA3956FB}" sibTransId="{D54FAC17-A624-487E-A2A9-8C4F396C51C6}"/>
    <dgm:cxn modelId="{9F9257AA-6A56-4FE9-8C7F-8662E8EF6D97}" type="presOf" srcId="{D41A718E-86DF-447C-886E-28BD02FC9D1C}" destId="{2985EE3C-FB13-4BBD-BD59-A84B065278D5}" srcOrd="0" destOrd="0" presId="urn:microsoft.com/office/officeart/2016/7/layout/BasicProcessNew"/>
    <dgm:cxn modelId="{00D319F5-F5BC-4FEE-8B79-18FBF42F3971}" type="presOf" srcId="{219DAB07-946F-43EC-8EF2-38E21EDB9A07}" destId="{13E63F0E-CDDB-41DA-8426-C4CA91DA3974}" srcOrd="0" destOrd="0" presId="urn:microsoft.com/office/officeart/2016/7/layout/BasicProcessNew"/>
    <dgm:cxn modelId="{222D3E7D-1B44-4AB7-9407-FDEF29B0B4FE}" type="presParOf" srcId="{2985EE3C-FB13-4BBD-BD59-A84B065278D5}" destId="{F616660D-B8A3-44CF-9840-0B755948DF87}" srcOrd="0" destOrd="0" presId="urn:microsoft.com/office/officeart/2016/7/layout/BasicProcessNew"/>
    <dgm:cxn modelId="{2DCBBA26-AF4B-4AA1-8632-C27E831663EE}" type="presParOf" srcId="{2985EE3C-FB13-4BBD-BD59-A84B065278D5}" destId="{FC89C8CD-DA44-4279-A006-520997B64A30}" srcOrd="1" destOrd="0" presId="urn:microsoft.com/office/officeart/2016/7/layout/BasicProcessNew"/>
    <dgm:cxn modelId="{CEEA7C3C-31F1-44CF-9388-FD006C827016}" type="presParOf" srcId="{2985EE3C-FB13-4BBD-BD59-A84B065278D5}" destId="{D5274EAC-FBD4-4230-9D95-3569EAC405C8}" srcOrd="2" destOrd="0" presId="urn:microsoft.com/office/officeart/2016/7/layout/BasicProcessNew"/>
    <dgm:cxn modelId="{7DC62A36-82CD-4A49-AF26-ED4EDDA9F3BD}" type="presParOf" srcId="{2985EE3C-FB13-4BBD-BD59-A84B065278D5}" destId="{435FA479-50CE-4F1F-AA9E-711B5350368D}" srcOrd="3" destOrd="0" presId="urn:microsoft.com/office/officeart/2016/7/layout/BasicProcessNew"/>
    <dgm:cxn modelId="{2AD3F82A-5E04-4831-BD44-ED70A3C90C85}" type="presParOf" srcId="{2985EE3C-FB13-4BBD-BD59-A84B065278D5}" destId="{13E63F0E-CDDB-41DA-8426-C4CA91DA3974}" srcOrd="4" destOrd="0" presId="urn:microsoft.com/office/officeart/2016/7/layout/BasicProcessNew"/>
    <dgm:cxn modelId="{5F6A498E-5543-4C80-A106-CBE37B8D629D}" type="presParOf" srcId="{2985EE3C-FB13-4BBD-BD59-A84B065278D5}" destId="{D7D2002E-D4DF-47EC-BC36-682A0B4F0A17}" srcOrd="5" destOrd="0" presId="urn:microsoft.com/office/officeart/2016/7/layout/BasicProcessNew"/>
    <dgm:cxn modelId="{03A58979-005E-4859-B078-FF7044F3D1E9}" type="presParOf" srcId="{2985EE3C-FB13-4BBD-BD59-A84B065278D5}" destId="{40E5FAAA-C512-4915-A8FF-7398E6556D48}" srcOrd="6" destOrd="0" presId="urn:microsoft.com/office/officeart/2016/7/layout/BasicProcessNew"/>
    <dgm:cxn modelId="{9827B2B3-F46A-4709-A3B1-A2B8B6F1E80B}" type="presParOf" srcId="{2985EE3C-FB13-4BBD-BD59-A84B065278D5}" destId="{7449B1C2-28BC-4C10-866C-622B01A1EBED}" srcOrd="7" destOrd="0" presId="urn:microsoft.com/office/officeart/2016/7/layout/BasicProcessNew"/>
    <dgm:cxn modelId="{0ABF35FA-296F-49DF-8504-047FB9E1C58F}" type="presParOf" srcId="{2985EE3C-FB13-4BBD-BD59-A84B065278D5}" destId="{3798577A-15E1-4D15-9DDC-883756242F05}" srcOrd="8" destOrd="0" presId="urn:microsoft.com/office/officeart/2016/7/layout/BasicProcessNew"/>
    <dgm:cxn modelId="{D8861929-C429-4490-9E5D-6EAD45BD2A0E}" type="presParOf" srcId="{2985EE3C-FB13-4BBD-BD59-A84B065278D5}" destId="{2A9B6DF2-B30D-4111-A701-182FEA8FD63D}" srcOrd="9" destOrd="0" presId="urn:microsoft.com/office/officeart/2016/7/layout/BasicProcessNew"/>
    <dgm:cxn modelId="{A573DE42-F0CE-4FD3-BA87-1C2FE2AA3907}" type="presParOf" srcId="{2985EE3C-FB13-4BBD-BD59-A84B065278D5}" destId="{F36C66A8-9B2C-4580-B7EB-C6D4C044F40D}" srcOrd="10" destOrd="0" presId="urn:microsoft.com/office/officeart/2016/7/layout/BasicProcessNew"/>
    <dgm:cxn modelId="{81313B85-CAAE-4868-BE0A-DA9B8F07020C}" type="presParOf" srcId="{2985EE3C-FB13-4BBD-BD59-A84B065278D5}" destId="{FBCFD3BE-50A6-4DEB-A25D-2FE8E0619062}" srcOrd="11" destOrd="0" presId="urn:microsoft.com/office/officeart/2016/7/layout/BasicProcessNew"/>
    <dgm:cxn modelId="{C26CAB59-332B-4F93-B66B-D84CA661D01E}" type="presParOf" srcId="{2985EE3C-FB13-4BBD-BD59-A84B065278D5}" destId="{758AEF35-6625-4346-A29F-6C5F2CA2B5C6}" srcOrd="12"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F0B86-1AD5-4140-94C8-57F3A3643022}">
      <dsp:nvSpPr>
        <dsp:cNvPr id="0" name=""/>
        <dsp:cNvSpPr/>
      </dsp:nvSpPr>
      <dsp:spPr>
        <a:xfrm>
          <a:off x="0" y="2465"/>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41F0C2-3103-4DCB-B44D-6E610363F1E4}">
      <dsp:nvSpPr>
        <dsp:cNvPr id="0" name=""/>
        <dsp:cNvSpPr/>
      </dsp:nvSpPr>
      <dsp:spPr>
        <a:xfrm>
          <a:off x="0" y="2465"/>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decline in several physiological systems causes frailty in older people</a:t>
          </a:r>
          <a:r>
            <a:rPr lang="en-GB" sz="1600" kern="1200"/>
            <a:t>, resulting in instability and mobility issues, aligning with the wear and tear theory.</a:t>
          </a:r>
          <a:endParaRPr lang="en-US" sz="1600" kern="1200"/>
        </a:p>
      </dsp:txBody>
      <dsp:txXfrm>
        <a:off x="0" y="2465"/>
        <a:ext cx="10820400" cy="840838"/>
      </dsp:txXfrm>
    </dsp:sp>
    <dsp:sp modelId="{B7643A12-9135-47F3-BF85-1D7F3487930F}">
      <dsp:nvSpPr>
        <dsp:cNvPr id="0" name=""/>
        <dsp:cNvSpPr/>
      </dsp:nvSpPr>
      <dsp:spPr>
        <a:xfrm>
          <a:off x="0" y="843304"/>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88D301-739F-4068-BEF0-757383B1EECA}">
      <dsp:nvSpPr>
        <dsp:cNvPr id="0" name=""/>
        <dsp:cNvSpPr/>
      </dsp:nvSpPr>
      <dsp:spPr>
        <a:xfrm>
          <a:off x="0" y="843304"/>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There are currently 12 million unpaid carers living in poverty and 400,000 are living in deep poverty.</a:t>
          </a:r>
          <a:endParaRPr lang="en-US" sz="1600" kern="1200"/>
        </a:p>
      </dsp:txBody>
      <dsp:txXfrm>
        <a:off x="0" y="843304"/>
        <a:ext cx="10820400" cy="840838"/>
      </dsp:txXfrm>
    </dsp:sp>
    <dsp:sp modelId="{07C25D46-1233-4E3A-AD1C-2EE3A9AD97DE}">
      <dsp:nvSpPr>
        <dsp:cNvPr id="0" name=""/>
        <dsp:cNvSpPr/>
      </dsp:nvSpPr>
      <dsp:spPr>
        <a:xfrm>
          <a:off x="0" y="1684143"/>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63AE67-F15D-46C9-81B4-05CC2D5981A9}">
      <dsp:nvSpPr>
        <dsp:cNvPr id="0" name=""/>
        <dsp:cNvSpPr/>
      </dsp:nvSpPr>
      <dsp:spPr>
        <a:xfrm>
          <a:off x="0" y="1684143"/>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older you get, the more likely you are to suffer multiple chronic health conditions, increasing health care needs and costs (Kingston et al., 2018).</a:t>
          </a:r>
          <a:endParaRPr lang="en-US" sz="1600" kern="1200"/>
        </a:p>
      </dsp:txBody>
      <dsp:txXfrm>
        <a:off x="0" y="1684143"/>
        <a:ext cx="10820400" cy="840838"/>
      </dsp:txXfrm>
    </dsp:sp>
    <dsp:sp modelId="{BB84A22B-7D8F-44DB-A0EE-1B84B7138477}">
      <dsp:nvSpPr>
        <dsp:cNvPr id="0" name=""/>
        <dsp:cNvSpPr/>
      </dsp:nvSpPr>
      <dsp:spPr>
        <a:xfrm>
          <a:off x="0" y="2524982"/>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7E087F-5253-4894-A5E4-AE73D6A6089D}">
      <dsp:nvSpPr>
        <dsp:cNvPr id="0" name=""/>
        <dsp:cNvSpPr/>
      </dsp:nvSpPr>
      <dsp:spPr>
        <a:xfrm>
          <a:off x="0" y="2524982"/>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According to the Office for National Statistics (2024), there are approximately 16.5 million to 16.8 million people aged 60 and over living in the UK, which represents around 24% to 25% of the total population.</a:t>
          </a:r>
          <a:endParaRPr lang="en-US" sz="1600" kern="1200"/>
        </a:p>
      </dsp:txBody>
      <dsp:txXfrm>
        <a:off x="0" y="2524982"/>
        <a:ext cx="10820400" cy="840838"/>
      </dsp:txXfrm>
    </dsp:sp>
    <dsp:sp modelId="{CD7379AA-F957-41C2-866D-62FBBFA94EDA}">
      <dsp:nvSpPr>
        <dsp:cNvPr id="0" name=""/>
        <dsp:cNvSpPr/>
      </dsp:nvSpPr>
      <dsp:spPr>
        <a:xfrm>
          <a:off x="0" y="3365821"/>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59B8E-5099-4AE6-8D9A-AC4B9C076EA9}">
      <dsp:nvSpPr>
        <dsp:cNvPr id="0" name=""/>
        <dsp:cNvSpPr/>
      </dsp:nvSpPr>
      <dsp:spPr>
        <a:xfrm>
          <a:off x="0" y="3365821"/>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Global population of those aged 65 and over in 2020 was 9.3% and is expected to rise to 16% by 2050, making the total 16 billion (UN, 2023).</a:t>
          </a:r>
          <a:endParaRPr lang="en-US" sz="1600" kern="1200"/>
        </a:p>
      </dsp:txBody>
      <dsp:txXfrm>
        <a:off x="0" y="3365821"/>
        <a:ext cx="10820400" cy="840838"/>
      </dsp:txXfrm>
    </dsp:sp>
    <dsp:sp modelId="{C483DE1D-3195-4A99-9030-404696E7B6AB}">
      <dsp:nvSpPr>
        <dsp:cNvPr id="0" name=""/>
        <dsp:cNvSpPr/>
      </dsp:nvSpPr>
      <dsp:spPr>
        <a:xfrm>
          <a:off x="0" y="4206660"/>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3CC378-8EA5-4959-9655-DBE55E0401DC}">
      <dsp:nvSpPr>
        <dsp:cNvPr id="0" name=""/>
        <dsp:cNvSpPr/>
      </dsp:nvSpPr>
      <dsp:spPr>
        <a:xfrm>
          <a:off x="0" y="4206660"/>
          <a:ext cx="10820400" cy="8408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Falls and fractures currently cost the NHS £330 million annually. (Public Health England, 2024).</a:t>
          </a:r>
          <a:endParaRPr lang="en-US" sz="1600" kern="1200"/>
        </a:p>
      </dsp:txBody>
      <dsp:txXfrm>
        <a:off x="0" y="4206660"/>
        <a:ext cx="10820400" cy="8408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DA0E6-7A2D-4BB2-BAE5-BC819FFAA76D}">
      <dsp:nvSpPr>
        <dsp:cNvPr id="0" name=""/>
        <dsp:cNvSpPr/>
      </dsp:nvSpPr>
      <dsp:spPr>
        <a:xfrm>
          <a:off x="3571" y="2918"/>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There are nearly 1 million people in the uk with dementia.</a:t>
          </a:r>
          <a:endParaRPr lang="en-US" sz="1100" kern="1200"/>
        </a:p>
      </dsp:txBody>
      <dsp:txXfrm>
        <a:off x="3571" y="2918"/>
        <a:ext cx="2833687" cy="1700212"/>
      </dsp:txXfrm>
    </dsp:sp>
    <dsp:sp modelId="{6715592D-1693-4E77-A6BF-EC115D7996E5}">
      <dsp:nvSpPr>
        <dsp:cNvPr id="0" name=""/>
        <dsp:cNvSpPr/>
      </dsp:nvSpPr>
      <dsp:spPr>
        <a:xfrm>
          <a:off x="3120628" y="2918"/>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4% of people over 65 have Alzheimer's disease.</a:t>
          </a:r>
          <a:endParaRPr lang="en-US" sz="1100" kern="1200"/>
        </a:p>
      </dsp:txBody>
      <dsp:txXfrm>
        <a:off x="3120628" y="2918"/>
        <a:ext cx="2833687" cy="1700212"/>
      </dsp:txXfrm>
    </dsp:sp>
    <dsp:sp modelId="{1AF63C44-E624-41C2-AB81-72050276074E}">
      <dsp:nvSpPr>
        <dsp:cNvPr id="0" name=""/>
        <dsp:cNvSpPr/>
      </dsp:nvSpPr>
      <dsp:spPr>
        <a:xfrm>
          <a:off x="6237684" y="2918"/>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22% of men and 28% of women over the age of 65 are affected by depression.</a:t>
          </a:r>
          <a:endParaRPr lang="en-US" sz="1100" kern="1200"/>
        </a:p>
      </dsp:txBody>
      <dsp:txXfrm>
        <a:off x="6237684" y="2918"/>
        <a:ext cx="2833687" cy="1700212"/>
      </dsp:txXfrm>
    </dsp:sp>
    <dsp:sp modelId="{3C3F2FF1-95ED-4766-9065-1CD6E8FC5352}">
      <dsp:nvSpPr>
        <dsp:cNvPr id="0" name=""/>
        <dsp:cNvSpPr/>
      </dsp:nvSpPr>
      <dsp:spPr>
        <a:xfrm>
          <a:off x="9354740" y="2918"/>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Anxiety is also prevalent amongst those over 65’s and is mostly experienced by those with depression</a:t>
          </a:r>
          <a:endParaRPr lang="en-US" sz="1100" kern="1200" dirty="0"/>
        </a:p>
      </dsp:txBody>
      <dsp:txXfrm>
        <a:off x="9354740" y="2918"/>
        <a:ext cx="2833687" cy="1700212"/>
      </dsp:txXfrm>
    </dsp:sp>
    <dsp:sp modelId="{E8C4167C-D6C8-4CA2-9567-83BDF08D0D29}">
      <dsp:nvSpPr>
        <dsp:cNvPr id="0" name=""/>
        <dsp:cNvSpPr/>
      </dsp:nvSpPr>
      <dsp:spPr>
        <a:xfrm>
          <a:off x="3571" y="1986500"/>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Bed blocking is a major concern due to the lack of suitable facilities to discharge the Elderly to.</a:t>
          </a:r>
        </a:p>
      </dsp:txBody>
      <dsp:txXfrm>
        <a:off x="3571" y="1986500"/>
        <a:ext cx="2833687" cy="1700212"/>
      </dsp:txXfrm>
    </dsp:sp>
    <dsp:sp modelId="{440030F3-5B9A-4C98-8579-69D44B921535}">
      <dsp:nvSpPr>
        <dsp:cNvPr id="0" name=""/>
        <dsp:cNvSpPr/>
      </dsp:nvSpPr>
      <dsp:spPr>
        <a:xfrm>
          <a:off x="3120628" y="1986500"/>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Frailty is the result of a decline in several physiological systems.</a:t>
          </a:r>
          <a:endParaRPr lang="en-US" sz="1100" kern="1200"/>
        </a:p>
      </dsp:txBody>
      <dsp:txXfrm>
        <a:off x="3120628" y="1986500"/>
        <a:ext cx="2833687" cy="1700212"/>
      </dsp:txXfrm>
    </dsp:sp>
    <dsp:sp modelId="{421F736A-9AF0-47CA-AA63-F77F5C639BC9}">
      <dsp:nvSpPr>
        <dsp:cNvPr id="0" name=""/>
        <dsp:cNvSpPr/>
      </dsp:nvSpPr>
      <dsp:spPr>
        <a:xfrm>
          <a:off x="6237684" y="1986500"/>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30% of people over the age of 65, and 50% of people older than age 85, who live in the community, will fall at least once each year.</a:t>
          </a:r>
          <a:endParaRPr lang="en-US" sz="1100" kern="1200"/>
        </a:p>
      </dsp:txBody>
      <dsp:txXfrm>
        <a:off x="6237684" y="1986500"/>
        <a:ext cx="2833687" cy="1700212"/>
      </dsp:txXfrm>
    </dsp:sp>
    <dsp:sp modelId="{D0653E09-A770-478D-871E-2D2728E993D8}">
      <dsp:nvSpPr>
        <dsp:cNvPr id="0" name=""/>
        <dsp:cNvSpPr/>
      </dsp:nvSpPr>
      <dsp:spPr>
        <a:xfrm>
          <a:off x="9354740" y="1986500"/>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Dementia is a progressive decline in brain function. (NHS,2020)</a:t>
          </a:r>
        </a:p>
      </dsp:txBody>
      <dsp:txXfrm>
        <a:off x="9354740" y="1986500"/>
        <a:ext cx="2833687" cy="1700212"/>
      </dsp:txXfrm>
    </dsp:sp>
    <dsp:sp modelId="{9FA6CEDA-43FE-4DEA-BF37-7291ACD11341}">
      <dsp:nvSpPr>
        <dsp:cNvPr id="0" name=""/>
        <dsp:cNvSpPr/>
      </dsp:nvSpPr>
      <dsp:spPr>
        <a:xfrm>
          <a:off x="4679156" y="3970081"/>
          <a:ext cx="2833687" cy="17002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Multimorbidity typically occurs 10 to 15 years earlier in individuals living in the most deprived communities compared to those in affluent areas, meaning socioeconomically disadvantaged older adults experience a prolonged period of living with multiple chronic conditions (Centre for Ageing Better, 2023; Barnett et al., 2012).</a:t>
          </a:r>
          <a:endParaRPr lang="en-US" sz="1100" kern="1200" dirty="0"/>
        </a:p>
      </dsp:txBody>
      <dsp:txXfrm>
        <a:off x="4679156" y="3970081"/>
        <a:ext cx="2833687" cy="1700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7D4C3-B9F0-42B1-92A4-9D4A0E08AA1B}">
      <dsp:nvSpPr>
        <dsp:cNvPr id="0" name=""/>
        <dsp:cNvSpPr/>
      </dsp:nvSpPr>
      <dsp:spPr>
        <a:xfrm>
          <a:off x="0" y="1380"/>
          <a:ext cx="6403994" cy="1686445"/>
        </a:xfrm>
        <a:prstGeom prst="round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Activity Theory:</a:t>
          </a:r>
          <a:r>
            <a:rPr lang="en-GB" sz="2000" kern="1200" dirty="0">
              <a:latin typeface="Arial" panose="020B0604020202020204" pitchFamily="34" charset="0"/>
              <a:cs typeface="Arial" panose="020B0604020202020204" pitchFamily="34" charset="0"/>
            </a:rPr>
            <a:t> Contends that successful aging occurs when older adults maintain active social roles, relationships, and physical activities, which directly correlates with higher life satisfaction and psychological wellbeing (Havighurst, 1961; Lemon, Bengtson and Peterson, 1972).</a:t>
          </a:r>
          <a:endParaRPr lang="en-US" sz="2000" kern="1200" dirty="0">
            <a:latin typeface="Arial" panose="020B0604020202020204" pitchFamily="34" charset="0"/>
            <a:cs typeface="Arial" panose="020B0604020202020204" pitchFamily="34" charset="0"/>
          </a:endParaRPr>
        </a:p>
      </dsp:txBody>
      <dsp:txXfrm>
        <a:off x="82325" y="83705"/>
        <a:ext cx="6239344" cy="1521795"/>
      </dsp:txXfrm>
    </dsp:sp>
    <dsp:sp modelId="{9D4D9B2F-440E-4395-927F-772DF4745C2B}">
      <dsp:nvSpPr>
        <dsp:cNvPr id="0" name=""/>
        <dsp:cNvSpPr/>
      </dsp:nvSpPr>
      <dsp:spPr>
        <a:xfrm>
          <a:off x="0" y="1700481"/>
          <a:ext cx="6403994" cy="1686445"/>
        </a:xfrm>
        <a:prstGeom prst="roundRect">
          <a:avLst/>
        </a:prstGeom>
        <a:gradFill rotWithShape="0">
          <a:gsLst>
            <a:gs pos="0">
              <a:schemeClr val="accent5">
                <a:hueOff val="1163773"/>
                <a:satOff val="3877"/>
                <a:lumOff val="4412"/>
                <a:alphaOff val="0"/>
                <a:tint val="96000"/>
                <a:satMod val="100000"/>
                <a:lumMod val="104000"/>
              </a:schemeClr>
            </a:gs>
            <a:gs pos="78000">
              <a:schemeClr val="accent5">
                <a:hueOff val="1163773"/>
                <a:satOff val="3877"/>
                <a:lumOff val="441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1" kern="1200" dirty="0">
              <a:latin typeface="Arial" panose="020B0604020202020204" pitchFamily="34" charset="0"/>
              <a:cs typeface="Arial" panose="020B0604020202020204" pitchFamily="34" charset="0"/>
            </a:rPr>
            <a:t>Activity Theory</a:t>
          </a:r>
          <a:r>
            <a:rPr lang="en-GB" sz="2000" kern="1200" dirty="0">
              <a:latin typeface="Arial" panose="020B0604020202020204" pitchFamily="34" charset="0"/>
              <a:cs typeface="Arial" panose="020B0604020202020204" pitchFamily="34" charset="0"/>
            </a:rPr>
            <a:t> prescribes staying busy, substituting lost work or parenting roles with new hobbies, volunteering, or community groups to preserve self-identity and morale (Lemon et al., 1972).</a:t>
          </a:r>
        </a:p>
      </dsp:txBody>
      <dsp:txXfrm>
        <a:off x="82325" y="1782806"/>
        <a:ext cx="6239344" cy="1521795"/>
      </dsp:txXfrm>
    </dsp:sp>
    <dsp:sp modelId="{E63BCD1D-6D9F-427E-9A8D-16971F8BF95A}">
      <dsp:nvSpPr>
        <dsp:cNvPr id="0" name=""/>
        <dsp:cNvSpPr/>
      </dsp:nvSpPr>
      <dsp:spPr>
        <a:xfrm>
          <a:off x="0" y="3400963"/>
          <a:ext cx="6403994" cy="1686445"/>
        </a:xfrm>
        <a:prstGeom prst="round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i="1" kern="1200" dirty="0">
              <a:latin typeface="Arial" panose="020B0604020202020204" pitchFamily="34" charset="0"/>
              <a:cs typeface="Arial" panose="020B0604020202020204" pitchFamily="34" charset="0"/>
            </a:rPr>
            <a:t>Activity Theory</a:t>
          </a:r>
          <a:r>
            <a:rPr lang="en-GB" sz="2000" kern="1200" dirty="0">
              <a:latin typeface="Arial" panose="020B0604020202020204" pitchFamily="34" charset="0"/>
              <a:cs typeface="Arial" panose="020B0604020202020204" pitchFamily="34" charset="0"/>
            </a:rPr>
            <a:t> views withdrawal as detrimental, arguing that happiness and high life satisfaction directly correlate with remaining socially engaged and replacing lost roles (Havighurst, 1961; Lemon et al., 1972).</a:t>
          </a:r>
        </a:p>
      </dsp:txBody>
      <dsp:txXfrm>
        <a:off x="82325" y="3483288"/>
        <a:ext cx="6239344" cy="15217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0B14D-7B80-4CEC-B52C-769B09E10A95}">
      <dsp:nvSpPr>
        <dsp:cNvPr id="0" name=""/>
        <dsp:cNvSpPr/>
      </dsp:nvSpPr>
      <dsp:spPr>
        <a:xfrm>
          <a:off x="0" y="665"/>
          <a:ext cx="629022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92AF0-90FD-42C5-8195-F7586CE9FEAE}">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Integrated Care Systems (ICS): </a:t>
          </a:r>
          <a:r>
            <a:rPr lang="en-GB" sz="1400" kern="1200"/>
            <a:t>A collaborative model bringing together NHS services, local authorities, and third-sector organizations to coordinate health and social care seamlessly around the individual, reducing fragmented care and hospital admissions (Department of Health and Social Care (DHSC), 2021).</a:t>
          </a:r>
          <a:endParaRPr lang="en-US" sz="1400" kern="1200"/>
        </a:p>
      </dsp:txBody>
      <dsp:txXfrm>
        <a:off x="0" y="665"/>
        <a:ext cx="6290226" cy="1089282"/>
      </dsp:txXfrm>
    </dsp:sp>
    <dsp:sp modelId="{19820012-C89E-4EA3-B0FD-BCFABDFB1A7C}">
      <dsp:nvSpPr>
        <dsp:cNvPr id="0" name=""/>
        <dsp:cNvSpPr/>
      </dsp:nvSpPr>
      <dsp:spPr>
        <a:xfrm>
          <a:off x="0" y="1089948"/>
          <a:ext cx="6290226" cy="0"/>
        </a:xfrm>
        <a:prstGeom prst="line">
          <a:avLst/>
        </a:prstGeom>
        <a:solidFill>
          <a:schemeClr val="accent2">
            <a:hueOff val="287373"/>
            <a:satOff val="-4693"/>
            <a:lumOff val="294"/>
            <a:alphaOff val="0"/>
          </a:schemeClr>
        </a:solidFill>
        <a:ln w="12700" cap="flat" cmpd="sng" algn="ctr">
          <a:solidFill>
            <a:schemeClr val="accent2">
              <a:hueOff val="287373"/>
              <a:satOff val="-4693"/>
              <a:lumOff val="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7F7B65-38F7-47AB-8F1F-39B40AB6FD35}">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Person-Centred Care Model</a:t>
          </a:r>
          <a:r>
            <a:rPr lang="en-GB" sz="1400" kern="1200"/>
            <a:t>: An approach that places the older adult at the center of their care planning, respecting their personal values, lifestyle choices, preferences, and autonomy (World Health Organization (WHO), 2020).</a:t>
          </a:r>
          <a:endParaRPr lang="en-US" sz="1400" kern="1200"/>
        </a:p>
      </dsp:txBody>
      <dsp:txXfrm>
        <a:off x="0" y="1089948"/>
        <a:ext cx="6290226" cy="1089282"/>
      </dsp:txXfrm>
    </dsp:sp>
    <dsp:sp modelId="{E90DB9EF-51E7-49FF-82CD-B35C449DBABD}">
      <dsp:nvSpPr>
        <dsp:cNvPr id="0" name=""/>
        <dsp:cNvSpPr/>
      </dsp:nvSpPr>
      <dsp:spPr>
        <a:xfrm>
          <a:off x="0" y="2179231"/>
          <a:ext cx="6290226" cy="0"/>
        </a:xfrm>
        <a:prstGeom prst="line">
          <a:avLst/>
        </a:prstGeom>
        <a:solidFill>
          <a:schemeClr val="accent2">
            <a:hueOff val="574745"/>
            <a:satOff val="-9386"/>
            <a:lumOff val="588"/>
            <a:alphaOff val="0"/>
          </a:schemeClr>
        </a:solidFill>
        <a:ln w="12700" cap="flat" cmpd="sng" algn="ctr">
          <a:solidFill>
            <a:schemeClr val="accent2">
              <a:hueOff val="574745"/>
              <a:satOff val="-938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7887E0-FAB8-4C10-8FFD-6070FD3C461C}">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Intermediate Care and Reablement</a:t>
          </a:r>
          <a:r>
            <a:rPr lang="en-GB" sz="1400" kern="1200"/>
            <a:t>: Short-term, transitional support services provided free of charge following a hospital stay or illness. The goal is to help older adults regain their independence, confidence, and physical functional abilities so they can safely return to living at home (Care Act, 2014).</a:t>
          </a:r>
          <a:endParaRPr lang="en-US" sz="1400" kern="1200"/>
        </a:p>
      </dsp:txBody>
      <dsp:txXfrm>
        <a:off x="0" y="2179231"/>
        <a:ext cx="6290226" cy="1089282"/>
      </dsp:txXfrm>
    </dsp:sp>
    <dsp:sp modelId="{2FDFDBCC-F32D-40AE-A451-A28941E57397}">
      <dsp:nvSpPr>
        <dsp:cNvPr id="0" name=""/>
        <dsp:cNvSpPr/>
      </dsp:nvSpPr>
      <dsp:spPr>
        <a:xfrm>
          <a:off x="0" y="3268513"/>
          <a:ext cx="6290226" cy="0"/>
        </a:xfrm>
        <a:prstGeom prst="line">
          <a:avLst/>
        </a:prstGeom>
        <a:solidFill>
          <a:schemeClr val="accent2">
            <a:hueOff val="862118"/>
            <a:satOff val="-14079"/>
            <a:lumOff val="882"/>
            <a:alphaOff val="0"/>
          </a:schemeClr>
        </a:solidFill>
        <a:ln w="12700" cap="flat" cmpd="sng" algn="ctr">
          <a:solidFill>
            <a:schemeClr val="accent2">
              <a:hueOff val="862118"/>
              <a:satOff val="-14079"/>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EA3FCE-A384-4DC4-8A89-CD419995143D}">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dirty="0"/>
            <a:t>Multidisciplinary Team (MDT) Working: </a:t>
          </a:r>
          <a:r>
            <a:rPr lang="en-GB" sz="1400" kern="1200" dirty="0"/>
            <a:t>A collaborative model where healthcare professionals from various specialties (e.g., geriatricians, occupational therapists, physiotherapists, social workers, and district nurses) work together to assess and manage complex, multi-layered health needs (Oliver, Foot and Humphries, 2014).</a:t>
          </a:r>
          <a:endParaRPr lang="en-US" sz="1400" kern="1200" dirty="0"/>
        </a:p>
      </dsp:txBody>
      <dsp:txXfrm>
        <a:off x="0" y="3268513"/>
        <a:ext cx="6290226" cy="1089282"/>
      </dsp:txXfrm>
    </dsp:sp>
    <dsp:sp modelId="{DB909C59-471B-4C45-BE96-DAE08A0FB0DA}">
      <dsp:nvSpPr>
        <dsp:cNvPr id="0" name=""/>
        <dsp:cNvSpPr/>
      </dsp:nvSpPr>
      <dsp:spPr>
        <a:xfrm>
          <a:off x="0" y="4357796"/>
          <a:ext cx="6290226" cy="0"/>
        </a:xfrm>
        <a:prstGeom prst="line">
          <a:avLst/>
        </a:prstGeom>
        <a:solidFill>
          <a:schemeClr val="accent2">
            <a:hueOff val="1149490"/>
            <a:satOff val="-18772"/>
            <a:lumOff val="1176"/>
            <a:alphaOff val="0"/>
          </a:schemeClr>
        </a:solidFill>
        <a:ln w="12700" cap="flat" cmpd="sng" algn="ctr">
          <a:solidFill>
            <a:schemeClr val="accent2">
              <a:hueOff val="1149490"/>
              <a:satOff val="-18772"/>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A08353-D4D2-45E5-8496-58A50D5D985A}">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t>Virtual Wards and Hospital at Home: </a:t>
          </a:r>
          <a:r>
            <a:rPr lang="en-GB" sz="1400" kern="1200"/>
            <a:t>An emergent model utilising remote monitoring technologies and clinical oversight to provide hospital-level care for frail older adults or those with long-term conditions directly within their own homes (National Health Service (NHS)England, 2022).</a:t>
          </a:r>
          <a:endParaRPr lang="en-US" sz="1400" kern="1200"/>
        </a:p>
      </dsp:txBody>
      <dsp:txXfrm>
        <a:off x="0" y="4357796"/>
        <a:ext cx="6290226" cy="1089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9540A-6687-473A-BEE4-E7C85743575A}">
      <dsp:nvSpPr>
        <dsp:cNvPr id="0" name=""/>
        <dsp:cNvSpPr/>
      </dsp:nvSpPr>
      <dsp:spPr>
        <a:xfrm>
          <a:off x="0" y="4100806"/>
          <a:ext cx="6290226" cy="13459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People living longer will also have an impact on the old age dependency ratio and the burden of chronic diseases affecting those aged 65 and above(ONS,2025).</a:t>
          </a:r>
          <a:endParaRPr lang="en-US" sz="1900" kern="1200"/>
        </a:p>
      </dsp:txBody>
      <dsp:txXfrm>
        <a:off x="0" y="4100806"/>
        <a:ext cx="6290226" cy="1345976"/>
      </dsp:txXfrm>
    </dsp:sp>
    <dsp:sp modelId="{5DA8D119-DC0D-4068-AC08-DB2969853945}">
      <dsp:nvSpPr>
        <dsp:cNvPr id="0" name=""/>
        <dsp:cNvSpPr/>
      </dsp:nvSpPr>
      <dsp:spPr>
        <a:xfrm rot="10800000">
          <a:off x="0" y="2050884"/>
          <a:ext cx="6290226" cy="2070111"/>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ADP in old age in the UK is around 30.8% in 2024 which included only those who were 65 and over. (ONS,2025).</a:t>
          </a:r>
          <a:endParaRPr lang="en-US" sz="1900" kern="1200"/>
        </a:p>
      </dsp:txBody>
      <dsp:txXfrm rot="10800000">
        <a:off x="0" y="2050884"/>
        <a:ext cx="6290226" cy="1345096"/>
      </dsp:txXfrm>
    </dsp:sp>
    <dsp:sp modelId="{308CCD7E-4FD4-46A2-B0CB-5534BB75B015}">
      <dsp:nvSpPr>
        <dsp:cNvPr id="0" name=""/>
        <dsp:cNvSpPr/>
      </dsp:nvSpPr>
      <dsp:spPr>
        <a:xfrm rot="10800000">
          <a:off x="0" y="962"/>
          <a:ext cx="6290226" cy="2070111"/>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t>The age dependency ratio is shrinking rapidly as the working age group and retired age groups gap is rising rapidly. Putting pressure on the pensions system and public health care (UN,2023).</a:t>
          </a:r>
          <a:endParaRPr lang="en-US" sz="1900" kern="1200" dirty="0"/>
        </a:p>
      </dsp:txBody>
      <dsp:txXfrm rot="10800000">
        <a:off x="0" y="962"/>
        <a:ext cx="6290226" cy="13450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E6D5C-5D2C-4131-A362-DCCCB7D523F7}">
      <dsp:nvSpPr>
        <dsp:cNvPr id="0" name=""/>
        <dsp:cNvSpPr/>
      </dsp:nvSpPr>
      <dsp:spPr>
        <a:xfrm>
          <a:off x="1070279" y="946426"/>
          <a:ext cx="85102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B7CD5F0-BD12-4D05-A6EE-E527C48C0AD2}">
      <dsp:nvSpPr>
        <dsp:cNvPr id="0" name=""/>
        <dsp:cNvSpPr/>
      </dsp:nvSpPr>
      <dsp:spPr>
        <a:xfrm>
          <a:off x="1972364" y="874906"/>
          <a:ext cx="97867" cy="18400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DAB8C7-D304-4B45-9CDD-A978E77CB8C3}">
      <dsp:nvSpPr>
        <dsp:cNvPr id="0" name=""/>
        <dsp:cNvSpPr/>
      </dsp:nvSpPr>
      <dsp:spPr>
        <a:xfrm>
          <a:off x="535587" y="518149"/>
          <a:ext cx="856626" cy="8566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242" tIns="33242" rIns="33242" bIns="33242" numCol="1" spcCol="1270" anchor="ctr" anchorCtr="0">
          <a:noAutofit/>
        </a:bodyPr>
        <a:lstStyle/>
        <a:p>
          <a:pPr marL="0" lvl="0" indent="0" algn="ctr" defTabSz="1689100">
            <a:lnSpc>
              <a:spcPct val="90000"/>
            </a:lnSpc>
            <a:spcBef>
              <a:spcPct val="0"/>
            </a:spcBef>
            <a:spcAft>
              <a:spcPct val="35000"/>
            </a:spcAft>
            <a:buNone/>
          </a:pPr>
          <a:r>
            <a:rPr lang="en-US" sz="3800" kern="1200"/>
            <a:t>1</a:t>
          </a:r>
        </a:p>
      </dsp:txBody>
      <dsp:txXfrm>
        <a:off x="661037" y="643599"/>
        <a:ext cx="605726" cy="605726"/>
      </dsp:txXfrm>
    </dsp:sp>
    <dsp:sp modelId="{FE95614F-9EF8-450D-BAE1-1D6CFB324F56}">
      <dsp:nvSpPr>
        <dsp:cNvPr id="0" name=""/>
        <dsp:cNvSpPr/>
      </dsp:nvSpPr>
      <dsp:spPr>
        <a:xfrm>
          <a:off x="6499" y="1540375"/>
          <a:ext cx="191480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042" tIns="165100" rIns="151042" bIns="165100" numCol="1" spcCol="1270" anchor="t" anchorCtr="0">
          <a:noAutofit/>
        </a:bodyPr>
        <a:lstStyle/>
        <a:p>
          <a:pPr marL="0" lvl="0" indent="0" algn="l" defTabSz="488950">
            <a:lnSpc>
              <a:spcPct val="90000"/>
            </a:lnSpc>
            <a:spcBef>
              <a:spcPct val="0"/>
            </a:spcBef>
            <a:spcAft>
              <a:spcPct val="35000"/>
            </a:spcAft>
            <a:buNone/>
          </a:pPr>
          <a:r>
            <a:rPr lang="en-GB" sz="1100" b="1" kern="1200"/>
            <a:t>Domiciliary Care:</a:t>
          </a:r>
          <a:r>
            <a:rPr lang="en-GB" sz="1100" kern="1200"/>
            <a:t> In-home personal and practical care designed to support independent living for as long as possible (Age UK, 2024).</a:t>
          </a:r>
          <a:endParaRPr lang="en-US" sz="1100" kern="1200"/>
        </a:p>
      </dsp:txBody>
      <dsp:txXfrm>
        <a:off x="6499" y="1923336"/>
        <a:ext cx="1914803" cy="1582639"/>
      </dsp:txXfrm>
    </dsp:sp>
    <dsp:sp modelId="{E6489512-F151-4294-8E90-9F142BC78175}">
      <dsp:nvSpPr>
        <dsp:cNvPr id="0" name=""/>
        <dsp:cNvSpPr/>
      </dsp:nvSpPr>
      <dsp:spPr>
        <a:xfrm>
          <a:off x="2134058" y="946426"/>
          <a:ext cx="191480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928174-A0BC-46C3-A3FA-BFC34B339505}">
      <dsp:nvSpPr>
        <dsp:cNvPr id="0" name=""/>
        <dsp:cNvSpPr/>
      </dsp:nvSpPr>
      <dsp:spPr>
        <a:xfrm>
          <a:off x="4099923" y="874906"/>
          <a:ext cx="97867" cy="18400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E323B9-B40D-4739-B6C5-F13B8E863FB8}">
      <dsp:nvSpPr>
        <dsp:cNvPr id="0" name=""/>
        <dsp:cNvSpPr/>
      </dsp:nvSpPr>
      <dsp:spPr>
        <a:xfrm>
          <a:off x="2663146" y="518149"/>
          <a:ext cx="856626" cy="8566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242" tIns="33242" rIns="33242" bIns="33242" numCol="1" spcCol="1270" anchor="ctr" anchorCtr="0">
          <a:noAutofit/>
        </a:bodyPr>
        <a:lstStyle/>
        <a:p>
          <a:pPr marL="0" lvl="0" indent="0" algn="ctr" defTabSz="1689100">
            <a:lnSpc>
              <a:spcPct val="90000"/>
            </a:lnSpc>
            <a:spcBef>
              <a:spcPct val="0"/>
            </a:spcBef>
            <a:spcAft>
              <a:spcPct val="35000"/>
            </a:spcAft>
            <a:buNone/>
          </a:pPr>
          <a:r>
            <a:rPr lang="en-US" sz="3800" kern="1200"/>
            <a:t>2</a:t>
          </a:r>
        </a:p>
      </dsp:txBody>
      <dsp:txXfrm>
        <a:off x="2788596" y="643599"/>
        <a:ext cx="605726" cy="605726"/>
      </dsp:txXfrm>
    </dsp:sp>
    <dsp:sp modelId="{9CF0C7C8-B444-489F-B700-D1A9AACE2C84}">
      <dsp:nvSpPr>
        <dsp:cNvPr id="0" name=""/>
        <dsp:cNvSpPr/>
      </dsp:nvSpPr>
      <dsp:spPr>
        <a:xfrm>
          <a:off x="2134058" y="1540375"/>
          <a:ext cx="191480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042" tIns="165100" rIns="151042" bIns="165100" numCol="1" spcCol="1270" anchor="t" anchorCtr="0">
          <a:noAutofit/>
        </a:bodyPr>
        <a:lstStyle/>
        <a:p>
          <a:pPr marL="0" lvl="0" indent="0" algn="l" defTabSz="488950">
            <a:lnSpc>
              <a:spcPct val="90000"/>
            </a:lnSpc>
            <a:spcBef>
              <a:spcPct val="0"/>
            </a:spcBef>
            <a:spcAft>
              <a:spcPct val="35000"/>
            </a:spcAft>
            <a:buNone/>
          </a:pPr>
          <a:r>
            <a:rPr lang="en-GB" sz="1100" b="1" kern="1200"/>
            <a:t>Residential Care Home:</a:t>
          </a:r>
          <a:r>
            <a:rPr lang="en-GB" sz="1100" kern="1200"/>
            <a:t> Long-term residential facilities offering 24-hour personal support and daily living assistance (Oliver, Foot and Humphries, 2014). </a:t>
          </a:r>
          <a:endParaRPr lang="en-US" sz="1100" kern="1200"/>
        </a:p>
      </dsp:txBody>
      <dsp:txXfrm>
        <a:off x="2134058" y="1923336"/>
        <a:ext cx="1914803" cy="1582639"/>
      </dsp:txXfrm>
    </dsp:sp>
    <dsp:sp modelId="{65B2DF7C-1458-4DA1-A99F-EACA8E6BFD02}">
      <dsp:nvSpPr>
        <dsp:cNvPr id="0" name=""/>
        <dsp:cNvSpPr/>
      </dsp:nvSpPr>
      <dsp:spPr>
        <a:xfrm>
          <a:off x="4261617" y="946426"/>
          <a:ext cx="191480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E21BAD-4482-4025-BC0C-EB2285AD2074}">
      <dsp:nvSpPr>
        <dsp:cNvPr id="0" name=""/>
        <dsp:cNvSpPr/>
      </dsp:nvSpPr>
      <dsp:spPr>
        <a:xfrm>
          <a:off x="6227482" y="874906"/>
          <a:ext cx="97867" cy="18400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31E215-FBC4-40AA-B6B6-1A89F0CF382B}">
      <dsp:nvSpPr>
        <dsp:cNvPr id="0" name=""/>
        <dsp:cNvSpPr/>
      </dsp:nvSpPr>
      <dsp:spPr>
        <a:xfrm>
          <a:off x="4790706" y="518149"/>
          <a:ext cx="856626" cy="8566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242" tIns="33242" rIns="33242" bIns="33242" numCol="1" spcCol="1270" anchor="ctr" anchorCtr="0">
          <a:noAutofit/>
        </a:bodyPr>
        <a:lstStyle/>
        <a:p>
          <a:pPr marL="0" lvl="0" indent="0" algn="ctr" defTabSz="1689100">
            <a:lnSpc>
              <a:spcPct val="90000"/>
            </a:lnSpc>
            <a:spcBef>
              <a:spcPct val="0"/>
            </a:spcBef>
            <a:spcAft>
              <a:spcPct val="35000"/>
            </a:spcAft>
            <a:buNone/>
          </a:pPr>
          <a:r>
            <a:rPr lang="en-US" sz="3800" kern="1200"/>
            <a:t>3</a:t>
          </a:r>
        </a:p>
      </dsp:txBody>
      <dsp:txXfrm>
        <a:off x="4916156" y="643599"/>
        <a:ext cx="605726" cy="605726"/>
      </dsp:txXfrm>
    </dsp:sp>
    <dsp:sp modelId="{BE045E7C-2864-4AA3-ABE9-1D8BBB6C38E2}">
      <dsp:nvSpPr>
        <dsp:cNvPr id="0" name=""/>
        <dsp:cNvSpPr/>
      </dsp:nvSpPr>
      <dsp:spPr>
        <a:xfrm>
          <a:off x="4261617" y="1540375"/>
          <a:ext cx="191480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042" tIns="165100" rIns="151042" bIns="165100" numCol="1" spcCol="1270" anchor="t" anchorCtr="0">
          <a:noAutofit/>
        </a:bodyPr>
        <a:lstStyle/>
        <a:p>
          <a:pPr marL="0" lvl="0" indent="0" algn="l" defTabSz="488950">
            <a:lnSpc>
              <a:spcPct val="90000"/>
            </a:lnSpc>
            <a:spcBef>
              <a:spcPct val="0"/>
            </a:spcBef>
            <a:spcAft>
              <a:spcPct val="35000"/>
            </a:spcAft>
            <a:buNone/>
          </a:pPr>
          <a:r>
            <a:rPr lang="en-GB" sz="1100" b="1" kern="1200"/>
            <a:t>Residential Nursing Home:</a:t>
          </a:r>
          <a:r>
            <a:rPr lang="en-GB" sz="1100" kern="1200"/>
            <a:t> Specialist residential care environments providing continuous 24-hour medical and nursing care for complex health needs (National Health Service England, 2022). </a:t>
          </a:r>
          <a:endParaRPr lang="en-US" sz="1100" kern="1200"/>
        </a:p>
      </dsp:txBody>
      <dsp:txXfrm>
        <a:off x="4261617" y="1923336"/>
        <a:ext cx="1914803" cy="1582639"/>
      </dsp:txXfrm>
    </dsp:sp>
    <dsp:sp modelId="{7850D7B9-E8D8-4DBF-996E-463094A540D1}">
      <dsp:nvSpPr>
        <dsp:cNvPr id="0" name=""/>
        <dsp:cNvSpPr/>
      </dsp:nvSpPr>
      <dsp:spPr>
        <a:xfrm>
          <a:off x="6389177" y="946426"/>
          <a:ext cx="191480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DECD53-C6D4-40D3-A05C-C38C7C434216}">
      <dsp:nvSpPr>
        <dsp:cNvPr id="0" name=""/>
        <dsp:cNvSpPr/>
      </dsp:nvSpPr>
      <dsp:spPr>
        <a:xfrm>
          <a:off x="8355041" y="874906"/>
          <a:ext cx="97867" cy="18400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60F2BB2-E543-4C26-9022-7C481DD6039C}">
      <dsp:nvSpPr>
        <dsp:cNvPr id="0" name=""/>
        <dsp:cNvSpPr/>
      </dsp:nvSpPr>
      <dsp:spPr>
        <a:xfrm>
          <a:off x="6918265" y="518149"/>
          <a:ext cx="856626" cy="8566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242" tIns="33242" rIns="33242" bIns="33242" numCol="1" spcCol="1270" anchor="ctr" anchorCtr="0">
          <a:noAutofit/>
        </a:bodyPr>
        <a:lstStyle/>
        <a:p>
          <a:pPr marL="0" lvl="0" indent="0" algn="ctr" defTabSz="1689100">
            <a:lnSpc>
              <a:spcPct val="90000"/>
            </a:lnSpc>
            <a:spcBef>
              <a:spcPct val="0"/>
            </a:spcBef>
            <a:spcAft>
              <a:spcPct val="35000"/>
            </a:spcAft>
            <a:buNone/>
          </a:pPr>
          <a:r>
            <a:rPr lang="en-US" sz="3800" kern="1200"/>
            <a:t>4</a:t>
          </a:r>
        </a:p>
      </dsp:txBody>
      <dsp:txXfrm>
        <a:off x="7043715" y="643599"/>
        <a:ext cx="605726" cy="605726"/>
      </dsp:txXfrm>
    </dsp:sp>
    <dsp:sp modelId="{507F0791-9DB5-4483-9991-658EE259CD44}">
      <dsp:nvSpPr>
        <dsp:cNvPr id="0" name=""/>
        <dsp:cNvSpPr/>
      </dsp:nvSpPr>
      <dsp:spPr>
        <a:xfrm>
          <a:off x="6389177" y="1540375"/>
          <a:ext cx="191480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042" tIns="165100" rIns="151042" bIns="165100" numCol="1" spcCol="1270" anchor="t" anchorCtr="0">
          <a:noAutofit/>
        </a:bodyPr>
        <a:lstStyle/>
        <a:p>
          <a:pPr marL="0" lvl="0" indent="0" algn="l" defTabSz="488950">
            <a:lnSpc>
              <a:spcPct val="90000"/>
            </a:lnSpc>
            <a:spcBef>
              <a:spcPct val="0"/>
            </a:spcBef>
            <a:spcAft>
              <a:spcPct val="35000"/>
            </a:spcAft>
            <a:buNone/>
          </a:pPr>
          <a:r>
            <a:rPr lang="en-GB" sz="1100" b="1" kern="1200"/>
            <a:t>Live-in Care:</a:t>
          </a:r>
          <a:r>
            <a:rPr lang="en-GB" sz="1100" kern="1200"/>
            <a:t> Round-the-clock individualised support provided by a professional care worker residing within the person's private home (Age UK, 2024).</a:t>
          </a:r>
          <a:endParaRPr lang="en-US" sz="1100" kern="1200"/>
        </a:p>
      </dsp:txBody>
      <dsp:txXfrm>
        <a:off x="6389177" y="1923336"/>
        <a:ext cx="1914803" cy="1582639"/>
      </dsp:txXfrm>
    </dsp:sp>
    <dsp:sp modelId="{55D608F5-8F79-434D-BD3A-20163772D9E4}">
      <dsp:nvSpPr>
        <dsp:cNvPr id="0" name=""/>
        <dsp:cNvSpPr/>
      </dsp:nvSpPr>
      <dsp:spPr>
        <a:xfrm>
          <a:off x="8516736" y="946426"/>
          <a:ext cx="957401"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68EE29-2AB1-4B3B-BE0D-E1D0B8D9354D}">
      <dsp:nvSpPr>
        <dsp:cNvPr id="0" name=""/>
        <dsp:cNvSpPr/>
      </dsp:nvSpPr>
      <dsp:spPr>
        <a:xfrm>
          <a:off x="9045824" y="518149"/>
          <a:ext cx="856626" cy="85662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242" tIns="33242" rIns="33242" bIns="33242" numCol="1" spcCol="1270" anchor="ctr" anchorCtr="0">
          <a:noAutofit/>
        </a:bodyPr>
        <a:lstStyle/>
        <a:p>
          <a:pPr marL="0" lvl="0" indent="0" algn="ctr" defTabSz="1689100">
            <a:lnSpc>
              <a:spcPct val="90000"/>
            </a:lnSpc>
            <a:spcBef>
              <a:spcPct val="0"/>
            </a:spcBef>
            <a:spcAft>
              <a:spcPct val="35000"/>
            </a:spcAft>
            <a:buNone/>
          </a:pPr>
          <a:r>
            <a:rPr lang="en-US" sz="3800" kern="1200"/>
            <a:t>5</a:t>
          </a:r>
        </a:p>
      </dsp:txBody>
      <dsp:txXfrm>
        <a:off x="9171274" y="643599"/>
        <a:ext cx="605726" cy="605726"/>
      </dsp:txXfrm>
    </dsp:sp>
    <dsp:sp modelId="{CB0220C5-73E3-4953-9DAC-975640F5AD2E}">
      <dsp:nvSpPr>
        <dsp:cNvPr id="0" name=""/>
        <dsp:cNvSpPr/>
      </dsp:nvSpPr>
      <dsp:spPr>
        <a:xfrm>
          <a:off x="8516736" y="1540375"/>
          <a:ext cx="1914803"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1042" tIns="165100" rIns="151042" bIns="165100" numCol="1" spcCol="1270" anchor="t" anchorCtr="0">
          <a:noAutofit/>
        </a:bodyPr>
        <a:lstStyle/>
        <a:p>
          <a:pPr marL="0" lvl="0" indent="0" algn="l" defTabSz="488950">
            <a:lnSpc>
              <a:spcPct val="90000"/>
            </a:lnSpc>
            <a:spcBef>
              <a:spcPct val="0"/>
            </a:spcBef>
            <a:spcAft>
              <a:spcPct val="35000"/>
            </a:spcAft>
            <a:buNone/>
          </a:pPr>
          <a:r>
            <a:rPr lang="en-GB" sz="1100" b="1" kern="1200"/>
            <a:t>Supported Accommodation:</a:t>
          </a:r>
          <a:r>
            <a:rPr lang="en-GB" sz="1100" kern="1200"/>
            <a:t> Purpose-built or adapted housing schemes that combine independent living space with access to communal facilities and tailored support services (Department of Health and Social Care, 2021).</a:t>
          </a:r>
          <a:endParaRPr lang="en-US" sz="1100" kern="1200"/>
        </a:p>
      </dsp:txBody>
      <dsp:txXfrm>
        <a:off x="8516736" y="1923336"/>
        <a:ext cx="1914803" cy="15826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660D-B8A3-44CF-9840-0B755948DF87}">
      <dsp:nvSpPr>
        <dsp:cNvPr id="0" name=""/>
        <dsp:cNvSpPr/>
      </dsp:nvSpPr>
      <dsp:spPr>
        <a:xfrm>
          <a:off x="1417" y="681595"/>
          <a:ext cx="2382812" cy="2166870"/>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77850">
            <a:lnSpc>
              <a:spcPct val="90000"/>
            </a:lnSpc>
            <a:spcBef>
              <a:spcPct val="0"/>
            </a:spcBef>
            <a:spcAft>
              <a:spcPct val="35000"/>
            </a:spcAft>
            <a:buNone/>
          </a:pPr>
          <a:r>
            <a:rPr lang="en-GB" sz="1300" b="1" kern="1200"/>
            <a:t>The Care Act (2014</a:t>
          </a:r>
          <a:r>
            <a:rPr lang="en-GB" sz="1300" kern="1200"/>
            <a:t>): emphasizes personal wellbeing, dignity, and the individual's right to control their own care and support plans.</a:t>
          </a:r>
          <a:endParaRPr lang="en-US" sz="1300" kern="1200"/>
        </a:p>
      </dsp:txBody>
      <dsp:txXfrm>
        <a:off x="1417" y="681595"/>
        <a:ext cx="2382812" cy="2166870"/>
      </dsp:txXfrm>
    </dsp:sp>
    <dsp:sp modelId="{D5274EAC-FBD4-4230-9D95-3569EAC405C8}">
      <dsp:nvSpPr>
        <dsp:cNvPr id="0" name=""/>
        <dsp:cNvSpPr/>
      </dsp:nvSpPr>
      <dsp:spPr>
        <a:xfrm>
          <a:off x="2419904" y="1643531"/>
          <a:ext cx="357421" cy="243000"/>
        </a:xfrm>
        <a:prstGeom prst="rightArrow">
          <a:avLst>
            <a:gd name="adj1" fmla="val 50000"/>
            <a:gd name="adj2" fmla="val 5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13E63F0E-CDDB-41DA-8426-C4CA91DA3974}">
      <dsp:nvSpPr>
        <dsp:cNvPr id="0" name=""/>
        <dsp:cNvSpPr/>
      </dsp:nvSpPr>
      <dsp:spPr>
        <a:xfrm>
          <a:off x="2813001" y="681595"/>
          <a:ext cx="2382812" cy="2166870"/>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44500">
            <a:lnSpc>
              <a:spcPct val="90000"/>
            </a:lnSpc>
            <a:spcBef>
              <a:spcPct val="0"/>
            </a:spcBef>
            <a:spcAft>
              <a:spcPct val="35000"/>
            </a:spcAft>
            <a:buNone/>
          </a:pPr>
          <a:r>
            <a:rPr lang="en-GB" sz="1000" b="1" kern="1200" dirty="0"/>
            <a:t>The Health and Social Care Act  (2008): </a:t>
          </a:r>
          <a:r>
            <a:rPr lang="en-GB" sz="1000" kern="1200" dirty="0"/>
            <a:t>legally obligates health and care providers to deliver care that meets all holistic dimensions of a person's needs. This reflects the Biopsychosocial Model (Engel, 1977), which asserts that biological, psychological, and social factors must all be addressed concurrently to understand and treat an individual's overall health and wellbeing effectively.</a:t>
          </a:r>
          <a:endParaRPr lang="en-US" sz="1000" kern="1200" dirty="0"/>
        </a:p>
      </dsp:txBody>
      <dsp:txXfrm>
        <a:off x="2813001" y="681595"/>
        <a:ext cx="2382812" cy="2166870"/>
      </dsp:txXfrm>
    </dsp:sp>
    <dsp:sp modelId="{40E5FAAA-C512-4915-A8FF-7398E6556D48}">
      <dsp:nvSpPr>
        <dsp:cNvPr id="0" name=""/>
        <dsp:cNvSpPr/>
      </dsp:nvSpPr>
      <dsp:spPr>
        <a:xfrm>
          <a:off x="5231489" y="1643531"/>
          <a:ext cx="357421" cy="243000"/>
        </a:xfrm>
        <a:prstGeom prst="rightArrow">
          <a:avLst>
            <a:gd name="adj1" fmla="val 50000"/>
            <a:gd name="adj2" fmla="val 5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3798577A-15E1-4D15-9DDC-883756242F05}">
      <dsp:nvSpPr>
        <dsp:cNvPr id="0" name=""/>
        <dsp:cNvSpPr/>
      </dsp:nvSpPr>
      <dsp:spPr>
        <a:xfrm>
          <a:off x="5624585" y="681595"/>
          <a:ext cx="2382812" cy="2166870"/>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77850">
            <a:lnSpc>
              <a:spcPct val="90000"/>
            </a:lnSpc>
            <a:spcBef>
              <a:spcPct val="0"/>
            </a:spcBef>
            <a:spcAft>
              <a:spcPct val="35000"/>
            </a:spcAft>
            <a:buNone/>
          </a:pPr>
          <a:r>
            <a:rPr lang="en-GB" sz="1300" b="1" kern="1200"/>
            <a:t>The Equality Act (2010</a:t>
          </a:r>
          <a:r>
            <a:rPr lang="en-GB" sz="1300" kern="1200"/>
            <a:t>): Legally protects the older person from age discrimination by public provisions, services and wider society. </a:t>
          </a:r>
          <a:endParaRPr lang="en-US" sz="1300" kern="1200"/>
        </a:p>
      </dsp:txBody>
      <dsp:txXfrm>
        <a:off x="5624585" y="681595"/>
        <a:ext cx="2382812" cy="2166870"/>
      </dsp:txXfrm>
    </dsp:sp>
    <dsp:sp modelId="{F36C66A8-9B2C-4580-B7EB-C6D4C044F40D}">
      <dsp:nvSpPr>
        <dsp:cNvPr id="0" name=""/>
        <dsp:cNvSpPr/>
      </dsp:nvSpPr>
      <dsp:spPr>
        <a:xfrm>
          <a:off x="8043073" y="1643531"/>
          <a:ext cx="357421" cy="243000"/>
        </a:xfrm>
        <a:prstGeom prst="rightArrow">
          <a:avLst>
            <a:gd name="adj1" fmla="val 50000"/>
            <a:gd name="adj2" fmla="val 5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58AEF35-6625-4346-A29F-6C5F2CA2B5C6}">
      <dsp:nvSpPr>
        <dsp:cNvPr id="0" name=""/>
        <dsp:cNvSpPr/>
      </dsp:nvSpPr>
      <dsp:spPr>
        <a:xfrm>
          <a:off x="8436169" y="681595"/>
          <a:ext cx="2382812" cy="2166870"/>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577850">
            <a:lnSpc>
              <a:spcPct val="90000"/>
            </a:lnSpc>
            <a:spcBef>
              <a:spcPct val="0"/>
            </a:spcBef>
            <a:spcAft>
              <a:spcPct val="35000"/>
            </a:spcAft>
            <a:buNone/>
          </a:pPr>
          <a:r>
            <a:rPr lang="en-GB" sz="1300" b="1" kern="1200"/>
            <a:t>Mental Capacity Act (2005):</a:t>
          </a:r>
          <a:r>
            <a:rPr lang="en-GB" sz="1300" kern="1200"/>
            <a:t> Ensures the legal right of individuals to make Advance Decisions to Refuse Treatment (ADRT) and to appoint Lasting Powers of Attorney (LPA) for health and welfare before losing capacity.</a:t>
          </a:r>
          <a:endParaRPr lang="en-US" sz="1300" kern="1200"/>
        </a:p>
      </dsp:txBody>
      <dsp:txXfrm>
        <a:off x="8436169" y="681595"/>
        <a:ext cx="2382812" cy="21668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39D02E-A28A-4849-B821-639328983CCF}" type="datetimeFigureOut">
              <a:rPr lang="en-GB" smtClean="0"/>
              <a:t>16/10/2026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749E78-32D3-4D4F-8A9A-B07CC947B489}" type="slidenum">
              <a:rPr lang="en-GB" smtClean="0"/>
              <a:t>‹#›</a:t>
            </a:fld>
            <a:endParaRPr lang="en-GB"/>
          </a:p>
        </p:txBody>
      </p:sp>
    </p:spTree>
    <p:extLst>
      <p:ext uri="{BB962C8B-B14F-4D97-AF65-F5344CB8AC3E}">
        <p14:creationId xmlns:p14="http://schemas.microsoft.com/office/powerpoint/2010/main" val="2865103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749E78-32D3-4D4F-8A9A-B07CC947B489}" type="slidenum">
              <a:rPr lang="en-GB" smtClean="0"/>
              <a:t>2</a:t>
            </a:fld>
            <a:endParaRPr lang="en-GB"/>
          </a:p>
        </p:txBody>
      </p:sp>
    </p:spTree>
    <p:extLst>
      <p:ext uri="{BB962C8B-B14F-4D97-AF65-F5344CB8AC3E}">
        <p14:creationId xmlns:p14="http://schemas.microsoft.com/office/powerpoint/2010/main" val="2624791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Telehealth promotes independence by enabling them to keep some medical appointments without having to leave home.</a:t>
            </a:r>
          </a:p>
          <a:p>
            <a:r>
              <a:rPr lang="en-GB" dirty="0"/>
              <a:t>Wearable devices can often mean the difference between living independently and having to move into a care home.</a:t>
            </a:r>
          </a:p>
        </p:txBody>
      </p:sp>
      <p:sp>
        <p:nvSpPr>
          <p:cNvPr id="4" name="Slide Number Placeholder 3"/>
          <p:cNvSpPr>
            <a:spLocks noGrp="1"/>
          </p:cNvSpPr>
          <p:nvPr>
            <p:ph type="sldNum" sz="quarter" idx="5"/>
          </p:nvPr>
        </p:nvSpPr>
        <p:spPr/>
        <p:txBody>
          <a:bodyPr/>
          <a:lstStyle/>
          <a:p>
            <a:fld id="{9D749E78-32D3-4D4F-8A9A-B07CC947B489}" type="slidenum">
              <a:rPr lang="en-GB" smtClean="0"/>
              <a:t>15</a:t>
            </a:fld>
            <a:endParaRPr lang="en-GB"/>
          </a:p>
        </p:txBody>
      </p:sp>
    </p:spTree>
    <p:extLst>
      <p:ext uri="{BB962C8B-B14F-4D97-AF65-F5344CB8AC3E}">
        <p14:creationId xmlns:p14="http://schemas.microsoft.com/office/powerpoint/2010/main" val="8019517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749E78-32D3-4D4F-8A9A-B07CC947B489}" type="slidenum">
              <a:rPr lang="en-GB" smtClean="0"/>
              <a:t>18</a:t>
            </a:fld>
            <a:endParaRPr lang="en-GB"/>
          </a:p>
        </p:txBody>
      </p:sp>
    </p:spTree>
    <p:extLst>
      <p:ext uri="{BB962C8B-B14F-4D97-AF65-F5344CB8AC3E}">
        <p14:creationId xmlns:p14="http://schemas.microsoft.com/office/powerpoint/2010/main" val="12002912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10/16/2026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10/16/2026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10/16/2026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10/16/2026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10/16/2026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10/16/2026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10/16/2026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hyperlink" Target="https://commonslibrary.parliament.uk/research-briefings/cdp-2025-0213/" TargetMode="External"/><Relationship Id="rId2" Type="http://schemas.openxmlformats.org/officeDocument/2006/relationships/hyperlink" Target="https://www.carersuk.org/" TargetMode="External"/><Relationship Id="rId1" Type="http://schemas.openxmlformats.org/officeDocument/2006/relationships/slideLayout" Target="../slideLayouts/slideLayout11.xml"/><Relationship Id="rId5" Type="http://schemas.openxmlformats.org/officeDocument/2006/relationships/hyperlink" Target="https://www.google.com/search?q=http://www.youtube.com/watch%3Fv%3DXRE0fpqMcnM" TargetMode="External"/><Relationship Id="rId4" Type="http://schemas.openxmlformats.org/officeDocument/2006/relationships/hyperlink" Target="https://www.nhs.uk/tests-and-treatments/end-of-lif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9DE1-D596-5792-7886-2FCCBF275E15}"/>
              </a:ext>
            </a:extLst>
          </p:cNvPr>
          <p:cNvSpPr>
            <a:spLocks noGrp="1"/>
          </p:cNvSpPr>
          <p:nvPr>
            <p:ph type="ctrTitle"/>
          </p:nvPr>
        </p:nvSpPr>
        <p:spPr/>
        <p:txBody>
          <a:bodyPr>
            <a:normAutofit fontScale="90000"/>
          </a:bodyPr>
          <a:lstStyle/>
          <a:p>
            <a:r>
              <a:rPr lang="en-GB" dirty="0"/>
              <a:t>Empowering the older person </a:t>
            </a:r>
            <a:r>
              <a:rPr lang="en-GB" dirty="0" err="1"/>
              <a:t>bmhp</a:t>
            </a:r>
            <a:r>
              <a:rPr lang="en-GB" dirty="0"/>
              <a:t> 6027</a:t>
            </a:r>
          </a:p>
        </p:txBody>
      </p:sp>
      <p:sp>
        <p:nvSpPr>
          <p:cNvPr id="3" name="Subtitle 2">
            <a:extLst>
              <a:ext uri="{FF2B5EF4-FFF2-40B4-BE49-F238E27FC236}">
                <a16:creationId xmlns:a16="http://schemas.microsoft.com/office/drawing/2014/main" id="{DC324C36-8AD5-EFA1-6D08-0D13F2812920}"/>
              </a:ext>
            </a:extLst>
          </p:cNvPr>
          <p:cNvSpPr>
            <a:spLocks noGrp="1"/>
          </p:cNvSpPr>
          <p:nvPr>
            <p:ph type="subTitle" idx="1"/>
          </p:nvPr>
        </p:nvSpPr>
        <p:spPr/>
        <p:txBody>
          <a:bodyPr>
            <a:normAutofit fontScale="47500" lnSpcReduction="20000"/>
          </a:bodyPr>
          <a:lstStyle/>
          <a:p>
            <a:r>
              <a:rPr lang="en-GB" b="1" dirty="0"/>
              <a:t>Evaluating the care and support needs of older people </a:t>
            </a:r>
          </a:p>
          <a:p>
            <a:endParaRPr lang="en-GB" b="1" dirty="0"/>
          </a:p>
          <a:p>
            <a:r>
              <a:rPr lang="en-GB" b="1" dirty="0"/>
              <a:t>by Precious Lewis 2328179</a:t>
            </a:r>
            <a:endParaRPr lang="en-GB" dirty="0"/>
          </a:p>
        </p:txBody>
      </p:sp>
    </p:spTree>
    <p:extLst>
      <p:ext uri="{BB962C8B-B14F-4D97-AF65-F5344CB8AC3E}">
        <p14:creationId xmlns:p14="http://schemas.microsoft.com/office/powerpoint/2010/main" val="24307232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5FFDA-4655-96DD-C661-C1ACC95FC98A}"/>
              </a:ext>
            </a:extLst>
          </p:cNvPr>
          <p:cNvSpPr>
            <a:spLocks noGrp="1"/>
          </p:cNvSpPr>
          <p:nvPr>
            <p:ph type="title"/>
          </p:nvPr>
        </p:nvSpPr>
        <p:spPr>
          <a:xfrm>
            <a:off x="4090507" y="-83126"/>
            <a:ext cx="7434070" cy="1194953"/>
          </a:xfrm>
        </p:spPr>
        <p:txBody>
          <a:bodyPr>
            <a:normAutofit/>
          </a:bodyPr>
          <a:lstStyle/>
          <a:p>
            <a:r>
              <a:rPr lang="en-GB" dirty="0"/>
              <a:t>Introduction</a:t>
            </a:r>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575890EE-F3F2-E008-8715-C0939688D927}"/>
              </a:ext>
            </a:extLst>
          </p:cNvPr>
          <p:cNvSpPr>
            <a:spLocks noGrp="1"/>
          </p:cNvSpPr>
          <p:nvPr>
            <p:ph idx="1"/>
          </p:nvPr>
        </p:nvSpPr>
        <p:spPr>
          <a:xfrm>
            <a:off x="4090507" y="1012723"/>
            <a:ext cx="7454077" cy="5845277"/>
          </a:xfrm>
        </p:spPr>
        <p:txBody>
          <a:bodyPr>
            <a:normAutofit/>
          </a:bodyPr>
          <a:lstStyle/>
          <a:p>
            <a:pPr marL="0" indent="0">
              <a:buNone/>
            </a:pPr>
            <a:r>
              <a:rPr lang="en-GB" sz="2000" dirty="0">
                <a:latin typeface="Arial" panose="020B0604020202020204" pitchFamily="34" charset="0"/>
                <a:cs typeface="Arial" panose="020B0604020202020204" pitchFamily="34" charset="0"/>
              </a:rPr>
              <a:t>This report evaluates the care and support needs of older people, often referred to as older adults or senior citizens (World Health Organization (WHO), 2023; Age UK, 2024). Chronologically, older adults are generally defined as individuals aged 65 and over (Department of Health and Social Care (DHSC), 2021).</a:t>
            </a:r>
          </a:p>
          <a:p>
            <a:pPr marL="0" indent="0">
              <a:buNone/>
            </a:pPr>
            <a:r>
              <a:rPr lang="en-US" sz="2000" dirty="0">
                <a:latin typeface="Arial" panose="020B0604020202020204" pitchFamily="34" charset="0"/>
                <a:cs typeface="Arial" panose="020B0604020202020204" pitchFamily="34" charset="0"/>
              </a:rPr>
              <a:t>Different cultures define aging differently and use different measures of</a:t>
            </a:r>
            <a:r>
              <a:rPr lang="en-GB" sz="2000" dirty="0">
                <a:latin typeface="Arial" panose="020B0604020202020204" pitchFamily="34" charset="0"/>
                <a:cs typeface="Arial" panose="020B0604020202020204" pitchFamily="34" charset="0"/>
              </a:rPr>
              <a:t> old age, such as physical ability rather than years of age. In the UK, the WHO tracks global aging trends starting at age 60. By 2030, one in six people worldwide will be 60 or older, and by 2050 that population will reach 2.1 billion.</a:t>
            </a:r>
          </a:p>
          <a:p>
            <a:pPr marL="0" indent="0">
              <a:buNone/>
            </a:pPr>
            <a:r>
              <a:rPr lang="en-GB" sz="2000" dirty="0">
                <a:latin typeface="Arial" panose="020B0604020202020204" pitchFamily="34" charset="0"/>
                <a:cs typeface="Arial" panose="020B0604020202020204" pitchFamily="34" charset="0"/>
              </a:rPr>
              <a:t> This presentation critically evaluates the complex care, empowerment, and support needs of older individuals, focusing on maintaining independence, functional ability, and autonomy (World Health Organization, 2020). It examines current UK policies and service provisions</a:t>
            </a:r>
            <a:r>
              <a:rPr lang="en-US" sz="2000" dirty="0">
                <a:latin typeface="Arial" panose="020B0604020202020204" pitchFamily="34" charset="0"/>
                <a:cs typeface="Arial" panose="020B0604020202020204" pitchFamily="34" charset="0"/>
              </a:rPr>
              <a:t>, as well as the growing role of emerging</a:t>
            </a:r>
            <a:r>
              <a:rPr lang="en-GB" sz="2000" dirty="0">
                <a:latin typeface="Arial" panose="020B0604020202020204" pitchFamily="34" charset="0"/>
                <a:cs typeface="Arial" panose="020B0604020202020204" pitchFamily="34" charset="0"/>
              </a:rPr>
              <a:t> healthcare technologies in driving person-centered care (DHSC, 2021; National Health Service (NHS) England, 2022).</a:t>
            </a:r>
          </a:p>
          <a:p>
            <a:pPr marL="0" indent="0">
              <a:lnSpc>
                <a:spcPct val="150000"/>
              </a:lnSpc>
              <a:buNone/>
            </a:pPr>
            <a:endParaRPr lang="en-GB" sz="1800" dirty="0"/>
          </a:p>
        </p:txBody>
      </p:sp>
    </p:spTree>
    <p:extLst>
      <p:ext uri="{BB962C8B-B14F-4D97-AF65-F5344CB8AC3E}">
        <p14:creationId xmlns:p14="http://schemas.microsoft.com/office/powerpoint/2010/main" val="259834671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582C3FB-82B4-6034-FB3B-492578C8B918}"/>
              </a:ext>
            </a:extLst>
          </p:cNvPr>
          <p:cNvSpPr>
            <a:spLocks noGrp="1"/>
          </p:cNvSpPr>
          <p:nvPr>
            <p:ph type="title"/>
          </p:nvPr>
        </p:nvSpPr>
        <p:spPr>
          <a:xfrm>
            <a:off x="643466" y="804335"/>
            <a:ext cx="3471333" cy="2482850"/>
          </a:xfrm>
        </p:spPr>
        <p:txBody>
          <a:bodyPr>
            <a:normAutofit fontScale="90000"/>
          </a:bodyPr>
          <a:lstStyle/>
          <a:p>
            <a:r>
              <a:rPr lang="en-GB" dirty="0">
                <a:solidFill>
                  <a:srgbClr val="FFFFFF"/>
                </a:solidFill>
              </a:rPr>
              <a:t>What care &amp; support do older people need?</a:t>
            </a:r>
          </a:p>
        </p:txBody>
      </p:sp>
      <p:sp>
        <p:nvSpPr>
          <p:cNvPr id="3" name="Content Placeholder 2">
            <a:extLst>
              <a:ext uri="{FF2B5EF4-FFF2-40B4-BE49-F238E27FC236}">
                <a16:creationId xmlns:a16="http://schemas.microsoft.com/office/drawing/2014/main" id="{DD8BC13D-9CBD-F9E7-378F-1FF2754D80F1}"/>
              </a:ext>
            </a:extLst>
          </p:cNvPr>
          <p:cNvSpPr>
            <a:spLocks noGrp="1"/>
          </p:cNvSpPr>
          <p:nvPr>
            <p:ph idx="1"/>
          </p:nvPr>
        </p:nvSpPr>
        <p:spPr>
          <a:xfrm>
            <a:off x="4636008" y="0"/>
            <a:ext cx="7555992" cy="6858000"/>
          </a:xfrm>
        </p:spPr>
        <p:txBody>
          <a:bodyPr anchor="ctr">
            <a:normAutofit fontScale="62500" lnSpcReduction="20000"/>
          </a:bodyPr>
          <a:lstStyle/>
          <a:p>
            <a:pPr marL="0" indent="0">
              <a:buNone/>
            </a:pPr>
            <a:r>
              <a:rPr lang="en-GB" b="1" dirty="0">
                <a:solidFill>
                  <a:schemeClr val="tx2"/>
                </a:solidFill>
              </a:rPr>
              <a:t>Support required by the elderly</a:t>
            </a:r>
          </a:p>
          <a:p>
            <a:pPr marL="0" indent="0">
              <a:buNone/>
            </a:pPr>
            <a:endParaRPr lang="en-GB" dirty="0"/>
          </a:p>
          <a:p>
            <a:pPr marL="0" indent="0">
              <a:buNone/>
            </a:pPr>
            <a:endParaRPr lang="en-GB" dirty="0"/>
          </a:p>
          <a:p>
            <a:pPr marL="0" indent="0">
              <a:buNone/>
            </a:pPr>
            <a:r>
              <a:rPr lang="en-GB" sz="2900" b="1" dirty="0">
                <a:latin typeface="Arial" panose="020B0604020202020204" pitchFamily="34" charset="0"/>
                <a:cs typeface="Arial" panose="020B0604020202020204" pitchFamily="34" charset="0"/>
              </a:rPr>
              <a:t>Care Requirements</a:t>
            </a:r>
          </a:p>
          <a:p>
            <a:pPr marL="0" indent="0">
              <a:buNone/>
            </a:pPr>
            <a:r>
              <a:rPr lang="en-GB" sz="2900" dirty="0">
                <a:latin typeface="Arial" panose="020B0604020202020204" pitchFamily="34" charset="0"/>
                <a:cs typeface="Arial" panose="020B0604020202020204" pitchFamily="34" charset="0"/>
              </a:rPr>
              <a:t>The Health and Social Care Act 2008 (Regulated Activities) Regulations 2014, specifically Regulation 9 (Person-centred care) and Regulation 10 (Dignity and respect), legally obligates health and care providers to deliver care that addresses all holistic dimensions of an individual's needs. To deliver effective care for older individuals, </a:t>
            </a:r>
            <a:r>
              <a:rPr lang="en-US" sz="2900" dirty="0">
                <a:latin typeface="Arial" panose="020B0604020202020204" pitchFamily="34" charset="0"/>
                <a:cs typeface="Arial" panose="020B0604020202020204" pitchFamily="34" charset="0"/>
              </a:rPr>
              <a:t>they must receive clear information about</a:t>
            </a:r>
            <a:r>
              <a:rPr lang="en-GB" sz="2900" dirty="0">
                <a:latin typeface="Arial" panose="020B0604020202020204" pitchFamily="34" charset="0"/>
                <a:cs typeface="Arial" panose="020B0604020202020204" pitchFamily="34" charset="0"/>
              </a:rPr>
              <a:t> available support services. Access to this information enables them to make informed choices and retain autonomy over their care:</a:t>
            </a:r>
            <a:endParaRPr lang="en-GB" sz="2900" b="1" dirty="0">
              <a:latin typeface="Arial" panose="020B0604020202020204" pitchFamily="34" charset="0"/>
              <a:cs typeface="Arial" panose="020B0604020202020204" pitchFamily="34" charset="0"/>
            </a:endParaRPr>
          </a:p>
          <a:p>
            <a:pPr lvl="0"/>
            <a:endParaRPr lang="en-GB" sz="2900" b="1" dirty="0">
              <a:latin typeface="Arial" panose="020B0604020202020204" pitchFamily="34" charset="0"/>
              <a:cs typeface="Arial" panose="020B0604020202020204" pitchFamily="34" charset="0"/>
            </a:endParaRPr>
          </a:p>
          <a:p>
            <a:pPr lvl="0"/>
            <a:r>
              <a:rPr lang="en-GB" sz="2900" b="1" dirty="0">
                <a:latin typeface="Arial" panose="020B0604020202020204" pitchFamily="34" charset="0"/>
                <a:cs typeface="Arial" panose="020B0604020202020204" pitchFamily="34" charset="0"/>
              </a:rPr>
              <a:t>Physical Support:</a:t>
            </a:r>
            <a:r>
              <a:rPr lang="en-GB" sz="2900" dirty="0">
                <a:latin typeface="Arial" panose="020B0604020202020204" pitchFamily="34" charset="0"/>
                <a:cs typeface="Arial" panose="020B0604020202020204" pitchFamily="34" charset="0"/>
              </a:rPr>
              <a:t> Promoting daily exercise, maintaining mobility, and assisting with activities (Age UK, 2024).</a:t>
            </a:r>
          </a:p>
          <a:p>
            <a:pPr marL="0" lvl="0" indent="0">
              <a:buNone/>
            </a:pPr>
            <a:endParaRPr lang="en-GB" sz="2900" dirty="0">
              <a:latin typeface="Arial" panose="020B0604020202020204" pitchFamily="34" charset="0"/>
              <a:cs typeface="Arial" panose="020B0604020202020204" pitchFamily="34" charset="0"/>
            </a:endParaRPr>
          </a:p>
          <a:p>
            <a:pPr lvl="0"/>
            <a:r>
              <a:rPr lang="en-GB" sz="2900" b="1" dirty="0">
                <a:latin typeface="Arial" panose="020B0604020202020204" pitchFamily="34" charset="0"/>
                <a:cs typeface="Arial" panose="020B0604020202020204" pitchFamily="34" charset="0"/>
              </a:rPr>
              <a:t>Emotional Support:</a:t>
            </a:r>
            <a:r>
              <a:rPr lang="en-GB" sz="2900" dirty="0">
                <a:latin typeface="Arial" panose="020B0604020202020204" pitchFamily="34" charset="0"/>
                <a:cs typeface="Arial" panose="020B0604020202020204" pitchFamily="34" charset="0"/>
              </a:rPr>
              <a:t> Facilitating connections with loved ones and providing compassionate care (Oliver, Foot and Humphries, 2014).</a:t>
            </a:r>
          </a:p>
          <a:p>
            <a:pPr marL="0" lvl="0" indent="0">
              <a:buNone/>
            </a:pPr>
            <a:endParaRPr lang="en-GB" sz="2900" dirty="0">
              <a:latin typeface="Arial" panose="020B0604020202020204" pitchFamily="34" charset="0"/>
              <a:cs typeface="Arial" panose="020B0604020202020204" pitchFamily="34" charset="0"/>
            </a:endParaRPr>
          </a:p>
          <a:p>
            <a:r>
              <a:rPr lang="en-GB" sz="2900" b="1" dirty="0">
                <a:latin typeface="Arial" panose="020B0604020202020204" pitchFamily="34" charset="0"/>
                <a:cs typeface="Arial" panose="020B0604020202020204" pitchFamily="34" charset="0"/>
              </a:rPr>
              <a:t>Mental Support:</a:t>
            </a:r>
            <a:r>
              <a:rPr lang="en-GB" sz="2900" dirty="0">
                <a:latin typeface="Arial" panose="020B0604020202020204" pitchFamily="34" charset="0"/>
                <a:cs typeface="Arial" panose="020B0604020202020204" pitchFamily="34" charset="0"/>
              </a:rPr>
              <a:t> Delivering cognitive stimulation and intellectually challenging activities to support brain health (National Health Service England, 2022).</a:t>
            </a:r>
          </a:p>
          <a:p>
            <a:pPr marL="0" lvl="0" indent="0">
              <a:buNone/>
            </a:pPr>
            <a:endParaRPr lang="en-GB" sz="2900" dirty="0">
              <a:latin typeface="Arial" panose="020B0604020202020204" pitchFamily="34" charset="0"/>
              <a:cs typeface="Arial" panose="020B0604020202020204" pitchFamily="34" charset="0"/>
            </a:endParaRPr>
          </a:p>
          <a:p>
            <a:pPr lvl="0"/>
            <a:r>
              <a:rPr lang="en-GB" sz="2900" b="1" dirty="0">
                <a:latin typeface="Arial" panose="020B0604020202020204" pitchFamily="34" charset="0"/>
                <a:cs typeface="Arial" panose="020B0604020202020204" pitchFamily="34" charset="0"/>
              </a:rPr>
              <a:t>Social Support:</a:t>
            </a:r>
            <a:r>
              <a:rPr lang="en-GB" sz="2900" dirty="0">
                <a:latin typeface="Arial" panose="020B0604020202020204" pitchFamily="34" charset="0"/>
                <a:cs typeface="Arial" panose="020B0604020202020204" pitchFamily="34" charset="0"/>
              </a:rPr>
              <a:t> Encouraging meaningful social interactions to prevent isolation and enhance community engagement (Department of Health and Social Care, 2021).</a:t>
            </a:r>
          </a:p>
          <a:p>
            <a:pPr marL="0" indent="0">
              <a:buNone/>
            </a:pPr>
            <a:endParaRPr lang="en-GB" sz="2900" dirty="0">
              <a:latin typeface="Arial" panose="020B0604020202020204" pitchFamily="34" charset="0"/>
              <a:cs typeface="Arial" panose="020B0604020202020204" pitchFamily="34" charset="0"/>
            </a:endParaRPr>
          </a:p>
          <a:p>
            <a:pPr marL="0" indent="0">
              <a:buNone/>
            </a:pPr>
            <a:endParaRPr lang="en-GB" dirty="0">
              <a:solidFill>
                <a:schemeClr val="tx2"/>
              </a:solidFill>
            </a:endParaRPr>
          </a:p>
          <a:p>
            <a:pPr marL="0" indent="0">
              <a:buNone/>
            </a:pPr>
            <a:endParaRPr lang="en-GB" dirty="0">
              <a:solidFill>
                <a:schemeClr val="tx2"/>
              </a:solidFill>
            </a:endParaRPr>
          </a:p>
          <a:p>
            <a:pPr marL="0" indent="0">
              <a:buNone/>
            </a:pPr>
            <a:endParaRPr lang="en-GB" dirty="0">
              <a:solidFill>
                <a:schemeClr val="tx2"/>
              </a:solidFill>
            </a:endParaRPr>
          </a:p>
          <a:p>
            <a:pPr marL="0" indent="0">
              <a:buNone/>
            </a:pPr>
            <a:endParaRPr lang="en-GB" dirty="0">
              <a:solidFill>
                <a:schemeClr val="tx2"/>
              </a:solidFill>
            </a:endParaRPr>
          </a:p>
        </p:txBody>
      </p:sp>
      <p:sp>
        <p:nvSpPr>
          <p:cNvPr id="4" name="TextBox 3">
            <a:extLst>
              <a:ext uri="{FF2B5EF4-FFF2-40B4-BE49-F238E27FC236}">
                <a16:creationId xmlns:a16="http://schemas.microsoft.com/office/drawing/2014/main" id="{03A8C1F2-1090-EF48-DC77-3BAC76B0D08A}"/>
              </a:ext>
            </a:extLst>
          </p:cNvPr>
          <p:cNvSpPr txBox="1"/>
          <p:nvPr/>
        </p:nvSpPr>
        <p:spPr>
          <a:xfrm>
            <a:off x="9036424" y="8139953"/>
            <a:ext cx="184731" cy="369332"/>
          </a:xfrm>
          <a:prstGeom prst="rect">
            <a:avLst/>
          </a:prstGeom>
          <a:noFill/>
        </p:spPr>
        <p:txBody>
          <a:bodyPr wrap="none" rtlCol="0">
            <a:spAutoFit/>
          </a:bodyPr>
          <a:lstStyle/>
          <a:p>
            <a:endParaRPr lang="en-GB"/>
          </a:p>
        </p:txBody>
      </p:sp>
    </p:spTree>
    <p:extLst>
      <p:ext uri="{BB962C8B-B14F-4D97-AF65-F5344CB8AC3E}">
        <p14:creationId xmlns:p14="http://schemas.microsoft.com/office/powerpoint/2010/main" val="252459263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A68BE-4723-B3CB-A1CF-4F58129BC714}"/>
              </a:ext>
            </a:extLst>
          </p:cNvPr>
          <p:cNvSpPr>
            <a:spLocks noGrp="1"/>
          </p:cNvSpPr>
          <p:nvPr>
            <p:ph type="title"/>
          </p:nvPr>
        </p:nvSpPr>
        <p:spPr>
          <a:xfrm>
            <a:off x="3121510" y="108156"/>
            <a:ext cx="8610600" cy="1293028"/>
          </a:xfrm>
        </p:spPr>
        <p:txBody>
          <a:bodyPr/>
          <a:lstStyle/>
          <a:p>
            <a:r>
              <a:rPr lang="en-GB" dirty="0"/>
              <a:t>THE AGING POPULATION</a:t>
            </a:r>
          </a:p>
        </p:txBody>
      </p:sp>
      <p:graphicFrame>
        <p:nvGraphicFramePr>
          <p:cNvPr id="8" name="Content Placeholder 2">
            <a:extLst>
              <a:ext uri="{FF2B5EF4-FFF2-40B4-BE49-F238E27FC236}">
                <a16:creationId xmlns:a16="http://schemas.microsoft.com/office/drawing/2014/main" id="{ED858470-81C6-AD19-B8C2-1DED0E8D4365}"/>
              </a:ext>
            </a:extLst>
          </p:cNvPr>
          <p:cNvGraphicFramePr>
            <a:graphicFrameLocks noGrp="1"/>
          </p:cNvGraphicFramePr>
          <p:nvPr>
            <p:ph idx="1"/>
          </p:nvPr>
        </p:nvGraphicFramePr>
        <p:xfrm>
          <a:off x="685800" y="1301675"/>
          <a:ext cx="10820400" cy="50499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7736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D0DD-B55F-D068-9027-A202087A5D12}"/>
              </a:ext>
            </a:extLst>
          </p:cNvPr>
          <p:cNvSpPr>
            <a:spLocks noGrp="1"/>
          </p:cNvSpPr>
          <p:nvPr>
            <p:ph type="title"/>
          </p:nvPr>
        </p:nvSpPr>
        <p:spPr>
          <a:xfrm>
            <a:off x="0" y="240547"/>
            <a:ext cx="12192000" cy="774337"/>
          </a:xfrm>
        </p:spPr>
        <p:txBody>
          <a:bodyPr>
            <a:normAutofit fontScale="90000"/>
          </a:bodyPr>
          <a:lstStyle/>
          <a:p>
            <a:r>
              <a:rPr lang="en-GB" dirty="0"/>
              <a:t>Dementia and ailments that affect the elderly</a:t>
            </a:r>
          </a:p>
        </p:txBody>
      </p:sp>
      <p:graphicFrame>
        <p:nvGraphicFramePr>
          <p:cNvPr id="12" name="Content Placeholder 2">
            <a:extLst>
              <a:ext uri="{FF2B5EF4-FFF2-40B4-BE49-F238E27FC236}">
                <a16:creationId xmlns:a16="http://schemas.microsoft.com/office/drawing/2014/main" id="{252B43D3-3BA8-3C88-CC90-58FEAAD895EE}"/>
              </a:ext>
            </a:extLst>
          </p:cNvPr>
          <p:cNvGraphicFramePr>
            <a:graphicFrameLocks noGrp="1"/>
          </p:cNvGraphicFramePr>
          <p:nvPr>
            <p:ph idx="1"/>
            <p:extLst>
              <p:ext uri="{D42A27DB-BD31-4B8C-83A1-F6EECF244321}">
                <p14:modId xmlns:p14="http://schemas.microsoft.com/office/powerpoint/2010/main" val="23719472"/>
              </p:ext>
            </p:extLst>
          </p:nvPr>
        </p:nvGraphicFramePr>
        <p:xfrm>
          <a:off x="0" y="1111045"/>
          <a:ext cx="12192000" cy="5673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01084E9-7CC2-D93B-811F-201FECD406F3}"/>
              </a:ext>
            </a:extLst>
          </p:cNvPr>
          <p:cNvSpPr txBox="1"/>
          <p:nvPr/>
        </p:nvSpPr>
        <p:spPr>
          <a:xfrm>
            <a:off x="825910" y="6355844"/>
            <a:ext cx="4660490" cy="261610"/>
          </a:xfrm>
          <a:prstGeom prst="rect">
            <a:avLst/>
          </a:prstGeom>
          <a:noFill/>
        </p:spPr>
        <p:txBody>
          <a:bodyPr wrap="square" rtlCol="0">
            <a:spAutoFit/>
          </a:bodyPr>
          <a:lstStyle/>
          <a:p>
            <a:r>
              <a:rPr lang="en-GB" sz="1100" dirty="0"/>
              <a:t>Alzheimer’s Society, 2023; Age UK, 2019)</a:t>
            </a:r>
          </a:p>
        </p:txBody>
      </p:sp>
    </p:spTree>
    <p:extLst>
      <p:ext uri="{BB962C8B-B14F-4D97-AF65-F5344CB8AC3E}">
        <p14:creationId xmlns:p14="http://schemas.microsoft.com/office/powerpoint/2010/main" val="3944248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826B-DFBA-9B5B-E803-F78E5C20DBB0}"/>
              </a:ext>
            </a:extLst>
          </p:cNvPr>
          <p:cNvSpPr>
            <a:spLocks noGrp="1"/>
          </p:cNvSpPr>
          <p:nvPr>
            <p:ph type="title"/>
          </p:nvPr>
        </p:nvSpPr>
        <p:spPr>
          <a:xfrm>
            <a:off x="2895600" y="764373"/>
            <a:ext cx="8610600" cy="1293028"/>
          </a:xfrm>
        </p:spPr>
        <p:txBody>
          <a:bodyPr>
            <a:normAutofit/>
          </a:bodyPr>
          <a:lstStyle/>
          <a:p>
            <a:r>
              <a:rPr lang="en-GB" dirty="0"/>
              <a:t>The Biopsychosocial model</a:t>
            </a:r>
          </a:p>
        </p:txBody>
      </p:sp>
      <p:sp>
        <p:nvSpPr>
          <p:cNvPr id="3" name="Content Placeholder 2">
            <a:extLst>
              <a:ext uri="{FF2B5EF4-FFF2-40B4-BE49-F238E27FC236}">
                <a16:creationId xmlns:a16="http://schemas.microsoft.com/office/drawing/2014/main" id="{78E10D7A-2017-DD3E-A51E-03139DF9624D}"/>
              </a:ext>
            </a:extLst>
          </p:cNvPr>
          <p:cNvSpPr>
            <a:spLocks noGrp="1"/>
          </p:cNvSpPr>
          <p:nvPr>
            <p:ph idx="1"/>
          </p:nvPr>
        </p:nvSpPr>
        <p:spPr>
          <a:xfrm>
            <a:off x="96819" y="1688952"/>
            <a:ext cx="7444292" cy="5002304"/>
          </a:xfrm>
        </p:spPr>
        <p:txBody>
          <a:bodyPr>
            <a:normAutofit/>
          </a:bodyPr>
          <a:lstStyle/>
          <a:p>
            <a:pPr marL="0" indent="0">
              <a:buNone/>
            </a:pPr>
            <a:r>
              <a:rPr lang="en-GB" sz="2000" dirty="0"/>
              <a:t>The biopsychosocial model is a holistic framework that </a:t>
            </a:r>
            <a:r>
              <a:rPr lang="en-US" sz="2000" dirty="0"/>
              <a:t>holds that health, illness, and human development result from the complex, ongoing</a:t>
            </a:r>
            <a:r>
              <a:rPr lang="en-GB" sz="2000" dirty="0"/>
              <a:t> interaction of biological, psychological, and social factors (Engel, 1977). Rather than viewing medical conditions through a strictly biological lens, this model integrates physiological processes with an individual's mental state, emotional well-being, personal beliefs, and broader social environment, such as family dynamics, socioeconomic status, and community support (Engel, 1977; World Health Organization, 2020). This model </a:t>
            </a:r>
            <a:r>
              <a:rPr lang="en-US" sz="2000" dirty="0"/>
              <a:t>works best in practice when caring for the elderly because it encompasses all aspects of their well-being rather than focusing only on individual ailments, as the medical model does</a:t>
            </a:r>
            <a:r>
              <a:rPr lang="en-GB" sz="2000" dirty="0"/>
              <a:t>. This approach is not suitable to apply in these circumstances.</a:t>
            </a:r>
          </a:p>
          <a:p>
            <a:endParaRPr lang="en-GB" sz="1500" dirty="0"/>
          </a:p>
        </p:txBody>
      </p:sp>
      <p:pic>
        <p:nvPicPr>
          <p:cNvPr id="7" name="Graphic 6" descr="Doctor">
            <a:extLst>
              <a:ext uri="{FF2B5EF4-FFF2-40B4-BE49-F238E27FC236}">
                <a16:creationId xmlns:a16="http://schemas.microsoft.com/office/drawing/2014/main" id="{D54D2787-DEC3-F121-DEC1-8F0CCF8F14B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799742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83C89F99-0B9D-5882-3090-2B9056D83793}"/>
              </a:ext>
            </a:extLst>
          </p:cNvPr>
          <p:cNvSpPr>
            <a:spLocks noGrp="1"/>
          </p:cNvSpPr>
          <p:nvPr>
            <p:ph type="title"/>
          </p:nvPr>
        </p:nvSpPr>
        <p:spPr>
          <a:xfrm>
            <a:off x="685800" y="1066163"/>
            <a:ext cx="3306744" cy="5148371"/>
          </a:xfrm>
        </p:spPr>
        <p:txBody>
          <a:bodyPr>
            <a:normAutofit/>
          </a:bodyPr>
          <a:lstStyle/>
          <a:p>
            <a:r>
              <a:rPr lang="en-GB" sz="3000" dirty="0"/>
              <a:t>Activity Theory</a:t>
            </a:r>
            <a:br>
              <a:rPr lang="en-GB" sz="3000" dirty="0"/>
            </a:br>
            <a:r>
              <a:rPr lang="en-GB" sz="3000" dirty="0"/>
              <a:t>(1963)</a:t>
            </a:r>
          </a:p>
        </p:txBody>
      </p:sp>
      <p:graphicFrame>
        <p:nvGraphicFramePr>
          <p:cNvPr id="19" name="Content Placeholder 2">
            <a:extLst>
              <a:ext uri="{FF2B5EF4-FFF2-40B4-BE49-F238E27FC236}">
                <a16:creationId xmlns:a16="http://schemas.microsoft.com/office/drawing/2014/main" id="{7A8479F8-ABDB-D27B-6FB2-A29125ECACD5}"/>
              </a:ext>
            </a:extLst>
          </p:cNvPr>
          <p:cNvGraphicFramePr>
            <a:graphicFrameLocks noGrp="1"/>
          </p:cNvGraphicFramePr>
          <p:nvPr>
            <p:ph idx="1"/>
            <p:extLst>
              <p:ext uri="{D42A27DB-BD31-4B8C-83A1-F6EECF244321}">
                <p14:modId xmlns:p14="http://schemas.microsoft.com/office/powerpoint/2010/main" val="3413511240"/>
              </p:ext>
            </p:extLst>
          </p:nvPr>
        </p:nvGraphicFramePr>
        <p:xfrm>
          <a:off x="4678344" y="1127125"/>
          <a:ext cx="6403994" cy="5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9458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446A6-507B-F1D7-C6CE-FCA93D2EDA9A}"/>
              </a:ext>
            </a:extLst>
          </p:cNvPr>
          <p:cNvSpPr>
            <a:spLocks noGrp="1"/>
          </p:cNvSpPr>
          <p:nvPr>
            <p:ph type="title"/>
          </p:nvPr>
        </p:nvSpPr>
        <p:spPr>
          <a:xfrm>
            <a:off x="4090507" y="764372"/>
            <a:ext cx="7434070" cy="682591"/>
          </a:xfrm>
        </p:spPr>
        <p:txBody>
          <a:bodyPr>
            <a:normAutofit fontScale="90000"/>
          </a:bodyPr>
          <a:lstStyle/>
          <a:p>
            <a:r>
              <a:rPr lang="en-GB" sz="3700" dirty="0"/>
              <a:t>Disengagement theory(1961)  </a:t>
            </a:r>
            <a:br>
              <a:rPr lang="en-GB" sz="3700" dirty="0"/>
            </a:br>
            <a:r>
              <a:rPr lang="en-GB" sz="3700" dirty="0"/>
              <a:t> </a:t>
            </a:r>
          </a:p>
        </p:txBody>
      </p:sp>
      <p:sp>
        <p:nvSpPr>
          <p:cNvPr id="19" name="Rectangle 18">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65D256E3-1CB2-E6DB-F86E-EC80F531AC67}"/>
              </a:ext>
            </a:extLst>
          </p:cNvPr>
          <p:cNvSpPr>
            <a:spLocks noGrp="1"/>
          </p:cNvSpPr>
          <p:nvPr>
            <p:ph idx="1"/>
          </p:nvPr>
        </p:nvSpPr>
        <p:spPr>
          <a:xfrm>
            <a:off x="3406394" y="1195755"/>
            <a:ext cx="8785606" cy="5662246"/>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Disengagement Theory and Activity Theory </a:t>
            </a:r>
            <a:r>
              <a:rPr lang="en-US" dirty="0">
                <a:latin typeface="Arial" panose="020B0604020202020204" pitchFamily="34" charset="0"/>
                <a:cs typeface="Arial" panose="020B0604020202020204" pitchFamily="34" charset="0"/>
              </a:rPr>
              <a:t>are two of the earliest and most prominent psychosocial perspectives for explaining how older adults adapt to aging and how their roles in society change</a:t>
            </a:r>
            <a:r>
              <a:rPr lang="en-GB" dirty="0">
                <a:latin typeface="Arial" panose="020B0604020202020204" pitchFamily="34" charset="0"/>
                <a:cs typeface="Arial" panose="020B0604020202020204" pitchFamily="34" charset="0"/>
              </a:rPr>
              <a:t>. While both theories </a:t>
            </a:r>
            <a:r>
              <a:rPr lang="en-US" dirty="0">
                <a:latin typeface="Arial" panose="020B0604020202020204" pitchFamily="34" charset="0"/>
                <a:cs typeface="Arial" panose="020B0604020202020204" pitchFamily="34" charset="0"/>
              </a:rPr>
              <a:t>aim to explain successful aging and psychological well-being in later life, they propose fundamentally different</a:t>
            </a:r>
            <a:r>
              <a:rPr lang="en-GB" dirty="0">
                <a:latin typeface="Arial" panose="020B0604020202020204" pitchFamily="34" charset="0"/>
                <a:cs typeface="Arial" panose="020B0604020202020204" pitchFamily="34" charset="0"/>
              </a:rPr>
              <a:t> mechanisms for achieving it.</a:t>
            </a:r>
          </a:p>
          <a:p>
            <a:endParaRPr lang="en-GB" dirty="0">
              <a:latin typeface="Arial" panose="020B0604020202020204" pitchFamily="34" charset="0"/>
              <a:cs typeface="Arial" panose="020B0604020202020204" pitchFamily="34" charset="0"/>
            </a:endParaRPr>
          </a:p>
          <a:p>
            <a:pPr lvl="1"/>
            <a:r>
              <a:rPr lang="en-GB" sz="2200" dirty="0">
                <a:latin typeface="Arial" panose="020B0604020202020204" pitchFamily="34" charset="0"/>
                <a:cs typeface="Arial" panose="020B0604020202020204" pitchFamily="34" charset="0"/>
              </a:rPr>
              <a:t>Disengagement Theory</a:t>
            </a:r>
            <a:r>
              <a:rPr lang="en-GB" sz="2200" b="1" dirty="0">
                <a:latin typeface="Arial" panose="020B0604020202020204" pitchFamily="34" charset="0"/>
                <a:cs typeface="Arial" panose="020B0604020202020204" pitchFamily="34" charset="0"/>
              </a:rPr>
              <a:t>:</a:t>
            </a:r>
            <a:r>
              <a:rPr lang="en-GB" sz="2200" dirty="0">
                <a:latin typeface="Arial" panose="020B0604020202020204" pitchFamily="34" charset="0"/>
                <a:cs typeface="Arial" panose="020B0604020202020204" pitchFamily="34" charset="0"/>
              </a:rPr>
              <a:t> Proposes that aging involves an inevitable, mutual withdrawal between the aging individual and society to allow smooth social transitions and maintain societal equilibrium (Cumming and Henry, 1961).</a:t>
            </a:r>
            <a:endParaRPr lang="en-US" sz="2200" dirty="0">
              <a:latin typeface="Arial" panose="020B0604020202020204" pitchFamily="34" charset="0"/>
              <a:cs typeface="Arial" panose="020B0604020202020204" pitchFamily="34" charset="0"/>
            </a:endParaRPr>
          </a:p>
          <a:p>
            <a:pPr lvl="1"/>
            <a:endParaRPr lang="en-GB" sz="2200" i="1" dirty="0">
              <a:latin typeface="Arial" panose="020B0604020202020204" pitchFamily="34" charset="0"/>
              <a:cs typeface="Arial" panose="020B0604020202020204" pitchFamily="34" charset="0"/>
            </a:endParaRPr>
          </a:p>
          <a:p>
            <a:pPr lvl="1"/>
            <a:endParaRPr lang="en-GB" sz="2200" i="1" dirty="0">
              <a:latin typeface="Arial" panose="020B0604020202020204" pitchFamily="34" charset="0"/>
              <a:cs typeface="Arial" panose="020B0604020202020204" pitchFamily="34" charset="0"/>
            </a:endParaRPr>
          </a:p>
          <a:p>
            <a:pPr lvl="1"/>
            <a:r>
              <a:rPr lang="en-GB" sz="2200" i="1" dirty="0">
                <a:latin typeface="Arial" panose="020B0604020202020204" pitchFamily="34" charset="0"/>
                <a:cs typeface="Arial" panose="020B0604020202020204" pitchFamily="34" charset="0"/>
              </a:rPr>
              <a:t>Disengagement Theory</a:t>
            </a:r>
            <a:r>
              <a:rPr lang="en-GB" sz="2200" dirty="0">
                <a:latin typeface="Arial" panose="020B0604020202020204" pitchFamily="34" charset="0"/>
                <a:cs typeface="Arial" panose="020B0604020202020204" pitchFamily="34" charset="0"/>
              </a:rPr>
              <a:t> views withdrawal as normative, universal, and mutually beneficial for both the individual (who prepares for decline) and society (which ensures a smooth transition of roles to younger generations) (Cumming &amp; Henry, 1961; Nickerson, 2026).</a:t>
            </a:r>
          </a:p>
          <a:p>
            <a:pPr lvl="1"/>
            <a:endParaRPr lang="en-GB" sz="2200" dirty="0">
              <a:latin typeface="Arial" panose="020B0604020202020204" pitchFamily="34" charset="0"/>
              <a:cs typeface="Arial" panose="020B0604020202020204" pitchFamily="34" charset="0"/>
            </a:endParaRPr>
          </a:p>
          <a:p>
            <a:pPr marL="0" lvl="0" indent="0">
              <a:buNone/>
            </a:pPr>
            <a:endParaRPr lang="en-GB" dirty="0">
              <a:latin typeface="Arial" panose="020B0604020202020204" pitchFamily="34" charset="0"/>
              <a:cs typeface="Arial" panose="020B0604020202020204" pitchFamily="34" charset="0"/>
            </a:endParaRPr>
          </a:p>
          <a:p>
            <a:pPr lvl="1"/>
            <a:r>
              <a:rPr lang="en-GB" sz="2200" i="1" dirty="0">
                <a:latin typeface="Arial" panose="020B0604020202020204" pitchFamily="34" charset="0"/>
                <a:cs typeface="Arial" panose="020B0604020202020204" pitchFamily="34" charset="0"/>
              </a:rPr>
              <a:t>Disengagement Theory</a:t>
            </a:r>
            <a:r>
              <a:rPr lang="en-GB" sz="2200" dirty="0">
                <a:latin typeface="Arial" panose="020B0604020202020204" pitchFamily="34" charset="0"/>
                <a:cs typeface="Arial" panose="020B0604020202020204" pitchFamily="34" charset="0"/>
              </a:rPr>
              <a:t> suggests stepping back, reducing obligations, and embracing a quieter, more reflective lifestyle (Nilsson et al., 2015).</a:t>
            </a:r>
          </a:p>
          <a:p>
            <a:pPr lvl="1"/>
            <a:endParaRPr lang="en-GB" dirty="0">
              <a:latin typeface="Arial" panose="020B0604020202020204" pitchFamily="34" charset="0"/>
              <a:cs typeface="Arial" panose="020B0604020202020204" pitchFamily="34" charset="0"/>
            </a:endParaRPr>
          </a:p>
          <a:p>
            <a:endParaRPr lang="en-GB" sz="1100" dirty="0"/>
          </a:p>
        </p:txBody>
      </p:sp>
    </p:spTree>
    <p:extLst>
      <p:ext uri="{BB962C8B-B14F-4D97-AF65-F5344CB8AC3E}">
        <p14:creationId xmlns:p14="http://schemas.microsoft.com/office/powerpoint/2010/main" val="350094702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6" name="Picture 15">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78A2BBD-1B40-E7A9-F8CB-E5593B4E3135}"/>
              </a:ext>
            </a:extLst>
          </p:cNvPr>
          <p:cNvSpPr>
            <a:spLocks noGrp="1"/>
          </p:cNvSpPr>
          <p:nvPr>
            <p:ph type="title"/>
          </p:nvPr>
        </p:nvSpPr>
        <p:spPr>
          <a:xfrm>
            <a:off x="685800" y="1066163"/>
            <a:ext cx="3306744" cy="5148371"/>
          </a:xfrm>
        </p:spPr>
        <p:txBody>
          <a:bodyPr>
            <a:normAutofit/>
          </a:bodyPr>
          <a:lstStyle/>
          <a:p>
            <a:r>
              <a:rPr lang="en-GB" dirty="0">
                <a:solidFill>
                  <a:schemeClr val="bg1"/>
                </a:solidFill>
              </a:rPr>
              <a:t>Key Models of current  care provisions</a:t>
            </a:r>
          </a:p>
        </p:txBody>
      </p:sp>
      <p:graphicFrame>
        <p:nvGraphicFramePr>
          <p:cNvPr id="5" name="Content Placeholder 2">
            <a:extLst>
              <a:ext uri="{FF2B5EF4-FFF2-40B4-BE49-F238E27FC236}">
                <a16:creationId xmlns:a16="http://schemas.microsoft.com/office/drawing/2014/main" id="{03F92B3A-66E4-E2EE-4423-C0E816D8AB94}"/>
              </a:ext>
            </a:extLst>
          </p:cNvPr>
          <p:cNvGraphicFramePr>
            <a:graphicFrameLocks noGrp="1"/>
          </p:cNvGraphicFramePr>
          <p:nvPr>
            <p:ph idx="1"/>
            <p:extLst>
              <p:ext uri="{D42A27DB-BD31-4B8C-83A1-F6EECF244321}">
                <p14:modId xmlns:p14="http://schemas.microsoft.com/office/powerpoint/2010/main" val="249300068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481313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F46BF-C8A9-F17E-2A97-673F2504F27C}"/>
              </a:ext>
            </a:extLst>
          </p:cNvPr>
          <p:cNvSpPr>
            <a:spLocks noGrp="1"/>
          </p:cNvSpPr>
          <p:nvPr>
            <p:ph type="title"/>
          </p:nvPr>
        </p:nvSpPr>
        <p:spPr>
          <a:xfrm>
            <a:off x="919315" y="855406"/>
            <a:ext cx="9709356" cy="904567"/>
          </a:xfrm>
        </p:spPr>
        <p:txBody>
          <a:bodyPr>
            <a:normAutofit fontScale="90000"/>
          </a:bodyPr>
          <a:lstStyle/>
          <a:p>
            <a:r>
              <a:rPr lang="en-GB" sz="3600" dirty="0"/>
              <a:t>Practical, Safety, and Financial Support </a:t>
            </a:r>
          </a:p>
        </p:txBody>
      </p:sp>
      <p:sp>
        <p:nvSpPr>
          <p:cNvPr id="3" name="Content Placeholder 2">
            <a:extLst>
              <a:ext uri="{FF2B5EF4-FFF2-40B4-BE49-F238E27FC236}">
                <a16:creationId xmlns:a16="http://schemas.microsoft.com/office/drawing/2014/main" id="{3BD87FD8-EE50-0FC2-840D-BE9661A123BA}"/>
              </a:ext>
            </a:extLst>
          </p:cNvPr>
          <p:cNvSpPr>
            <a:spLocks noGrp="1"/>
          </p:cNvSpPr>
          <p:nvPr>
            <p:ph idx="1"/>
          </p:nvPr>
        </p:nvSpPr>
        <p:spPr>
          <a:xfrm>
            <a:off x="0" y="1897626"/>
            <a:ext cx="12191999" cy="4321059"/>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Supporting older adults in maintaining independence within the community requires integrated practical, environmental, and financial interventions (Department of Health and Social Care, 2021).</a:t>
            </a:r>
          </a:p>
          <a:p>
            <a:endParaRPr lang="en-GB"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Aids and Adaptations:</a:t>
            </a:r>
            <a:r>
              <a:rPr lang="en-GB" dirty="0">
                <a:latin typeface="Arial" panose="020B0604020202020204" pitchFamily="34" charset="0"/>
                <a:cs typeface="Arial" panose="020B0604020202020204" pitchFamily="34" charset="0"/>
              </a:rPr>
              <a:t> Home environmental adaptations, including stairlifts and handrails, alongside mobility aids such as walking frames, enhance safety and reduce functional decline in domestic settings (Age UK, 2024). </a:t>
            </a:r>
          </a:p>
          <a:p>
            <a:pPr lvl="0"/>
            <a:r>
              <a:rPr lang="en-GB" b="1" dirty="0">
                <a:latin typeface="Arial" panose="020B0604020202020204" pitchFamily="34" charset="0"/>
                <a:cs typeface="Arial" panose="020B0604020202020204" pitchFamily="34" charset="0"/>
              </a:rPr>
              <a:t>Telecare and Safety Alarms:</a:t>
            </a:r>
            <a:r>
              <a:rPr lang="en-GB" dirty="0">
                <a:latin typeface="Arial" panose="020B0604020202020204" pitchFamily="34" charset="0"/>
                <a:cs typeface="Arial" panose="020B0604020202020204" pitchFamily="34" charset="0"/>
              </a:rPr>
              <a:t> Personal pendant alarms and automated fall detectors mitigate risks, offering immediate emergency responses and promoting peace of mind (National Health Service England, 2022). </a:t>
            </a:r>
          </a:p>
          <a:p>
            <a:pPr lvl="0"/>
            <a:r>
              <a:rPr lang="en-GB" b="1" dirty="0">
                <a:latin typeface="Arial" panose="020B0604020202020204" pitchFamily="34" charset="0"/>
                <a:cs typeface="Arial" panose="020B0604020202020204" pitchFamily="34" charset="0"/>
              </a:rPr>
              <a:t>Financial and Transport Concessions:</a:t>
            </a:r>
            <a:r>
              <a:rPr lang="en-GB" dirty="0">
                <a:latin typeface="Arial" panose="020B0604020202020204" pitchFamily="34" charset="0"/>
                <a:cs typeface="Arial" panose="020B0604020202020204" pitchFamily="34" charset="0"/>
              </a:rPr>
              <a:t> Statutory entitlements such as the State Pension provide financial stability, while concessions like the free older person's bus pass reduce social isolation by maintaining community connectivity (Department of Health and Social Care, 2021). </a:t>
            </a:r>
          </a:p>
          <a:p>
            <a:pPr lvl="0"/>
            <a:r>
              <a:rPr lang="en-GB" b="1" dirty="0">
                <a:latin typeface="Arial" panose="020B0604020202020204" pitchFamily="34" charset="0"/>
                <a:cs typeface="Arial" panose="020B0604020202020204" pitchFamily="34" charset="0"/>
              </a:rPr>
              <a:t>Pharmaceutical Support:</a:t>
            </a:r>
            <a:r>
              <a:rPr lang="en-GB" dirty="0">
                <a:latin typeface="Arial" panose="020B0604020202020204" pitchFamily="34" charset="0"/>
                <a:cs typeface="Arial" panose="020B0604020202020204" pitchFamily="34" charset="0"/>
              </a:rPr>
              <a:t> Standardised medication adherence aids, such as compliance blister packs and direct pharmacy home delivery services, ensure safe administration and continuity of care (Oliver, Foot and Humphries, 2014). </a:t>
            </a:r>
          </a:p>
          <a:p>
            <a:endParaRPr lang="en-GB" dirty="0"/>
          </a:p>
          <a:p>
            <a:endParaRPr lang="en-GB" dirty="0"/>
          </a:p>
          <a:p>
            <a:endParaRPr lang="en-GB" dirty="0"/>
          </a:p>
        </p:txBody>
      </p:sp>
    </p:spTree>
    <p:extLst>
      <p:ext uri="{BB962C8B-B14F-4D97-AF65-F5344CB8AC3E}">
        <p14:creationId xmlns:p14="http://schemas.microsoft.com/office/powerpoint/2010/main" val="1818461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D94002E-156C-129A-E77D-55DA443126B6}"/>
              </a:ext>
            </a:extLst>
          </p:cNvPr>
          <p:cNvSpPr>
            <a:spLocks noGrp="1"/>
          </p:cNvSpPr>
          <p:nvPr>
            <p:ph type="title"/>
          </p:nvPr>
        </p:nvSpPr>
        <p:spPr>
          <a:xfrm>
            <a:off x="685800" y="1066163"/>
            <a:ext cx="3306744" cy="5148371"/>
          </a:xfrm>
        </p:spPr>
        <p:txBody>
          <a:bodyPr>
            <a:normAutofit/>
          </a:bodyPr>
          <a:lstStyle/>
          <a:p>
            <a:r>
              <a:rPr lang="en-GB" sz="3700">
                <a:solidFill>
                  <a:schemeClr val="bg1"/>
                </a:solidFill>
              </a:rPr>
              <a:t>Age dependency ratio (ADP)</a:t>
            </a:r>
          </a:p>
        </p:txBody>
      </p:sp>
      <p:graphicFrame>
        <p:nvGraphicFramePr>
          <p:cNvPr id="5" name="Content Placeholder 2">
            <a:extLst>
              <a:ext uri="{FF2B5EF4-FFF2-40B4-BE49-F238E27FC236}">
                <a16:creationId xmlns:a16="http://schemas.microsoft.com/office/drawing/2014/main" id="{EEDAB3C4-4A5B-4AD7-C8A0-E56FD1C7DC51}"/>
              </a:ext>
            </a:extLst>
          </p:cNvPr>
          <p:cNvGraphicFramePr>
            <a:graphicFrameLocks noGrp="1"/>
          </p:cNvGraphicFramePr>
          <p:nvPr>
            <p:ph idx="1"/>
            <p:extLst>
              <p:ext uri="{D42A27DB-BD31-4B8C-83A1-F6EECF244321}">
                <p14:modId xmlns:p14="http://schemas.microsoft.com/office/powerpoint/2010/main" val="376522732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754651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800EF-8A67-D75C-6579-09B1D07809CC}"/>
              </a:ext>
            </a:extLst>
          </p:cNvPr>
          <p:cNvSpPr>
            <a:spLocks noGrp="1"/>
          </p:cNvSpPr>
          <p:nvPr>
            <p:ph type="title"/>
          </p:nvPr>
        </p:nvSpPr>
        <p:spPr>
          <a:xfrm>
            <a:off x="412955" y="255639"/>
            <a:ext cx="11093245" cy="1938921"/>
          </a:xfrm>
        </p:spPr>
        <p:txBody>
          <a:bodyPr>
            <a:normAutofit fontScale="90000"/>
          </a:bodyPr>
          <a:lstStyle/>
          <a:p>
            <a:r>
              <a:rPr lang="en-GB" dirty="0"/>
              <a:t>S</a:t>
            </a:r>
            <a:br>
              <a:rPr lang="en-GB" dirty="0"/>
            </a:br>
            <a:r>
              <a:rPr lang="en-GB" sz="3600" dirty="0"/>
              <a:t>support services available </a:t>
            </a:r>
            <a:br>
              <a:rPr lang="en-GB" sz="2000" dirty="0"/>
            </a:br>
            <a:r>
              <a:rPr lang="en-GB" sz="2000" dirty="0"/>
              <a:t>UK social care and health systems provide several models of service delivery tailored to meet the varying health, personal care, and housing needs of older adults   (Department of Health and Social Care, 2021). These service provisions include:</a:t>
            </a:r>
            <a:br>
              <a:rPr lang="en-GB" sz="2000" dirty="0"/>
            </a:br>
            <a:br>
              <a:rPr lang="en-GB" sz="2000" dirty="0"/>
            </a:br>
            <a:br>
              <a:rPr lang="en-GB" sz="2000" dirty="0"/>
            </a:br>
            <a:br>
              <a:rPr lang="en-GB" sz="2000" dirty="0"/>
            </a:br>
            <a:r>
              <a:rPr lang="en-GB" dirty="0"/>
              <a:t>  </a:t>
            </a:r>
          </a:p>
        </p:txBody>
      </p:sp>
      <p:graphicFrame>
        <p:nvGraphicFramePr>
          <p:cNvPr id="5" name="Content Placeholder 2">
            <a:extLst>
              <a:ext uri="{FF2B5EF4-FFF2-40B4-BE49-F238E27FC236}">
                <a16:creationId xmlns:a16="http://schemas.microsoft.com/office/drawing/2014/main" id="{6BB46F0E-776F-02E4-D7B7-BA3138AA61D3}"/>
              </a:ext>
            </a:extLst>
          </p:cNvPr>
          <p:cNvGraphicFramePr>
            <a:graphicFrameLocks noGrp="1"/>
          </p:cNvGraphicFramePr>
          <p:nvPr>
            <p:ph idx="1"/>
          </p:nvPr>
        </p:nvGraphicFramePr>
        <p:xfrm>
          <a:off x="685799" y="2194560"/>
          <a:ext cx="10650795"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9224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88F6E-ED4A-3CCA-00F2-6FA4C7737D48}"/>
              </a:ext>
            </a:extLst>
          </p:cNvPr>
          <p:cNvSpPr>
            <a:spLocks noGrp="1"/>
          </p:cNvSpPr>
          <p:nvPr>
            <p:ph type="title"/>
          </p:nvPr>
        </p:nvSpPr>
        <p:spPr/>
        <p:txBody>
          <a:bodyPr/>
          <a:lstStyle/>
          <a:p>
            <a:r>
              <a:rPr lang="en-GB" dirty="0"/>
              <a:t>Welfare &amp; support for older people</a:t>
            </a:r>
          </a:p>
        </p:txBody>
      </p:sp>
      <p:sp>
        <p:nvSpPr>
          <p:cNvPr id="3" name="Content Placeholder 2">
            <a:extLst>
              <a:ext uri="{FF2B5EF4-FFF2-40B4-BE49-F238E27FC236}">
                <a16:creationId xmlns:a16="http://schemas.microsoft.com/office/drawing/2014/main" id="{A7E9F2CE-2885-530F-6D47-6FFC20A61DD9}"/>
              </a:ext>
            </a:extLst>
          </p:cNvPr>
          <p:cNvSpPr>
            <a:spLocks noGrp="1"/>
          </p:cNvSpPr>
          <p:nvPr>
            <p:ph idx="1"/>
          </p:nvPr>
        </p:nvSpPr>
        <p:spPr/>
        <p:txBody>
          <a:bodyPr>
            <a:noAutofit/>
          </a:bodyPr>
          <a:lstStyle/>
          <a:p>
            <a:r>
              <a:rPr lang="en-GB" sz="2000" dirty="0">
                <a:latin typeface="Arial" panose="020B0604020202020204" pitchFamily="34" charset="0"/>
                <a:cs typeface="Arial" panose="020B0604020202020204" pitchFamily="34" charset="0"/>
              </a:rPr>
              <a:t> Healthcare – Free through the NHS.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Financial support -  in the form of State Pensions and Pension Credit. This is currently £230.30 per week and is paid to those aged 66 and above. However, the age is set to rise to the ages of 67 and 68 between 2026 and 2028.</a:t>
            </a:r>
          </a:p>
          <a:p>
            <a:pPr marL="0" indent="0">
              <a:buNone/>
            </a:pP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Social care - for those with additional needs.</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These measures aim to provide </a:t>
            </a:r>
            <a:r>
              <a:rPr lang="en-US" sz="2000" dirty="0">
                <a:latin typeface="Arial" panose="020B0604020202020204" pitchFamily="34" charset="0"/>
                <a:cs typeface="Arial" panose="020B0604020202020204" pitchFamily="34" charset="0"/>
              </a:rPr>
              <a:t>older people with security, dignity, and independence</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(DWP,2023:NHS,2026)</a:t>
            </a:r>
          </a:p>
        </p:txBody>
      </p:sp>
    </p:spTree>
    <p:extLst>
      <p:ext uri="{BB962C8B-B14F-4D97-AF65-F5344CB8AC3E}">
        <p14:creationId xmlns:p14="http://schemas.microsoft.com/office/powerpoint/2010/main" val="17701201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AAFF8-5D90-FC09-AB35-7FB2C99AACB5}"/>
              </a:ext>
            </a:extLst>
          </p:cNvPr>
          <p:cNvSpPr>
            <a:spLocks noGrp="1"/>
          </p:cNvSpPr>
          <p:nvPr>
            <p:ph type="title"/>
          </p:nvPr>
        </p:nvSpPr>
        <p:spPr>
          <a:xfrm>
            <a:off x="2895600" y="764373"/>
            <a:ext cx="8610600" cy="1293028"/>
          </a:xfrm>
        </p:spPr>
        <p:txBody>
          <a:bodyPr>
            <a:normAutofit/>
          </a:bodyPr>
          <a:lstStyle/>
          <a:p>
            <a:r>
              <a:rPr lang="en-GB" dirty="0"/>
              <a:t>Protective Regulations and legislation </a:t>
            </a:r>
          </a:p>
        </p:txBody>
      </p:sp>
      <p:graphicFrame>
        <p:nvGraphicFramePr>
          <p:cNvPr id="5" name="Content Placeholder 2">
            <a:extLst>
              <a:ext uri="{FF2B5EF4-FFF2-40B4-BE49-F238E27FC236}">
                <a16:creationId xmlns:a16="http://schemas.microsoft.com/office/drawing/2014/main" id="{A6038655-26C1-5326-AC70-0912A56829F3}"/>
              </a:ext>
            </a:extLst>
          </p:cNvPr>
          <p:cNvGraphicFramePr>
            <a:graphicFrameLocks noGrp="1"/>
          </p:cNvGraphicFramePr>
          <p:nvPr>
            <p:ph idx="1"/>
            <p:extLst>
              <p:ext uri="{D42A27DB-BD31-4B8C-83A1-F6EECF244321}">
                <p14:modId xmlns:p14="http://schemas.microsoft.com/office/powerpoint/2010/main" val="83474614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7B5ABEC-F91A-1C72-706A-E5B476AA6932}"/>
              </a:ext>
            </a:extLst>
          </p:cNvPr>
          <p:cNvSpPr txBox="1"/>
          <p:nvPr/>
        </p:nvSpPr>
        <p:spPr>
          <a:xfrm>
            <a:off x="599768" y="6302477"/>
            <a:ext cx="1897626" cy="246221"/>
          </a:xfrm>
          <a:prstGeom prst="rect">
            <a:avLst/>
          </a:prstGeom>
          <a:noFill/>
        </p:spPr>
        <p:txBody>
          <a:bodyPr wrap="square" rtlCol="0">
            <a:spAutoFit/>
          </a:bodyPr>
          <a:lstStyle/>
          <a:p>
            <a:pPr lvl="0"/>
            <a:r>
              <a:rPr lang="en-GB" sz="1000" dirty="0"/>
              <a:t>(GOV.UK, 2026)</a:t>
            </a:r>
            <a:endParaRPr lang="en-US" sz="1000" dirty="0"/>
          </a:p>
        </p:txBody>
      </p:sp>
    </p:spTree>
    <p:extLst>
      <p:ext uri="{BB962C8B-B14F-4D97-AF65-F5344CB8AC3E}">
        <p14:creationId xmlns:p14="http://schemas.microsoft.com/office/powerpoint/2010/main" val="2215503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ACE9D-D588-0A3C-60B0-E66E0CC94FD8}"/>
              </a:ext>
            </a:extLst>
          </p:cNvPr>
          <p:cNvSpPr>
            <a:spLocks noGrp="1"/>
          </p:cNvSpPr>
          <p:nvPr>
            <p:ph type="title"/>
          </p:nvPr>
        </p:nvSpPr>
        <p:spPr>
          <a:xfrm>
            <a:off x="2526890" y="764373"/>
            <a:ext cx="8979310" cy="867782"/>
          </a:xfrm>
        </p:spPr>
        <p:txBody>
          <a:bodyPr>
            <a:normAutofit fontScale="90000"/>
          </a:bodyPr>
          <a:lstStyle/>
          <a:p>
            <a:r>
              <a:rPr lang="en-GB" dirty="0"/>
              <a:t>Technological innovations in elderly care</a:t>
            </a:r>
          </a:p>
        </p:txBody>
      </p:sp>
      <p:sp>
        <p:nvSpPr>
          <p:cNvPr id="3" name="Content Placeholder 2">
            <a:extLst>
              <a:ext uri="{FF2B5EF4-FFF2-40B4-BE49-F238E27FC236}">
                <a16:creationId xmlns:a16="http://schemas.microsoft.com/office/drawing/2014/main" id="{49BEF22E-7A1B-BA99-7BD2-6A7FC3E5371A}"/>
              </a:ext>
            </a:extLst>
          </p:cNvPr>
          <p:cNvSpPr>
            <a:spLocks noGrp="1"/>
          </p:cNvSpPr>
          <p:nvPr>
            <p:ph idx="1"/>
          </p:nvPr>
        </p:nvSpPr>
        <p:spPr>
          <a:xfrm>
            <a:off x="685800" y="1632155"/>
            <a:ext cx="10820400" cy="5026829"/>
          </a:xfrm>
        </p:spPr>
        <p:txBody>
          <a:bodyPr>
            <a:normAutofit fontScale="40000" lnSpcReduction="20000"/>
          </a:bodyPr>
          <a:lstStyle/>
          <a:p>
            <a:pPr marL="0" indent="0">
              <a:buNone/>
            </a:pPr>
            <a:r>
              <a:rPr lang="en-GB" sz="5000" dirty="0">
                <a:latin typeface="Arial" panose="020B0604020202020204" pitchFamily="34" charset="0"/>
                <a:cs typeface="Arial" panose="020B0604020202020204" pitchFamily="34" charset="0"/>
              </a:rPr>
              <a:t>While assistive technologies (such as telecare, smart monitoring devices, and digital health applications) offer significant potential to support independent living for those with multimorbidity, inequalities in digital literacy, affordability, and infrastructure can create a "digital divide," leaving vulnerable older populations excluded from these benefits (Department of Health and Social Care (DHSC), 2021).</a:t>
            </a:r>
          </a:p>
          <a:p>
            <a:pPr marL="0" indent="0">
              <a:buNone/>
            </a:pPr>
            <a:endParaRPr lang="en-GB" sz="5000" dirty="0">
              <a:latin typeface="Arial" panose="020B0604020202020204" pitchFamily="34" charset="0"/>
              <a:cs typeface="Arial" panose="020B0604020202020204" pitchFamily="34" charset="0"/>
            </a:endParaRPr>
          </a:p>
          <a:p>
            <a:pPr marL="0" indent="0">
              <a:buNone/>
            </a:pPr>
            <a:r>
              <a:rPr lang="en-GB" sz="5000" b="1" dirty="0">
                <a:latin typeface="Arial" panose="020B0604020202020204" pitchFamily="34" charset="0"/>
                <a:cs typeface="Arial" panose="020B0604020202020204" pitchFamily="34" charset="0"/>
              </a:rPr>
              <a:t>Wearable devices </a:t>
            </a:r>
            <a:r>
              <a:rPr lang="en-GB" sz="5000" dirty="0">
                <a:latin typeface="Arial" panose="020B0604020202020204" pitchFamily="34" charset="0"/>
                <a:cs typeface="Arial" panose="020B0604020202020204" pitchFamily="34" charset="0"/>
              </a:rPr>
              <a:t>– such as </a:t>
            </a:r>
            <a:r>
              <a:rPr lang="en-US" sz="5000" dirty="0">
                <a:latin typeface="Arial" panose="020B0604020202020204" pitchFamily="34" charset="0"/>
                <a:cs typeface="Arial" panose="020B0604020202020204" pitchFamily="34" charset="0"/>
              </a:rPr>
              <a:t>smartwatches that can detect falls and send real-time information to healthcare professionals and emergency</a:t>
            </a:r>
            <a:r>
              <a:rPr lang="en-GB" sz="5000" dirty="0">
                <a:latin typeface="Arial" panose="020B0604020202020204" pitchFamily="34" charset="0"/>
                <a:cs typeface="Arial" panose="020B0604020202020204" pitchFamily="34" charset="0"/>
              </a:rPr>
              <a:t> services. Alarms can be worn around the neck or wrist and, when pressed</a:t>
            </a:r>
            <a:r>
              <a:rPr lang="en-US" sz="5000" dirty="0">
                <a:latin typeface="Arial" panose="020B0604020202020204" pitchFamily="34" charset="0"/>
                <a:cs typeface="Arial" panose="020B0604020202020204" pitchFamily="34" charset="0"/>
              </a:rPr>
              <a:t>, are usually connected to family or the call center within 30 seconds and are manned 24 hours a day, 7 days a week (Age UK, </a:t>
            </a:r>
            <a:r>
              <a:rPr lang="en-GB" sz="5000" dirty="0">
                <a:latin typeface="Arial" panose="020B0604020202020204" pitchFamily="34" charset="0"/>
                <a:cs typeface="Arial" panose="020B0604020202020204" pitchFamily="34" charset="0"/>
              </a:rPr>
              <a:t>2025).</a:t>
            </a:r>
          </a:p>
          <a:p>
            <a:pPr marL="0" indent="0">
              <a:buNone/>
            </a:pPr>
            <a:endParaRPr lang="en-GB" sz="5000" dirty="0">
              <a:latin typeface="Arial" panose="020B0604020202020204" pitchFamily="34" charset="0"/>
              <a:cs typeface="Arial" panose="020B0604020202020204" pitchFamily="34" charset="0"/>
            </a:endParaRPr>
          </a:p>
          <a:p>
            <a:pPr marL="0" indent="0">
              <a:buNone/>
            </a:pPr>
            <a:r>
              <a:rPr lang="en-GB" sz="5000" b="1" dirty="0">
                <a:latin typeface="Arial" panose="020B0604020202020204" pitchFamily="34" charset="0"/>
                <a:cs typeface="Arial" panose="020B0604020202020204" pitchFamily="34" charset="0"/>
              </a:rPr>
              <a:t>Telehealth &amp; remote monitoring </a:t>
            </a:r>
            <a:r>
              <a:rPr lang="en-GB" sz="5000" dirty="0">
                <a:latin typeface="Arial" panose="020B0604020202020204" pitchFamily="34" charset="0"/>
                <a:cs typeface="Arial" panose="020B0604020202020204" pitchFamily="34" charset="0"/>
              </a:rPr>
              <a:t>– Telehealth is virtual consultations conducted via telephone or video call. Remote monitoring includes devices such as the Freestyle Libre 2 plus that monitor vitals signs in real time.(NHS UK,2025)</a:t>
            </a:r>
          </a:p>
          <a:p>
            <a:pPr marL="0" indent="0">
              <a:buNone/>
            </a:pPr>
            <a:endParaRPr lang="en-GB" b="1" dirty="0"/>
          </a:p>
          <a:p>
            <a:pPr marL="0" indent="0">
              <a:buNone/>
            </a:pPr>
            <a:r>
              <a:rPr lang="en-GB" dirty="0"/>
              <a:t> </a:t>
            </a:r>
          </a:p>
        </p:txBody>
      </p:sp>
    </p:spTree>
    <p:extLst>
      <p:ext uri="{BB962C8B-B14F-4D97-AF65-F5344CB8AC3E}">
        <p14:creationId xmlns:p14="http://schemas.microsoft.com/office/powerpoint/2010/main" val="3867806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1A8070B-0AAC-10F6-699B-A2F005BD6F2F}"/>
              </a:ext>
            </a:extLst>
          </p:cNvPr>
          <p:cNvSpPr>
            <a:spLocks noGrp="1"/>
          </p:cNvSpPr>
          <p:nvPr>
            <p:ph type="title"/>
          </p:nvPr>
        </p:nvSpPr>
        <p:spPr>
          <a:xfrm>
            <a:off x="643466" y="804334"/>
            <a:ext cx="3471333" cy="5249333"/>
          </a:xfrm>
        </p:spPr>
        <p:txBody>
          <a:bodyPr>
            <a:normAutofit/>
          </a:bodyPr>
          <a:lstStyle/>
          <a:p>
            <a:r>
              <a:rPr lang="en-GB" sz="3100">
                <a:solidFill>
                  <a:srgbClr val="FFFFFF"/>
                </a:solidFill>
              </a:rPr>
              <a:t>How technology encourages independence and empowerment</a:t>
            </a:r>
          </a:p>
        </p:txBody>
      </p:sp>
      <p:sp>
        <p:nvSpPr>
          <p:cNvPr id="3" name="Content Placeholder 2">
            <a:extLst>
              <a:ext uri="{FF2B5EF4-FFF2-40B4-BE49-F238E27FC236}">
                <a16:creationId xmlns:a16="http://schemas.microsoft.com/office/drawing/2014/main" id="{495AA888-0AC8-9AA1-8125-B9ADED7DE03A}"/>
              </a:ext>
            </a:extLst>
          </p:cNvPr>
          <p:cNvSpPr>
            <a:spLocks noGrp="1"/>
          </p:cNvSpPr>
          <p:nvPr>
            <p:ph idx="1"/>
          </p:nvPr>
        </p:nvSpPr>
        <p:spPr>
          <a:xfrm>
            <a:off x="4758266" y="333488"/>
            <a:ext cx="7433734" cy="6524512"/>
          </a:xfrm>
        </p:spPr>
        <p:txBody>
          <a:bodyPr anchor="ctr">
            <a:normAutofit lnSpcReduction="10000"/>
          </a:bodyPr>
          <a:lstStyle/>
          <a:p>
            <a:pPr marL="0" indent="0">
              <a:buNone/>
            </a:pPr>
            <a:r>
              <a:rPr lang="en-GB" sz="1800" dirty="0">
                <a:latin typeface="Arial" panose="020B0604020202020204" pitchFamily="34" charset="0"/>
                <a:cs typeface="Arial" panose="020B0604020202020204" pitchFamily="34" charset="0"/>
              </a:rPr>
              <a:t>Advances in technology mean there is now a growing range of products and services to help those with dementia or other long-term conditions live independently and safely. This is also known as assistive technology. </a:t>
            </a:r>
          </a:p>
          <a:p>
            <a:pPr lvl="0"/>
            <a:r>
              <a:rPr lang="en-GB" sz="1800" b="1" dirty="0">
                <a:solidFill>
                  <a:schemeClr val="tx2"/>
                </a:solidFill>
                <a:latin typeface="Arial" panose="020B0604020202020204" pitchFamily="34" charset="0"/>
                <a:cs typeface="Arial" panose="020B0604020202020204" pitchFamily="34" charset="0"/>
              </a:rPr>
              <a:t>Enhancing Daily Living and Mobility:</a:t>
            </a:r>
            <a:r>
              <a:rPr lang="en-GB" sz="1800" dirty="0">
                <a:solidFill>
                  <a:schemeClr val="tx2"/>
                </a:solidFill>
                <a:latin typeface="Arial" panose="020B0604020202020204" pitchFamily="34" charset="0"/>
                <a:cs typeface="Arial" panose="020B0604020202020204" pitchFamily="34" charset="0"/>
              </a:rPr>
              <a:t> Assistive tools, ranging from basic mobility aids to advanced smart home technologies and daily living aids, allow older adults to manage essential tasks like cooking, washing, and moving around their homes safely without continuous hands-on assistance.</a:t>
            </a:r>
          </a:p>
          <a:p>
            <a:pPr lvl="0"/>
            <a:r>
              <a:rPr lang="en-GB" sz="1800" b="1" dirty="0">
                <a:solidFill>
                  <a:schemeClr val="tx2"/>
                </a:solidFill>
                <a:latin typeface="Arial" panose="020B0604020202020204" pitchFamily="34" charset="0"/>
                <a:cs typeface="Arial" panose="020B0604020202020204" pitchFamily="34" charset="0"/>
              </a:rPr>
              <a:t>Proactive Safety and Monitoring:</a:t>
            </a:r>
            <a:r>
              <a:rPr lang="en-GB" sz="1800" dirty="0">
                <a:solidFill>
                  <a:schemeClr val="tx2"/>
                </a:solidFill>
                <a:latin typeface="Arial" panose="020B0604020202020204" pitchFamily="34" charset="0"/>
                <a:cs typeface="Arial" panose="020B0604020202020204" pitchFamily="34" charset="0"/>
              </a:rPr>
              <a:t> Intelligent home monitoring systems, wearable falls-detection sensors, and GPS trackers provide a reliable safety net, giving older adults the confidence to remain in their own homes while reducing anxiety for both individuals and their families.</a:t>
            </a:r>
          </a:p>
          <a:p>
            <a:pPr lvl="0"/>
            <a:r>
              <a:rPr lang="en-GB" sz="1800" b="1" dirty="0">
                <a:solidFill>
                  <a:schemeClr val="tx2"/>
                </a:solidFill>
                <a:latin typeface="Arial" panose="020B0604020202020204" pitchFamily="34" charset="0"/>
                <a:cs typeface="Arial" panose="020B0604020202020204" pitchFamily="34" charset="0"/>
              </a:rPr>
              <a:t>Promoting Social Connection:</a:t>
            </a:r>
            <a:r>
              <a:rPr lang="en-GB" sz="1800" dirty="0">
                <a:solidFill>
                  <a:schemeClr val="tx2"/>
                </a:solidFill>
                <a:latin typeface="Arial" panose="020B0604020202020204" pitchFamily="34" charset="0"/>
                <a:cs typeface="Arial" panose="020B0604020202020204" pitchFamily="34" charset="0"/>
              </a:rPr>
              <a:t> Digital platforms, video conferencing, and smart audio assistants help older adults stay connected with family, friends, and community networks, actively combating loneliness and social isolation.</a:t>
            </a:r>
          </a:p>
          <a:p>
            <a:pPr lvl="0"/>
            <a:r>
              <a:rPr lang="en-GB" sz="1800" b="1" dirty="0">
                <a:solidFill>
                  <a:schemeClr val="tx2"/>
                </a:solidFill>
                <a:latin typeface="Arial" panose="020B0604020202020204" pitchFamily="34" charset="0"/>
                <a:cs typeface="Arial" panose="020B0604020202020204" pitchFamily="34" charset="0"/>
              </a:rPr>
              <a:t>Supporting Cognitive Health:</a:t>
            </a:r>
            <a:r>
              <a:rPr lang="en-GB" sz="1800" dirty="0">
                <a:solidFill>
                  <a:schemeClr val="tx2"/>
                </a:solidFill>
                <a:latin typeface="Arial" panose="020B0604020202020204" pitchFamily="34" charset="0"/>
                <a:cs typeface="Arial" panose="020B0604020202020204" pitchFamily="34" charset="0"/>
              </a:rPr>
              <a:t> Specialized apps, memory aids, and automated medication dispensers help individuals manage complex routines independently, reinforcing personal autonomy in managing long-term health conditions.</a:t>
            </a:r>
          </a:p>
          <a:p>
            <a:pPr lvl="0"/>
            <a:endParaRPr lang="en-GB" sz="1800" dirty="0">
              <a:solidFill>
                <a:schemeClr val="tx2"/>
              </a:solidFill>
            </a:endParaRPr>
          </a:p>
          <a:p>
            <a:pPr marL="0" indent="0">
              <a:buNone/>
            </a:pPr>
            <a:endParaRPr lang="en-GB" sz="1500" dirty="0">
              <a:solidFill>
                <a:schemeClr val="tx2"/>
              </a:solidFill>
            </a:endParaRPr>
          </a:p>
          <a:p>
            <a:pPr marL="0" indent="0">
              <a:buNone/>
            </a:pPr>
            <a:r>
              <a:rPr lang="en-GB" sz="1500" dirty="0">
                <a:solidFill>
                  <a:schemeClr val="tx2"/>
                </a:solidFill>
              </a:rPr>
              <a:t>(DHSC, 2021)</a:t>
            </a:r>
          </a:p>
        </p:txBody>
      </p:sp>
    </p:spTree>
    <p:extLst>
      <p:ext uri="{BB962C8B-B14F-4D97-AF65-F5344CB8AC3E}">
        <p14:creationId xmlns:p14="http://schemas.microsoft.com/office/powerpoint/2010/main" val="390806294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3A9C6E2-CF09-3979-0191-B1AA08D75297}"/>
              </a:ext>
            </a:extLst>
          </p:cNvPr>
          <p:cNvSpPr>
            <a:spLocks noGrp="1"/>
          </p:cNvSpPr>
          <p:nvPr>
            <p:ph type="title"/>
          </p:nvPr>
        </p:nvSpPr>
        <p:spPr>
          <a:xfrm>
            <a:off x="683609" y="764372"/>
            <a:ext cx="3173688" cy="5216013"/>
          </a:xfrm>
        </p:spPr>
        <p:txBody>
          <a:bodyPr>
            <a:normAutofit/>
          </a:bodyPr>
          <a:lstStyle/>
          <a:p>
            <a:r>
              <a:rPr lang="en-GB" dirty="0"/>
              <a:t>Case study of  81-year-old man with dementia in a care home in Rochdale</a:t>
            </a:r>
          </a:p>
        </p:txBody>
      </p:sp>
      <p:cxnSp>
        <p:nvCxnSpPr>
          <p:cNvPr id="19" name="Straight Connector 18">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637C85E-D1FD-8FB5-A666-0BBF4F9B7D57}"/>
              </a:ext>
            </a:extLst>
          </p:cNvPr>
          <p:cNvSpPr>
            <a:spLocks noGrp="1"/>
          </p:cNvSpPr>
          <p:nvPr>
            <p:ph idx="1"/>
          </p:nvPr>
        </p:nvSpPr>
        <p:spPr>
          <a:xfrm>
            <a:off x="4370138" y="764372"/>
            <a:ext cx="7086600" cy="5216013"/>
          </a:xfrm>
        </p:spPr>
        <p:txBody>
          <a:bodyPr anchor="ctr">
            <a:normAutofit fontScale="92500"/>
          </a:bodyPr>
          <a:lstStyle/>
          <a:p>
            <a:pPr marL="0" indent="0">
              <a:buNone/>
            </a:pPr>
            <a:r>
              <a:rPr lang="en-GB" dirty="0">
                <a:latin typeface="Arial" panose="020B0604020202020204" pitchFamily="34" charset="0"/>
                <a:cs typeface="Arial" panose="020B0604020202020204" pitchFamily="34" charset="0"/>
              </a:rPr>
              <a:t>Graham, a resident with dementia, showed clear distress while care staff routinely ignored his requests. Although confused and unable to fully comply, care workers showed little interest in building rapport and appeared rushed by heavy workloads. While systemic pressures do not excuse this behaviour, they highlight structural issues. </a:t>
            </a:r>
          </a:p>
          <a:p>
            <a:pPr marL="0" indent="0">
              <a:buNone/>
            </a:pPr>
            <a:r>
              <a:rPr lang="en-GB" dirty="0">
                <a:latin typeface="Arial" panose="020B0604020202020204" pitchFamily="34" charset="0"/>
                <a:cs typeface="Arial" panose="020B0604020202020204" pitchFamily="34" charset="0"/>
              </a:rPr>
              <a:t>This substandard care resulted in unexplained bruising reported by his family. Under the Care Act 2014, local authorities must investigate suspected abuse, as this non-person-centered care violated CQC standards (Care Quality Commission (CQC), 2023). Individuals with dementia must be supported to maintain autonomy; where capacity is absent, proactive care plans involving loved ones and authorities should guide decisions (Mental Capacity Act, 2005). Carers are legally obligated to </a:t>
            </a:r>
            <a:r>
              <a:rPr lang="en-US" dirty="0">
                <a:latin typeface="Arial" panose="020B0604020202020204" pitchFamily="34" charset="0"/>
                <a:cs typeface="Arial" panose="020B0604020202020204" pitchFamily="34" charset="0"/>
              </a:rPr>
              <a:t>assess capacity and act in the individual's best interests, protecting them</a:t>
            </a:r>
            <a:r>
              <a:rPr lang="en-GB" dirty="0">
                <a:latin typeface="Arial" panose="020B0604020202020204" pitchFamily="34" charset="0"/>
                <a:cs typeface="Arial" panose="020B0604020202020204" pitchFamily="34" charset="0"/>
              </a:rPr>
              <a:t> from degrading treatment under Article 3 of the Human Rights Act 1998. </a:t>
            </a:r>
          </a:p>
          <a:p>
            <a:endParaRPr lang="en-GB" sz="1400" dirty="0"/>
          </a:p>
        </p:txBody>
      </p:sp>
    </p:spTree>
    <p:extLst>
      <p:ext uri="{BB962C8B-B14F-4D97-AF65-F5344CB8AC3E}">
        <p14:creationId xmlns:p14="http://schemas.microsoft.com/office/powerpoint/2010/main" val="256887551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F5FF7410-83D0-8D88-765F-ADC8633D3751}"/>
              </a:ext>
            </a:extLst>
          </p:cNvPr>
          <p:cNvSpPr>
            <a:spLocks noGrp="1"/>
          </p:cNvSpPr>
          <p:nvPr>
            <p:ph type="title"/>
          </p:nvPr>
        </p:nvSpPr>
        <p:spPr>
          <a:xfrm>
            <a:off x="2186153" y="764373"/>
            <a:ext cx="9320048" cy="1293028"/>
          </a:xfrm>
        </p:spPr>
        <p:txBody>
          <a:bodyPr>
            <a:normAutofit/>
          </a:bodyPr>
          <a:lstStyle/>
          <a:p>
            <a:r>
              <a:rPr lang="en-GB">
                <a:solidFill>
                  <a:schemeClr val="bg1"/>
                </a:solidFill>
              </a:rPr>
              <a:t>Case Study of 81-year-old with dementia in care home</a:t>
            </a:r>
          </a:p>
        </p:txBody>
      </p:sp>
      <p:sp>
        <p:nvSpPr>
          <p:cNvPr id="3" name="Content Placeholder 2">
            <a:extLst>
              <a:ext uri="{FF2B5EF4-FFF2-40B4-BE49-F238E27FC236}">
                <a16:creationId xmlns:a16="http://schemas.microsoft.com/office/drawing/2014/main" id="{BEFC7AE1-1763-C19D-399F-F9ACC5E57B02}"/>
              </a:ext>
            </a:extLst>
          </p:cNvPr>
          <p:cNvSpPr>
            <a:spLocks noGrp="1"/>
          </p:cNvSpPr>
          <p:nvPr>
            <p:ph idx="1"/>
          </p:nvPr>
        </p:nvSpPr>
        <p:spPr>
          <a:xfrm>
            <a:off x="685800" y="2286000"/>
            <a:ext cx="10820400" cy="4459045"/>
          </a:xfrm>
        </p:spPr>
        <p:txBody>
          <a:bodyPr>
            <a:normAutofit/>
          </a:bodyPr>
          <a:lstStyle/>
          <a:p>
            <a:pPr marL="0" indent="0">
              <a:buNone/>
            </a:pPr>
            <a:r>
              <a:rPr lang="en-GB" sz="2000" dirty="0">
                <a:latin typeface="Arial" panose="020B0604020202020204" pitchFamily="34" charset="0"/>
                <a:cs typeface="Arial" panose="020B0604020202020204" pitchFamily="34" charset="0"/>
              </a:rPr>
              <a:t>This video report investigates systemic failings and misconduct within residential care environments, emphasizing the critical need for rigorous monitoring and accountability to protect vulnerable residents. (Care Quality Commission (CQC), 2023; Age UK, 2024).</a:t>
            </a:r>
          </a:p>
          <a:p>
            <a:pPr marL="0" indent="0">
              <a:buNone/>
            </a:pPr>
            <a:r>
              <a:rPr lang="en-GB" sz="2000" dirty="0">
                <a:latin typeface="Arial" panose="020B0604020202020204" pitchFamily="34" charset="0"/>
                <a:cs typeface="Arial" panose="020B0604020202020204" pitchFamily="34" charset="0"/>
              </a:rPr>
              <a:t>Incidents involving the mistreatment or abuse of vulnerable older adults by care staff,  involving elderly patients with dementia, highlight critical failures in safeguarding, oversight, and professional duty of trust. (Care Act, 2014; Mental Capacity Act, 2005).</a:t>
            </a:r>
          </a:p>
          <a:p>
            <a:pPr marL="0" indent="0">
              <a:buNone/>
            </a:pPr>
            <a:r>
              <a:rPr lang="en-GB" sz="2000" dirty="0">
                <a:latin typeface="Arial" panose="020B0604020202020204" pitchFamily="34" charset="0"/>
                <a:cs typeface="Arial" panose="020B0604020202020204" pitchFamily="34" charset="0"/>
              </a:rPr>
              <a:t>Under UK legislative frameworks like the Care Act 2014 and regulatory standards enforced by the Care Quality Commission (CQC), care providers are legally bound to protect individuals from abuse, neglect, and degrading treatment. When such breaches occur, they represent a </a:t>
            </a:r>
            <a:r>
              <a:rPr lang="en-US" sz="2000" dirty="0">
                <a:latin typeface="Arial" panose="020B0604020202020204" pitchFamily="34" charset="0"/>
                <a:cs typeface="Arial" panose="020B0604020202020204" pitchFamily="34" charset="0"/>
              </a:rPr>
              <a:t>serious violation of fundamental human rights and the </a:t>
            </a:r>
            <a:r>
              <a:rPr lang="en-GB" sz="2000" dirty="0">
                <a:latin typeface="Arial" panose="020B0604020202020204" pitchFamily="34" charset="0"/>
                <a:cs typeface="Arial" panose="020B0604020202020204" pitchFamily="34" charset="0"/>
              </a:rPr>
              <a:t>person-centered principles that should underpin elder care. </a:t>
            </a:r>
            <a:r>
              <a:rPr lang="en-US" sz="2000" dirty="0">
                <a:latin typeface="Arial" panose="020B0604020202020204" pitchFamily="34" charset="0"/>
                <a:cs typeface="Arial" panose="020B0604020202020204" pitchFamily="34" charset="0"/>
              </a:rPr>
              <a:t>These safeguarding breaches also violate person-centered care principles and regulatory standards enforced by bodies such as</a:t>
            </a:r>
            <a:r>
              <a:rPr lang="en-GB" sz="2000" dirty="0">
                <a:latin typeface="Arial" panose="020B0604020202020204" pitchFamily="34" charset="0"/>
                <a:cs typeface="Arial" panose="020B0604020202020204" pitchFamily="34" charset="0"/>
              </a:rPr>
              <a:t> the CQC (Oliver, Foot and Humphries, 2014).</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042003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BD7FD1-E999-4138-748A-35BDC517D75E}"/>
              </a:ext>
            </a:extLst>
          </p:cNvPr>
          <p:cNvPicPr>
            <a:picLocks noChangeAspect="1"/>
          </p:cNvPicPr>
          <p:nvPr/>
        </p:nvPicPr>
        <p:blipFill>
          <a:blip r:embed="rId2">
            <a:alphaModFix amt="40000"/>
          </a:blip>
          <a:srcRect t="4553" b="20447"/>
          <a:stretch>
            <a:fillRect/>
          </a:stretch>
        </p:blipFill>
        <p:spPr>
          <a:xfrm>
            <a:off x="-210996" y="0"/>
            <a:ext cx="12191980" cy="7470950"/>
          </a:xfrm>
          <a:prstGeom prst="rect">
            <a:avLst/>
          </a:prstGeom>
        </p:spPr>
      </p:pic>
      <p:sp>
        <p:nvSpPr>
          <p:cNvPr id="2" name="Title 1">
            <a:extLst>
              <a:ext uri="{FF2B5EF4-FFF2-40B4-BE49-F238E27FC236}">
                <a16:creationId xmlns:a16="http://schemas.microsoft.com/office/drawing/2014/main" id="{BE5BCC3B-E1D9-C910-8BBE-EAE7EF02C416}"/>
              </a:ext>
            </a:extLst>
          </p:cNvPr>
          <p:cNvSpPr>
            <a:spLocks noGrp="1"/>
          </p:cNvSpPr>
          <p:nvPr>
            <p:ph type="ctrTitle"/>
          </p:nvPr>
        </p:nvSpPr>
        <p:spPr>
          <a:xfrm>
            <a:off x="1764254" y="137439"/>
            <a:ext cx="7702475" cy="766203"/>
          </a:xfrm>
        </p:spPr>
        <p:txBody>
          <a:bodyPr>
            <a:normAutofit fontScale="90000"/>
          </a:bodyPr>
          <a:lstStyle/>
          <a:p>
            <a:r>
              <a:rPr lang="en-GB" dirty="0"/>
              <a:t>Recommendations</a:t>
            </a:r>
          </a:p>
        </p:txBody>
      </p:sp>
      <p:sp>
        <p:nvSpPr>
          <p:cNvPr id="3" name="Subtitle 2">
            <a:extLst>
              <a:ext uri="{FF2B5EF4-FFF2-40B4-BE49-F238E27FC236}">
                <a16:creationId xmlns:a16="http://schemas.microsoft.com/office/drawing/2014/main" id="{616D34FB-BF40-F71C-5D3B-613362EECF6B}"/>
              </a:ext>
            </a:extLst>
          </p:cNvPr>
          <p:cNvSpPr>
            <a:spLocks noGrp="1"/>
          </p:cNvSpPr>
          <p:nvPr>
            <p:ph type="subTitle" idx="1"/>
          </p:nvPr>
        </p:nvSpPr>
        <p:spPr>
          <a:xfrm>
            <a:off x="1371600" y="809860"/>
            <a:ext cx="9448800" cy="5238280"/>
          </a:xfrm>
        </p:spPr>
        <p:txBody>
          <a:bodyPr>
            <a:noAutofit/>
          </a:bodyPr>
          <a:lstStyle/>
          <a:p>
            <a:r>
              <a:rPr lang="en-US" dirty="0">
                <a:latin typeface="Arial" panose="020B0604020202020204" pitchFamily="34" charset="0"/>
                <a:cs typeface="Arial" panose="020B0604020202020204" pitchFamily="34" charset="0"/>
              </a:rPr>
              <a:t>Carers should receive more support and recognition, as they are often overlooked</a:t>
            </a:r>
            <a:r>
              <a:rPr lang="en-GB" dirty="0">
                <a:latin typeface="Arial" panose="020B0604020202020204" pitchFamily="34" charset="0"/>
                <a:cs typeface="Arial" panose="020B0604020202020204" pitchFamily="34" charset="0"/>
              </a:rPr>
              <a:t> vital caregivers. Caring significantly impacts a carer’s life, often negatively. The UK’s Prime Minister, Andy Burnham, has introduced policy measures and initiatives to support elderly people. </a:t>
            </a:r>
            <a:r>
              <a:rPr lang="en-US" dirty="0">
                <a:latin typeface="Arial" panose="020B0604020202020204" pitchFamily="34" charset="0"/>
                <a:cs typeface="Arial" panose="020B0604020202020204" pitchFamily="34" charset="0"/>
              </a:rPr>
              <a:t>This includes introducing the National Care Services, which will provide free personal care based on need,</a:t>
            </a:r>
            <a:r>
              <a:rPr lang="en-GB" dirty="0">
                <a:latin typeface="Arial" panose="020B0604020202020204" pitchFamily="34" charset="0"/>
                <a:cs typeface="Arial" panose="020B0604020202020204" pitchFamily="34" charset="0"/>
              </a:rPr>
              <a:t> not ability to pay. Home-based care is to be improved to reduce pressure on unpaid family and friends who care for others. This will ease the burden on </a:t>
            </a:r>
            <a:r>
              <a:rPr lang="en-US" dirty="0">
                <a:latin typeface="Arial" panose="020B0604020202020204" pitchFamily="34" charset="0"/>
                <a:cs typeface="Arial" panose="020B0604020202020204" pitchFamily="34" charset="0"/>
              </a:rPr>
              <a:t>carers and allow them more time to attend</a:t>
            </a:r>
            <a:r>
              <a:rPr lang="en-GB" dirty="0">
                <a:latin typeface="Arial" panose="020B0604020202020204" pitchFamily="34" charset="0"/>
                <a:cs typeface="Arial" panose="020B0604020202020204" pitchFamily="34" charset="0"/>
              </a:rPr>
              <a:t> their own health appointments and rest.</a:t>
            </a:r>
          </a:p>
          <a:p>
            <a:r>
              <a:rPr lang="en-GB" dirty="0">
                <a:latin typeface="Arial" panose="020B0604020202020204" pitchFamily="34" charset="0"/>
                <a:cs typeface="Arial" panose="020B0604020202020204" pitchFamily="34" charset="0"/>
              </a:rPr>
              <a:t>(Age UK, 2024). Health inequalities refer to the unfair and avoidable differences in health status between different population groups, which are heavily driven by the social determinants of health, such as socioeconomic status, housing, geography, and ethnicity (Marmot et al., 2020</a:t>
            </a:r>
          </a:p>
          <a:p>
            <a:r>
              <a:rPr lang="en-GB" dirty="0">
                <a:latin typeface="Arial" panose="020B0604020202020204" pitchFamily="34" charset="0"/>
                <a:cs typeface="Arial" panose="020B0604020202020204" pitchFamily="34" charset="0"/>
              </a:rPr>
              <a:t>More emphasis </a:t>
            </a:r>
            <a:r>
              <a:rPr lang="en-US" dirty="0">
                <a:latin typeface="Arial" panose="020B0604020202020204" pitchFamily="34" charset="0"/>
                <a:cs typeface="Arial" panose="020B0604020202020204" pitchFamily="34" charset="0"/>
              </a:rPr>
              <a:t>is needed on educating older adults on how to use devices and tools that </a:t>
            </a:r>
            <a:r>
              <a:rPr lang="en-GB" dirty="0">
                <a:latin typeface="Arial" panose="020B0604020202020204" pitchFamily="34" charset="0"/>
                <a:cs typeface="Arial" panose="020B0604020202020204" pitchFamily="34" charset="0"/>
              </a:rPr>
              <a:t>improve their quality of life and enhance their independence. Disparities in </a:t>
            </a:r>
            <a:r>
              <a:rPr lang="en-US" dirty="0">
                <a:latin typeface="Arial" panose="020B0604020202020204" pitchFamily="34" charset="0"/>
                <a:cs typeface="Arial" panose="020B0604020202020204" pitchFamily="34" charset="0"/>
              </a:rPr>
              <a:t>internet access also need to be addressed, as people living in rural areas may not have consistent internet service, if any</a:t>
            </a:r>
            <a:r>
              <a:rPr lang="en-GB" dirty="0">
                <a:latin typeface="Arial" panose="020B0604020202020204" pitchFamily="34" charset="0"/>
                <a:cs typeface="Arial" panose="020B0604020202020204" pitchFamily="34" charset="0"/>
              </a:rPr>
              <a:t>.  More residential and rehabilitation facilities to combat bed blocking and speed up patient recovery</a:t>
            </a:r>
            <a:r>
              <a:rPr lang="en-GB" dirty="0"/>
              <a:t>.</a:t>
            </a:r>
          </a:p>
        </p:txBody>
      </p:sp>
    </p:spTree>
    <p:extLst>
      <p:ext uri="{BB962C8B-B14F-4D97-AF65-F5344CB8AC3E}">
        <p14:creationId xmlns:p14="http://schemas.microsoft.com/office/powerpoint/2010/main" val="1812402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4604-4C11-4F90-A6EB-2CC437DE7DC6}"/>
              </a:ext>
            </a:extLst>
          </p:cNvPr>
          <p:cNvSpPr>
            <a:spLocks noGrp="1"/>
          </p:cNvSpPr>
          <p:nvPr>
            <p:ph type="title"/>
          </p:nvPr>
        </p:nvSpPr>
        <p:spPr>
          <a:xfrm>
            <a:off x="2895600" y="764373"/>
            <a:ext cx="8610600" cy="773971"/>
          </a:xfrm>
        </p:spPr>
        <p:txBody>
          <a:bodyPr/>
          <a:lstStyle/>
          <a:p>
            <a:r>
              <a:rPr lang="en-GB" dirty="0"/>
              <a:t>conclusion</a:t>
            </a:r>
          </a:p>
        </p:txBody>
      </p:sp>
      <p:sp>
        <p:nvSpPr>
          <p:cNvPr id="3" name="Content Placeholder 2">
            <a:extLst>
              <a:ext uri="{FF2B5EF4-FFF2-40B4-BE49-F238E27FC236}">
                <a16:creationId xmlns:a16="http://schemas.microsoft.com/office/drawing/2014/main" id="{58DE797D-E8B5-D93C-882B-54AE05B9EDAB}"/>
              </a:ext>
            </a:extLst>
          </p:cNvPr>
          <p:cNvSpPr>
            <a:spLocks noGrp="1"/>
          </p:cNvSpPr>
          <p:nvPr>
            <p:ph idx="1"/>
          </p:nvPr>
        </p:nvSpPr>
        <p:spPr>
          <a:xfrm>
            <a:off x="685800" y="1538344"/>
            <a:ext cx="10820400" cy="4680341"/>
          </a:xfrm>
        </p:spPr>
        <p:txBody>
          <a:bodyPr/>
          <a:lstStyle/>
          <a:p>
            <a:pPr marL="0" indent="0">
              <a:buNone/>
            </a:pPr>
            <a:r>
              <a:rPr lang="en-US" sz="2000" dirty="0">
                <a:latin typeface="Arial" panose="020B0604020202020204" pitchFamily="34" charset="0"/>
                <a:cs typeface="Arial" panose="020B0604020202020204" pitchFamily="34" charset="0"/>
              </a:rPr>
              <a:t>In conclusion, this presentation addresses both the systemic and personal challenges older adults face</a:t>
            </a:r>
            <a:r>
              <a:rPr lang="en-GB" sz="2000" dirty="0">
                <a:latin typeface="Arial" panose="020B0604020202020204" pitchFamily="34" charset="0"/>
                <a:cs typeface="Arial" panose="020B0604020202020204" pitchFamily="34" charset="0"/>
              </a:rPr>
              <a:t>. It </a:t>
            </a:r>
            <a:r>
              <a:rPr lang="en-US" sz="2000" dirty="0">
                <a:latin typeface="Arial" panose="020B0604020202020204" pitchFamily="34" charset="0"/>
                <a:cs typeface="Arial" panose="020B0604020202020204" pitchFamily="34" charset="0"/>
              </a:rPr>
              <a:t>offers actionable recommendations to improve service delivery and explores</a:t>
            </a:r>
            <a:r>
              <a:rPr lang="en-GB" sz="2000" dirty="0">
                <a:latin typeface="Arial" panose="020B0604020202020204" pitchFamily="34" charset="0"/>
                <a:cs typeface="Arial" panose="020B0604020202020204" pitchFamily="34" charset="0"/>
              </a:rPr>
              <a:t> practical solutions. (Age UK, 2024). Ultimately, this analysis highlights strategies that foster dignity, choice, and an enhanced quality of life for the aging population (Oliver et al., 2014).</a:t>
            </a:r>
          </a:p>
          <a:p>
            <a:pPr marL="0" indent="0">
              <a:buNone/>
            </a:pPr>
            <a:r>
              <a:rPr lang="en-GB" dirty="0">
                <a:latin typeface="Arial" panose="020B0604020202020204" pitchFamily="34" charset="0"/>
                <a:cs typeface="Arial" panose="020B0604020202020204" pitchFamily="34" charset="0"/>
              </a:rPr>
              <a:t>It also shows </a:t>
            </a:r>
            <a:r>
              <a:rPr lang="en-US" dirty="0">
                <a:latin typeface="Arial" panose="020B0604020202020204" pitchFamily="34" charset="0"/>
                <a:cs typeface="Arial" panose="020B0604020202020204" pitchFamily="34" charset="0"/>
              </a:rPr>
              <a:t>how aging affects the healthcare system and the legal frameworks that support </a:t>
            </a:r>
            <a:r>
              <a:rPr lang="en-GB" dirty="0">
                <a:latin typeface="Arial" panose="020B0604020202020204" pitchFamily="34" charset="0"/>
                <a:cs typeface="Arial" panose="020B0604020202020204" pitchFamily="34" charset="0"/>
              </a:rPr>
              <a:t>care. Care strategies are built on empowering and encouraging independence. Fostering </a:t>
            </a:r>
            <a:r>
              <a:rPr lang="en-US" dirty="0">
                <a:latin typeface="Arial" panose="020B0604020202020204" pitchFamily="34" charset="0"/>
                <a:cs typeface="Arial" panose="020B0604020202020204" pitchFamily="34" charset="0"/>
              </a:rPr>
              <a:t>person-centered care is provided by a multidisciplinary</a:t>
            </a:r>
            <a:r>
              <a:rPr lang="en-GB" dirty="0">
                <a:latin typeface="Arial" panose="020B0604020202020204" pitchFamily="34" charset="0"/>
                <a:cs typeface="Arial" panose="020B0604020202020204" pitchFamily="34" charset="0"/>
              </a:rPr>
              <a:t> team of professionals. </a:t>
            </a:r>
            <a:r>
              <a:rPr lang="en-US" dirty="0">
                <a:latin typeface="Arial" panose="020B0604020202020204" pitchFamily="34" charset="0"/>
                <a:cs typeface="Arial" panose="020B0604020202020204" pitchFamily="34" charset="0"/>
              </a:rPr>
              <a:t>This is the best approach to caring for anyone, especially the elderly, because of the additional challenges the third and final</a:t>
            </a:r>
            <a:r>
              <a:rPr lang="en-GB" dirty="0">
                <a:latin typeface="Arial" panose="020B0604020202020204" pitchFamily="34" charset="0"/>
                <a:cs typeface="Arial" panose="020B0604020202020204" pitchFamily="34" charset="0"/>
              </a:rPr>
              <a:t> stage of life presents.</a:t>
            </a:r>
          </a:p>
        </p:txBody>
      </p:sp>
    </p:spTree>
    <p:extLst>
      <p:ext uri="{BB962C8B-B14F-4D97-AF65-F5344CB8AC3E}">
        <p14:creationId xmlns:p14="http://schemas.microsoft.com/office/powerpoint/2010/main" val="4022374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C6EA5-BEAF-00F2-56E5-3DF5C02255D5}"/>
              </a:ext>
            </a:extLst>
          </p:cNvPr>
          <p:cNvSpPr>
            <a:spLocks noGrp="1"/>
          </p:cNvSpPr>
          <p:nvPr>
            <p:ph type="title"/>
          </p:nvPr>
        </p:nvSpPr>
        <p:spPr>
          <a:xfrm>
            <a:off x="0" y="0"/>
            <a:ext cx="11506200" cy="943897"/>
          </a:xfrm>
        </p:spPr>
        <p:txBody>
          <a:bodyPr/>
          <a:lstStyle/>
          <a:p>
            <a:r>
              <a:rPr lang="en-GB" dirty="0"/>
              <a:t>References</a:t>
            </a:r>
          </a:p>
        </p:txBody>
      </p:sp>
      <p:sp>
        <p:nvSpPr>
          <p:cNvPr id="3" name="Text Placeholder 2">
            <a:extLst>
              <a:ext uri="{FF2B5EF4-FFF2-40B4-BE49-F238E27FC236}">
                <a16:creationId xmlns:a16="http://schemas.microsoft.com/office/drawing/2014/main" id="{A2BCC87E-4CDC-E6E7-E963-9448F01F0010}"/>
              </a:ext>
            </a:extLst>
          </p:cNvPr>
          <p:cNvSpPr>
            <a:spLocks noGrp="1"/>
          </p:cNvSpPr>
          <p:nvPr>
            <p:ph type="body" sz="half" idx="2"/>
          </p:nvPr>
        </p:nvSpPr>
        <p:spPr>
          <a:xfrm>
            <a:off x="0" y="943898"/>
            <a:ext cx="11154983" cy="5914102"/>
          </a:xfrm>
        </p:spPr>
        <p:txBody>
          <a:bodyPr>
            <a:normAutofit lnSpcReduction="10000"/>
          </a:bodyPr>
          <a:lstStyle/>
          <a:p>
            <a:pPr lvl="0"/>
            <a:r>
              <a:rPr lang="en-GB" sz="1300" dirty="0"/>
              <a:t>Age UK. (2024). </a:t>
            </a:r>
            <a:r>
              <a:rPr lang="en-GB" sz="1300" i="1" dirty="0"/>
              <a:t>The State of Health and Care for Older People 2024</a:t>
            </a:r>
            <a:r>
              <a:rPr lang="en-GB" sz="1300" dirty="0"/>
              <a:t>. London: Age UK.</a:t>
            </a:r>
          </a:p>
          <a:p>
            <a:pPr lvl="0"/>
            <a:r>
              <a:rPr lang="en-GB" sz="1300" dirty="0"/>
              <a:t>Department of Health and Social Care </a:t>
            </a:r>
            <a:r>
              <a:rPr lang="en-GB" sz="1300" b="1" dirty="0"/>
              <a:t>(DHSC).</a:t>
            </a:r>
            <a:r>
              <a:rPr lang="en-GB" sz="1300" dirty="0"/>
              <a:t> (2021). </a:t>
            </a:r>
            <a:r>
              <a:rPr lang="en-GB" sz="1300" i="1" dirty="0"/>
              <a:t>People at the Heart of Care: Adult Social Care Reform White Paper</a:t>
            </a:r>
            <a:r>
              <a:rPr lang="en-GB" sz="1300" dirty="0"/>
              <a:t>. London: HM Government.</a:t>
            </a:r>
          </a:p>
          <a:p>
            <a:pPr lvl="0"/>
            <a:r>
              <a:rPr lang="en-GB" sz="1300" dirty="0"/>
              <a:t>National Health Service (NHS) England</a:t>
            </a:r>
            <a:r>
              <a:rPr lang="en-GB" sz="1300" b="1" dirty="0"/>
              <a:t>.</a:t>
            </a:r>
            <a:r>
              <a:rPr lang="en-GB" sz="1300" dirty="0"/>
              <a:t> (2022). </a:t>
            </a:r>
            <a:r>
              <a:rPr lang="en-GB" sz="1300" i="1" dirty="0"/>
              <a:t>Digital Transformation in the NHS: Supporting Person-Centred Care for Older Adults</a:t>
            </a:r>
            <a:r>
              <a:rPr lang="en-GB" sz="1300" dirty="0"/>
              <a:t>. London: NHS England.</a:t>
            </a:r>
          </a:p>
          <a:p>
            <a:pPr lvl="0"/>
            <a:r>
              <a:rPr lang="en-GB" sz="1300" dirty="0"/>
              <a:t>Oliver, D., Foot, C., &amp; Humphries, R. (2014). </a:t>
            </a:r>
            <a:r>
              <a:rPr lang="en-GB" sz="1300" i="1" dirty="0"/>
              <a:t>Making our health and care systems fit for an ageing population</a:t>
            </a:r>
            <a:r>
              <a:rPr lang="en-GB" sz="1300" dirty="0"/>
              <a:t>. London: The King's Fund.</a:t>
            </a:r>
          </a:p>
          <a:p>
            <a:pPr lvl="0"/>
            <a:r>
              <a:rPr lang="en-GB" sz="1300" dirty="0"/>
              <a:t>World Health Organization</a:t>
            </a:r>
            <a:r>
              <a:rPr lang="en-GB" sz="1300" b="1" dirty="0"/>
              <a:t>.</a:t>
            </a:r>
            <a:r>
              <a:rPr lang="en-GB" sz="1300" dirty="0"/>
              <a:t> (2020). </a:t>
            </a:r>
            <a:r>
              <a:rPr lang="en-GB" sz="1300" i="1" dirty="0"/>
              <a:t>Decade of Healthy Ageing: Baseline Report</a:t>
            </a:r>
            <a:r>
              <a:rPr lang="en-GB" sz="1300" dirty="0"/>
              <a:t>. Geneva: World Health Organization.</a:t>
            </a:r>
          </a:p>
          <a:p>
            <a:pPr lvl="0"/>
            <a:r>
              <a:rPr lang="en-GB" sz="1300" dirty="0"/>
              <a:t>World Health Organization. (2023). </a:t>
            </a:r>
            <a:r>
              <a:rPr lang="en-GB" sz="1300" i="1" dirty="0"/>
              <a:t>Ageing and Health Fact Sheet</a:t>
            </a:r>
            <a:r>
              <a:rPr lang="en-GB" sz="1300" dirty="0"/>
              <a:t>. Geneva: World Health Organization.</a:t>
            </a:r>
          </a:p>
          <a:p>
            <a:pPr lvl="0"/>
            <a:r>
              <a:rPr lang="en-GB" sz="1300" dirty="0"/>
              <a:t>Office for National Statistics, 2024. </a:t>
            </a:r>
            <a:r>
              <a:rPr lang="en-GB" sz="1300" i="1" dirty="0"/>
              <a:t>Estimates of the population for the UK, England, Wales, Scotland, and Northern Ireland: mid-2023</a:t>
            </a:r>
            <a:r>
              <a:rPr lang="en-GB" sz="1300" dirty="0"/>
              <a:t>. Newport: Office for National Statistics.</a:t>
            </a:r>
          </a:p>
          <a:p>
            <a:r>
              <a:rPr lang="en-GB" sz="1300" dirty="0"/>
              <a:t>United Nations (2023). World Social Report (2023).Leaving no one behind in an aging world. UN department of Economics and Social Affairs.</a:t>
            </a:r>
          </a:p>
          <a:p>
            <a:r>
              <a:rPr lang="en-GB" sz="1300" dirty="0"/>
              <a:t>Atchley, R.C., 1989. A continuity theory of normal aging. </a:t>
            </a:r>
            <a:r>
              <a:rPr lang="en-GB" sz="1300" i="1" dirty="0"/>
              <a:t>The Gerontologist</a:t>
            </a:r>
            <a:r>
              <a:rPr lang="en-GB" sz="1300" dirty="0"/>
              <a:t>, 29(2), pp. 183-190.</a:t>
            </a:r>
          </a:p>
          <a:p>
            <a:r>
              <a:rPr lang="en-GB" sz="1300" dirty="0"/>
              <a:t>Carstensen, L.L., 1992. Social and emotional patterns in adulthood: Support for socioemotional selectivity theory. </a:t>
            </a:r>
            <a:r>
              <a:rPr lang="en-GB" sz="1300" i="1" dirty="0"/>
              <a:t>Psychology and Aging</a:t>
            </a:r>
            <a:r>
              <a:rPr lang="en-GB" sz="1300" dirty="0"/>
              <a:t>, 7(3), pp. 331-338.</a:t>
            </a:r>
          </a:p>
          <a:p>
            <a:r>
              <a:rPr lang="en-GB" sz="1300" dirty="0"/>
              <a:t>Cumming, E. and Henry, W.E., 1961. </a:t>
            </a:r>
            <a:r>
              <a:rPr lang="en-GB" sz="1300" i="1" dirty="0"/>
              <a:t>Growing Old: The Process of Disengagement</a:t>
            </a:r>
            <a:r>
              <a:rPr lang="en-GB" sz="1300" dirty="0"/>
              <a:t>. New York: Basic Books.</a:t>
            </a:r>
          </a:p>
          <a:p>
            <a:r>
              <a:rPr lang="en-GB" sz="1300" dirty="0"/>
              <a:t>Harman, D., 1956. Aging: a theory based on free radical and radiation chemistry. </a:t>
            </a:r>
            <a:r>
              <a:rPr lang="en-GB" sz="1300" i="1" dirty="0"/>
              <a:t>Journal of Gerontology</a:t>
            </a:r>
            <a:r>
              <a:rPr lang="en-GB" sz="1300" dirty="0"/>
              <a:t>, 11(3), pp. 298-300.</a:t>
            </a:r>
          </a:p>
          <a:p>
            <a:r>
              <a:rPr lang="en-GB" sz="1300" dirty="0"/>
              <a:t>Havighurst, R.J., 1961. Successful aging. </a:t>
            </a:r>
            <a:r>
              <a:rPr lang="en-GB" sz="1300" i="1" dirty="0"/>
              <a:t>The Gerontologist</a:t>
            </a:r>
            <a:r>
              <a:rPr lang="en-GB" sz="1300" dirty="0"/>
              <a:t>, 1(1), pp. 8-13.</a:t>
            </a:r>
          </a:p>
          <a:p>
            <a:r>
              <a:rPr lang="en-GB" sz="1300" dirty="0"/>
              <a:t>Hayflick, L. and Moorhead, P.S., 1961. The serial cultivation of human diploid cell strains. </a:t>
            </a:r>
            <a:r>
              <a:rPr lang="en-GB" sz="1300" i="1" dirty="0"/>
              <a:t>Experimental Cell Research</a:t>
            </a:r>
            <a:r>
              <a:rPr lang="en-GB" sz="1300" dirty="0"/>
              <a:t>, 25(3), pp. 585-621.</a:t>
            </a:r>
          </a:p>
          <a:p>
            <a:r>
              <a:rPr lang="en-GB" sz="1300" dirty="0"/>
              <a:t>Lemon, B.W., Bengtson, V.L. and Peterson, J.A., 1972. An exploration of the activity theory of aging: Activity types and life satisfaction among </a:t>
            </a:r>
            <a:r>
              <a:rPr lang="en-GB" sz="1300" dirty="0" err="1"/>
              <a:t>inmovers</a:t>
            </a:r>
            <a:r>
              <a:rPr lang="en-GB" sz="1300" dirty="0"/>
              <a:t> to a retirement community. </a:t>
            </a:r>
            <a:r>
              <a:rPr lang="en-GB" sz="1300" i="1" dirty="0"/>
              <a:t>Journal of Gerontology</a:t>
            </a:r>
            <a:r>
              <a:rPr lang="en-GB" sz="1300" dirty="0"/>
              <a:t>, 27(4), pp. 511-523.</a:t>
            </a:r>
          </a:p>
          <a:p>
            <a:r>
              <a:rPr lang="en-GB" sz="1300" dirty="0"/>
              <a:t>Strehler, B.L., 1977. </a:t>
            </a:r>
            <a:r>
              <a:rPr lang="en-GB" sz="1300" i="1" dirty="0"/>
              <a:t>Time, Cells, and Aging</a:t>
            </a:r>
            <a:r>
              <a:rPr lang="en-GB" sz="1300" dirty="0"/>
              <a:t>. 2nd ed. New York: Academic Press.</a:t>
            </a:r>
          </a:p>
          <a:p>
            <a:r>
              <a:rPr lang="en-GB" sz="1300" dirty="0"/>
              <a:t>Viña, J., </a:t>
            </a:r>
            <a:r>
              <a:rPr lang="en-GB" sz="1300" dirty="0" err="1"/>
              <a:t>Borrás</a:t>
            </a:r>
            <a:r>
              <a:rPr lang="en-GB" sz="1300" dirty="0"/>
              <a:t>, C. and Miquel, J., 2013. Theories of aging. </a:t>
            </a:r>
            <a:r>
              <a:rPr lang="en-GB" sz="1300" i="1" dirty="0"/>
              <a:t>Acta </a:t>
            </a:r>
            <a:r>
              <a:rPr lang="en-GB" sz="1300" i="1" dirty="0" err="1"/>
              <a:t>Physiologica</a:t>
            </a:r>
            <a:r>
              <a:rPr lang="en-GB" sz="1300" dirty="0"/>
              <a:t>, 207(1), pp. 80-88.</a:t>
            </a:r>
          </a:p>
          <a:p>
            <a:endParaRPr lang="en-GB" dirty="0"/>
          </a:p>
          <a:p>
            <a:endParaRPr lang="en-GB" dirty="0"/>
          </a:p>
        </p:txBody>
      </p:sp>
    </p:spTree>
    <p:extLst>
      <p:ext uri="{BB962C8B-B14F-4D97-AF65-F5344CB8AC3E}">
        <p14:creationId xmlns:p14="http://schemas.microsoft.com/office/powerpoint/2010/main" val="33936508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2B952-574E-52C0-E54C-FA23B20303D3}"/>
              </a:ext>
            </a:extLst>
          </p:cNvPr>
          <p:cNvSpPr>
            <a:spLocks noGrp="1"/>
          </p:cNvSpPr>
          <p:nvPr>
            <p:ph type="title"/>
          </p:nvPr>
        </p:nvSpPr>
        <p:spPr>
          <a:xfrm>
            <a:off x="0" y="1"/>
            <a:ext cx="5852652" cy="999068"/>
          </a:xfrm>
        </p:spPr>
        <p:txBody>
          <a:bodyPr/>
          <a:lstStyle/>
          <a:p>
            <a:r>
              <a:rPr lang="en-GB" dirty="0"/>
              <a:t>References, continued</a:t>
            </a:r>
          </a:p>
        </p:txBody>
      </p:sp>
      <p:sp>
        <p:nvSpPr>
          <p:cNvPr id="3" name="Text Placeholder 2">
            <a:extLst>
              <a:ext uri="{FF2B5EF4-FFF2-40B4-BE49-F238E27FC236}">
                <a16:creationId xmlns:a16="http://schemas.microsoft.com/office/drawing/2014/main" id="{57B3D855-4D41-E01E-7F14-AE28D01F9341}"/>
              </a:ext>
            </a:extLst>
          </p:cNvPr>
          <p:cNvSpPr>
            <a:spLocks noGrp="1"/>
          </p:cNvSpPr>
          <p:nvPr>
            <p:ph type="body" sz="half" idx="2"/>
          </p:nvPr>
        </p:nvSpPr>
        <p:spPr>
          <a:xfrm>
            <a:off x="1030742" y="825910"/>
            <a:ext cx="10130516" cy="6032089"/>
          </a:xfrm>
        </p:spPr>
        <p:txBody>
          <a:bodyPr>
            <a:normAutofit fontScale="92500" lnSpcReduction="20000"/>
          </a:bodyPr>
          <a:lstStyle/>
          <a:p>
            <a:pPr lvl="0"/>
            <a:r>
              <a:rPr lang="en-GB" dirty="0"/>
              <a:t>Carers UK. (2025). </a:t>
            </a:r>
            <a:r>
              <a:rPr lang="en-GB" i="1" dirty="0"/>
              <a:t>State of Caring 2025: A snapshot of caring in the UK</a:t>
            </a:r>
            <a:r>
              <a:rPr lang="en-GB" dirty="0"/>
              <a:t>. </a:t>
            </a:r>
            <a:r>
              <a:rPr lang="en-GB" u="sng" dirty="0">
                <a:hlinkClick r:id="rId2"/>
              </a:rPr>
              <a:t>https://www.carersuk.org/</a:t>
            </a:r>
            <a:endParaRPr lang="en-GB" dirty="0"/>
          </a:p>
          <a:p>
            <a:pPr lvl="0"/>
            <a:r>
              <a:rPr lang="en-GB" dirty="0"/>
              <a:t>House of Commons Library. (2025). </a:t>
            </a:r>
            <a:r>
              <a:rPr lang="en-GB" i="1" dirty="0"/>
              <a:t>Inequalities faced by unpaid carers</a:t>
            </a:r>
            <a:r>
              <a:rPr lang="en-GB" dirty="0"/>
              <a:t> (Research Briefing CDP-2025-0213). </a:t>
            </a:r>
            <a:r>
              <a:rPr lang="en-GB" u="sng" dirty="0">
                <a:hlinkClick r:id="rId3"/>
              </a:rPr>
              <a:t>https://commonslibrary.parliament.uk/research-briefings/cdp-2025-0213/</a:t>
            </a:r>
            <a:endParaRPr lang="en-GB" dirty="0"/>
          </a:p>
          <a:p>
            <a:r>
              <a:rPr lang="en-GB" dirty="0"/>
              <a:t>Department of Health and Social Care (DHSC), 2021. </a:t>
            </a:r>
            <a:r>
              <a:rPr lang="en-GB" i="1" dirty="0"/>
              <a:t>People at the heart of care: adult social care reform white paper</a:t>
            </a:r>
            <a:r>
              <a:rPr lang="en-GB" dirty="0"/>
              <a:t>. London: HM Government.</a:t>
            </a:r>
          </a:p>
          <a:p>
            <a:r>
              <a:rPr lang="en-GB" dirty="0"/>
              <a:t>Barnett, K., Mercer, S.W., Norbury, M., Watt, G., Wyke, S. and Guthrie, B., 2012. Epidemiology of multimorbidity and implications for health care, research, and medical education: a cross-sectional study. </a:t>
            </a:r>
            <a:r>
              <a:rPr lang="en-GB" i="1" dirty="0"/>
              <a:t>The Lancet</a:t>
            </a:r>
            <a:r>
              <a:rPr lang="en-GB" dirty="0"/>
              <a:t>, 380(9836), pp. 37-43.</a:t>
            </a:r>
          </a:p>
          <a:p>
            <a:r>
              <a:rPr lang="en-GB" dirty="0"/>
              <a:t>Centre for Ageing Better, 2023. </a:t>
            </a:r>
            <a:r>
              <a:rPr lang="en-GB" i="1" dirty="0"/>
              <a:t>The state of ageing 2023</a:t>
            </a:r>
            <a:r>
              <a:rPr lang="en-GB" dirty="0"/>
              <a:t>. London: Centre for Ageing Better.</a:t>
            </a:r>
          </a:p>
          <a:p>
            <a:r>
              <a:rPr lang="en-GB" dirty="0"/>
              <a:t>National Health Service (NHS), 2024. </a:t>
            </a:r>
            <a:r>
              <a:rPr lang="en-GB" i="1" dirty="0"/>
              <a:t>End of life care: Overview</a:t>
            </a:r>
            <a:r>
              <a:rPr lang="en-GB" dirty="0"/>
              <a:t>. London: NHS. Available at: </a:t>
            </a:r>
            <a:r>
              <a:rPr lang="en-GB" dirty="0">
                <a:hlinkClick r:id="rId4"/>
              </a:rPr>
              <a:t>https://www.nhs.uk/tests-and-treatments/end-of-life-care/</a:t>
            </a:r>
            <a:r>
              <a:rPr lang="en-GB" dirty="0"/>
              <a:t> [Accessed 8 October 2026].</a:t>
            </a:r>
          </a:p>
          <a:p>
            <a:r>
              <a:rPr lang="en-GB" dirty="0"/>
              <a:t>National Institute for Health and Care Excellence (NICE), 2019. </a:t>
            </a:r>
            <a:r>
              <a:rPr lang="en-GB" i="1" dirty="0"/>
              <a:t>End of life care for adults: service delivery (NICE Guideline NG142)</a:t>
            </a:r>
            <a:r>
              <a:rPr lang="en-GB" dirty="0"/>
              <a:t>. London: NICE.</a:t>
            </a:r>
          </a:p>
          <a:p>
            <a:r>
              <a:rPr lang="en-GB" dirty="0"/>
              <a:t>Engel, G.L., 1977. The need for a new medical model: a challenge for biomedicine. </a:t>
            </a:r>
            <a:r>
              <a:rPr lang="en-GB" i="1" dirty="0"/>
              <a:t>Science</a:t>
            </a:r>
            <a:r>
              <a:rPr lang="en-GB" dirty="0"/>
              <a:t>, 196(4286), pp. 129-136.</a:t>
            </a:r>
          </a:p>
          <a:p>
            <a:r>
              <a:rPr lang="en-GB" dirty="0"/>
              <a:t>Care Act, 2014. </a:t>
            </a:r>
            <a:r>
              <a:rPr lang="en-GB" i="1" dirty="0"/>
              <a:t>Chapter 23</a:t>
            </a:r>
            <a:r>
              <a:rPr lang="en-GB" dirty="0"/>
              <a:t>. London: HMSO.</a:t>
            </a:r>
          </a:p>
          <a:p>
            <a:r>
              <a:rPr lang="en-GB" dirty="0"/>
              <a:t>Care Quality Commission (CQC), 2023. </a:t>
            </a:r>
            <a:r>
              <a:rPr lang="en-GB" i="1" dirty="0"/>
              <a:t>The state of health care and adult social care in England 2022/23</a:t>
            </a:r>
            <a:r>
              <a:rPr lang="en-GB" dirty="0"/>
              <a:t>. Newcastle upon Tyne: CQC.</a:t>
            </a:r>
          </a:p>
          <a:p>
            <a:r>
              <a:rPr lang="en-GB" dirty="0"/>
              <a:t>Human Rights Act, 1998. </a:t>
            </a:r>
            <a:r>
              <a:rPr lang="en-GB" i="1" dirty="0"/>
              <a:t>Chapter 42</a:t>
            </a:r>
            <a:r>
              <a:rPr lang="en-GB" dirty="0"/>
              <a:t>. London: HMSO.</a:t>
            </a:r>
          </a:p>
          <a:p>
            <a:r>
              <a:rPr lang="en-GB" dirty="0"/>
              <a:t>Mental Capacity Act, 2005. </a:t>
            </a:r>
            <a:r>
              <a:rPr lang="en-GB" i="1" dirty="0"/>
              <a:t>Chapter 9</a:t>
            </a:r>
            <a:r>
              <a:rPr lang="en-GB" dirty="0"/>
              <a:t>. London: HMSO.</a:t>
            </a:r>
          </a:p>
          <a:p>
            <a:r>
              <a:rPr lang="en-GB" dirty="0"/>
              <a:t>The Telegraph, 2023. </a:t>
            </a:r>
            <a:r>
              <a:rPr lang="en-GB" i="1" dirty="0"/>
              <a:t>Inside the care home accused of systemic abuse</a:t>
            </a:r>
            <a:r>
              <a:rPr lang="en-GB" dirty="0"/>
              <a:t>. Available at: </a:t>
            </a:r>
            <a:r>
              <a:rPr lang="en-GB" dirty="0">
                <a:hlinkClick r:id="rId5"/>
              </a:rPr>
              <a:t>http://www.youtube.com/watch?v=XRE0fpqMcnM</a:t>
            </a:r>
            <a:r>
              <a:rPr lang="en-GB" dirty="0"/>
              <a:t> [Accessed 14 October 2026].</a:t>
            </a:r>
          </a:p>
          <a:p>
            <a:r>
              <a:rPr lang="en-GB" dirty="0"/>
              <a:t>Department of Health and Social Care (DHSC), 2021. </a:t>
            </a:r>
            <a:r>
              <a:rPr lang="en-GB" i="1" dirty="0"/>
              <a:t>People at the heart of care: adult social care reform white paper</a:t>
            </a:r>
            <a:r>
              <a:rPr lang="en-GB" dirty="0"/>
              <a:t>. London: HM Government.</a:t>
            </a:r>
          </a:p>
          <a:p>
            <a:endParaRPr lang="en-GB" dirty="0"/>
          </a:p>
          <a:p>
            <a:endParaRPr lang="en-GB" dirty="0"/>
          </a:p>
        </p:txBody>
      </p:sp>
    </p:spTree>
    <p:extLst>
      <p:ext uri="{BB962C8B-B14F-4D97-AF65-F5344CB8AC3E}">
        <p14:creationId xmlns:p14="http://schemas.microsoft.com/office/powerpoint/2010/main" val="275831397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TM04033937[[fn=Vapor Trail]]</Template>
  <TotalTime>19263</TotalTime>
  <Words>4203</Words>
  <Application>Microsoft Office PowerPoint</Application>
  <PresentationFormat>Widescreen</PresentationFormat>
  <Paragraphs>172</Paragraphs>
  <Slides>22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Century Gothic</vt:lpstr>
      <vt:lpstr>Vapor Trail</vt:lpstr>
      <vt:lpstr>Empowering the older person bmhp 6027</vt:lpstr>
      <vt:lpstr>Introduction</vt:lpstr>
      <vt:lpstr>What care &amp; support do older people need?</vt:lpstr>
      <vt:lpstr>THE AGING POPULATION</vt:lpstr>
      <vt:lpstr>Dementia and ailments that affect the elderly</vt:lpstr>
      <vt:lpstr>The Biopsychosocial model</vt:lpstr>
      <vt:lpstr>Activity Theory (1963)</vt:lpstr>
      <vt:lpstr>Disengagement theory(1961)    </vt:lpstr>
      <vt:lpstr>Key Models of current  care provisions</vt:lpstr>
      <vt:lpstr>Practical, Safety, and Financial Support </vt:lpstr>
      <vt:lpstr>Age dependency ratio (ADP)</vt:lpstr>
      <vt:lpstr>S support services available  UK social care and health systems provide several models of service delivery tailored to meet the varying health, personal care, and housing needs of older adults   (Department of Health and Social Care, 2021). These service provisions include:      </vt:lpstr>
      <vt:lpstr>Welfare &amp; support for older people</vt:lpstr>
      <vt:lpstr>Protective Regulations and legislation </vt:lpstr>
      <vt:lpstr>Technological innovations in elderly care</vt:lpstr>
      <vt:lpstr>How technology encourages independence and empowerment</vt:lpstr>
      <vt:lpstr>Case study of  81-year-old man with dementia in a care home in Rochdale</vt:lpstr>
      <vt:lpstr>Case Study of 81-year-old with dementia in care home</vt:lpstr>
      <vt:lpstr>Recommendations</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Precious Lewis (2328179)</dc:creator>
  <cp:lastModifiedBy>Precious Lewis (2328179)</cp:lastModifiedBy>
  <cp:revision>1</cp:revision>
  <dcterms:created xsi:type="dcterms:W3CDTF">2026-09-14T13:25:58Z</dcterms:created>
  <dcterms:modified xsi:type="dcterms:W3CDTF">2026-10-16T08:09:31Z</dcterms:modified>
</cp:coreProperties>
</file>