
<file path=[Content_Types].xml><?xml version="1.0" encoding="utf-8"?>
<Types xmlns="http://schemas.openxmlformats.org/package/2006/content-types">
  <Override PartName="/ppt/slides/slide6.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Layouts/slideLayout7.xml" ContentType="application/vnd.openxmlformats-officedocument.presentationml.slideLayout+xml"/>
  <Default Extension="png" ContentType="image/png"/>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9" r:id="rId3"/>
    <p:sldId id="260" r:id="rId4"/>
    <p:sldId id="261" r:id="rId5"/>
    <p:sldId id="262" r:id="rId6"/>
    <p:sldId id="263" r:id="rId7"/>
    <p:sldId id="264" r:id="rId8"/>
    <p:sldId id="266" r:id="rId9"/>
    <p:sldId id="267" r:id="rId10"/>
    <p:sldId id="268" r:id="rId11"/>
    <p:sldId id="269" r:id="rId12"/>
    <p:sldId id="271" r:id="rId13"/>
    <p:sldId id="257" r:id="rId14"/>
    <p:sldId id="273" r:id="rId15"/>
    <p:sldId id="274" r:id="rId16"/>
    <p:sldId id="275" r:id="rId17"/>
    <p:sldId id="276" r:id="rId18"/>
    <p:sldId id="277" r:id="rId19"/>
    <p:sldId id="278" r:id="rId20"/>
    <p:sldId id="279" r:id="rId21"/>
    <p:sldId id="280" r:id="rId22"/>
    <p:sldId id="281" r:id="rId23"/>
    <p:sldId id="282" r:id="rId24"/>
    <p:sldId id="283" r:id="rId25"/>
    <p:sldId id="284" r:id="rId26"/>
    <p:sldId id="272" r:id="rId2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115" d="100"/>
          <a:sy n="115" d="100"/>
        </p:scale>
        <p:origin x="-936" y="-108"/>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9AD647DE-A89B-478E-A525-37F41D0CF2D3}" type="datetimeFigureOut">
              <a:rPr lang="en-US" smtClean="0"/>
              <a:pPr/>
              <a:t>6/18/2014</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281B526E-FE3F-409A-8002-7BFD86A48E6E}"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AD647DE-A89B-478E-A525-37F41D0CF2D3}" type="datetimeFigureOut">
              <a:rPr lang="en-US" smtClean="0"/>
              <a:pPr/>
              <a:t>6/18/2014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281B526E-FE3F-409A-8002-7BFD86A48E6E}" type="slidenum">
              <a:rPr lang="en-US" smtClean="0"/>
              <a:pPr/>
              <a:t>‹#›</a:t>
            </a:fld>
            <a:endParaRPr lang="en-US"/>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9AD647DE-A89B-478E-A525-37F41D0CF2D3}" type="datetimeFigureOut">
              <a:rPr lang="en-US" smtClean="0"/>
              <a:pPr/>
              <a:t>6/18/2014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281B526E-FE3F-409A-8002-7BFD86A48E6E}" type="slidenum">
              <a:rPr lang="en-US" smtClean="0"/>
              <a:pPr/>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9AD647DE-A89B-478E-A525-37F41D0CF2D3}" type="datetimeFigureOut">
              <a:rPr lang="en-US" smtClean="0"/>
              <a:pPr/>
              <a:t>6/18/2014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281B526E-FE3F-409A-8002-7BFD86A48E6E}" type="slidenum">
              <a:rPr lang="en-US" smtClean="0"/>
              <a:pPr/>
              <a:t>‹#›</a:t>
            </a:fld>
            <a:endParaRPr lang="en-US"/>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9AD647DE-A89B-478E-A525-37F41D0CF2D3}" type="datetimeFigureOut">
              <a:rPr lang="en-US" smtClean="0"/>
              <a:pPr/>
              <a:t>6/18/2014</a:t>
            </a:fld>
            <a:endParaRPr lang="en-US"/>
          </a:p>
        </p:txBody>
      </p:sp>
      <p:sp>
        <p:nvSpPr>
          <p:cNvPr id="8" name="Footer Placeholder 7"/>
          <p:cNvSpPr>
            <a:spLocks noGrp="1"/>
          </p:cNvSpPr>
          <p:nvPr>
            <p:ph type="ftr" sz="quarter" idx="11"/>
          </p:nvPr>
        </p:nvSpPr>
        <p:spPr/>
        <p:txBody>
          <a:bodyPr/>
          <a:lstStyle>
            <a:extLst/>
          </a:lstStyle>
          <a:p>
            <a:endParaRPr lang="en-US"/>
          </a:p>
        </p:txBody>
      </p:sp>
      <p:sp>
        <p:nvSpPr>
          <p:cNvPr id="9" name="Slide Number Placeholder 8"/>
          <p:cNvSpPr>
            <a:spLocks noGrp="1"/>
          </p:cNvSpPr>
          <p:nvPr>
            <p:ph type="sldNum" sz="quarter" idx="12"/>
          </p:nvPr>
        </p:nvSpPr>
        <p:spPr/>
        <p:txBody>
          <a:bodyPr/>
          <a:lstStyle>
            <a:extLst/>
          </a:lstStyle>
          <a:p>
            <a:fld id="{281B526E-FE3F-409A-8002-7BFD86A48E6E}"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9AD647DE-A89B-478E-A525-37F41D0CF2D3}" type="datetimeFigureOut">
              <a:rPr lang="en-US" smtClean="0"/>
              <a:pPr/>
              <a:t>6/18/2014</a:t>
            </a:fld>
            <a:endParaRPr lang="en-US"/>
          </a:p>
        </p:txBody>
      </p:sp>
      <p:sp>
        <p:nvSpPr>
          <p:cNvPr id="4" name="Footer Placeholder 3"/>
          <p:cNvSpPr>
            <a:spLocks noGrp="1"/>
          </p:cNvSpPr>
          <p:nvPr>
            <p:ph type="ftr" sz="quarter" idx="11"/>
          </p:nvPr>
        </p:nvSpPr>
        <p:spPr/>
        <p:txBody>
          <a:bodyPr/>
          <a:lstStyle>
            <a:extLst/>
          </a:lstStyle>
          <a:p>
            <a:endParaRPr lang="en-US"/>
          </a:p>
        </p:txBody>
      </p:sp>
      <p:sp>
        <p:nvSpPr>
          <p:cNvPr id="5" name="Slide Number Placeholder 4"/>
          <p:cNvSpPr>
            <a:spLocks noGrp="1"/>
          </p:cNvSpPr>
          <p:nvPr>
            <p:ph type="sldNum" sz="quarter" idx="12"/>
          </p:nvPr>
        </p:nvSpPr>
        <p:spPr/>
        <p:txBody>
          <a:bodyPr/>
          <a:lstStyle>
            <a:extLst/>
          </a:lstStyle>
          <a:p>
            <a:fld id="{281B526E-FE3F-409A-8002-7BFD86A48E6E}" type="slidenum">
              <a:rPr lang="en-US" smtClean="0"/>
              <a:pPr/>
              <a:t>‹#›</a:t>
            </a:fld>
            <a:endParaRPr lang="en-US"/>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9AD647DE-A89B-478E-A525-37F41D0CF2D3}" type="datetimeFigureOut">
              <a:rPr lang="en-US" smtClean="0"/>
              <a:pPr/>
              <a:t>6/18/2014</a:t>
            </a:fld>
            <a:endParaRPr lang="en-US"/>
          </a:p>
        </p:txBody>
      </p:sp>
      <p:sp>
        <p:nvSpPr>
          <p:cNvPr id="3" name="Footer Placeholder 2"/>
          <p:cNvSpPr>
            <a:spLocks noGrp="1"/>
          </p:cNvSpPr>
          <p:nvPr>
            <p:ph type="ftr" sz="quarter" idx="11"/>
          </p:nvPr>
        </p:nvSpPr>
        <p:spPr/>
        <p:txBody>
          <a:bodyPr/>
          <a:lstStyle>
            <a:extLst/>
          </a:lstStyle>
          <a:p>
            <a:endParaRPr lang="en-US"/>
          </a:p>
        </p:txBody>
      </p:sp>
      <p:sp>
        <p:nvSpPr>
          <p:cNvPr id="4" name="Slide Number Placeholder 3"/>
          <p:cNvSpPr>
            <a:spLocks noGrp="1"/>
          </p:cNvSpPr>
          <p:nvPr>
            <p:ph type="sldNum" sz="quarter" idx="12"/>
          </p:nvPr>
        </p:nvSpPr>
        <p:spPr/>
        <p:txBody>
          <a:bodyPr/>
          <a:lstStyle>
            <a:extLst/>
          </a:lstStyle>
          <a:p>
            <a:fld id="{281B526E-FE3F-409A-8002-7BFD86A48E6E}"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9AD647DE-A89B-478E-A525-37F41D0CF2D3}" type="datetimeFigureOut">
              <a:rPr lang="en-US" smtClean="0"/>
              <a:pPr/>
              <a:t>6/18/2014</a:t>
            </a:fld>
            <a:endParaRPr lang="en-US"/>
          </a:p>
        </p:txBody>
      </p:sp>
      <p:sp>
        <p:nvSpPr>
          <p:cNvPr id="6" name="Footer Placeholder 5"/>
          <p:cNvSpPr>
            <a:spLocks noGrp="1"/>
          </p:cNvSpPr>
          <p:nvPr>
            <p:ph type="ftr" sz="quarter" idx="11"/>
          </p:nvPr>
        </p:nvSpPr>
        <p:spPr/>
        <p:txBody>
          <a:bodyPr/>
          <a:lstStyle>
            <a:extLst/>
          </a:lstStyle>
          <a:p>
            <a:endParaRPr lang="en-US"/>
          </a:p>
        </p:txBody>
      </p:sp>
      <p:sp>
        <p:nvSpPr>
          <p:cNvPr id="7" name="Slide Number Placeholder 6"/>
          <p:cNvSpPr>
            <a:spLocks noGrp="1"/>
          </p:cNvSpPr>
          <p:nvPr>
            <p:ph type="sldNum" sz="quarter" idx="12"/>
          </p:nvPr>
        </p:nvSpPr>
        <p:spPr/>
        <p:txBody>
          <a:bodyPr/>
          <a:lstStyle>
            <a:extLst/>
          </a:lstStyle>
          <a:p>
            <a:fld id="{281B526E-FE3F-409A-8002-7BFD86A48E6E}" type="slidenum">
              <a:rPr lang="en-US" smtClean="0"/>
              <a:pPr/>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9AD647DE-A89B-478E-A525-37F41D0CF2D3}" type="datetimeFigureOut">
              <a:rPr lang="en-US" smtClean="0"/>
              <a:pPr/>
              <a:t>6/18/2014</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281B526E-FE3F-409A-8002-7BFD86A48E6E}" type="slidenum">
              <a:rPr lang="en-US" smtClean="0"/>
              <a:pPr/>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AD647DE-A89B-478E-A525-37F41D0CF2D3}" type="datetimeFigureOut">
              <a:rPr lang="en-US" smtClean="0"/>
              <a:pPr/>
              <a:t>6/18/2014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281B526E-FE3F-409A-8002-7BFD86A48E6E}"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9AD647DE-A89B-478E-A525-37F41D0CF2D3}" type="datetimeFigureOut">
              <a:rPr lang="en-US" smtClean="0"/>
              <a:pPr/>
              <a:t>6/18/2014</a:t>
            </a:fld>
            <a:endParaRPr lang="en-US"/>
          </a:p>
        </p:txBody>
      </p:sp>
      <p:sp>
        <p:nvSpPr>
          <p:cNvPr id="5" name="Footer Placeholder 4"/>
          <p:cNvSpPr>
            <a:spLocks noGrp="1"/>
          </p:cNvSpPr>
          <p:nvPr>
            <p:ph type="ftr" sz="quarter" idx="11"/>
          </p:nvPr>
        </p:nvSpPr>
        <p:spPr/>
        <p:txBody>
          <a:bodyPr/>
          <a:lstStyle>
            <a:extLst/>
          </a:lstStyle>
          <a:p>
            <a:endParaRPr lang="en-US"/>
          </a:p>
        </p:txBody>
      </p:sp>
      <p:sp>
        <p:nvSpPr>
          <p:cNvPr id="6" name="Slide Number Placeholder 5"/>
          <p:cNvSpPr>
            <a:spLocks noGrp="1"/>
          </p:cNvSpPr>
          <p:nvPr>
            <p:ph type="sldNum" sz="quarter" idx="12"/>
          </p:nvPr>
        </p:nvSpPr>
        <p:spPr/>
        <p:txBody>
          <a:bodyPr/>
          <a:lstStyle>
            <a:extLst/>
          </a:lstStyle>
          <a:p>
            <a:fld id="{281B526E-FE3F-409A-8002-7BFD86A48E6E}"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716436" y="5001993"/>
            <a:ext cx="3802003" cy="1443111"/>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329" y="347"/>
                </a:moveTo>
                <a:lnTo>
                  <a:pt x="7156" y="682"/>
                </a:lnTo>
                <a:lnTo>
                  <a:pt x="5229" y="682"/>
                </a:lnTo>
                <a:lnTo>
                  <a:pt x="-328" y="345"/>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53561" y="5785023"/>
            <a:ext cx="3802003"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817" y="97"/>
                </a:moveTo>
                <a:lnTo>
                  <a:pt x="6408" y="682"/>
                </a:lnTo>
                <a:lnTo>
                  <a:pt x="5232" y="685"/>
                </a:lnTo>
                <a:lnTo>
                  <a:pt x="829" y="101"/>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9AD647DE-A89B-478E-A525-37F41D0CF2D3}" type="datetimeFigureOut">
              <a:rPr lang="en-US" smtClean="0"/>
              <a:pPr/>
              <a:t>6/18/2014</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281B526E-FE3F-409A-8002-7BFD86A48E6E}"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7.pn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Control Theory</a:t>
            </a:r>
            <a:endParaRPr lang="en-US" dirty="0"/>
          </a:p>
        </p:txBody>
      </p:sp>
      <p:sp>
        <p:nvSpPr>
          <p:cNvPr id="3" name="Subtitle 2"/>
          <p:cNvSpPr>
            <a:spLocks noGrp="1"/>
          </p:cNvSpPr>
          <p:nvPr>
            <p:ph type="subTitle" idx="1"/>
          </p:nvPr>
        </p:nvSpPr>
        <p:spPr/>
        <p:txBody>
          <a:bodyPr/>
          <a:lstStyle/>
          <a:p>
            <a:endParaRPr lang="en-US"/>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US" sz="2400" dirty="0" smtClean="0"/>
              <a:t>Control theory </a:t>
            </a:r>
            <a:r>
              <a:rPr lang="en-US" sz="2400" dirty="0" smtClean="0"/>
              <a:t>is:-</a:t>
            </a:r>
          </a:p>
          <a:p>
            <a:endParaRPr lang="en-US" sz="2400" dirty="0" smtClean="0"/>
          </a:p>
          <a:p>
            <a:pPr algn="just"/>
            <a:r>
              <a:rPr lang="en-US" sz="2000" dirty="0" smtClean="0"/>
              <a:t>a </a:t>
            </a:r>
            <a:r>
              <a:rPr lang="en-US" sz="2000" dirty="0" smtClean="0"/>
              <a:t>theory that deals with influencing the behavior of dynamical </a:t>
            </a:r>
            <a:r>
              <a:rPr lang="en-US" sz="2000" dirty="0" smtClean="0"/>
              <a:t>systems;</a:t>
            </a:r>
          </a:p>
          <a:p>
            <a:pPr algn="just"/>
            <a:endParaRPr lang="en-US" sz="2000" dirty="0" smtClean="0"/>
          </a:p>
          <a:p>
            <a:pPr algn="just"/>
            <a:r>
              <a:rPr lang="en-US" sz="2000" dirty="0" smtClean="0"/>
              <a:t>an </a:t>
            </a:r>
            <a:r>
              <a:rPr lang="en-US" sz="2000" dirty="0" smtClean="0"/>
              <a:t>interdisciplinary subfield of science, which originated in engineering and mathematics, and evolved into use by the social sciences, such as psychology, sociology, criminology and in the financial system.</a:t>
            </a:r>
            <a:endParaRPr lang="en-US" sz="2000" dirty="0"/>
          </a:p>
        </p:txBody>
      </p:sp>
      <p:sp>
        <p:nvSpPr>
          <p:cNvPr id="3" name="Title 2"/>
          <p:cNvSpPr>
            <a:spLocks noGrp="1"/>
          </p:cNvSpPr>
          <p:nvPr>
            <p:ph type="title"/>
          </p:nvPr>
        </p:nvSpPr>
        <p:spPr/>
        <p:txBody>
          <a:bodyPr>
            <a:normAutofit/>
          </a:bodyPr>
          <a:lstStyle/>
          <a:p>
            <a:r>
              <a:rPr lang="en-US" sz="2800" dirty="0" smtClean="0"/>
              <a:t>What is control theory</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sz="2400" dirty="0" smtClean="0"/>
              <a:t>Control systems may be thought of as having four functions: </a:t>
            </a:r>
            <a:endParaRPr lang="en-US" sz="2400" dirty="0" smtClean="0"/>
          </a:p>
          <a:p>
            <a:r>
              <a:rPr lang="en-US" sz="2400" dirty="0" smtClean="0"/>
              <a:t>Measure</a:t>
            </a:r>
            <a:r>
              <a:rPr lang="en-US" sz="2400" dirty="0" smtClean="0"/>
              <a:t>, </a:t>
            </a:r>
            <a:endParaRPr lang="en-US" sz="2400" dirty="0" smtClean="0"/>
          </a:p>
          <a:p>
            <a:r>
              <a:rPr lang="en-US" sz="2400" dirty="0" smtClean="0"/>
              <a:t>Compare</a:t>
            </a:r>
            <a:r>
              <a:rPr lang="en-US" sz="2400" dirty="0" smtClean="0"/>
              <a:t>, </a:t>
            </a:r>
            <a:endParaRPr lang="en-US" sz="2400" dirty="0" smtClean="0"/>
          </a:p>
          <a:p>
            <a:r>
              <a:rPr lang="en-US" sz="2400" dirty="0" smtClean="0"/>
              <a:t>Compute</a:t>
            </a:r>
            <a:r>
              <a:rPr lang="en-US" sz="2400" dirty="0" smtClean="0"/>
              <a:t>, </a:t>
            </a:r>
            <a:endParaRPr lang="en-US" sz="2400" dirty="0" smtClean="0"/>
          </a:p>
          <a:p>
            <a:r>
              <a:rPr lang="en-US" sz="2400" dirty="0" smtClean="0"/>
              <a:t>Correct</a:t>
            </a:r>
            <a:r>
              <a:rPr lang="en-US" sz="2400" dirty="0" smtClean="0"/>
              <a:t>. </a:t>
            </a:r>
            <a:endParaRPr lang="en-US" sz="2400" dirty="0" smtClean="0"/>
          </a:p>
          <a:p>
            <a:endParaRPr lang="en-US" sz="2400" dirty="0" smtClean="0"/>
          </a:p>
          <a:p>
            <a:r>
              <a:rPr lang="en-US" sz="2400" dirty="0" smtClean="0"/>
              <a:t>These </a:t>
            </a:r>
            <a:r>
              <a:rPr lang="en-US" sz="2400" dirty="0" smtClean="0"/>
              <a:t>four functions are completed by five elements: </a:t>
            </a:r>
            <a:endParaRPr lang="en-US" sz="2400" dirty="0" smtClean="0"/>
          </a:p>
          <a:p>
            <a:r>
              <a:rPr lang="en-US" sz="2400" dirty="0" smtClean="0"/>
              <a:t>Detector</a:t>
            </a:r>
            <a:r>
              <a:rPr lang="en-US" sz="2400" dirty="0" smtClean="0"/>
              <a:t>, </a:t>
            </a:r>
            <a:endParaRPr lang="en-US" sz="2400" dirty="0" smtClean="0"/>
          </a:p>
          <a:p>
            <a:r>
              <a:rPr lang="en-US" sz="2400" dirty="0" smtClean="0"/>
              <a:t>Transducer</a:t>
            </a:r>
            <a:r>
              <a:rPr lang="en-US" sz="2400" dirty="0" smtClean="0"/>
              <a:t>, </a:t>
            </a:r>
            <a:endParaRPr lang="en-US" sz="2400" dirty="0" smtClean="0"/>
          </a:p>
          <a:p>
            <a:r>
              <a:rPr lang="en-US" sz="2400" dirty="0" smtClean="0"/>
              <a:t>Transmitter</a:t>
            </a:r>
            <a:r>
              <a:rPr lang="en-US" sz="2400" dirty="0" smtClean="0"/>
              <a:t>, </a:t>
            </a:r>
            <a:endParaRPr lang="en-US" sz="2400" dirty="0" smtClean="0"/>
          </a:p>
          <a:p>
            <a:r>
              <a:rPr lang="en-US" sz="2400" dirty="0" smtClean="0"/>
              <a:t>Controller</a:t>
            </a:r>
            <a:r>
              <a:rPr lang="en-US" sz="2400" dirty="0" smtClean="0"/>
              <a:t>, </a:t>
            </a:r>
            <a:endParaRPr lang="en-US" sz="2400" dirty="0" smtClean="0"/>
          </a:p>
          <a:p>
            <a:r>
              <a:rPr lang="en-US" sz="2400" dirty="0" smtClean="0"/>
              <a:t>Final </a:t>
            </a:r>
            <a:r>
              <a:rPr lang="en-US" sz="2400" dirty="0" smtClean="0"/>
              <a:t>Control Element. </a:t>
            </a:r>
            <a:endParaRPr lang="en-US" sz="2400" dirty="0" smtClean="0"/>
          </a:p>
        </p:txBody>
      </p:sp>
      <p:sp>
        <p:nvSpPr>
          <p:cNvPr id="3" name="Title 2"/>
          <p:cNvSpPr>
            <a:spLocks noGrp="1"/>
          </p:cNvSpPr>
          <p:nvPr>
            <p:ph type="title"/>
          </p:nvPr>
        </p:nvSpPr>
        <p:spPr/>
        <p:txBody>
          <a:bodyPr>
            <a:normAutofit/>
          </a:bodyPr>
          <a:lstStyle/>
          <a:p>
            <a:r>
              <a:rPr lang="en-US" sz="2800" dirty="0" smtClean="0"/>
              <a:t>What is control theory</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7" end="7"/>
                                            </p:txEl>
                                          </p:spTgt>
                                        </p:tgtEl>
                                        <p:attrNameLst>
                                          <p:attrName>style.visibility</p:attrName>
                                        </p:attrNameLst>
                                      </p:cBhvr>
                                      <p:to>
                                        <p:strVal val="visible"/>
                                      </p:to>
                                    </p:set>
                                    <p:anim calcmode="lin" valueType="num">
                                      <p:cBhvr additive="base">
                                        <p:cTn id="37"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8" end="8"/>
                                            </p:txEl>
                                          </p:spTgt>
                                        </p:tgtEl>
                                        <p:attrNameLst>
                                          <p:attrName>style.visibility</p:attrName>
                                        </p:attrNameLst>
                                      </p:cBhvr>
                                      <p:to>
                                        <p:strVal val="visible"/>
                                      </p:to>
                                    </p:set>
                                    <p:anim calcmode="lin" valueType="num">
                                      <p:cBhvr additive="base">
                                        <p:cTn id="4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2">
                                            <p:txEl>
                                              <p:pRg st="9" end="9"/>
                                            </p:txEl>
                                          </p:spTgt>
                                        </p:tgtEl>
                                        <p:attrNameLst>
                                          <p:attrName>style.visibility</p:attrName>
                                        </p:attrNameLst>
                                      </p:cBhvr>
                                      <p:to>
                                        <p:strVal val="visible"/>
                                      </p:to>
                                    </p:set>
                                    <p:anim calcmode="lin" valueType="num">
                                      <p:cBhvr additive="base">
                                        <p:cTn id="49" dur="500" fill="hold"/>
                                        <p:tgtEl>
                                          <p:spTgt spid="2">
                                            <p:txEl>
                                              <p:pRg st="9" end="9"/>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2">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2">
                                            <p:txEl>
                                              <p:pRg st="10" end="10"/>
                                            </p:txEl>
                                          </p:spTgt>
                                        </p:tgtEl>
                                        <p:attrNameLst>
                                          <p:attrName>style.visibility</p:attrName>
                                        </p:attrNameLst>
                                      </p:cBhvr>
                                      <p:to>
                                        <p:strVal val="visible"/>
                                      </p:to>
                                    </p:set>
                                    <p:anim calcmode="lin" valueType="num">
                                      <p:cBhvr additive="base">
                                        <p:cTn id="55"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2">
                                            <p:txEl>
                                              <p:pRg st="11" end="11"/>
                                            </p:txEl>
                                          </p:spTgt>
                                        </p:tgtEl>
                                        <p:attrNameLst>
                                          <p:attrName>style.visibility</p:attrName>
                                        </p:attrNameLst>
                                      </p:cBhvr>
                                      <p:to>
                                        <p:strVal val="visible"/>
                                      </p:to>
                                    </p:set>
                                    <p:anim calcmode="lin" valueType="num">
                                      <p:cBhvr additive="base">
                                        <p:cTn id="61" dur="500" fill="hold"/>
                                        <p:tgtEl>
                                          <p:spTgt spid="2">
                                            <p:txEl>
                                              <p:pRg st="11" end="11"/>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2">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US" sz="1800" dirty="0" smtClean="0"/>
              <a:t>The </a:t>
            </a:r>
            <a:r>
              <a:rPr lang="en-US" sz="1800" dirty="0" smtClean="0"/>
              <a:t>measuring function is completed by the detector, transducer and transmitter. </a:t>
            </a:r>
            <a:endParaRPr lang="en-US" sz="1800" dirty="0" smtClean="0"/>
          </a:p>
          <a:p>
            <a:pPr algn="just"/>
            <a:r>
              <a:rPr lang="en-US" sz="1800" dirty="0" smtClean="0"/>
              <a:t>In </a:t>
            </a:r>
            <a:r>
              <a:rPr lang="en-US" sz="1800" dirty="0" smtClean="0"/>
              <a:t>practical applications these three elements are typically contained in one unit. </a:t>
            </a:r>
            <a:endParaRPr lang="en-US" sz="1800" dirty="0" smtClean="0"/>
          </a:p>
          <a:p>
            <a:pPr algn="just"/>
            <a:r>
              <a:rPr lang="en-US" sz="1800" dirty="0" smtClean="0"/>
              <a:t>A </a:t>
            </a:r>
            <a:r>
              <a:rPr lang="en-US" sz="1800" dirty="0" smtClean="0"/>
              <a:t>standard example of a measuring unit is a resistance thermometer. </a:t>
            </a:r>
            <a:endParaRPr lang="en-US" sz="1800" dirty="0" smtClean="0"/>
          </a:p>
          <a:p>
            <a:pPr algn="just"/>
            <a:r>
              <a:rPr lang="en-US" sz="1800" dirty="0" smtClean="0"/>
              <a:t>The </a:t>
            </a:r>
            <a:r>
              <a:rPr lang="en-US" sz="1800" dirty="0" smtClean="0"/>
              <a:t>compare and compute functions are completed within the controller, which may be implemented electronically by proportional control, a PI controller, PID controller, </a:t>
            </a:r>
            <a:r>
              <a:rPr lang="en-US" sz="1800" dirty="0" smtClean="0"/>
              <a:t>bi-stable</a:t>
            </a:r>
            <a:r>
              <a:rPr lang="en-US" sz="1800" dirty="0" smtClean="0"/>
              <a:t>, hysteretic control or programmable logic </a:t>
            </a:r>
            <a:r>
              <a:rPr lang="en-US" sz="1800" dirty="0" smtClean="0"/>
              <a:t>controller.</a:t>
            </a:r>
          </a:p>
          <a:p>
            <a:pPr algn="just"/>
            <a:r>
              <a:rPr lang="en-US" sz="1800" dirty="0" smtClean="0"/>
              <a:t>Older </a:t>
            </a:r>
            <a:r>
              <a:rPr lang="en-US" sz="1800" dirty="0" smtClean="0"/>
              <a:t>controller units have been mechanical, as in a centrifugal governor or a </a:t>
            </a:r>
            <a:r>
              <a:rPr lang="en-US" sz="1800" dirty="0" smtClean="0"/>
              <a:t>carburetor.</a:t>
            </a:r>
          </a:p>
          <a:p>
            <a:pPr algn="just"/>
            <a:r>
              <a:rPr lang="en-US" sz="1800" dirty="0" smtClean="0"/>
              <a:t>The </a:t>
            </a:r>
            <a:r>
              <a:rPr lang="en-US" sz="1800" dirty="0" smtClean="0"/>
              <a:t>correct function is completed with a final control element. </a:t>
            </a:r>
            <a:endParaRPr lang="en-US" sz="1800" dirty="0" smtClean="0"/>
          </a:p>
          <a:p>
            <a:pPr algn="just"/>
            <a:r>
              <a:rPr lang="en-US" sz="1800" dirty="0" smtClean="0"/>
              <a:t>The </a:t>
            </a:r>
            <a:r>
              <a:rPr lang="en-US" sz="1800" dirty="0" smtClean="0"/>
              <a:t>final control element changes an input or output in the control system that affects the manipulated or controlled variable.</a:t>
            </a:r>
            <a:endParaRPr lang="en-US" sz="1800" dirty="0"/>
          </a:p>
        </p:txBody>
      </p:sp>
      <p:sp>
        <p:nvSpPr>
          <p:cNvPr id="3" name="Title 2"/>
          <p:cNvSpPr>
            <a:spLocks noGrp="1"/>
          </p:cNvSpPr>
          <p:nvPr>
            <p:ph type="title"/>
          </p:nvPr>
        </p:nvSpPr>
        <p:spPr/>
        <p:txBody>
          <a:bodyPr>
            <a:normAutofit/>
          </a:bodyPr>
          <a:lstStyle/>
          <a:p>
            <a:r>
              <a:rPr lang="en-US" sz="2800" dirty="0" smtClean="0"/>
              <a:t>What is control theory</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6" end="6"/>
                                            </p:txEl>
                                          </p:spTgt>
                                        </p:tgtEl>
                                        <p:attrNameLst>
                                          <p:attrName>style.visibility</p:attrName>
                                        </p:attrNameLst>
                                      </p:cBhvr>
                                      <p:to>
                                        <p:strVal val="visible"/>
                                      </p:to>
                                    </p:set>
                                    <p:anim calcmode="lin" valueType="num">
                                      <p:cBhvr additive="base">
                                        <p:cTn id="3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dirty="0" smtClean="0"/>
              <a:t>Consider a car's cruise control, which is a device designed to maintain vehicle speed at a constant desired or reference speed provided by the driver. </a:t>
            </a:r>
            <a:endParaRPr lang="en-US" sz="2000" dirty="0" smtClean="0"/>
          </a:p>
          <a:p>
            <a:endParaRPr lang="en-US" sz="2000" dirty="0" smtClean="0"/>
          </a:p>
          <a:p>
            <a:r>
              <a:rPr lang="en-US" sz="2000" dirty="0" smtClean="0"/>
              <a:t>The </a:t>
            </a:r>
            <a:r>
              <a:rPr lang="en-US" sz="2000" dirty="0" smtClean="0"/>
              <a:t>controller is the cruise control, the plant is the car, and the system is the car and the cruise control. </a:t>
            </a:r>
            <a:endParaRPr lang="en-US" sz="2000" dirty="0" smtClean="0"/>
          </a:p>
          <a:p>
            <a:endParaRPr lang="en-US" sz="2000" dirty="0" smtClean="0"/>
          </a:p>
          <a:p>
            <a:r>
              <a:rPr lang="en-US" sz="2000" dirty="0" smtClean="0"/>
              <a:t>The </a:t>
            </a:r>
            <a:r>
              <a:rPr lang="en-US" sz="2000" dirty="0" smtClean="0"/>
              <a:t>system output is the car's speed, and the control itself is the engine's throttle position which determines how much power the engine generates.</a:t>
            </a:r>
            <a:endParaRPr lang="en-US" sz="2000" dirty="0"/>
          </a:p>
        </p:txBody>
      </p:sp>
      <p:sp>
        <p:nvSpPr>
          <p:cNvPr id="3" name="Title 2"/>
          <p:cNvSpPr>
            <a:spLocks noGrp="1"/>
          </p:cNvSpPr>
          <p:nvPr>
            <p:ph type="title"/>
          </p:nvPr>
        </p:nvSpPr>
        <p:spPr/>
        <p:txBody>
          <a:bodyPr>
            <a:normAutofit/>
          </a:bodyPr>
          <a:lstStyle/>
          <a:p>
            <a:r>
              <a:rPr lang="en-US" sz="2800" dirty="0" smtClean="0"/>
              <a:t>Example</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dirty="0" smtClean="0"/>
              <a:t>A primitive way to implement cruise control is simply to lock the throttle position when the driver engages cruise control. </a:t>
            </a:r>
            <a:endParaRPr lang="en-US" sz="2000" dirty="0" smtClean="0"/>
          </a:p>
          <a:p>
            <a:endParaRPr lang="en-US" sz="2000" dirty="0" smtClean="0"/>
          </a:p>
          <a:p>
            <a:r>
              <a:rPr lang="en-US" sz="2000" dirty="0" smtClean="0"/>
              <a:t>However</a:t>
            </a:r>
            <a:r>
              <a:rPr lang="en-US" sz="2000" dirty="0" smtClean="0"/>
              <a:t>, if the cruise control is engaged on a stretch of flat road, then the car will travel slower going uphill and faster when going downhill. </a:t>
            </a:r>
            <a:endParaRPr lang="en-US" sz="2000" dirty="0" smtClean="0"/>
          </a:p>
          <a:p>
            <a:endParaRPr lang="en-US" sz="2000" dirty="0" smtClean="0"/>
          </a:p>
          <a:p>
            <a:r>
              <a:rPr lang="en-US" sz="2000" dirty="0" smtClean="0"/>
              <a:t>This </a:t>
            </a:r>
            <a:r>
              <a:rPr lang="en-US" sz="2000" dirty="0" smtClean="0"/>
              <a:t>type of controller is called an open-loop controller because no measurement of the system output (the car's speed) is used to alter the control (the throttle position.) </a:t>
            </a:r>
            <a:endParaRPr lang="en-US" sz="2000" dirty="0" smtClean="0"/>
          </a:p>
          <a:p>
            <a:endParaRPr lang="en-US" sz="2000" dirty="0" smtClean="0"/>
          </a:p>
          <a:p>
            <a:r>
              <a:rPr lang="en-US" sz="2000" dirty="0" smtClean="0"/>
              <a:t>As </a:t>
            </a:r>
            <a:r>
              <a:rPr lang="en-US" sz="2000" dirty="0" smtClean="0"/>
              <a:t>a result, the controller cannot compensate for changes acting on the car, like a change in the slope of the road.</a:t>
            </a:r>
            <a:endParaRPr lang="en-US" sz="2000" dirty="0"/>
          </a:p>
        </p:txBody>
      </p:sp>
      <p:sp>
        <p:nvSpPr>
          <p:cNvPr id="3" name="Title 2"/>
          <p:cNvSpPr>
            <a:spLocks noGrp="1"/>
          </p:cNvSpPr>
          <p:nvPr>
            <p:ph type="title"/>
          </p:nvPr>
        </p:nvSpPr>
        <p:spPr/>
        <p:txBody>
          <a:bodyPr>
            <a:normAutofit/>
          </a:bodyPr>
          <a:lstStyle/>
          <a:p>
            <a:r>
              <a:rPr lang="en-US" sz="2800" dirty="0" smtClean="0"/>
              <a:t>Example cont:</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lgn="just"/>
            <a:r>
              <a:rPr lang="en-US" sz="2000" dirty="0" smtClean="0"/>
              <a:t>In a closed-loop control system, a sensor monitors the system output (the car's speed) and feeds the data to a controller which adjusts the control (the throttle position) as necessary to maintain the desired system output (match the car's speed to the reference speed</a:t>
            </a:r>
            <a:r>
              <a:rPr lang="en-US" sz="2000" dirty="0" smtClean="0"/>
              <a:t>.)</a:t>
            </a:r>
          </a:p>
          <a:p>
            <a:pPr algn="just"/>
            <a:r>
              <a:rPr lang="en-US" sz="2000" dirty="0" smtClean="0"/>
              <a:t>Now</a:t>
            </a:r>
            <a:r>
              <a:rPr lang="en-US" sz="2000" dirty="0" smtClean="0"/>
              <a:t>, when the car goes uphill, the decrease in speed is measured, and the throttle position changed to increase engine power, speeding up the vehicle. </a:t>
            </a:r>
            <a:endParaRPr lang="en-US" sz="2000" dirty="0" smtClean="0"/>
          </a:p>
          <a:p>
            <a:pPr algn="just"/>
            <a:r>
              <a:rPr lang="en-US" sz="2000" dirty="0" smtClean="0"/>
              <a:t>Feedback </a:t>
            </a:r>
            <a:r>
              <a:rPr lang="en-US" sz="2000" dirty="0" smtClean="0"/>
              <a:t>from measuring the car's speed has allowed the controller to dynamically compensate for changes to the car's speed. </a:t>
            </a:r>
            <a:endParaRPr lang="en-US" sz="2000" dirty="0" smtClean="0"/>
          </a:p>
          <a:p>
            <a:pPr algn="just"/>
            <a:r>
              <a:rPr lang="en-US" sz="2000" dirty="0" smtClean="0"/>
              <a:t>It </a:t>
            </a:r>
            <a:r>
              <a:rPr lang="en-US" sz="2000" dirty="0" smtClean="0"/>
              <a:t>is from this feedback that the paradigm of the control loop arises: </a:t>
            </a:r>
            <a:endParaRPr lang="en-US" sz="2000" dirty="0" smtClean="0"/>
          </a:p>
          <a:p>
            <a:pPr lvl="1" algn="just"/>
            <a:r>
              <a:rPr lang="en-US" sz="1600" dirty="0" smtClean="0"/>
              <a:t>The control </a:t>
            </a:r>
            <a:r>
              <a:rPr lang="en-US" sz="1600" dirty="0" smtClean="0"/>
              <a:t>affects the system output, which in turn is measured and looped back to alter the control.</a:t>
            </a:r>
            <a:endParaRPr lang="en-US" sz="1600" dirty="0"/>
          </a:p>
        </p:txBody>
      </p:sp>
      <p:sp>
        <p:nvSpPr>
          <p:cNvPr id="3" name="Title 2"/>
          <p:cNvSpPr>
            <a:spLocks noGrp="1"/>
          </p:cNvSpPr>
          <p:nvPr>
            <p:ph type="title"/>
          </p:nvPr>
        </p:nvSpPr>
        <p:spPr/>
        <p:txBody>
          <a:bodyPr>
            <a:normAutofit/>
          </a:bodyPr>
          <a:lstStyle/>
          <a:p>
            <a:r>
              <a:rPr lang="en-US" sz="2800" dirty="0" smtClean="0"/>
              <a:t>Example cont:</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anim calcmode="lin" valueType="num">
                                      <p:cBhvr additive="base">
                                        <p:cTn id="2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algn="just"/>
            <a:r>
              <a:rPr lang="en-US" sz="1600" dirty="0" smtClean="0"/>
              <a:t>Closed-loop controllers have the following advantages over open-loop controllers:</a:t>
            </a:r>
          </a:p>
          <a:p>
            <a:pPr algn="just"/>
            <a:endParaRPr lang="en-US" sz="1600" dirty="0" smtClean="0"/>
          </a:p>
          <a:p>
            <a:pPr algn="just"/>
            <a:r>
              <a:rPr lang="en-US" sz="1600" dirty="0" smtClean="0"/>
              <a:t>disturbance rejection (such as hills in the cruise control example earlier)</a:t>
            </a:r>
          </a:p>
          <a:p>
            <a:pPr algn="just"/>
            <a:r>
              <a:rPr lang="en-US" sz="1600" dirty="0" smtClean="0"/>
              <a:t>guaranteed performance even with model uncertainties, when the model structure does not match perfectly the real process and the model parameters are not exact</a:t>
            </a:r>
            <a:r>
              <a:rPr lang="en-US" sz="1600" dirty="0" smtClean="0"/>
              <a:t>,</a:t>
            </a:r>
            <a:endParaRPr lang="en-US" sz="1600" dirty="0" smtClean="0"/>
          </a:p>
          <a:p>
            <a:pPr algn="just"/>
            <a:r>
              <a:rPr lang="en-US" sz="1600" dirty="0" smtClean="0"/>
              <a:t>unstable </a:t>
            </a:r>
            <a:r>
              <a:rPr lang="en-US" sz="1600" dirty="0" smtClean="0"/>
              <a:t>processes can be stabilized</a:t>
            </a:r>
          </a:p>
          <a:p>
            <a:pPr algn="just"/>
            <a:r>
              <a:rPr lang="en-US" sz="1600" dirty="0" smtClean="0"/>
              <a:t>reduced </a:t>
            </a:r>
            <a:r>
              <a:rPr lang="en-US" sz="1600" dirty="0" smtClean="0"/>
              <a:t>sensitivity to parameter variations</a:t>
            </a:r>
          </a:p>
          <a:p>
            <a:pPr algn="just"/>
            <a:r>
              <a:rPr lang="en-US" sz="1600" dirty="0" smtClean="0"/>
              <a:t>improved </a:t>
            </a:r>
            <a:r>
              <a:rPr lang="en-US" sz="1600" dirty="0" smtClean="0"/>
              <a:t>reference tracking performance</a:t>
            </a:r>
          </a:p>
          <a:p>
            <a:pPr algn="just"/>
            <a:endParaRPr lang="en-US" sz="1600" dirty="0" smtClean="0"/>
          </a:p>
          <a:p>
            <a:pPr algn="just"/>
            <a:r>
              <a:rPr lang="en-US" sz="1600" dirty="0" smtClean="0"/>
              <a:t>In some systems, closed-loop and open-loop control are used simultaneously. In such systems, the open-loop control is termed </a:t>
            </a:r>
            <a:r>
              <a:rPr lang="en-US" sz="1600" dirty="0" smtClean="0"/>
              <a:t>feed forward </a:t>
            </a:r>
            <a:r>
              <a:rPr lang="en-US" sz="1600" dirty="0" smtClean="0"/>
              <a:t>and serves to further improve reference tracking performance.</a:t>
            </a:r>
          </a:p>
          <a:p>
            <a:pPr algn="just"/>
            <a:endParaRPr lang="en-US" sz="1600" dirty="0" smtClean="0"/>
          </a:p>
          <a:p>
            <a:pPr algn="just"/>
            <a:r>
              <a:rPr lang="en-US" sz="1600" dirty="0" smtClean="0"/>
              <a:t>A common closed-loop controller architecture is the PID controller.</a:t>
            </a:r>
            <a:endParaRPr lang="en-US" sz="1600" dirty="0"/>
          </a:p>
        </p:txBody>
      </p:sp>
      <p:sp>
        <p:nvSpPr>
          <p:cNvPr id="3" name="Title 2"/>
          <p:cNvSpPr>
            <a:spLocks noGrp="1"/>
          </p:cNvSpPr>
          <p:nvPr>
            <p:ph type="title"/>
          </p:nvPr>
        </p:nvSpPr>
        <p:spPr/>
        <p:txBody>
          <a:bodyPr>
            <a:normAutofit/>
          </a:bodyPr>
          <a:lstStyle/>
          <a:p>
            <a:r>
              <a:rPr lang="en-US" sz="2400" dirty="0" smtClean="0"/>
              <a:t>Classical Control Theory</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6" end="6"/>
                                            </p:txEl>
                                          </p:spTgt>
                                        </p:tgtEl>
                                        <p:attrNameLst>
                                          <p:attrName>style.visibility</p:attrName>
                                        </p:attrNameLst>
                                      </p:cBhvr>
                                      <p:to>
                                        <p:strVal val="visible"/>
                                      </p:to>
                                    </p:set>
                                    <p:anim calcmode="lin" valueType="num">
                                      <p:cBhvr additive="base">
                                        <p:cTn id="31"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 calcmode="lin" valueType="num">
                                      <p:cBhvr additive="base">
                                        <p:cTn id="3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2">
                                            <p:txEl>
                                              <p:pRg st="10" end="10"/>
                                            </p:txEl>
                                          </p:spTgt>
                                        </p:tgtEl>
                                        <p:attrNameLst>
                                          <p:attrName>style.visibility</p:attrName>
                                        </p:attrNameLst>
                                      </p:cBhvr>
                                      <p:to>
                                        <p:strVal val="visible"/>
                                      </p:to>
                                    </p:set>
                                    <p:anim calcmode="lin" valueType="num">
                                      <p:cBhvr additive="base">
                                        <p:cTn id="43"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5181600" cy="4525963"/>
          </a:xfrm>
        </p:spPr>
        <p:txBody>
          <a:bodyPr>
            <a:normAutofit/>
          </a:bodyPr>
          <a:lstStyle/>
          <a:p>
            <a:pPr algn="just"/>
            <a:r>
              <a:rPr lang="en-US" sz="1600" dirty="0" smtClean="0"/>
              <a:t>The output of the system </a:t>
            </a:r>
            <a:r>
              <a:rPr lang="en-US" sz="1600" dirty="0" smtClean="0"/>
              <a:t>(right) </a:t>
            </a:r>
            <a:r>
              <a:rPr lang="en-US" sz="1600" i="1" dirty="0" smtClean="0"/>
              <a:t>y(t</a:t>
            </a:r>
            <a:r>
              <a:rPr lang="en-US" sz="1600" i="1" dirty="0" smtClean="0"/>
              <a:t>)</a:t>
            </a:r>
            <a:r>
              <a:rPr lang="en-US" sz="1600" dirty="0" smtClean="0"/>
              <a:t> is fed back through a sensor measurement </a:t>
            </a:r>
            <a:r>
              <a:rPr lang="en-US" sz="1600" i="1" dirty="0" smtClean="0"/>
              <a:t>F</a:t>
            </a:r>
            <a:r>
              <a:rPr lang="en-US" sz="1600" dirty="0" smtClean="0"/>
              <a:t> to the reference value </a:t>
            </a:r>
            <a:r>
              <a:rPr lang="en-US" sz="1600" i="1" dirty="0" smtClean="0"/>
              <a:t>r(t)</a:t>
            </a:r>
            <a:r>
              <a:rPr lang="en-US" sz="1600" dirty="0" smtClean="0"/>
              <a:t>. The controller </a:t>
            </a:r>
            <a:r>
              <a:rPr lang="en-US" sz="1600" i="1" dirty="0" smtClean="0"/>
              <a:t>C</a:t>
            </a:r>
            <a:r>
              <a:rPr lang="en-US" sz="1600" dirty="0" smtClean="0"/>
              <a:t> then takes the error </a:t>
            </a:r>
            <a:r>
              <a:rPr lang="en-US" sz="1600" i="1" dirty="0" smtClean="0"/>
              <a:t>e</a:t>
            </a:r>
            <a:r>
              <a:rPr lang="en-US" sz="1600" dirty="0" smtClean="0"/>
              <a:t> (difference) between the reference and the output to change the inputs </a:t>
            </a:r>
            <a:r>
              <a:rPr lang="en-US" sz="1600" i="1" dirty="0" smtClean="0"/>
              <a:t>u</a:t>
            </a:r>
            <a:r>
              <a:rPr lang="en-US" sz="1600" dirty="0" smtClean="0"/>
              <a:t> to the system under control </a:t>
            </a:r>
            <a:r>
              <a:rPr lang="en-US" sz="1600" i="1" dirty="0" smtClean="0"/>
              <a:t>P</a:t>
            </a:r>
            <a:r>
              <a:rPr lang="en-US" sz="1600" dirty="0" smtClean="0"/>
              <a:t>. This is shown in the figure. This kind of controller is a closed-loop controller or </a:t>
            </a:r>
            <a:r>
              <a:rPr lang="en-US" sz="1600" dirty="0" smtClean="0"/>
              <a:t>feedback </a:t>
            </a:r>
            <a:r>
              <a:rPr lang="en-US" sz="1600" dirty="0" smtClean="0"/>
              <a:t>controller</a:t>
            </a:r>
            <a:r>
              <a:rPr lang="en-US" sz="1600" dirty="0" smtClean="0"/>
              <a:t>.</a:t>
            </a:r>
          </a:p>
          <a:p>
            <a:pPr algn="just"/>
            <a:r>
              <a:rPr lang="en-US" sz="1600" dirty="0" smtClean="0"/>
              <a:t>This is called a single-input-single-output (SISO) control system; MIMO (i.e., Multi-Input-Multi-Output) systems, with more than one input/output, are common. In such cases variables are represented through vectors instead of simple scalar values. For some distributed parameter systems the vectors may be infinite-dimensional (typically functions).</a:t>
            </a:r>
            <a:endParaRPr lang="en-US" sz="1600" dirty="0"/>
          </a:p>
        </p:txBody>
      </p:sp>
      <p:sp>
        <p:nvSpPr>
          <p:cNvPr id="3" name="Title 2"/>
          <p:cNvSpPr>
            <a:spLocks noGrp="1"/>
          </p:cNvSpPr>
          <p:nvPr>
            <p:ph type="title"/>
          </p:nvPr>
        </p:nvSpPr>
        <p:spPr/>
        <p:txBody>
          <a:bodyPr>
            <a:normAutofit/>
          </a:bodyPr>
          <a:lstStyle/>
          <a:p>
            <a:r>
              <a:rPr lang="en-US" sz="2400" dirty="0" smtClean="0"/>
              <a:t>Closed-loop transfer function</a:t>
            </a:r>
            <a:endParaRPr lang="en-US" sz="2400" dirty="0"/>
          </a:p>
        </p:txBody>
      </p:sp>
      <p:pic>
        <p:nvPicPr>
          <p:cNvPr id="1026" name="Picture 2" descr="http://upload.wikimedia.org/wikipedia/commons/thumb/9/90/Simple_feedback_control_loop2.svg/315px-Simple_feedback_control_loop2.svg.png"/>
          <p:cNvPicPr>
            <a:picLocks noChangeAspect="1" noChangeArrowheads="1"/>
          </p:cNvPicPr>
          <p:nvPr/>
        </p:nvPicPr>
        <p:blipFill>
          <a:blip r:embed="rId2"/>
          <a:srcRect/>
          <a:stretch>
            <a:fillRect/>
          </a:stretch>
        </p:blipFill>
        <p:spPr bwMode="auto">
          <a:xfrm>
            <a:off x="5791200" y="1447800"/>
            <a:ext cx="3000375" cy="1047751"/>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5181600" cy="1642871"/>
          </a:xfrm>
        </p:spPr>
        <p:txBody>
          <a:bodyPr>
            <a:normAutofit lnSpcReduction="10000"/>
          </a:bodyPr>
          <a:lstStyle/>
          <a:p>
            <a:pPr algn="just"/>
            <a:r>
              <a:rPr lang="en-US" sz="1600" dirty="0" smtClean="0"/>
              <a:t>If we assume the controller C, the plant P, and the sensor F are linear and time-invariant (i.e., elements of their transfer function C(s), P(s), and F(s) do not depend on time), the systems above can be analysed using the Laplace transform on the variables. This gives the following relations</a:t>
            </a:r>
            <a:r>
              <a:rPr lang="en-US" sz="1600" dirty="0" smtClean="0"/>
              <a:t>:</a:t>
            </a:r>
          </a:p>
          <a:p>
            <a:pPr algn="just"/>
            <a:endParaRPr lang="en-US" sz="1600" dirty="0"/>
          </a:p>
        </p:txBody>
      </p:sp>
      <p:sp>
        <p:nvSpPr>
          <p:cNvPr id="3" name="Title 2"/>
          <p:cNvSpPr>
            <a:spLocks noGrp="1"/>
          </p:cNvSpPr>
          <p:nvPr>
            <p:ph type="title"/>
          </p:nvPr>
        </p:nvSpPr>
        <p:spPr/>
        <p:txBody>
          <a:bodyPr>
            <a:normAutofit/>
          </a:bodyPr>
          <a:lstStyle/>
          <a:p>
            <a:r>
              <a:rPr lang="en-US" sz="2400" dirty="0" smtClean="0"/>
              <a:t>Closed-loop transfer function</a:t>
            </a:r>
            <a:endParaRPr lang="en-US" sz="2400" dirty="0"/>
          </a:p>
        </p:txBody>
      </p:sp>
      <p:pic>
        <p:nvPicPr>
          <p:cNvPr id="1026" name="Picture 2" descr="http://upload.wikimedia.org/wikipedia/commons/thumb/9/90/Simple_feedback_control_loop2.svg/315px-Simple_feedback_control_loop2.svg.png"/>
          <p:cNvPicPr>
            <a:picLocks noChangeAspect="1" noChangeArrowheads="1"/>
          </p:cNvPicPr>
          <p:nvPr/>
        </p:nvPicPr>
        <p:blipFill>
          <a:blip r:embed="rId2"/>
          <a:srcRect/>
          <a:stretch>
            <a:fillRect/>
          </a:stretch>
        </p:blipFill>
        <p:spPr bwMode="auto">
          <a:xfrm>
            <a:off x="5791200" y="1447800"/>
            <a:ext cx="3000375" cy="1047751"/>
          </a:xfrm>
          <a:prstGeom prst="rect">
            <a:avLst/>
          </a:prstGeom>
          <a:noFill/>
        </p:spPr>
      </p:pic>
      <p:pic>
        <p:nvPicPr>
          <p:cNvPr id="25603" name="Picture 3"/>
          <p:cNvPicPr>
            <a:picLocks noChangeAspect="1" noChangeArrowheads="1"/>
          </p:cNvPicPr>
          <p:nvPr/>
        </p:nvPicPr>
        <p:blipFill>
          <a:blip r:embed="rId3"/>
          <a:srcRect/>
          <a:stretch>
            <a:fillRect/>
          </a:stretch>
        </p:blipFill>
        <p:spPr bwMode="auto">
          <a:xfrm>
            <a:off x="1981200" y="3124200"/>
            <a:ext cx="2686050" cy="971550"/>
          </a:xfrm>
          <a:prstGeom prst="rect">
            <a:avLst/>
          </a:prstGeom>
          <a:noFill/>
          <a:ln w="9525">
            <a:noFill/>
            <a:miter lim="800000"/>
            <a:headEnd/>
            <a:tailEnd/>
          </a:ln>
          <a:effectLst/>
        </p:spPr>
      </p:pic>
      <p:sp>
        <p:nvSpPr>
          <p:cNvPr id="7" name="TextBox 6"/>
          <p:cNvSpPr txBox="1"/>
          <p:nvPr/>
        </p:nvSpPr>
        <p:spPr>
          <a:xfrm>
            <a:off x="914400" y="4114800"/>
            <a:ext cx="4495800" cy="338554"/>
          </a:xfrm>
          <a:prstGeom prst="rect">
            <a:avLst/>
          </a:prstGeom>
          <a:noFill/>
        </p:spPr>
        <p:txBody>
          <a:bodyPr wrap="square" rtlCol="0">
            <a:spAutoFit/>
          </a:bodyPr>
          <a:lstStyle/>
          <a:p>
            <a:r>
              <a:rPr lang="en-US" sz="1600" dirty="0" smtClean="0"/>
              <a:t>Solving for </a:t>
            </a:r>
            <a:r>
              <a:rPr lang="en-US" sz="1600" i="1" dirty="0" smtClean="0"/>
              <a:t>Y</a:t>
            </a:r>
            <a:r>
              <a:rPr lang="en-US" sz="1600" dirty="0" smtClean="0"/>
              <a:t>(</a:t>
            </a:r>
            <a:r>
              <a:rPr lang="en-US" sz="1600" i="1" dirty="0" smtClean="0"/>
              <a:t>s</a:t>
            </a:r>
            <a:r>
              <a:rPr lang="en-US" sz="1600" dirty="0" smtClean="0"/>
              <a:t>) in terms of </a:t>
            </a:r>
            <a:r>
              <a:rPr lang="en-US" sz="1600" i="1" dirty="0" smtClean="0"/>
              <a:t>R</a:t>
            </a:r>
            <a:r>
              <a:rPr lang="en-US" sz="1600" dirty="0" smtClean="0"/>
              <a:t>(</a:t>
            </a:r>
            <a:r>
              <a:rPr lang="en-US" sz="1600" i="1" dirty="0" smtClean="0"/>
              <a:t>s</a:t>
            </a:r>
            <a:r>
              <a:rPr lang="en-US" sz="1600" dirty="0" smtClean="0"/>
              <a:t>) gives:</a:t>
            </a:r>
            <a:endParaRPr lang="en-US" sz="1600" dirty="0"/>
          </a:p>
        </p:txBody>
      </p:sp>
      <p:pic>
        <p:nvPicPr>
          <p:cNvPr id="25604" name="Picture 4"/>
          <p:cNvPicPr>
            <a:picLocks noChangeAspect="1" noChangeArrowheads="1"/>
          </p:cNvPicPr>
          <p:nvPr/>
        </p:nvPicPr>
        <p:blipFill>
          <a:blip r:embed="rId4"/>
          <a:srcRect/>
          <a:stretch>
            <a:fillRect/>
          </a:stretch>
        </p:blipFill>
        <p:spPr bwMode="auto">
          <a:xfrm>
            <a:off x="1295400" y="4495800"/>
            <a:ext cx="4886325" cy="69532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5603"/>
                                        </p:tgtEl>
                                        <p:attrNameLst>
                                          <p:attrName>style.visibility</p:attrName>
                                        </p:attrNameLst>
                                      </p:cBhvr>
                                      <p:to>
                                        <p:strVal val="visible"/>
                                      </p:to>
                                    </p:set>
                                    <p:anim calcmode="lin" valueType="num">
                                      <p:cBhvr additive="base">
                                        <p:cTn id="7" dur="500" fill="hold"/>
                                        <p:tgtEl>
                                          <p:spTgt spid="25603"/>
                                        </p:tgtEl>
                                        <p:attrNameLst>
                                          <p:attrName>ppt_x</p:attrName>
                                        </p:attrNameLst>
                                      </p:cBhvr>
                                      <p:tavLst>
                                        <p:tav tm="0">
                                          <p:val>
                                            <p:strVal val="#ppt_x"/>
                                          </p:val>
                                        </p:tav>
                                        <p:tav tm="100000">
                                          <p:val>
                                            <p:strVal val="#ppt_x"/>
                                          </p:val>
                                        </p:tav>
                                      </p:tavLst>
                                    </p:anim>
                                    <p:anim calcmode="lin" valueType="num">
                                      <p:cBhvr additive="base">
                                        <p:cTn id="8" dur="500" fill="hold"/>
                                        <p:tgtEl>
                                          <p:spTgt spid="2560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5604"/>
                                        </p:tgtEl>
                                        <p:attrNameLst>
                                          <p:attrName>style.visibility</p:attrName>
                                        </p:attrNameLst>
                                      </p:cBhvr>
                                      <p:to>
                                        <p:strVal val="visible"/>
                                      </p:to>
                                    </p:set>
                                    <p:anim calcmode="lin" valueType="num">
                                      <p:cBhvr additive="base">
                                        <p:cTn id="19" dur="500" fill="hold"/>
                                        <p:tgtEl>
                                          <p:spTgt spid="25604"/>
                                        </p:tgtEl>
                                        <p:attrNameLst>
                                          <p:attrName>ppt_x</p:attrName>
                                        </p:attrNameLst>
                                      </p:cBhvr>
                                      <p:tavLst>
                                        <p:tav tm="0">
                                          <p:val>
                                            <p:strVal val="#ppt_x"/>
                                          </p:val>
                                        </p:tav>
                                        <p:tav tm="100000">
                                          <p:val>
                                            <p:strVal val="#ppt_x"/>
                                          </p:val>
                                        </p:tav>
                                      </p:tavLst>
                                    </p:anim>
                                    <p:anim calcmode="lin" valueType="num">
                                      <p:cBhvr additive="base">
                                        <p:cTn id="20" dur="500" fill="hold"/>
                                        <p:tgtEl>
                                          <p:spTgt spid="2560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5181600" cy="347471"/>
          </a:xfrm>
        </p:spPr>
        <p:txBody>
          <a:bodyPr>
            <a:normAutofit/>
          </a:bodyPr>
          <a:lstStyle/>
          <a:p>
            <a:pPr algn="just"/>
            <a:r>
              <a:rPr lang="en-US" sz="1600" dirty="0" smtClean="0"/>
              <a:t>The </a:t>
            </a:r>
            <a:r>
              <a:rPr lang="en-US" sz="1600" dirty="0" smtClean="0"/>
              <a:t>expression - </a:t>
            </a:r>
            <a:endParaRPr lang="en-US" sz="1600" dirty="0"/>
          </a:p>
        </p:txBody>
      </p:sp>
      <p:sp>
        <p:nvSpPr>
          <p:cNvPr id="3" name="Title 2"/>
          <p:cNvSpPr>
            <a:spLocks noGrp="1"/>
          </p:cNvSpPr>
          <p:nvPr>
            <p:ph type="title"/>
          </p:nvPr>
        </p:nvSpPr>
        <p:spPr/>
        <p:txBody>
          <a:bodyPr>
            <a:normAutofit/>
          </a:bodyPr>
          <a:lstStyle/>
          <a:p>
            <a:r>
              <a:rPr lang="en-US" sz="2400" dirty="0" smtClean="0"/>
              <a:t>Closed-loop transfer function</a:t>
            </a:r>
            <a:endParaRPr lang="en-US" sz="2400" dirty="0"/>
          </a:p>
        </p:txBody>
      </p:sp>
      <p:pic>
        <p:nvPicPr>
          <p:cNvPr id="1026" name="Picture 2" descr="http://upload.wikimedia.org/wikipedia/commons/thumb/9/90/Simple_feedback_control_loop2.svg/315px-Simple_feedback_control_loop2.svg.png"/>
          <p:cNvPicPr>
            <a:picLocks noChangeAspect="1" noChangeArrowheads="1"/>
          </p:cNvPicPr>
          <p:nvPr/>
        </p:nvPicPr>
        <p:blipFill>
          <a:blip r:embed="rId2"/>
          <a:srcRect/>
          <a:stretch>
            <a:fillRect/>
          </a:stretch>
        </p:blipFill>
        <p:spPr bwMode="auto">
          <a:xfrm>
            <a:off x="5791200" y="1447800"/>
            <a:ext cx="3000375" cy="1047751"/>
          </a:xfrm>
          <a:prstGeom prst="rect">
            <a:avLst/>
          </a:prstGeom>
          <a:noFill/>
        </p:spPr>
      </p:pic>
      <p:pic>
        <p:nvPicPr>
          <p:cNvPr id="26626" name="Picture 2"/>
          <p:cNvPicPr>
            <a:picLocks noChangeAspect="1" noChangeArrowheads="1"/>
          </p:cNvPicPr>
          <p:nvPr/>
        </p:nvPicPr>
        <p:blipFill>
          <a:blip r:embed="rId3"/>
          <a:srcRect/>
          <a:stretch>
            <a:fillRect/>
          </a:stretch>
        </p:blipFill>
        <p:spPr bwMode="auto">
          <a:xfrm>
            <a:off x="1295400" y="1828800"/>
            <a:ext cx="2590800" cy="647700"/>
          </a:xfrm>
          <a:prstGeom prst="rect">
            <a:avLst/>
          </a:prstGeom>
          <a:noFill/>
          <a:ln w="9525">
            <a:noFill/>
            <a:miter lim="800000"/>
            <a:headEnd/>
            <a:tailEnd/>
          </a:ln>
          <a:effectLst/>
        </p:spPr>
      </p:pic>
      <p:sp>
        <p:nvSpPr>
          <p:cNvPr id="9" name="TextBox 8"/>
          <p:cNvSpPr txBox="1"/>
          <p:nvPr/>
        </p:nvSpPr>
        <p:spPr>
          <a:xfrm>
            <a:off x="685800" y="2438400"/>
            <a:ext cx="4572000" cy="1569660"/>
          </a:xfrm>
          <a:prstGeom prst="rect">
            <a:avLst/>
          </a:prstGeom>
          <a:noFill/>
        </p:spPr>
        <p:txBody>
          <a:bodyPr wrap="square" rtlCol="0">
            <a:spAutoFit/>
          </a:bodyPr>
          <a:lstStyle/>
          <a:p>
            <a:pPr algn="just"/>
            <a:r>
              <a:rPr lang="en-US" sz="1600" dirty="0" smtClean="0"/>
              <a:t>is referred to as the </a:t>
            </a:r>
            <a:r>
              <a:rPr lang="en-US" sz="1600" i="1" dirty="0" smtClean="0"/>
              <a:t>closed-loop transfer function</a:t>
            </a:r>
            <a:r>
              <a:rPr lang="en-US" sz="1600" dirty="0" smtClean="0"/>
              <a:t> of the system. The numerator is the forward (open-loop) gain from </a:t>
            </a:r>
            <a:r>
              <a:rPr lang="en-US" sz="1600" i="1" dirty="0" smtClean="0"/>
              <a:t>r</a:t>
            </a:r>
            <a:r>
              <a:rPr lang="en-US" sz="1600" dirty="0" smtClean="0"/>
              <a:t> to </a:t>
            </a:r>
            <a:r>
              <a:rPr lang="en-US" sz="1600" i="1" dirty="0" smtClean="0"/>
              <a:t>y</a:t>
            </a:r>
            <a:r>
              <a:rPr lang="en-US" sz="1600" dirty="0" smtClean="0"/>
              <a:t>, and the denominator is one plus the gain in going around the feedback loop, the so-called loop gain.</a:t>
            </a:r>
            <a:endParaRPr lang="en-US" sz="1600" dirty="0"/>
          </a:p>
        </p:txBody>
      </p:sp>
      <p:pic>
        <p:nvPicPr>
          <p:cNvPr id="26627" name="Picture 3"/>
          <p:cNvPicPr>
            <a:picLocks noChangeAspect="1" noChangeArrowheads="1"/>
          </p:cNvPicPr>
          <p:nvPr/>
        </p:nvPicPr>
        <p:blipFill>
          <a:blip r:embed="rId4"/>
          <a:srcRect/>
          <a:stretch>
            <a:fillRect/>
          </a:stretch>
        </p:blipFill>
        <p:spPr bwMode="auto">
          <a:xfrm>
            <a:off x="1905000" y="3962400"/>
            <a:ext cx="1695450" cy="361950"/>
          </a:xfrm>
          <a:prstGeom prst="rect">
            <a:avLst/>
          </a:prstGeom>
          <a:noFill/>
          <a:ln w="9525">
            <a:noFill/>
            <a:miter lim="800000"/>
            <a:headEnd/>
            <a:tailEnd/>
          </a:ln>
          <a:effectLst/>
        </p:spPr>
      </p:pic>
      <p:sp>
        <p:nvSpPr>
          <p:cNvPr id="11" name="Rectangle 10"/>
          <p:cNvSpPr/>
          <p:nvPr/>
        </p:nvSpPr>
        <p:spPr>
          <a:xfrm>
            <a:off x="838200" y="4343400"/>
            <a:ext cx="5410200" cy="338554"/>
          </a:xfrm>
          <a:prstGeom prst="rect">
            <a:avLst/>
          </a:prstGeom>
        </p:spPr>
        <p:txBody>
          <a:bodyPr wrap="square">
            <a:spAutoFit/>
          </a:bodyPr>
          <a:lstStyle/>
          <a:p>
            <a:r>
              <a:rPr lang="en-US" sz="1600" dirty="0" smtClean="0"/>
              <a:t> i.e., it has a large norm with each value of s, and if</a:t>
            </a:r>
            <a:endParaRPr lang="en-US" sz="1600" dirty="0"/>
          </a:p>
        </p:txBody>
      </p:sp>
      <p:sp>
        <p:nvSpPr>
          <p:cNvPr id="12" name="Rectangle 11"/>
          <p:cNvSpPr/>
          <p:nvPr/>
        </p:nvSpPr>
        <p:spPr>
          <a:xfrm>
            <a:off x="762000" y="5105400"/>
            <a:ext cx="5334000" cy="584775"/>
          </a:xfrm>
          <a:prstGeom prst="rect">
            <a:avLst/>
          </a:prstGeom>
        </p:spPr>
        <p:txBody>
          <a:bodyPr wrap="square">
            <a:spAutoFit/>
          </a:bodyPr>
          <a:lstStyle/>
          <a:p>
            <a:pPr algn="just"/>
            <a:r>
              <a:rPr lang="en-US" sz="1600" dirty="0" smtClean="0"/>
              <a:t>then Y(s) is approximately equal to R(s) and the output closely tracks the reference input.</a:t>
            </a:r>
            <a:endParaRPr lang="en-US" sz="1600" dirty="0"/>
          </a:p>
        </p:txBody>
      </p:sp>
      <p:pic>
        <p:nvPicPr>
          <p:cNvPr id="26628" name="Picture 4"/>
          <p:cNvPicPr>
            <a:picLocks noChangeAspect="1" noChangeArrowheads="1"/>
          </p:cNvPicPr>
          <p:nvPr/>
        </p:nvPicPr>
        <p:blipFill>
          <a:blip r:embed="rId5"/>
          <a:srcRect/>
          <a:stretch>
            <a:fillRect/>
          </a:stretch>
        </p:blipFill>
        <p:spPr bwMode="auto">
          <a:xfrm>
            <a:off x="2209800" y="4648200"/>
            <a:ext cx="1095375" cy="352425"/>
          </a:xfrm>
          <a:prstGeom prst="rect">
            <a:avLst/>
          </a:prstGeom>
          <a:noFill/>
          <a:ln w="9525">
            <a:noFill/>
            <a:miter lim="800000"/>
            <a:headEnd/>
            <a:tailEnd/>
          </a:ln>
          <a:effectLst/>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6627"/>
                                        </p:tgtEl>
                                        <p:attrNameLst>
                                          <p:attrName>style.visibility</p:attrName>
                                        </p:attrNameLst>
                                      </p:cBhvr>
                                      <p:to>
                                        <p:strVal val="visible"/>
                                      </p:to>
                                    </p:set>
                                    <p:anim calcmode="lin" valueType="num">
                                      <p:cBhvr additive="base">
                                        <p:cTn id="13" dur="500" fill="hold"/>
                                        <p:tgtEl>
                                          <p:spTgt spid="26627"/>
                                        </p:tgtEl>
                                        <p:attrNameLst>
                                          <p:attrName>ppt_x</p:attrName>
                                        </p:attrNameLst>
                                      </p:cBhvr>
                                      <p:tavLst>
                                        <p:tav tm="0">
                                          <p:val>
                                            <p:strVal val="#ppt_x"/>
                                          </p:val>
                                        </p:tav>
                                        <p:tav tm="100000">
                                          <p:val>
                                            <p:strVal val="#ppt_x"/>
                                          </p:val>
                                        </p:tav>
                                      </p:tavLst>
                                    </p:anim>
                                    <p:anim calcmode="lin" valueType="num">
                                      <p:cBhvr additive="base">
                                        <p:cTn id="14" dur="500" fill="hold"/>
                                        <p:tgtEl>
                                          <p:spTgt spid="26627"/>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11"/>
                                        </p:tgtEl>
                                        <p:attrNameLst>
                                          <p:attrName>style.visibility</p:attrName>
                                        </p:attrNameLst>
                                      </p:cBhvr>
                                      <p:to>
                                        <p:strVal val="visible"/>
                                      </p:to>
                                    </p:set>
                                    <p:anim calcmode="lin" valueType="num">
                                      <p:cBhvr additive="base">
                                        <p:cTn id="19" dur="500" fill="hold"/>
                                        <p:tgtEl>
                                          <p:spTgt spid="11"/>
                                        </p:tgtEl>
                                        <p:attrNameLst>
                                          <p:attrName>ppt_x</p:attrName>
                                        </p:attrNameLst>
                                      </p:cBhvr>
                                      <p:tavLst>
                                        <p:tav tm="0">
                                          <p:val>
                                            <p:strVal val="#ppt_x"/>
                                          </p:val>
                                        </p:tav>
                                        <p:tav tm="100000">
                                          <p:val>
                                            <p:strVal val="#ppt_x"/>
                                          </p:val>
                                        </p:tav>
                                      </p:tavLst>
                                    </p:anim>
                                    <p:anim calcmode="lin" valueType="num">
                                      <p:cBhvr additive="base">
                                        <p:cTn id="20"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6628"/>
                                        </p:tgtEl>
                                        <p:attrNameLst>
                                          <p:attrName>style.visibility</p:attrName>
                                        </p:attrNameLst>
                                      </p:cBhvr>
                                      <p:to>
                                        <p:strVal val="visible"/>
                                      </p:to>
                                    </p:set>
                                    <p:anim calcmode="lin" valueType="num">
                                      <p:cBhvr additive="base">
                                        <p:cTn id="25" dur="500" fill="hold"/>
                                        <p:tgtEl>
                                          <p:spTgt spid="26628"/>
                                        </p:tgtEl>
                                        <p:attrNameLst>
                                          <p:attrName>ppt_x</p:attrName>
                                        </p:attrNameLst>
                                      </p:cBhvr>
                                      <p:tavLst>
                                        <p:tav tm="0">
                                          <p:val>
                                            <p:strVal val="#ppt_x"/>
                                          </p:val>
                                        </p:tav>
                                        <p:tav tm="100000">
                                          <p:val>
                                            <p:strVal val="#ppt_x"/>
                                          </p:val>
                                        </p:tav>
                                      </p:tavLst>
                                    </p:anim>
                                    <p:anim calcmode="lin" valueType="num">
                                      <p:cBhvr additive="base">
                                        <p:cTn id="26" dur="500" fill="hold"/>
                                        <p:tgtEl>
                                          <p:spTgt spid="26628"/>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 calcmode="lin" valueType="num">
                                      <p:cBhvr additive="base">
                                        <p:cTn id="31" dur="500" fill="hold"/>
                                        <p:tgtEl>
                                          <p:spTgt spid="12"/>
                                        </p:tgtEl>
                                        <p:attrNameLst>
                                          <p:attrName>ppt_x</p:attrName>
                                        </p:attrNameLst>
                                      </p:cBhvr>
                                      <p:tavLst>
                                        <p:tav tm="0">
                                          <p:val>
                                            <p:strVal val="#ppt_x"/>
                                          </p:val>
                                        </p:tav>
                                        <p:tav tm="100000">
                                          <p:val>
                                            <p:strVal val="#ppt_x"/>
                                          </p:val>
                                        </p:tav>
                                      </p:tavLst>
                                    </p:anim>
                                    <p:anim calcmode="lin" valueType="num">
                                      <p:cBhvr additive="base">
                                        <p:cTn id="32"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P spid="11" grpId="0"/>
      <p:bldP spid="12"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gn="just"/>
            <a:r>
              <a:rPr lang="en-US" sz="1800" dirty="0" smtClean="0"/>
              <a:t>In contrast to the frequency domain analysis of the classical control theory, modern control theory utilizes the time-domain state space representation, a mathematical model of a physical system as a set of input, output and state variables related by first-order differential equations. </a:t>
            </a:r>
            <a:endParaRPr lang="en-US" sz="1800" dirty="0" smtClean="0"/>
          </a:p>
          <a:p>
            <a:pPr algn="just"/>
            <a:r>
              <a:rPr lang="en-US" sz="1800" dirty="0" smtClean="0"/>
              <a:t>To </a:t>
            </a:r>
            <a:r>
              <a:rPr lang="en-US" sz="1800" dirty="0" smtClean="0"/>
              <a:t>abstract from the number of inputs, outputs and states, the variables are expressed as vectors and the differential and algebraic equations are written in matrix form (the latter only being possible when the dynamical system is linear). </a:t>
            </a:r>
            <a:endParaRPr lang="en-US" sz="1800" dirty="0" smtClean="0"/>
          </a:p>
          <a:p>
            <a:pPr algn="just"/>
            <a:r>
              <a:rPr lang="en-US" sz="1800" dirty="0" smtClean="0"/>
              <a:t>The </a:t>
            </a:r>
            <a:r>
              <a:rPr lang="en-US" sz="1800" dirty="0" smtClean="0"/>
              <a:t>state space representation (also known as the "time-domain approach") provides a convenient and compact way to model and </a:t>
            </a:r>
            <a:r>
              <a:rPr lang="en-US" sz="1800" dirty="0" smtClean="0"/>
              <a:t>analyse </a:t>
            </a:r>
            <a:r>
              <a:rPr lang="en-US" sz="1800" dirty="0" smtClean="0"/>
              <a:t>systems with multiple inputs and outputs. </a:t>
            </a:r>
            <a:endParaRPr lang="en-US" sz="1800" dirty="0" smtClean="0"/>
          </a:p>
          <a:p>
            <a:pPr algn="just"/>
            <a:r>
              <a:rPr lang="en-US" sz="1800" dirty="0" smtClean="0"/>
              <a:t>With </a:t>
            </a:r>
            <a:r>
              <a:rPr lang="en-US" sz="1800" dirty="0" smtClean="0"/>
              <a:t>inputs and outputs, we would otherwise have to write down Laplace transforms to encode all the information about a system. Unlike the frequency domain approach, the use of the state space representation is not limited to systems with linear components and zero initial conditions. "State space" refers to the space whose axes are the state variables. The state of the system can be represented as a vector within that space</a:t>
            </a:r>
            <a:r>
              <a:rPr lang="en-US" sz="1800" dirty="0" smtClean="0"/>
              <a:t>.</a:t>
            </a:r>
            <a:endParaRPr lang="en-US" sz="2900" dirty="0" smtClean="0"/>
          </a:p>
          <a:p>
            <a:endParaRPr lang="en-US" dirty="0" smtClean="0"/>
          </a:p>
          <a:p>
            <a:endParaRPr lang="en-US" dirty="0" smtClean="0"/>
          </a:p>
        </p:txBody>
      </p:sp>
      <p:sp>
        <p:nvSpPr>
          <p:cNvPr id="3" name="Title 2"/>
          <p:cNvSpPr>
            <a:spLocks noGrp="1"/>
          </p:cNvSpPr>
          <p:nvPr>
            <p:ph type="title"/>
          </p:nvPr>
        </p:nvSpPr>
        <p:spPr/>
        <p:txBody>
          <a:bodyPr>
            <a:normAutofit/>
          </a:bodyPr>
          <a:lstStyle/>
          <a:p>
            <a:r>
              <a:rPr lang="en-US" sz="2400" dirty="0" smtClean="0"/>
              <a:t>Modern Control Theory</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algn="just"/>
            <a:r>
              <a:rPr lang="en-US" sz="2000" b="1" dirty="0" smtClean="0"/>
              <a:t>Robustness</a:t>
            </a:r>
          </a:p>
          <a:p>
            <a:pPr algn="just"/>
            <a:r>
              <a:rPr lang="en-US" sz="2000" dirty="0" smtClean="0"/>
              <a:t>A </a:t>
            </a:r>
            <a:r>
              <a:rPr lang="en-US" sz="2000" dirty="0" smtClean="0"/>
              <a:t>control system must always have some robustness </a:t>
            </a:r>
            <a:r>
              <a:rPr lang="en-US" sz="2000" dirty="0" smtClean="0"/>
              <a:t>property.</a:t>
            </a:r>
          </a:p>
          <a:p>
            <a:pPr algn="just"/>
            <a:r>
              <a:rPr lang="en-US" sz="2000" dirty="0" smtClean="0"/>
              <a:t>A </a:t>
            </a:r>
            <a:r>
              <a:rPr lang="en-US" sz="2000" dirty="0" smtClean="0"/>
              <a:t>robust controller is such that its properties do not change much if applied to a system slightly different from the mathematical one used for its synthesis. </a:t>
            </a:r>
            <a:endParaRPr lang="en-US" sz="2000" dirty="0" smtClean="0"/>
          </a:p>
          <a:p>
            <a:pPr algn="just"/>
            <a:r>
              <a:rPr lang="en-US" sz="2000" dirty="0" smtClean="0"/>
              <a:t>This </a:t>
            </a:r>
            <a:r>
              <a:rPr lang="en-US" sz="2000" dirty="0" smtClean="0"/>
              <a:t>specification is important: no real physical system truly behaves like the series of differential equations used to represent it mathematically. </a:t>
            </a:r>
            <a:endParaRPr lang="en-US" sz="2000" dirty="0" smtClean="0"/>
          </a:p>
          <a:p>
            <a:pPr algn="just"/>
            <a:r>
              <a:rPr lang="en-US" sz="2000" dirty="0" smtClean="0"/>
              <a:t>Typically </a:t>
            </a:r>
            <a:r>
              <a:rPr lang="en-US" sz="2000" dirty="0" smtClean="0"/>
              <a:t>a simpler mathematical model is chosen in order to simplify calculations, otherwise the true system dynamics can be so complicated that a complete model is impossible.</a:t>
            </a:r>
            <a:endParaRPr lang="en-US" sz="2000" dirty="0"/>
          </a:p>
        </p:txBody>
      </p:sp>
      <p:sp>
        <p:nvSpPr>
          <p:cNvPr id="3" name="Title 2"/>
          <p:cNvSpPr>
            <a:spLocks noGrp="1"/>
          </p:cNvSpPr>
          <p:nvPr>
            <p:ph type="title"/>
          </p:nvPr>
        </p:nvSpPr>
        <p:spPr/>
        <p:txBody>
          <a:bodyPr>
            <a:normAutofit/>
          </a:bodyPr>
          <a:lstStyle/>
          <a:p>
            <a:r>
              <a:rPr lang="en-US" sz="2400" dirty="0" smtClean="0"/>
              <a:t>Model Identification and Robustness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pPr algn="just"/>
            <a:r>
              <a:rPr lang="en-US" sz="2000" b="1" dirty="0" smtClean="0"/>
              <a:t>System identification</a:t>
            </a:r>
            <a:endParaRPr lang="en-US" sz="2000" dirty="0" smtClean="0"/>
          </a:p>
          <a:p>
            <a:pPr algn="just"/>
            <a:r>
              <a:rPr lang="en-US" sz="2000" dirty="0" smtClean="0"/>
              <a:t>The process of determining the equations that govern the model's dynamics is called system identification</a:t>
            </a:r>
            <a:r>
              <a:rPr lang="en-US" sz="2000" dirty="0" smtClean="0"/>
              <a:t>.</a:t>
            </a:r>
          </a:p>
          <a:p>
            <a:pPr algn="just"/>
            <a:endParaRPr lang="en-US" sz="2000" dirty="0" smtClean="0"/>
          </a:p>
          <a:p>
            <a:pPr algn="just"/>
            <a:r>
              <a:rPr lang="en-US" sz="2000" dirty="0" smtClean="0"/>
              <a:t>This </a:t>
            </a:r>
            <a:r>
              <a:rPr lang="en-US" sz="2000" dirty="0" smtClean="0"/>
              <a:t>can be done off-line: for example, executing a series of measures from which to calculate an approximated mathematical model, typically its transfer function or matrix</a:t>
            </a:r>
            <a:r>
              <a:rPr lang="en-US" sz="2000" dirty="0" smtClean="0"/>
              <a:t>.</a:t>
            </a:r>
          </a:p>
          <a:p>
            <a:pPr algn="just"/>
            <a:endParaRPr lang="en-US" sz="2000" dirty="0" smtClean="0"/>
          </a:p>
          <a:p>
            <a:pPr algn="just"/>
            <a:r>
              <a:rPr lang="en-US" sz="2000" dirty="0" smtClean="0"/>
              <a:t> </a:t>
            </a:r>
            <a:r>
              <a:rPr lang="en-US" sz="2000" dirty="0" smtClean="0"/>
              <a:t>Such identification from the output, however, cannot take account of unobservable dynamics</a:t>
            </a:r>
            <a:r>
              <a:rPr lang="en-US" sz="2000" dirty="0" smtClean="0"/>
              <a:t>.</a:t>
            </a:r>
          </a:p>
          <a:p>
            <a:pPr algn="just"/>
            <a:endParaRPr lang="en-US" sz="2000" dirty="0" smtClean="0"/>
          </a:p>
          <a:p>
            <a:pPr algn="just"/>
            <a:r>
              <a:rPr lang="en-US" sz="2000" dirty="0" smtClean="0"/>
              <a:t>Some advanced control techniques include an "on-line" identification </a:t>
            </a:r>
            <a:r>
              <a:rPr lang="en-US" sz="2000" dirty="0" smtClean="0"/>
              <a:t>process. The </a:t>
            </a:r>
            <a:r>
              <a:rPr lang="en-US" sz="2000" dirty="0" smtClean="0"/>
              <a:t>parameters of the model are calculated ("identified") while the controller itself is running: </a:t>
            </a:r>
            <a:endParaRPr lang="en-US" sz="2000" dirty="0" smtClean="0"/>
          </a:p>
          <a:p>
            <a:pPr lvl="1" algn="just"/>
            <a:r>
              <a:rPr lang="en-US" sz="1600" dirty="0" smtClean="0"/>
              <a:t>in </a:t>
            </a:r>
            <a:r>
              <a:rPr lang="en-US" sz="1600" dirty="0" smtClean="0"/>
              <a:t>this way, if a drastic variation of the parameters ensues (for example, if </a:t>
            </a:r>
            <a:r>
              <a:rPr lang="en-US" sz="1600" dirty="0" smtClean="0"/>
              <a:t>a </a:t>
            </a:r>
            <a:r>
              <a:rPr lang="en-US" sz="1600" dirty="0" smtClean="0"/>
              <a:t>robot's arm releases a weight), the controller will adjust itself consequently in order to ensure the correct performance.</a:t>
            </a:r>
            <a:endParaRPr lang="en-US" sz="1600" dirty="0"/>
          </a:p>
        </p:txBody>
      </p:sp>
      <p:sp>
        <p:nvSpPr>
          <p:cNvPr id="3" name="Title 2"/>
          <p:cNvSpPr>
            <a:spLocks noGrp="1"/>
          </p:cNvSpPr>
          <p:nvPr>
            <p:ph type="title"/>
          </p:nvPr>
        </p:nvSpPr>
        <p:spPr/>
        <p:txBody>
          <a:bodyPr>
            <a:normAutofit/>
          </a:bodyPr>
          <a:lstStyle/>
          <a:p>
            <a:r>
              <a:rPr lang="en-US" sz="2400" dirty="0" smtClean="0"/>
              <a:t>Model Identification and Robustness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5" end="5"/>
                                            </p:txEl>
                                          </p:spTgt>
                                        </p:tgtEl>
                                        <p:attrNameLst>
                                          <p:attrName>style.visibility</p:attrName>
                                        </p:attrNameLst>
                                      </p:cBhvr>
                                      <p:to>
                                        <p:strVal val="visible"/>
                                      </p:to>
                                    </p:set>
                                    <p:anim calcmode="lin" valueType="num">
                                      <p:cBhvr additive="base">
                                        <p:cTn id="13"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7" end="7"/>
                                            </p:txEl>
                                          </p:spTgt>
                                        </p:tgtEl>
                                        <p:attrNameLst>
                                          <p:attrName>style.visibility</p:attrName>
                                        </p:attrNameLst>
                                      </p:cBhvr>
                                      <p:to>
                                        <p:strVal val="visible"/>
                                      </p:to>
                                    </p:set>
                                    <p:anim calcmode="lin" valueType="num">
                                      <p:cBhvr additive="base">
                                        <p:cTn id="19"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7" end="7"/>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9"/>
            <a:ext cx="7467600" cy="1795271"/>
          </a:xfrm>
        </p:spPr>
        <p:txBody>
          <a:bodyPr>
            <a:noAutofit/>
          </a:bodyPr>
          <a:lstStyle/>
          <a:p>
            <a:pPr algn="just"/>
            <a:r>
              <a:rPr lang="en-US" sz="1800" dirty="0" smtClean="0"/>
              <a:t>Analysis of the robustness of a SISO (single input single output) control system can be performed in the frequency domain, considering the system's transfer function and using Nyquist and Bode diagrams. </a:t>
            </a:r>
            <a:endParaRPr lang="en-US" sz="1800" dirty="0" smtClean="0"/>
          </a:p>
          <a:p>
            <a:pPr algn="just"/>
            <a:endParaRPr lang="en-US" sz="1800" dirty="0" smtClean="0"/>
          </a:p>
          <a:p>
            <a:pPr algn="just"/>
            <a:r>
              <a:rPr lang="en-US" sz="1800" dirty="0" smtClean="0"/>
              <a:t>Topics </a:t>
            </a:r>
            <a:r>
              <a:rPr lang="en-US" sz="1800" dirty="0" smtClean="0"/>
              <a:t>include gain and phase margin and amplitude margin. </a:t>
            </a:r>
            <a:endParaRPr lang="en-US" sz="1800" dirty="0" smtClean="0"/>
          </a:p>
        </p:txBody>
      </p:sp>
      <p:sp>
        <p:nvSpPr>
          <p:cNvPr id="3" name="Title 2"/>
          <p:cNvSpPr>
            <a:spLocks noGrp="1"/>
          </p:cNvSpPr>
          <p:nvPr>
            <p:ph type="title"/>
          </p:nvPr>
        </p:nvSpPr>
        <p:spPr/>
        <p:txBody>
          <a:bodyPr>
            <a:normAutofit/>
          </a:bodyPr>
          <a:lstStyle/>
          <a:p>
            <a:r>
              <a:rPr lang="en-US" sz="2400" dirty="0" smtClean="0"/>
              <a:t>Analysis</a:t>
            </a:r>
            <a:endParaRPr lang="en-US" sz="2400" dirty="0"/>
          </a:p>
        </p:txBody>
      </p:sp>
      <p:pic>
        <p:nvPicPr>
          <p:cNvPr id="27650" name="Picture 2" descr="http://upload.wikimedia.org/wikipedia/commons/thumb/7/77/Nyquist.svg/427px-Nyquist.svg.png"/>
          <p:cNvPicPr>
            <a:picLocks noChangeAspect="1" noChangeArrowheads="1"/>
          </p:cNvPicPr>
          <p:nvPr/>
        </p:nvPicPr>
        <p:blipFill>
          <a:blip r:embed="rId2"/>
          <a:srcRect/>
          <a:stretch>
            <a:fillRect/>
          </a:stretch>
        </p:blipFill>
        <p:spPr bwMode="auto">
          <a:xfrm>
            <a:off x="609600" y="3200400"/>
            <a:ext cx="3429000" cy="2746412"/>
          </a:xfrm>
          <a:prstGeom prst="rect">
            <a:avLst/>
          </a:prstGeom>
          <a:noFill/>
        </p:spPr>
      </p:pic>
      <p:sp>
        <p:nvSpPr>
          <p:cNvPr id="5" name="TextBox 4"/>
          <p:cNvSpPr txBox="1"/>
          <p:nvPr/>
        </p:nvSpPr>
        <p:spPr>
          <a:xfrm>
            <a:off x="1905000" y="5946812"/>
            <a:ext cx="1295400" cy="276999"/>
          </a:xfrm>
          <a:prstGeom prst="rect">
            <a:avLst/>
          </a:prstGeom>
          <a:noFill/>
        </p:spPr>
        <p:txBody>
          <a:bodyPr wrap="square" rtlCol="0">
            <a:spAutoFit/>
          </a:bodyPr>
          <a:lstStyle/>
          <a:p>
            <a:r>
              <a:rPr lang="en-US" sz="1200" dirty="0" smtClean="0"/>
              <a:t>Nyquist Plot</a:t>
            </a:r>
            <a:endParaRPr lang="en-US" sz="1200" dirty="0"/>
          </a:p>
        </p:txBody>
      </p:sp>
      <p:pic>
        <p:nvPicPr>
          <p:cNvPr id="27652" name="Picture 4" descr="http://upload.wikimedia.org/wikipedia/commons/6/63/Bode_High-Pass.PNG"/>
          <p:cNvPicPr>
            <a:picLocks noChangeAspect="1" noChangeArrowheads="1"/>
          </p:cNvPicPr>
          <p:nvPr/>
        </p:nvPicPr>
        <p:blipFill>
          <a:blip r:embed="rId3"/>
          <a:srcRect/>
          <a:stretch>
            <a:fillRect/>
          </a:stretch>
        </p:blipFill>
        <p:spPr bwMode="auto">
          <a:xfrm>
            <a:off x="5105400" y="3356012"/>
            <a:ext cx="2971800" cy="2603205"/>
          </a:xfrm>
          <a:prstGeom prst="rect">
            <a:avLst/>
          </a:prstGeom>
          <a:noFill/>
        </p:spPr>
      </p:pic>
      <p:sp>
        <p:nvSpPr>
          <p:cNvPr id="7" name="TextBox 6"/>
          <p:cNvSpPr txBox="1"/>
          <p:nvPr/>
        </p:nvSpPr>
        <p:spPr>
          <a:xfrm>
            <a:off x="5867400" y="6023012"/>
            <a:ext cx="1371600" cy="276999"/>
          </a:xfrm>
          <a:prstGeom prst="rect">
            <a:avLst/>
          </a:prstGeom>
          <a:noFill/>
        </p:spPr>
        <p:txBody>
          <a:bodyPr wrap="square" rtlCol="0">
            <a:spAutoFit/>
          </a:bodyPr>
          <a:lstStyle/>
          <a:p>
            <a:r>
              <a:rPr lang="en-US" sz="1200" dirty="0" smtClean="0"/>
              <a:t>Bode Diagrams</a:t>
            </a:r>
            <a:endParaRPr lang="en-US" sz="12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7650"/>
                                        </p:tgtEl>
                                        <p:attrNameLst>
                                          <p:attrName>style.visibility</p:attrName>
                                        </p:attrNameLst>
                                      </p:cBhvr>
                                      <p:to>
                                        <p:strVal val="visible"/>
                                      </p:to>
                                    </p:set>
                                    <p:anim calcmode="lin" valueType="num">
                                      <p:cBhvr additive="base">
                                        <p:cTn id="17" dur="500" fill="hold"/>
                                        <p:tgtEl>
                                          <p:spTgt spid="27650"/>
                                        </p:tgtEl>
                                        <p:attrNameLst>
                                          <p:attrName>ppt_x</p:attrName>
                                        </p:attrNameLst>
                                      </p:cBhvr>
                                      <p:tavLst>
                                        <p:tav tm="0">
                                          <p:val>
                                            <p:strVal val="#ppt_x"/>
                                          </p:val>
                                        </p:tav>
                                        <p:tav tm="100000">
                                          <p:val>
                                            <p:strVal val="#ppt_x"/>
                                          </p:val>
                                        </p:tav>
                                      </p:tavLst>
                                    </p:anim>
                                    <p:anim calcmode="lin" valueType="num">
                                      <p:cBhvr additive="base">
                                        <p:cTn id="18" dur="500" fill="hold"/>
                                        <p:tgtEl>
                                          <p:spTgt spid="2765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7652"/>
                                        </p:tgtEl>
                                        <p:attrNameLst>
                                          <p:attrName>style.visibility</p:attrName>
                                        </p:attrNameLst>
                                      </p:cBhvr>
                                      <p:to>
                                        <p:strVal val="visible"/>
                                      </p:to>
                                    </p:set>
                                    <p:anim calcmode="lin" valueType="num">
                                      <p:cBhvr additive="base">
                                        <p:cTn id="23" dur="500" fill="hold"/>
                                        <p:tgtEl>
                                          <p:spTgt spid="27652"/>
                                        </p:tgtEl>
                                        <p:attrNameLst>
                                          <p:attrName>ppt_x</p:attrName>
                                        </p:attrNameLst>
                                      </p:cBhvr>
                                      <p:tavLst>
                                        <p:tav tm="0">
                                          <p:val>
                                            <p:strVal val="#ppt_x"/>
                                          </p:val>
                                        </p:tav>
                                        <p:tav tm="100000">
                                          <p:val>
                                            <p:strVal val="#ppt_x"/>
                                          </p:val>
                                        </p:tav>
                                      </p:tavLst>
                                    </p:anim>
                                    <p:anim calcmode="lin" valueType="num">
                                      <p:cBhvr additive="base">
                                        <p:cTn id="24" dur="500" fill="hold"/>
                                        <p:tgtEl>
                                          <p:spTgt spid="27652"/>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7"/>
                                        </p:tgtEl>
                                        <p:attrNameLst>
                                          <p:attrName>style.visibility</p:attrName>
                                        </p:attrNameLst>
                                      </p:cBhvr>
                                      <p:to>
                                        <p:strVal val="visible"/>
                                      </p:to>
                                    </p:set>
                                    <p:anim calcmode="lin" valueType="num">
                                      <p:cBhvr additive="base">
                                        <p:cTn id="27" dur="500" fill="hold"/>
                                        <p:tgtEl>
                                          <p:spTgt spid="7"/>
                                        </p:tgtEl>
                                        <p:attrNameLst>
                                          <p:attrName>ppt_x</p:attrName>
                                        </p:attrNameLst>
                                      </p:cBhvr>
                                      <p:tavLst>
                                        <p:tav tm="0">
                                          <p:val>
                                            <p:strVal val="#ppt_x"/>
                                          </p:val>
                                        </p:tav>
                                        <p:tav tm="100000">
                                          <p:val>
                                            <p:strVal val="#ppt_x"/>
                                          </p:val>
                                        </p:tav>
                                      </p:tavLst>
                                    </p:anim>
                                    <p:anim calcmode="lin" valueType="num">
                                      <p:cBhvr additive="base">
                                        <p:cTn id="2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7"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481328"/>
            <a:ext cx="7924800" cy="4525963"/>
          </a:xfrm>
        </p:spPr>
        <p:txBody>
          <a:bodyPr>
            <a:normAutofit/>
          </a:bodyPr>
          <a:lstStyle/>
          <a:p>
            <a:pPr algn="just"/>
            <a:r>
              <a:rPr lang="en-US" sz="2000" dirty="0" smtClean="0"/>
              <a:t>For </a:t>
            </a:r>
            <a:r>
              <a:rPr lang="en-US" sz="2000" dirty="0" smtClean="0"/>
              <a:t>MIMO (multi input multi output) and, in general, more complicated control systems one must consider the theoretical results devised for each control </a:t>
            </a:r>
            <a:r>
              <a:rPr lang="en-US" sz="2000" dirty="0" smtClean="0"/>
              <a:t>technique,</a:t>
            </a:r>
          </a:p>
          <a:p>
            <a:pPr algn="just"/>
            <a:endParaRPr lang="en-US" sz="2000" dirty="0" smtClean="0"/>
          </a:p>
          <a:p>
            <a:pPr algn="just"/>
            <a:r>
              <a:rPr lang="en-US" sz="2000" dirty="0" smtClean="0"/>
              <a:t> i.e</a:t>
            </a:r>
            <a:r>
              <a:rPr lang="en-US" sz="2000" dirty="0" smtClean="0"/>
              <a:t>., if particular robustness qualities are needed, the engineer must shift his attention to a control technique by including them in its properties.</a:t>
            </a:r>
            <a:endParaRPr lang="en-US" sz="2000" dirty="0"/>
          </a:p>
        </p:txBody>
      </p:sp>
      <p:sp>
        <p:nvSpPr>
          <p:cNvPr id="3" name="Title 2"/>
          <p:cNvSpPr>
            <a:spLocks noGrp="1"/>
          </p:cNvSpPr>
          <p:nvPr>
            <p:ph type="title"/>
          </p:nvPr>
        </p:nvSpPr>
        <p:spPr/>
        <p:txBody>
          <a:bodyPr>
            <a:normAutofit/>
          </a:bodyPr>
          <a:lstStyle/>
          <a:p>
            <a:r>
              <a:rPr lang="en-US" sz="2400" dirty="0" smtClean="0"/>
              <a:t>Analysis cont:</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Autofit/>
          </a:bodyPr>
          <a:lstStyle/>
          <a:p>
            <a:pPr algn="just"/>
            <a:r>
              <a:rPr lang="en-US" sz="2000" dirty="0" smtClean="0"/>
              <a:t>A particular robustness issue is the requirement for a control system to perform properly in the presence of input and state constraints. </a:t>
            </a:r>
            <a:endParaRPr lang="en-US" sz="2000" dirty="0" smtClean="0"/>
          </a:p>
          <a:p>
            <a:pPr algn="just"/>
            <a:r>
              <a:rPr lang="en-US" sz="2000" dirty="0" smtClean="0"/>
              <a:t>In </a:t>
            </a:r>
            <a:r>
              <a:rPr lang="en-US" sz="2000" dirty="0" smtClean="0"/>
              <a:t>the physical world every signal is limited</a:t>
            </a:r>
            <a:r>
              <a:rPr lang="en-US" sz="2000" dirty="0" smtClean="0"/>
              <a:t>.</a:t>
            </a:r>
          </a:p>
          <a:p>
            <a:pPr algn="just"/>
            <a:r>
              <a:rPr lang="en-US" sz="2000" dirty="0" smtClean="0"/>
              <a:t>It </a:t>
            </a:r>
            <a:r>
              <a:rPr lang="en-US" sz="2000" dirty="0" smtClean="0"/>
              <a:t>could happen that a controller will send control signals that cannot be followed by the physical system: for example, trying to rotate a valve at excessive speed. </a:t>
            </a:r>
            <a:endParaRPr lang="en-US" sz="2000" dirty="0" smtClean="0"/>
          </a:p>
          <a:p>
            <a:pPr algn="just"/>
            <a:r>
              <a:rPr lang="en-US" sz="2000" dirty="0" smtClean="0"/>
              <a:t>This </a:t>
            </a:r>
            <a:r>
              <a:rPr lang="en-US" sz="2000" dirty="0" smtClean="0"/>
              <a:t>can produce undesired behavior of the closed-loop system, or even damage or break actuators or other subsystems. </a:t>
            </a:r>
            <a:endParaRPr lang="en-US" sz="2000" dirty="0" smtClean="0"/>
          </a:p>
          <a:p>
            <a:pPr algn="just"/>
            <a:r>
              <a:rPr lang="en-US" sz="2000" dirty="0" smtClean="0"/>
              <a:t>Specific </a:t>
            </a:r>
            <a:r>
              <a:rPr lang="en-US" sz="2000" dirty="0" smtClean="0"/>
              <a:t>control techniques are available to solve the problem: model predictive </a:t>
            </a:r>
            <a:r>
              <a:rPr lang="en-US" sz="2000" dirty="0" smtClean="0"/>
              <a:t>control, and </a:t>
            </a:r>
            <a:r>
              <a:rPr lang="en-US" sz="2000" dirty="0" smtClean="0"/>
              <a:t>anti-wind up systems. </a:t>
            </a:r>
            <a:endParaRPr lang="en-US" sz="2000" dirty="0" smtClean="0"/>
          </a:p>
          <a:p>
            <a:pPr algn="just"/>
            <a:r>
              <a:rPr lang="en-US" sz="2000" dirty="0" smtClean="0"/>
              <a:t>The </a:t>
            </a:r>
            <a:r>
              <a:rPr lang="en-US" sz="2000" dirty="0" smtClean="0"/>
              <a:t>latter consists of an additional control block that ensures that the control signal never exceeds a given threshold.</a:t>
            </a:r>
            <a:endParaRPr lang="en-US" sz="2000" dirty="0"/>
          </a:p>
        </p:txBody>
      </p:sp>
      <p:sp>
        <p:nvSpPr>
          <p:cNvPr id="3" name="Title 2"/>
          <p:cNvSpPr>
            <a:spLocks noGrp="1"/>
          </p:cNvSpPr>
          <p:nvPr>
            <p:ph type="title"/>
          </p:nvPr>
        </p:nvSpPr>
        <p:spPr/>
        <p:txBody>
          <a:bodyPr>
            <a:normAutofit/>
          </a:bodyPr>
          <a:lstStyle/>
          <a:p>
            <a:r>
              <a:rPr lang="en-US" sz="2400" dirty="0" smtClean="0"/>
              <a:t>Constraints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 calcmode="lin" valueType="num">
                                      <p:cBhvr additive="base">
                                        <p:cTn id="7"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anim calcmode="lin" valueType="num">
                                      <p:cBhvr additive="base">
                                        <p:cTn id="19"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4" end="4"/>
                                            </p:txEl>
                                          </p:spTgt>
                                        </p:tgtEl>
                                        <p:attrNameLst>
                                          <p:attrName>style.visibility</p:attrName>
                                        </p:attrNameLst>
                                      </p:cBhvr>
                                      <p:to>
                                        <p:strVal val="visible"/>
                                      </p:to>
                                    </p:set>
                                    <p:anim calcmode="lin" valueType="num">
                                      <p:cBhvr additive="base">
                                        <p:cTn id="25"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5" end="5"/>
                                            </p:txEl>
                                          </p:spTgt>
                                        </p:tgtEl>
                                        <p:attrNameLst>
                                          <p:attrName>style.visibility</p:attrName>
                                        </p:attrNameLst>
                                      </p:cBhvr>
                                      <p:to>
                                        <p:strVal val="visible"/>
                                      </p:to>
                                    </p:set>
                                    <p:anim calcmode="lin" valueType="num">
                                      <p:cBhvr additive="base">
                                        <p:cTn id="31"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200" b="1" dirty="0" smtClean="0"/>
              <a:t>Linear systems control</a:t>
            </a:r>
          </a:p>
          <a:p>
            <a:pPr algn="just"/>
            <a:endParaRPr lang="en-US" sz="1900" dirty="0" smtClean="0"/>
          </a:p>
          <a:p>
            <a:pPr algn="just"/>
            <a:r>
              <a:rPr lang="en-US" sz="1900" dirty="0" smtClean="0"/>
              <a:t>For </a:t>
            </a:r>
            <a:r>
              <a:rPr lang="en-US" sz="1900" dirty="0" smtClean="0"/>
              <a:t>MIMO systems, pole placement can be performed mathematically using a state space representation of the open-loop system and calculating a feedback matrix assigning poles in the desired positions. </a:t>
            </a:r>
            <a:endParaRPr lang="en-US" sz="1900" dirty="0" smtClean="0"/>
          </a:p>
          <a:p>
            <a:pPr algn="just"/>
            <a:endParaRPr lang="en-US" sz="1900" dirty="0" smtClean="0"/>
          </a:p>
          <a:p>
            <a:pPr algn="just"/>
            <a:r>
              <a:rPr lang="en-US" sz="1900" dirty="0" smtClean="0"/>
              <a:t>In </a:t>
            </a:r>
            <a:r>
              <a:rPr lang="en-US" sz="1900" dirty="0" smtClean="0"/>
              <a:t>complicated systems this can require computer-assisted calculation capabilities, and cannot always ensure robustness. Furthermore, all system states are not in general measured and so observers must be included and incorporated in pole placement design.</a:t>
            </a:r>
            <a:endParaRPr lang="en-US" sz="1900" dirty="0"/>
          </a:p>
        </p:txBody>
      </p:sp>
      <p:sp>
        <p:nvSpPr>
          <p:cNvPr id="3" name="Title 2"/>
          <p:cNvSpPr>
            <a:spLocks noGrp="1"/>
          </p:cNvSpPr>
          <p:nvPr>
            <p:ph type="title"/>
          </p:nvPr>
        </p:nvSpPr>
        <p:spPr/>
        <p:txBody>
          <a:bodyPr>
            <a:normAutofit/>
          </a:bodyPr>
          <a:lstStyle/>
          <a:p>
            <a:r>
              <a:rPr lang="en-US" sz="2800" dirty="0" smtClean="0"/>
              <a:t>System </a:t>
            </a:r>
            <a:r>
              <a:rPr lang="en-US" sz="2800" dirty="0" smtClean="0"/>
              <a:t>classifications</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US" sz="2200" b="1" dirty="0" err="1" smtClean="0"/>
              <a:t>NonLinear</a:t>
            </a:r>
            <a:r>
              <a:rPr lang="en-US" sz="2200" b="1" dirty="0" smtClean="0"/>
              <a:t> </a:t>
            </a:r>
            <a:r>
              <a:rPr lang="en-US" sz="2200" b="1" dirty="0" smtClean="0"/>
              <a:t>systems control</a:t>
            </a:r>
          </a:p>
          <a:p>
            <a:pPr algn="just"/>
            <a:endParaRPr lang="en-US" sz="1900" dirty="0" smtClean="0"/>
          </a:p>
          <a:p>
            <a:pPr algn="just"/>
            <a:r>
              <a:rPr lang="en-US" sz="1900" dirty="0" smtClean="0"/>
              <a:t>Processes in industries like robotics and the aerospace industry typically have strong nonlinear dynamics. </a:t>
            </a:r>
            <a:endParaRPr lang="en-US" sz="1900" dirty="0" smtClean="0"/>
          </a:p>
          <a:p>
            <a:pPr algn="just"/>
            <a:endParaRPr lang="en-US" sz="1900" dirty="0" smtClean="0"/>
          </a:p>
          <a:p>
            <a:pPr algn="just"/>
            <a:r>
              <a:rPr lang="en-US" sz="1900" dirty="0" smtClean="0"/>
              <a:t>In </a:t>
            </a:r>
            <a:r>
              <a:rPr lang="en-US" sz="1900" dirty="0" smtClean="0"/>
              <a:t>control theory it is sometimes possible to </a:t>
            </a:r>
            <a:r>
              <a:rPr lang="en-US" sz="1900" dirty="0" smtClean="0"/>
              <a:t>linearise </a:t>
            </a:r>
            <a:r>
              <a:rPr lang="en-US" sz="1900" dirty="0" smtClean="0"/>
              <a:t>such classes of systems and apply linear techniques, but in many cases it can be necessary to devise from scratch theories permitting control of nonlinear systems. </a:t>
            </a:r>
            <a:endParaRPr lang="en-US" sz="1900" dirty="0" smtClean="0"/>
          </a:p>
          <a:p>
            <a:pPr algn="just"/>
            <a:endParaRPr lang="en-US" sz="1900" dirty="0" smtClean="0"/>
          </a:p>
          <a:p>
            <a:pPr algn="just"/>
            <a:r>
              <a:rPr lang="en-US" sz="1900" dirty="0" smtClean="0"/>
              <a:t>These</a:t>
            </a:r>
            <a:r>
              <a:rPr lang="en-US" sz="1900" dirty="0" smtClean="0"/>
              <a:t>, e.g., feedback </a:t>
            </a:r>
            <a:r>
              <a:rPr lang="en-US" sz="1900" dirty="0" smtClean="0"/>
              <a:t>linearisation</a:t>
            </a:r>
            <a:r>
              <a:rPr lang="en-US" sz="1900" dirty="0" smtClean="0"/>
              <a:t>, </a:t>
            </a:r>
            <a:r>
              <a:rPr lang="en-US" sz="1900" dirty="0" smtClean="0"/>
              <a:t>back-stepping</a:t>
            </a:r>
            <a:r>
              <a:rPr lang="en-US" sz="1900" dirty="0" smtClean="0"/>
              <a:t>, sliding mode control, trajectory linearization control normally take advantage of results based on Lyapunov's </a:t>
            </a:r>
            <a:r>
              <a:rPr lang="en-US" sz="1900" dirty="0" smtClean="0"/>
              <a:t>theory.</a:t>
            </a:r>
          </a:p>
          <a:p>
            <a:pPr algn="just"/>
            <a:endParaRPr lang="en-US" sz="1900" dirty="0" smtClean="0"/>
          </a:p>
          <a:p>
            <a:pPr algn="just"/>
            <a:r>
              <a:rPr lang="en-US" sz="1900" dirty="0" smtClean="0"/>
              <a:t>Differential </a:t>
            </a:r>
            <a:r>
              <a:rPr lang="en-US" sz="1900" dirty="0" smtClean="0"/>
              <a:t>geometry has been widely used as a tool for generalizing well-known linear control concepts to the non-linear case, as well as showing the subtleties that make it a more challenging problem.</a:t>
            </a:r>
            <a:endParaRPr lang="en-US" sz="1900" dirty="0"/>
          </a:p>
        </p:txBody>
      </p:sp>
      <p:sp>
        <p:nvSpPr>
          <p:cNvPr id="3" name="Title 2"/>
          <p:cNvSpPr>
            <a:spLocks noGrp="1"/>
          </p:cNvSpPr>
          <p:nvPr>
            <p:ph type="title"/>
          </p:nvPr>
        </p:nvSpPr>
        <p:spPr/>
        <p:txBody>
          <a:bodyPr>
            <a:normAutofit/>
          </a:bodyPr>
          <a:lstStyle/>
          <a:p>
            <a:r>
              <a:rPr lang="en-US" sz="2800" dirty="0" smtClean="0"/>
              <a:t>System </a:t>
            </a:r>
            <a:r>
              <a:rPr lang="en-US" sz="2800" dirty="0" smtClean="0"/>
              <a:t>classifications</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4" end="4"/>
                                            </p:txEl>
                                          </p:spTgt>
                                        </p:tgtEl>
                                        <p:attrNameLst>
                                          <p:attrName>style.visibility</p:attrName>
                                        </p:attrNameLst>
                                      </p:cBhvr>
                                      <p:to>
                                        <p:strVal val="visible"/>
                                      </p:to>
                                    </p:set>
                                    <p:anim calcmode="lin" valueType="num">
                                      <p:cBhvr additive="base">
                                        <p:cTn id="7"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6" end="6"/>
                                            </p:txEl>
                                          </p:spTgt>
                                        </p:tgtEl>
                                        <p:attrNameLst>
                                          <p:attrName>style.visibility</p:attrName>
                                        </p:attrNameLst>
                                      </p:cBhvr>
                                      <p:to>
                                        <p:strVal val="visible"/>
                                      </p:to>
                                    </p:set>
                                    <p:anim calcmode="lin" valueType="num">
                                      <p:cBhvr additive="base">
                                        <p:cTn id="13"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8" end="8"/>
                                            </p:txEl>
                                          </p:spTgt>
                                        </p:tgtEl>
                                        <p:attrNameLst>
                                          <p:attrName>style.visibility</p:attrName>
                                        </p:attrNameLst>
                                      </p:cBhvr>
                                      <p:to>
                                        <p:strVal val="visible"/>
                                      </p:to>
                                    </p:set>
                                    <p:anim calcmode="lin" valueType="num">
                                      <p:cBhvr additive="base">
                                        <p:cTn id="19"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b="1" dirty="0" smtClean="0"/>
              <a:t>Distributed control system</a:t>
            </a:r>
            <a:endParaRPr lang="en-US" sz="2000" dirty="0" smtClean="0"/>
          </a:p>
          <a:p>
            <a:pPr algn="just"/>
            <a:endParaRPr lang="en-US" sz="1900" dirty="0" smtClean="0"/>
          </a:p>
          <a:p>
            <a:pPr algn="just"/>
            <a:r>
              <a:rPr lang="en-US" sz="1900" dirty="0" smtClean="0"/>
              <a:t>When </a:t>
            </a:r>
            <a:r>
              <a:rPr lang="en-US" sz="1900" dirty="0" smtClean="0"/>
              <a:t>the system is controlled by multiple controllers, the problem is one of decentralized </a:t>
            </a:r>
            <a:r>
              <a:rPr lang="en-US" sz="1900" dirty="0" smtClean="0"/>
              <a:t>control.</a:t>
            </a:r>
          </a:p>
          <a:p>
            <a:pPr algn="just"/>
            <a:endParaRPr lang="en-US" sz="1900" dirty="0" smtClean="0"/>
          </a:p>
          <a:p>
            <a:pPr algn="just"/>
            <a:r>
              <a:rPr lang="en-US" sz="1900" dirty="0" smtClean="0"/>
              <a:t>Decentralization </a:t>
            </a:r>
            <a:r>
              <a:rPr lang="en-US" sz="1900" dirty="0" smtClean="0"/>
              <a:t>is helpful in many ways, for instance, it helps control systems operate over a larger geographical area. </a:t>
            </a:r>
            <a:endParaRPr lang="en-US" sz="1900" dirty="0" smtClean="0"/>
          </a:p>
          <a:p>
            <a:pPr algn="just"/>
            <a:endParaRPr lang="en-US" sz="1900" dirty="0" smtClean="0"/>
          </a:p>
          <a:p>
            <a:pPr algn="just"/>
            <a:r>
              <a:rPr lang="en-US" sz="1900" dirty="0" smtClean="0"/>
              <a:t>The </a:t>
            </a:r>
            <a:r>
              <a:rPr lang="en-US" sz="1900" dirty="0" smtClean="0"/>
              <a:t>agents in decentralized control systems can interact using communication channels and coordinate their actions.</a:t>
            </a:r>
            <a:endParaRPr lang="en-US" sz="1900" dirty="0"/>
          </a:p>
        </p:txBody>
      </p:sp>
      <p:sp>
        <p:nvSpPr>
          <p:cNvPr id="3" name="Title 2"/>
          <p:cNvSpPr>
            <a:spLocks noGrp="1"/>
          </p:cNvSpPr>
          <p:nvPr>
            <p:ph type="title"/>
          </p:nvPr>
        </p:nvSpPr>
        <p:spPr/>
        <p:txBody>
          <a:bodyPr>
            <a:normAutofit/>
          </a:bodyPr>
          <a:lstStyle/>
          <a:p>
            <a:r>
              <a:rPr lang="en-US" sz="2800" dirty="0" smtClean="0"/>
              <a:t>System </a:t>
            </a:r>
            <a:r>
              <a:rPr lang="en-US" sz="2800" dirty="0" smtClean="0"/>
              <a:t>classifications</a:t>
            </a:r>
            <a:endParaRPr lang="en-US" sz="28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dirty="0" smtClean="0"/>
              <a:t>Every control system must guarantee first the stability of the closed-loop behavior. </a:t>
            </a:r>
            <a:endParaRPr lang="en-US" sz="2000" dirty="0" smtClean="0"/>
          </a:p>
          <a:p>
            <a:endParaRPr lang="en-US" sz="2000" dirty="0" smtClean="0"/>
          </a:p>
          <a:p>
            <a:r>
              <a:rPr lang="en-US" sz="2000" dirty="0" smtClean="0"/>
              <a:t>For </a:t>
            </a:r>
            <a:r>
              <a:rPr lang="en-US" sz="2000" dirty="0" smtClean="0"/>
              <a:t>linear systems, this can be obtained by directly placing the poles. </a:t>
            </a:r>
            <a:endParaRPr lang="en-US" sz="2000" dirty="0" smtClean="0"/>
          </a:p>
          <a:p>
            <a:endParaRPr lang="en-US" sz="2000" dirty="0" smtClean="0"/>
          </a:p>
          <a:p>
            <a:r>
              <a:rPr lang="en-US" sz="2000" dirty="0" smtClean="0"/>
              <a:t>Non-linear </a:t>
            </a:r>
            <a:r>
              <a:rPr lang="en-US" sz="2000" dirty="0" smtClean="0"/>
              <a:t>control systems use specific theories (normally based on </a:t>
            </a:r>
            <a:r>
              <a:rPr lang="en-US" sz="2000" dirty="0" err="1" smtClean="0"/>
              <a:t>Aleksandr</a:t>
            </a:r>
            <a:r>
              <a:rPr lang="en-US" sz="2000" dirty="0" smtClean="0"/>
              <a:t> Lyapunov's Theory) to ensure stability without regard to the inner dynamics of the system. </a:t>
            </a:r>
            <a:endParaRPr lang="en-US" sz="2000" dirty="0" smtClean="0"/>
          </a:p>
          <a:p>
            <a:endParaRPr lang="en-US" sz="2000" dirty="0" smtClean="0"/>
          </a:p>
          <a:p>
            <a:r>
              <a:rPr lang="en-US" sz="2000" dirty="0" smtClean="0"/>
              <a:t>The </a:t>
            </a:r>
            <a:r>
              <a:rPr lang="en-US" sz="2000" dirty="0" smtClean="0"/>
              <a:t>possibility to fulfill different specifications varies from the model considered and the control strategy chosen. </a:t>
            </a:r>
            <a:endParaRPr lang="en-US" sz="2000" dirty="0" smtClean="0"/>
          </a:p>
          <a:p>
            <a:pPr>
              <a:buNone/>
            </a:pPr>
            <a:endParaRPr lang="en-US" sz="2000" dirty="0" smtClean="0"/>
          </a:p>
        </p:txBody>
      </p:sp>
      <p:sp>
        <p:nvSpPr>
          <p:cNvPr id="3" name="Title 2"/>
          <p:cNvSpPr>
            <a:spLocks noGrp="1"/>
          </p:cNvSpPr>
          <p:nvPr>
            <p:ph type="title"/>
          </p:nvPr>
        </p:nvSpPr>
        <p:spPr/>
        <p:txBody>
          <a:bodyPr>
            <a:normAutofit/>
          </a:bodyPr>
          <a:lstStyle/>
          <a:p>
            <a:r>
              <a:rPr lang="en-US" sz="2400" dirty="0" smtClean="0"/>
              <a:t>Control Strategies</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anim calcmode="lin" valueType="num">
                                      <p:cBhvr additive="base">
                                        <p:cTn id="1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dirty="0" smtClean="0"/>
              <a:t>Here </a:t>
            </a:r>
            <a:r>
              <a:rPr lang="en-US" sz="2000" dirty="0" smtClean="0"/>
              <a:t>is a list </a:t>
            </a:r>
            <a:r>
              <a:rPr lang="en-US" sz="2000" dirty="0" smtClean="0"/>
              <a:t>of the main control </a:t>
            </a:r>
            <a:r>
              <a:rPr lang="en-US" sz="2000" dirty="0" smtClean="0"/>
              <a:t>techniques:</a:t>
            </a:r>
          </a:p>
          <a:p>
            <a:r>
              <a:rPr lang="en-US" sz="1800" dirty="0" smtClean="0"/>
              <a:t>Adaptive control </a:t>
            </a:r>
            <a:r>
              <a:rPr lang="en-US" sz="1600" dirty="0" smtClean="0"/>
              <a:t>uses on-line identification of the process parameters, or modification of controller gains, thereby obtaining strong robustness properties. </a:t>
            </a:r>
            <a:endParaRPr lang="en-US" sz="1600" dirty="0" smtClean="0"/>
          </a:p>
          <a:p>
            <a:pPr lvl="1"/>
            <a:r>
              <a:rPr lang="en-US" sz="1200" dirty="0" smtClean="0"/>
              <a:t>Adaptive </a:t>
            </a:r>
            <a:r>
              <a:rPr lang="en-US" sz="1200" dirty="0" smtClean="0"/>
              <a:t>controls were applied for the first time in the aerospace industry in the 1950s, and have found particular success in that </a:t>
            </a:r>
            <a:r>
              <a:rPr lang="en-US" sz="1200" dirty="0" smtClean="0"/>
              <a:t>field.</a:t>
            </a:r>
          </a:p>
          <a:p>
            <a:r>
              <a:rPr lang="en-US" sz="1800" dirty="0" smtClean="0"/>
              <a:t>H</a:t>
            </a:r>
            <a:r>
              <a:rPr lang="en-US" sz="1800" dirty="0" smtClean="0"/>
              <a:t>ierarchical control </a:t>
            </a:r>
            <a:r>
              <a:rPr lang="en-US" sz="1600" dirty="0" smtClean="0"/>
              <a:t>is a type of control system in which a set of devices and governing software is arranged in a hierarchical tree. </a:t>
            </a:r>
          </a:p>
          <a:p>
            <a:pPr lvl="1"/>
            <a:r>
              <a:rPr lang="en-US" sz="1200" dirty="0" smtClean="0"/>
              <a:t>When the links in the tree are implemented by a computer network, then that hierarchical control system is also a form of Networked control system.</a:t>
            </a:r>
          </a:p>
          <a:p>
            <a:r>
              <a:rPr lang="en-US" sz="1800" dirty="0" smtClean="0"/>
              <a:t>Intelligent control </a:t>
            </a:r>
            <a:r>
              <a:rPr lang="en-US" sz="1600" dirty="0" smtClean="0"/>
              <a:t>uses various AI computing approaches like neural networks, Bayesian probability, fuzzy logic</a:t>
            </a:r>
            <a:r>
              <a:rPr lang="en-US" sz="1600" dirty="0" smtClean="0"/>
              <a:t>, </a:t>
            </a:r>
            <a:r>
              <a:rPr lang="en-US" sz="1600" dirty="0" smtClean="0"/>
              <a:t>machine learning, evolutionary computation and genetic algorithms to control a dynamic system.</a:t>
            </a:r>
            <a:endParaRPr lang="en-US" sz="1600" dirty="0" smtClean="0"/>
          </a:p>
        </p:txBody>
      </p:sp>
      <p:sp>
        <p:nvSpPr>
          <p:cNvPr id="3" name="Title 2"/>
          <p:cNvSpPr>
            <a:spLocks noGrp="1"/>
          </p:cNvSpPr>
          <p:nvPr>
            <p:ph type="title"/>
          </p:nvPr>
        </p:nvSpPr>
        <p:spPr/>
        <p:txBody>
          <a:bodyPr>
            <a:normAutofit/>
          </a:bodyPr>
          <a:lstStyle/>
          <a:p>
            <a:r>
              <a:rPr lang="en-US" sz="2400" dirty="0" smtClean="0"/>
              <a:t>Control Strategies cont:</a:t>
            </a:r>
            <a:endParaRPr lang="en-US" sz="2400"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sz="2000" dirty="0" smtClean="0"/>
              <a:t>Optimal control</a:t>
            </a:r>
            <a:r>
              <a:rPr lang="en-US" sz="1600" dirty="0" smtClean="0"/>
              <a:t> is a particular control technique in which the control signal optimizes a certain "cost </a:t>
            </a:r>
            <a:r>
              <a:rPr lang="en-US" sz="1600" dirty="0" smtClean="0"/>
              <a:t>index“:</a:t>
            </a:r>
          </a:p>
          <a:p>
            <a:pPr lvl="1"/>
            <a:r>
              <a:rPr lang="en-US" sz="1200" dirty="0" smtClean="0"/>
              <a:t>for </a:t>
            </a:r>
            <a:r>
              <a:rPr lang="en-US" sz="1200" dirty="0" smtClean="0"/>
              <a:t>example, in the case of a satellite, the jet thrusts needed to bring it to desired trajectory that consume the least amount of fuel. </a:t>
            </a:r>
            <a:endParaRPr lang="en-US" sz="1200" dirty="0" smtClean="0"/>
          </a:p>
          <a:p>
            <a:pPr lvl="1"/>
            <a:endParaRPr lang="en-US" sz="1200" dirty="0" smtClean="0"/>
          </a:p>
          <a:p>
            <a:r>
              <a:rPr lang="en-US" sz="1600" dirty="0" smtClean="0"/>
              <a:t>Two </a:t>
            </a:r>
            <a:r>
              <a:rPr lang="en-US" sz="1600" dirty="0" smtClean="0"/>
              <a:t>optimal control design methods have been widely used in industrial applications, as it has been shown they can guarantee closed-loop stability</a:t>
            </a:r>
            <a:r>
              <a:rPr lang="en-US" sz="1600" dirty="0" smtClean="0"/>
              <a:t>.</a:t>
            </a:r>
          </a:p>
          <a:p>
            <a:pPr lvl="1"/>
            <a:r>
              <a:rPr lang="en-US" sz="1200" dirty="0" smtClean="0"/>
              <a:t> </a:t>
            </a:r>
            <a:r>
              <a:rPr lang="en-US" sz="1200" dirty="0" smtClean="0"/>
              <a:t>These are Model Predictive Control (MPC) and linear-quadratic-Gaussian control (LQG). </a:t>
            </a:r>
            <a:endParaRPr lang="en-US" sz="1200" dirty="0" smtClean="0"/>
          </a:p>
          <a:p>
            <a:pPr lvl="1"/>
            <a:endParaRPr lang="en-US" sz="1200" dirty="0" smtClean="0"/>
          </a:p>
          <a:p>
            <a:r>
              <a:rPr lang="en-US" sz="1600" dirty="0" smtClean="0"/>
              <a:t>The </a:t>
            </a:r>
            <a:r>
              <a:rPr lang="en-US" sz="1600" dirty="0" smtClean="0"/>
              <a:t>first can more explicitly take into account constraints on the signals in the system, which is an important feature in many industrial processes</a:t>
            </a:r>
            <a:r>
              <a:rPr lang="en-US" sz="1600" dirty="0" smtClean="0"/>
              <a:t>.</a:t>
            </a:r>
          </a:p>
          <a:p>
            <a:endParaRPr lang="en-US" sz="1600" dirty="0" smtClean="0"/>
          </a:p>
          <a:p>
            <a:r>
              <a:rPr lang="en-US" sz="1600" dirty="0" smtClean="0"/>
              <a:t> </a:t>
            </a:r>
            <a:r>
              <a:rPr lang="en-US" sz="1600" dirty="0" smtClean="0"/>
              <a:t>However, the "optimal control" structure in MPC is only a means to achieve such a result, as it does not optimize a true performance index of the closed-loop control system. </a:t>
            </a:r>
            <a:endParaRPr lang="en-US" sz="1600" dirty="0" smtClean="0"/>
          </a:p>
          <a:p>
            <a:endParaRPr lang="en-US" sz="1600" dirty="0" smtClean="0"/>
          </a:p>
          <a:p>
            <a:r>
              <a:rPr lang="en-US" sz="1600" dirty="0" smtClean="0"/>
              <a:t>Together </a:t>
            </a:r>
            <a:r>
              <a:rPr lang="en-US" sz="1600" dirty="0" smtClean="0"/>
              <a:t>with PID controllers, MPC systems are the most widely used control technique in process control.</a:t>
            </a:r>
            <a:endParaRPr lang="en-US" sz="1600" dirty="0" smtClean="0"/>
          </a:p>
        </p:txBody>
      </p:sp>
      <p:sp>
        <p:nvSpPr>
          <p:cNvPr id="3" name="Title 2"/>
          <p:cNvSpPr>
            <a:spLocks noGrp="1"/>
          </p:cNvSpPr>
          <p:nvPr>
            <p:ph type="title"/>
          </p:nvPr>
        </p:nvSpPr>
        <p:spPr/>
        <p:txBody>
          <a:bodyPr>
            <a:normAutofit/>
          </a:bodyPr>
          <a:lstStyle/>
          <a:p>
            <a:r>
              <a:rPr lang="en-US" sz="2400" dirty="0" smtClean="0"/>
              <a:t>Control Strategies cont:</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 calcmode="lin" valueType="num">
                                      <p:cBhvr additive="base">
                                        <p:cTn id="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anim calcmode="lin" valueType="num">
                                      <p:cBhvr additive="base">
                                        <p:cTn id="1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2">
                                            <p:txEl>
                                              <p:pRg st="6" end="6"/>
                                            </p:txEl>
                                          </p:spTgt>
                                        </p:tgtEl>
                                        <p:attrNameLst>
                                          <p:attrName>style.visibility</p:attrName>
                                        </p:attrNameLst>
                                      </p:cBhvr>
                                      <p:to>
                                        <p:strVal val="visible"/>
                                      </p:to>
                                    </p:set>
                                    <p:anim calcmode="lin" valueType="num">
                                      <p:cBhvr additive="base">
                                        <p:cTn id="17"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8" end="8"/>
                                            </p:txEl>
                                          </p:spTgt>
                                        </p:tgtEl>
                                        <p:attrNameLst>
                                          <p:attrName>style.visibility</p:attrName>
                                        </p:attrNameLst>
                                      </p:cBhvr>
                                      <p:to>
                                        <p:strVal val="visible"/>
                                      </p:to>
                                    </p:set>
                                    <p:anim calcmode="lin" valueType="num">
                                      <p:cBhvr additive="base">
                                        <p:cTn id="23"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2">
                                            <p:txEl>
                                              <p:pRg st="10" end="10"/>
                                            </p:txEl>
                                          </p:spTgt>
                                        </p:tgtEl>
                                        <p:attrNameLst>
                                          <p:attrName>style.visibility</p:attrName>
                                        </p:attrNameLst>
                                      </p:cBhvr>
                                      <p:to>
                                        <p:strVal val="visible"/>
                                      </p:to>
                                    </p:set>
                                    <p:anim calcmode="lin" valueType="num">
                                      <p:cBhvr additive="base">
                                        <p:cTn id="29" dur="500" fill="hold"/>
                                        <p:tgtEl>
                                          <p:spTgt spid="2">
                                            <p:txEl>
                                              <p:pRg st="10" end="1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US" sz="1800" dirty="0" smtClean="0"/>
              <a:t>Robust control deals explicitly with uncertainty in its approach to controller design. </a:t>
            </a:r>
            <a:endParaRPr lang="en-US" sz="1800" dirty="0" smtClean="0"/>
          </a:p>
          <a:p>
            <a:endParaRPr lang="en-US" sz="1800" dirty="0" smtClean="0"/>
          </a:p>
          <a:p>
            <a:r>
              <a:rPr lang="en-US" sz="1800" dirty="0" smtClean="0"/>
              <a:t>Controllers </a:t>
            </a:r>
            <a:r>
              <a:rPr lang="en-US" sz="1800" dirty="0" smtClean="0"/>
              <a:t>designed using robust control methods tend to be able to cope with small differences between the true system and the nominal model used for design. </a:t>
            </a:r>
            <a:endParaRPr lang="en-US" sz="1800" dirty="0" smtClean="0"/>
          </a:p>
          <a:p>
            <a:endParaRPr lang="en-US" sz="1800" dirty="0" smtClean="0"/>
          </a:p>
          <a:p>
            <a:r>
              <a:rPr lang="en-US" sz="1800" dirty="0" smtClean="0"/>
              <a:t>The </a:t>
            </a:r>
            <a:r>
              <a:rPr lang="en-US" sz="1800" dirty="0" smtClean="0"/>
              <a:t>early methods of Bode and others were fairly robust; the state-space methods invented in the 1960s and 1970s were sometimes found to lack robustness. </a:t>
            </a:r>
            <a:endParaRPr lang="en-US" sz="1800" dirty="0" smtClean="0"/>
          </a:p>
          <a:p>
            <a:pPr lvl="1"/>
            <a:r>
              <a:rPr lang="en-US" sz="1400" dirty="0" smtClean="0"/>
              <a:t>Examples </a:t>
            </a:r>
            <a:r>
              <a:rPr lang="en-US" sz="1400" dirty="0" smtClean="0"/>
              <a:t>of modern robust control techniques include H-infinity loop-shaping developed by Duncan McFarlane and Keith Glover of Cambridge University, United Kingdom and Sliding mode control (SMC</a:t>
            </a:r>
            <a:r>
              <a:rPr lang="en-US" sz="1400" dirty="0" smtClean="0"/>
              <a:t>). </a:t>
            </a:r>
          </a:p>
          <a:p>
            <a:pPr lvl="1"/>
            <a:endParaRPr lang="en-US" sz="1400" dirty="0" smtClean="0"/>
          </a:p>
          <a:p>
            <a:r>
              <a:rPr lang="en-US" sz="1800" dirty="0" smtClean="0"/>
              <a:t>Robust </a:t>
            </a:r>
            <a:r>
              <a:rPr lang="en-US" sz="1800" dirty="0" smtClean="0"/>
              <a:t>methods aim to achieve robust performance and/or stability in the presence of small modeling errors.</a:t>
            </a:r>
            <a:endParaRPr lang="en-US" sz="1800" dirty="0" smtClean="0"/>
          </a:p>
        </p:txBody>
      </p:sp>
      <p:sp>
        <p:nvSpPr>
          <p:cNvPr id="3" name="Title 2"/>
          <p:cNvSpPr>
            <a:spLocks noGrp="1"/>
          </p:cNvSpPr>
          <p:nvPr>
            <p:ph type="title"/>
          </p:nvPr>
        </p:nvSpPr>
        <p:spPr/>
        <p:txBody>
          <a:bodyPr>
            <a:normAutofit/>
          </a:bodyPr>
          <a:lstStyle/>
          <a:p>
            <a:r>
              <a:rPr lang="en-US" sz="2400" dirty="0" smtClean="0"/>
              <a:t>Control Strategies cont:</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5" end="5"/>
                                            </p:txEl>
                                          </p:spTgt>
                                        </p:tgtEl>
                                        <p:attrNameLst>
                                          <p:attrName>style.visibility</p:attrName>
                                        </p:attrNameLst>
                                      </p:cBhvr>
                                      <p:to>
                                        <p:strVal val="visible"/>
                                      </p:to>
                                    </p:set>
                                    <p:anim calcmode="lin" valueType="num">
                                      <p:cBhvr additive="base">
                                        <p:cTn id="17"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anim calcmode="lin" valueType="num">
                                      <p:cBhvr additive="base">
                                        <p:cTn id="2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2">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US" sz="2000" dirty="0" smtClean="0"/>
              <a:t>Stochastic control </a:t>
            </a:r>
            <a:r>
              <a:rPr lang="en-US" sz="1800" dirty="0" smtClean="0"/>
              <a:t>deals with control design with uncertainty in the model. In typical stochastic control problems, it is assumed that there exist random noise and disturbances in the model and the controller, and the control design must take into account these random deviations</a:t>
            </a:r>
            <a:r>
              <a:rPr lang="en-US" sz="1800" dirty="0" smtClean="0"/>
              <a:t>.</a:t>
            </a:r>
          </a:p>
          <a:p>
            <a:endParaRPr lang="en-US" sz="1800" dirty="0" smtClean="0"/>
          </a:p>
          <a:p>
            <a:r>
              <a:rPr lang="en-US" sz="2000" dirty="0" smtClean="0"/>
              <a:t>Energy-shaping control </a:t>
            </a:r>
            <a:r>
              <a:rPr lang="en-US" sz="1800" dirty="0" smtClean="0"/>
              <a:t>view the plant and the controller as energy-transformation devices. The control strategy is formulated in terms of interconnection (in a power-preserving manner) in order to achieve a desired behavior.</a:t>
            </a:r>
          </a:p>
          <a:p>
            <a:endParaRPr lang="en-US" sz="1800" dirty="0" smtClean="0"/>
          </a:p>
          <a:p>
            <a:r>
              <a:rPr lang="en-US" sz="2000" dirty="0" smtClean="0"/>
              <a:t>Self-organized criticality control </a:t>
            </a:r>
            <a:r>
              <a:rPr lang="en-US" sz="1800" dirty="0" smtClean="0"/>
              <a:t>may be defined as attempts to interfere in the processes by which the self-organized system dissipates energy.</a:t>
            </a:r>
            <a:endParaRPr lang="en-US" sz="1800" dirty="0" smtClean="0"/>
          </a:p>
        </p:txBody>
      </p:sp>
      <p:sp>
        <p:nvSpPr>
          <p:cNvPr id="3" name="Title 2"/>
          <p:cNvSpPr>
            <a:spLocks noGrp="1"/>
          </p:cNvSpPr>
          <p:nvPr>
            <p:ph type="title"/>
          </p:nvPr>
        </p:nvSpPr>
        <p:spPr/>
        <p:txBody>
          <a:bodyPr>
            <a:normAutofit/>
          </a:bodyPr>
          <a:lstStyle/>
          <a:p>
            <a:r>
              <a:rPr lang="en-US" sz="2400" dirty="0" smtClean="0"/>
              <a:t>Control Strategies cont:</a:t>
            </a:r>
            <a:endParaRPr lang="en-US" sz="2400"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4" end="4"/>
                                            </p:txEl>
                                          </p:spTgt>
                                        </p:tgtEl>
                                        <p:attrNameLst>
                                          <p:attrName>style.visibility</p:attrName>
                                        </p:attrNameLst>
                                      </p:cBhvr>
                                      <p:to>
                                        <p:strVal val="visible"/>
                                      </p:to>
                                    </p:set>
                                    <p:anim calcmode="lin" valueType="num">
                                      <p:cBhvr additive="base">
                                        <p:cTn id="13"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624078" indent="-514350">
              <a:buFont typeface="+mj-lt"/>
              <a:buAutoNum type="arabicPeriod"/>
            </a:pPr>
            <a:r>
              <a:rPr lang="en-US" sz="1000" dirty="0" smtClean="0"/>
              <a:t>Franklin </a:t>
            </a:r>
            <a:r>
              <a:rPr lang="en-US" sz="1000" dirty="0" smtClean="0"/>
              <a:t>et al. (2002). Feedback Control of Dynamic Systems (4 ed.). New Jersey: Prentice Hall. ISBN 0-13-032393-4.</a:t>
            </a:r>
          </a:p>
          <a:p>
            <a:pPr marL="624078" indent="-514350">
              <a:buFont typeface="+mj-lt"/>
              <a:buAutoNum type="arabicPeriod"/>
            </a:pPr>
            <a:r>
              <a:rPr lang="en-US" sz="1000" dirty="0" smtClean="0"/>
              <a:t>Joseph L. </a:t>
            </a:r>
            <a:r>
              <a:rPr lang="en-US" sz="1000" dirty="0" err="1" smtClean="0"/>
              <a:t>Hellerstein</a:t>
            </a:r>
            <a:r>
              <a:rPr lang="en-US" sz="1000" dirty="0" smtClean="0"/>
              <a:t>, Dawn M. </a:t>
            </a:r>
            <a:r>
              <a:rPr lang="en-US" sz="1000" dirty="0" err="1" smtClean="0"/>
              <a:t>Tilbury</a:t>
            </a:r>
            <a:r>
              <a:rPr lang="en-US" sz="1000" dirty="0" smtClean="0"/>
              <a:t>, and </a:t>
            </a:r>
            <a:r>
              <a:rPr lang="en-US" sz="1000" dirty="0" err="1" smtClean="0"/>
              <a:t>Sujay</a:t>
            </a:r>
            <a:r>
              <a:rPr lang="en-US" sz="1000" dirty="0" smtClean="0"/>
              <a:t> Parekh (2004). Feedback Control of Computing Systems. John Wiley and Sons. ISBN 0-471-26637-X.</a:t>
            </a:r>
          </a:p>
          <a:p>
            <a:pPr marL="624078" indent="-514350">
              <a:buFont typeface="+mj-lt"/>
              <a:buAutoNum type="arabicPeriod"/>
            </a:pPr>
            <a:r>
              <a:rPr lang="en-US" sz="1000" dirty="0" err="1" smtClean="0"/>
              <a:t>Diederich</a:t>
            </a:r>
            <a:r>
              <a:rPr lang="en-US" sz="1000" dirty="0" smtClean="0"/>
              <a:t> </a:t>
            </a:r>
            <a:r>
              <a:rPr lang="en-US" sz="1000" dirty="0" err="1" smtClean="0"/>
              <a:t>Hinrichsen</a:t>
            </a:r>
            <a:r>
              <a:rPr lang="en-US" sz="1000" dirty="0" smtClean="0"/>
              <a:t> and Anthony J. Pritchard (2005). Mathematical Systems Theory I - </a:t>
            </a:r>
            <a:r>
              <a:rPr lang="en-US" sz="1000" dirty="0" err="1" smtClean="0"/>
              <a:t>Modelling</a:t>
            </a:r>
            <a:r>
              <a:rPr lang="en-US" sz="1000" dirty="0" smtClean="0"/>
              <a:t>, State Space Analysis, Stability and Robustness. Springer. ISBN 3-540-44125-5</a:t>
            </a:r>
            <a:r>
              <a:rPr lang="en-US" sz="1000" dirty="0" smtClean="0"/>
              <a:t>.</a:t>
            </a:r>
            <a:r>
              <a:rPr lang="en-US" sz="1000" dirty="0" smtClean="0"/>
              <a:t> </a:t>
            </a:r>
            <a:endParaRPr lang="en-US" sz="1000" dirty="0" smtClean="0"/>
          </a:p>
          <a:p>
            <a:pPr marL="624078" indent="-514350">
              <a:buFont typeface="+mj-lt"/>
              <a:buAutoNum type="arabicPeriod"/>
            </a:pPr>
            <a:r>
              <a:rPr lang="en-US" sz="1000" dirty="0" smtClean="0"/>
              <a:t>Donald </a:t>
            </a:r>
            <a:r>
              <a:rPr lang="en-US" sz="1000" dirty="0" smtClean="0"/>
              <a:t>M </a:t>
            </a:r>
            <a:r>
              <a:rPr lang="en-US" sz="1000" dirty="0" err="1" smtClean="0"/>
              <a:t>Wiberg</a:t>
            </a:r>
            <a:r>
              <a:rPr lang="en-US" sz="1000" dirty="0" smtClean="0"/>
              <a:t>. State space &amp; linear systems. </a:t>
            </a:r>
            <a:r>
              <a:rPr lang="en-US" sz="1000" dirty="0" err="1" smtClean="0"/>
              <a:t>Schaum's</a:t>
            </a:r>
            <a:r>
              <a:rPr lang="en-US" sz="1000" dirty="0" smtClean="0"/>
              <a:t> outline series. McGraw Hill. ISBN 0-07-070096-6</a:t>
            </a:r>
            <a:r>
              <a:rPr lang="en-US" sz="1000" dirty="0" smtClean="0"/>
              <a:t>.</a:t>
            </a:r>
          </a:p>
          <a:p>
            <a:pPr marL="624078" indent="-514350">
              <a:buFont typeface="+mj-lt"/>
              <a:buAutoNum type="arabicPeriod"/>
            </a:pPr>
            <a:r>
              <a:rPr lang="en-US" sz="1000" dirty="0" smtClean="0"/>
              <a:t>Christopher </a:t>
            </a:r>
            <a:r>
              <a:rPr lang="en-US" sz="1000" dirty="0" err="1" smtClean="0"/>
              <a:t>Kilian</a:t>
            </a:r>
            <a:r>
              <a:rPr lang="en-US" sz="1000" dirty="0" smtClean="0"/>
              <a:t> (2005). Modern Control Technology. Thompson Delmar Learning. ISBN 1-4018-5806-6.</a:t>
            </a:r>
          </a:p>
          <a:p>
            <a:pPr marL="624078" indent="-514350">
              <a:buFont typeface="+mj-lt"/>
              <a:buAutoNum type="arabicPeriod"/>
            </a:pPr>
            <a:endParaRPr lang="en-US" sz="1000" dirty="0"/>
          </a:p>
        </p:txBody>
      </p:sp>
      <p:sp>
        <p:nvSpPr>
          <p:cNvPr id="3" name="Title 2"/>
          <p:cNvSpPr>
            <a:spLocks noGrp="1"/>
          </p:cNvSpPr>
          <p:nvPr>
            <p:ph type="title"/>
          </p:nvPr>
        </p:nvSpPr>
        <p:spPr/>
        <p:txBody>
          <a:bodyPr>
            <a:normAutofit/>
          </a:bodyPr>
          <a:lstStyle/>
          <a:p>
            <a:r>
              <a:rPr lang="en-US" sz="2400" dirty="0" smtClean="0"/>
              <a:t>Further Reading</a:t>
            </a:r>
            <a:endParaRPr lang="en-US" sz="2400" dirty="0"/>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95000" t="-106500" r="5000" b="2065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100</TotalTime>
  <Words>2598</Words>
  <Application>Microsoft Office PowerPoint</Application>
  <PresentationFormat>On-screen Show (4:3)</PresentationFormat>
  <Paragraphs>181</Paragraphs>
  <Slides>26</Slides>
  <Notes>0</Notes>
  <HiddenSlides>0</HiddenSlides>
  <MMClips>0</MMClip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Concourse</vt:lpstr>
      <vt:lpstr>Control Theory</vt:lpstr>
      <vt:lpstr>What is control theory</vt:lpstr>
      <vt:lpstr>What is control theory</vt:lpstr>
      <vt:lpstr>What is control theory</vt:lpstr>
      <vt:lpstr>Example</vt:lpstr>
      <vt:lpstr>Example cont:</vt:lpstr>
      <vt:lpstr>Example cont:</vt:lpstr>
      <vt:lpstr>Classical Control Theory</vt:lpstr>
      <vt:lpstr>Closed-loop transfer function</vt:lpstr>
      <vt:lpstr>Closed-loop transfer function</vt:lpstr>
      <vt:lpstr>Closed-loop transfer function</vt:lpstr>
      <vt:lpstr>Modern Control Theory</vt:lpstr>
      <vt:lpstr>Model Identification and Robustness</vt:lpstr>
      <vt:lpstr>Model Identification and Robustness</vt:lpstr>
      <vt:lpstr>Analysis</vt:lpstr>
      <vt:lpstr>Analysis cont:</vt:lpstr>
      <vt:lpstr>Constraints</vt:lpstr>
      <vt:lpstr>System classifications</vt:lpstr>
      <vt:lpstr>System classifications</vt:lpstr>
      <vt:lpstr>System classifications</vt:lpstr>
      <vt:lpstr>Control Strategies</vt:lpstr>
      <vt:lpstr>Control Strategies cont:</vt:lpstr>
      <vt:lpstr>Control Strategies cont:</vt:lpstr>
      <vt:lpstr>Control Strategies cont:</vt:lpstr>
      <vt:lpstr>Control Strategies cont:</vt:lpstr>
      <vt:lpstr>Further Reading</vt:lpstr>
    </vt:vector>
  </TitlesOfParts>
  <Company>.</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Control Theory</dc:title>
  <dc:creator>gary</dc:creator>
  <cp:lastModifiedBy>gary</cp:lastModifiedBy>
  <cp:revision>11</cp:revision>
  <dcterms:created xsi:type="dcterms:W3CDTF">2014-06-17T19:14:37Z</dcterms:created>
  <dcterms:modified xsi:type="dcterms:W3CDTF">2014-06-18T21:58:50Z</dcterms:modified>
</cp:coreProperties>
</file>